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581"/>
    <a:srgbClr val="EEF2F6"/>
    <a:srgbClr val="38546C"/>
    <a:srgbClr val="283D4E"/>
    <a:srgbClr val="B1C6D7"/>
    <a:srgbClr val="85A6C1"/>
    <a:srgbClr val="5583A9"/>
    <a:srgbClr val="507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91" autoAdjust="0"/>
    <p:restoredTop sz="94660"/>
  </p:normalViewPr>
  <p:slideViewPr>
    <p:cSldViewPr snapToGrid="0">
      <p:cViewPr>
        <p:scale>
          <a:sx n="50" d="100"/>
          <a:sy n="50" d="100"/>
        </p:scale>
        <p:origin x="614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B591CC1-BDDC-4713-81D4-AB076540ABBD}" type="datetimeFigureOut">
              <a:rPr lang="en-SI" smtClean="0"/>
              <a:t>10/10/2023</a:t>
            </a:fld>
            <a:endParaRPr lang="en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01E27C-C5E6-468E-A33B-F8763741291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64843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CC1-BDDC-4713-81D4-AB076540ABBD}" type="datetimeFigureOut">
              <a:rPr lang="en-SI" smtClean="0"/>
              <a:t>10/10/2023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E27C-C5E6-468E-A33B-F8763741291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4491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CC1-BDDC-4713-81D4-AB076540ABBD}" type="datetimeFigureOut">
              <a:rPr lang="en-SI" smtClean="0"/>
              <a:t>10/10/2023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E27C-C5E6-468E-A33B-F8763741291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8210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CC1-BDDC-4713-81D4-AB076540ABBD}" type="datetimeFigureOut">
              <a:rPr lang="en-SI" smtClean="0"/>
              <a:t>10/10/2023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E27C-C5E6-468E-A33B-F8763741291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0528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B591CC1-BDDC-4713-81D4-AB076540ABBD}" type="datetimeFigureOut">
              <a:rPr lang="en-SI" smtClean="0"/>
              <a:t>10/10/2023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BA01E27C-C5E6-468E-A33B-F8763741291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78848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CC1-BDDC-4713-81D4-AB076540ABBD}" type="datetimeFigureOut">
              <a:rPr lang="en-SI" smtClean="0"/>
              <a:t>10/10/2023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E27C-C5E6-468E-A33B-F8763741291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2359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CC1-BDDC-4713-81D4-AB076540ABBD}" type="datetimeFigureOut">
              <a:rPr lang="en-SI" smtClean="0"/>
              <a:t>10/10/2023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E27C-C5E6-468E-A33B-F8763741291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6863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CC1-BDDC-4713-81D4-AB076540ABBD}" type="datetimeFigureOut">
              <a:rPr lang="en-SI" smtClean="0"/>
              <a:t>10/10/2023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E27C-C5E6-468E-A33B-F8763741291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4561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CC1-BDDC-4713-81D4-AB076540ABBD}" type="datetimeFigureOut">
              <a:rPr lang="en-SI" smtClean="0"/>
              <a:t>10/10/2023</a:t>
            </a:fld>
            <a:endParaRPr lang="en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E27C-C5E6-468E-A33B-F8763741291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3927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CC1-BDDC-4713-81D4-AB076540ABBD}" type="datetimeFigureOut">
              <a:rPr lang="en-SI" smtClean="0"/>
              <a:t>10/10/2023</a:t>
            </a:fld>
            <a:endParaRPr lang="en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A01E27C-C5E6-468E-A33B-F87637412911}" type="slidenum">
              <a:rPr lang="en-SI" smtClean="0"/>
              <a:t>‹#›</a:t>
            </a:fld>
            <a:endParaRPr lang="en-SI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142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B591CC1-BDDC-4713-81D4-AB076540ABBD}" type="datetimeFigureOut">
              <a:rPr lang="en-SI" smtClean="0"/>
              <a:t>10/10/2023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A01E27C-C5E6-468E-A33B-F87637412911}" type="slidenum">
              <a:rPr lang="en-SI" smtClean="0"/>
              <a:t>‹#›</a:t>
            </a:fld>
            <a:endParaRPr lang="en-SI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305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B591CC1-BDDC-4713-81D4-AB076540ABBD}" type="datetimeFigureOut">
              <a:rPr lang="en-SI" smtClean="0"/>
              <a:t>10/10/2023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01E27C-C5E6-468E-A33B-F87637412911}" type="slidenum">
              <a:rPr lang="en-SI" smtClean="0"/>
              <a:t>‹#›</a:t>
            </a:fld>
            <a:endParaRPr lang="en-SI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5385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zadobrova.splet.arnes.si/files/delightful-downloads/2015/09/Pravila_%C5%A1olskega_reda_O%C5%A0_Zadobrova_verzija_2_1.3.2015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2C3B-8963-DF2E-084D-778E93FC2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Identiteta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1A666-853F-3245-AA20-8D91BE9E43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7. </a:t>
            </a:r>
            <a:r>
              <a:rPr lang="en-US" dirty="0" err="1"/>
              <a:t>razred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65348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43FB2D-8E12-0DB4-120F-480F8B32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Kaj</a:t>
            </a:r>
            <a:r>
              <a:rPr lang="en-US" dirty="0"/>
              <a:t> me </a:t>
            </a:r>
            <a:r>
              <a:rPr lang="en-US" dirty="0" err="1"/>
              <a:t>opredeljuje</a:t>
            </a:r>
            <a:r>
              <a:rPr lang="en-US" dirty="0"/>
              <a:t>?</a:t>
            </a:r>
            <a:endParaRPr lang="en-S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A1ACAC-F571-E623-009F-328DE52C1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77953"/>
            <a:ext cx="10058400" cy="3931920"/>
          </a:xfrm>
        </p:spPr>
        <p:txBody>
          <a:bodyPr/>
          <a:lstStyle/>
          <a:p>
            <a:r>
              <a:rPr lang="en-US" b="1" dirty="0" err="1"/>
              <a:t>Identiteta</a:t>
            </a:r>
            <a:r>
              <a:rPr lang="en-US" dirty="0"/>
              <a:t> je </a:t>
            </a:r>
            <a:r>
              <a:rPr lang="en-US" dirty="0" err="1"/>
              <a:t>celota</a:t>
            </a:r>
            <a:r>
              <a:rPr lang="en-US" dirty="0"/>
              <a:t> </a:t>
            </a:r>
            <a:r>
              <a:rPr lang="en-US" dirty="0" err="1"/>
              <a:t>posameznikovih</a:t>
            </a:r>
            <a:r>
              <a:rPr lang="en-US" dirty="0"/>
              <a:t> </a:t>
            </a:r>
            <a:r>
              <a:rPr lang="en-US" dirty="0" err="1"/>
              <a:t>značilnosti</a:t>
            </a:r>
            <a:r>
              <a:rPr lang="en-US" dirty="0"/>
              <a:t>, po </a:t>
            </a:r>
            <a:r>
              <a:rPr lang="en-US" dirty="0" err="1"/>
              <a:t>katerih</a:t>
            </a:r>
            <a:r>
              <a:rPr lang="en-US" dirty="0"/>
              <a:t> se </a:t>
            </a:r>
            <a:r>
              <a:rPr lang="en-US" dirty="0" err="1"/>
              <a:t>loči</a:t>
            </a:r>
            <a:r>
              <a:rPr lang="en-US" dirty="0"/>
              <a:t> od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SI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0E1FCD1-3BAC-31EC-41F0-A26FBAB1C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83178"/>
              </p:ext>
            </p:extLst>
          </p:nvPr>
        </p:nvGraphicFramePr>
        <p:xfrm>
          <a:off x="2032000" y="2758673"/>
          <a:ext cx="8128000" cy="1285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050591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27156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BIOLOŠKO DOLOČENI: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IZ OKOLJA PREVZETI: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86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spol</a:t>
                      </a:r>
                      <a:r>
                        <a:rPr lang="en-US" dirty="0"/>
                        <a:t>, starost, </a:t>
                      </a:r>
                      <a:r>
                        <a:rPr lang="en-US" dirty="0" err="1"/>
                        <a:t>telesne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osebnostne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lastnosti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npr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značaj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sposobnosti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telesna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zgradba</a:t>
                      </a:r>
                      <a:r>
                        <a:rPr lang="en-US" dirty="0"/>
                        <a:t>, …)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kultura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jezik</a:t>
                      </a:r>
                      <a:r>
                        <a:rPr lang="en-US" dirty="0"/>
                        <a:t>, vera, </a:t>
                      </a:r>
                      <a:r>
                        <a:rPr lang="en-US" dirty="0" err="1"/>
                        <a:t>narodna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pripadnost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923849"/>
                  </a:ext>
                </a:extLst>
              </a:tr>
            </a:tbl>
          </a:graphicData>
        </a:graphic>
      </p:graphicFrame>
      <p:pic>
        <p:nvPicPr>
          <p:cNvPr id="2050" name="Picture 2" descr="Population Cartoon Png Clipart Youth Clip Art - Population Cartoon Png  Transparent PNG - 900x291 - Free Download on NicePNG">
            <a:extLst>
              <a:ext uri="{FF2B5EF4-FFF2-40B4-BE49-F238E27FC236}">
                <a16:creationId xmlns:a16="http://schemas.microsoft.com/office/drawing/2014/main" id="{2D86CCA2-666A-F908-3D37-B25CA508F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3"/>
          <a:stretch/>
        </p:blipFill>
        <p:spPr bwMode="auto">
          <a:xfrm>
            <a:off x="2190750" y="4043913"/>
            <a:ext cx="7810500" cy="24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74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8DE3-1926-4CBE-1504-EEAA5C47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Izkazovanje</a:t>
            </a:r>
            <a:r>
              <a:rPr lang="en-US" dirty="0"/>
              <a:t> </a:t>
            </a:r>
            <a:r>
              <a:rPr lang="en-US" dirty="0" err="1"/>
              <a:t>indentitete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CF383-CDAC-3F53-2382-CB17D5A0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247346"/>
          </a:xfrm>
        </p:spPr>
        <p:txBody>
          <a:bodyPr>
            <a:normAutofit/>
          </a:bodyPr>
          <a:lstStyle/>
          <a:p>
            <a:r>
              <a:rPr lang="en-US" dirty="0" err="1"/>
              <a:t>Svojo</a:t>
            </a:r>
            <a:r>
              <a:rPr lang="en-US" dirty="0"/>
              <a:t> </a:t>
            </a:r>
            <a:r>
              <a:rPr lang="en-US" dirty="0" err="1"/>
              <a:t>indentiteto</a:t>
            </a:r>
            <a:r>
              <a:rPr lang="en-US" dirty="0"/>
              <a:t> </a:t>
            </a:r>
            <a:r>
              <a:rPr lang="en-US" dirty="0" err="1"/>
              <a:t>izkazujemo</a:t>
            </a:r>
            <a:r>
              <a:rPr lang="en-US" dirty="0"/>
              <a:t> z </a:t>
            </a:r>
            <a:r>
              <a:rPr lang="en-US" dirty="0" err="1"/>
              <a:t>osebnim</a:t>
            </a:r>
            <a:r>
              <a:rPr lang="en-US" dirty="0"/>
              <a:t> </a:t>
            </a:r>
            <a:r>
              <a:rPr lang="en-US" dirty="0" err="1"/>
              <a:t>dokumentom</a:t>
            </a:r>
            <a:r>
              <a:rPr lang="en-US" dirty="0"/>
              <a:t>.</a:t>
            </a:r>
          </a:p>
          <a:p>
            <a:r>
              <a:rPr lang="en-US" dirty="0"/>
              <a:t>Na </a:t>
            </a:r>
            <a:r>
              <a:rPr lang="en-US" dirty="0" err="1"/>
              <a:t>njem</a:t>
            </a:r>
            <a:r>
              <a:rPr lang="en-US" dirty="0"/>
              <a:t> so </a:t>
            </a:r>
            <a:r>
              <a:rPr lang="en-US" dirty="0" err="1"/>
              <a:t>zapisani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podatki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Kateri?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 err="1"/>
              <a:t>Poznamo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Ob </a:t>
            </a:r>
            <a:r>
              <a:rPr lang="en-US" dirty="0" err="1"/>
              <a:t>katerih</a:t>
            </a:r>
            <a:r>
              <a:rPr lang="en-US" dirty="0"/>
              <a:t> </a:t>
            </a:r>
            <a:r>
              <a:rPr lang="en-US" dirty="0" err="1"/>
              <a:t>priložnostih</a:t>
            </a:r>
            <a:r>
              <a:rPr lang="en-US" dirty="0"/>
              <a:t> </a:t>
            </a:r>
            <a:r>
              <a:rPr lang="en-US" dirty="0" err="1"/>
              <a:t>potrebujemo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osebni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1026" name="Picture 2" descr="Takšna je nova biometrična osebna izkaznica - N1">
            <a:extLst>
              <a:ext uri="{FF2B5EF4-FFF2-40B4-BE49-F238E27FC236}">
                <a16:creationId xmlns:a16="http://schemas.microsoft.com/office/drawing/2014/main" id="{C906B651-0B05-60E2-5370-712FA1C59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6" y="3844290"/>
            <a:ext cx="2938242" cy="195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DE76F2-F53C-6979-5559-7D059DE3E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737" y="3844289"/>
            <a:ext cx="2554994" cy="1958829"/>
          </a:xfrm>
          <a:prstGeom prst="rect">
            <a:avLst/>
          </a:prstGeom>
        </p:spPr>
      </p:pic>
      <p:pic>
        <p:nvPicPr>
          <p:cNvPr id="1028" name="Picture 4" descr="Vozniška dovoljenja | Cetis">
            <a:extLst>
              <a:ext uri="{FF2B5EF4-FFF2-40B4-BE49-F238E27FC236}">
                <a16:creationId xmlns:a16="http://schemas.microsoft.com/office/drawing/2014/main" id="{33B8F7A2-CC0A-55F8-1CF1-85814D45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06" y="4101682"/>
            <a:ext cx="2310467" cy="144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ZZS - Naročilo kartice zdravstvenega zavarovanja">
            <a:extLst>
              <a:ext uri="{FF2B5EF4-FFF2-40B4-BE49-F238E27FC236}">
                <a16:creationId xmlns:a16="http://schemas.microsoft.com/office/drawing/2014/main" id="{BDF2E10F-E52A-037D-C264-5FE75600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326" y="4069080"/>
            <a:ext cx="21907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8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0E4E-C79F-CC95-36BB-A5E30C57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Sprejemanje</a:t>
            </a:r>
            <a:r>
              <a:rPr lang="en-US" dirty="0"/>
              <a:t> </a:t>
            </a:r>
            <a:r>
              <a:rPr lang="en-US" dirty="0" err="1"/>
              <a:t>različnosti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8CB9B-DD89-29D4-00C7-1992A208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79134"/>
            <a:ext cx="10058400" cy="4155906"/>
          </a:xfrm>
        </p:spPr>
        <p:txBody>
          <a:bodyPr>
            <a:normAutofit/>
          </a:bodyPr>
          <a:lstStyle/>
          <a:p>
            <a:r>
              <a:rPr lang="en-US" sz="2000" dirty="0" err="1"/>
              <a:t>Ljudje</a:t>
            </a:r>
            <a:r>
              <a:rPr lang="en-US" sz="2000" dirty="0"/>
              <a:t> se med </a:t>
            </a:r>
            <a:r>
              <a:rPr lang="en-US" sz="2000" dirty="0" err="1"/>
              <a:t>seboj</a:t>
            </a:r>
            <a:r>
              <a:rPr lang="en-US" sz="2000" dirty="0"/>
              <a:t> </a:t>
            </a:r>
            <a:r>
              <a:rPr lang="en-US" sz="2000" b="1" dirty="0" err="1"/>
              <a:t>razlikujemo</a:t>
            </a:r>
            <a:r>
              <a:rPr lang="en-US" sz="2000" dirty="0"/>
              <a:t> po </a:t>
            </a:r>
            <a:r>
              <a:rPr lang="en-US" sz="2000" dirty="0" err="1"/>
              <a:t>značaju</a:t>
            </a:r>
            <a:r>
              <a:rPr lang="en-US" sz="2000" dirty="0"/>
              <a:t>, </a:t>
            </a:r>
            <a:r>
              <a:rPr lang="en-US" sz="2000" dirty="0" err="1"/>
              <a:t>telesnih</a:t>
            </a:r>
            <a:r>
              <a:rPr lang="en-US" sz="2000" dirty="0"/>
              <a:t> </a:t>
            </a:r>
            <a:r>
              <a:rPr lang="en-US" sz="2000" dirty="0" err="1"/>
              <a:t>značilnostih</a:t>
            </a:r>
            <a:r>
              <a:rPr lang="en-US" sz="2000" dirty="0"/>
              <a:t>, </a:t>
            </a:r>
            <a:r>
              <a:rPr lang="en-US" sz="2000" dirty="0" err="1"/>
              <a:t>sposobnostih</a:t>
            </a:r>
            <a:r>
              <a:rPr lang="en-US" sz="2000" dirty="0"/>
              <a:t>, </a:t>
            </a:r>
            <a:r>
              <a:rPr lang="en-US" sz="2000" dirty="0" err="1"/>
              <a:t>vrednotah</a:t>
            </a:r>
            <a:r>
              <a:rPr lang="en-US" sz="2000" dirty="0"/>
              <a:t>, </a:t>
            </a:r>
            <a:r>
              <a:rPr lang="en-US" sz="2000" dirty="0" err="1"/>
              <a:t>interesih</a:t>
            </a:r>
            <a:r>
              <a:rPr lang="en-US" sz="2000" dirty="0"/>
              <a:t> in </a:t>
            </a:r>
            <a:r>
              <a:rPr lang="en-US" sz="2000" dirty="0" err="1"/>
              <a:t>tudi</a:t>
            </a:r>
            <a:r>
              <a:rPr lang="en-US" sz="2000" dirty="0"/>
              <a:t> po </a:t>
            </a:r>
            <a:r>
              <a:rPr lang="en-US" sz="2000" b="1" dirty="0" err="1"/>
              <a:t>osebnostnih</a:t>
            </a:r>
            <a:r>
              <a:rPr lang="en-US" sz="2000" b="1" dirty="0"/>
              <a:t> </a:t>
            </a:r>
            <a:r>
              <a:rPr lang="en-US" sz="2000" b="1" dirty="0" err="1"/>
              <a:t>značilnostih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spol</a:t>
            </a:r>
            <a:r>
              <a:rPr lang="en-US" sz="2000" dirty="0"/>
              <a:t>, </a:t>
            </a:r>
            <a:r>
              <a:rPr lang="en-US" sz="2000" dirty="0" err="1"/>
              <a:t>barva</a:t>
            </a:r>
            <a:r>
              <a:rPr lang="en-US" sz="2000" dirty="0"/>
              <a:t> </a:t>
            </a:r>
            <a:r>
              <a:rPr lang="en-US" sz="2000" dirty="0" err="1"/>
              <a:t>kože</a:t>
            </a:r>
            <a:r>
              <a:rPr lang="en-US" sz="2000" dirty="0"/>
              <a:t>, </a:t>
            </a:r>
            <a:r>
              <a:rPr lang="en-US" sz="2000" dirty="0" err="1"/>
              <a:t>narodnost</a:t>
            </a:r>
            <a:r>
              <a:rPr lang="en-US" sz="2000" dirty="0"/>
              <a:t>, </a:t>
            </a:r>
            <a:r>
              <a:rPr lang="en-US" sz="2000" dirty="0" err="1"/>
              <a:t>verska</a:t>
            </a:r>
            <a:r>
              <a:rPr lang="en-US" sz="2000" dirty="0"/>
              <a:t> </a:t>
            </a:r>
            <a:r>
              <a:rPr lang="en-US" sz="2000" dirty="0" err="1"/>
              <a:t>pripadnost</a:t>
            </a:r>
            <a:r>
              <a:rPr lang="en-US" sz="2000" dirty="0"/>
              <a:t>, </a:t>
            </a:r>
            <a:r>
              <a:rPr lang="en-US" sz="2000" dirty="0" err="1"/>
              <a:t>politično</a:t>
            </a:r>
            <a:r>
              <a:rPr lang="en-US" sz="2000" dirty="0"/>
              <a:t> </a:t>
            </a:r>
            <a:r>
              <a:rPr lang="en-US" sz="2000" dirty="0" err="1"/>
              <a:t>prepričanje</a:t>
            </a:r>
            <a:r>
              <a:rPr lang="en-US" sz="2000" dirty="0"/>
              <a:t>, </a:t>
            </a:r>
            <a:r>
              <a:rPr lang="en-US" sz="2000" dirty="0" err="1"/>
              <a:t>materialna</a:t>
            </a:r>
            <a:r>
              <a:rPr lang="en-US" sz="2000" dirty="0"/>
              <a:t> </a:t>
            </a:r>
            <a:r>
              <a:rPr lang="en-US" sz="2000" dirty="0" err="1"/>
              <a:t>priskrbljenost</a:t>
            </a:r>
            <a:r>
              <a:rPr lang="en-US" sz="2000" dirty="0"/>
              <a:t>). </a:t>
            </a:r>
          </a:p>
          <a:p>
            <a:r>
              <a:rPr lang="en-US" sz="2000" dirty="0"/>
              <a:t>Moderne </a:t>
            </a:r>
            <a:r>
              <a:rPr lang="en-US" sz="2000" dirty="0" err="1"/>
              <a:t>zahodne</a:t>
            </a:r>
            <a:r>
              <a:rPr lang="en-US" sz="2000" dirty="0"/>
              <a:t> </a:t>
            </a:r>
            <a:r>
              <a:rPr lang="en-US" sz="2000" dirty="0" err="1"/>
              <a:t>skupnosti</a:t>
            </a:r>
            <a:r>
              <a:rPr lang="en-US" sz="2000" dirty="0"/>
              <a:t> se </a:t>
            </a:r>
            <a:r>
              <a:rPr lang="en-US" sz="2000" dirty="0" err="1"/>
              <a:t>trudijo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urejene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, da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lastnosti</a:t>
            </a:r>
            <a:r>
              <a:rPr lang="en-US" sz="2000" dirty="0"/>
              <a:t> </a:t>
            </a:r>
            <a:r>
              <a:rPr lang="en-US" sz="2000" dirty="0" err="1"/>
              <a:t>čim</a:t>
            </a:r>
            <a:r>
              <a:rPr lang="en-US" sz="2000" dirty="0"/>
              <a:t> </a:t>
            </a:r>
            <a:r>
              <a:rPr lang="en-US" sz="2000" dirty="0" err="1"/>
              <a:t>manj</a:t>
            </a:r>
            <a:r>
              <a:rPr lang="en-US" sz="2000" dirty="0"/>
              <a:t> </a:t>
            </a:r>
            <a:r>
              <a:rPr lang="en-US" sz="2000" dirty="0" err="1"/>
              <a:t>vplivajo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položaj</a:t>
            </a:r>
            <a:r>
              <a:rPr lang="en-US" sz="2000" dirty="0"/>
              <a:t> </a:t>
            </a:r>
            <a:r>
              <a:rPr lang="en-US" sz="2000" dirty="0" err="1"/>
              <a:t>posameznika</a:t>
            </a:r>
            <a:r>
              <a:rPr lang="en-US" sz="2000" dirty="0"/>
              <a:t> in </a:t>
            </a:r>
            <a:r>
              <a:rPr lang="en-US" sz="2000" dirty="0" err="1"/>
              <a:t>imajo</a:t>
            </a:r>
            <a:r>
              <a:rPr lang="en-US" sz="2000" dirty="0"/>
              <a:t> </a:t>
            </a:r>
            <a:r>
              <a:rPr lang="en-US" sz="2000" dirty="0" err="1"/>
              <a:t>vsi</a:t>
            </a:r>
            <a:r>
              <a:rPr lang="en-US" sz="2000" dirty="0"/>
              <a:t> </a:t>
            </a:r>
            <a:r>
              <a:rPr lang="en-US" sz="2000" dirty="0" err="1"/>
              <a:t>ljudje</a:t>
            </a:r>
            <a:r>
              <a:rPr lang="en-US" sz="2000" dirty="0"/>
              <a:t> </a:t>
            </a:r>
            <a:r>
              <a:rPr lang="en-US" sz="2000" dirty="0" err="1"/>
              <a:t>enake</a:t>
            </a:r>
            <a:r>
              <a:rPr lang="en-US" sz="2000" dirty="0"/>
              <a:t> </a:t>
            </a:r>
            <a:r>
              <a:rPr lang="en-US" sz="2000" dirty="0" err="1"/>
              <a:t>pravice</a:t>
            </a:r>
            <a:r>
              <a:rPr lang="en-US" sz="2000" dirty="0"/>
              <a:t>.</a:t>
            </a:r>
          </a:p>
          <a:p>
            <a:r>
              <a:rPr lang="en-US" sz="2000" b="1" dirty="0" err="1"/>
              <a:t>Strpnost</a:t>
            </a:r>
            <a:r>
              <a:rPr lang="en-US" sz="2000" dirty="0"/>
              <a:t> </a:t>
            </a:r>
            <a:r>
              <a:rPr lang="en-US" sz="2000" dirty="0" err="1"/>
              <a:t>pomeni</a:t>
            </a:r>
            <a:r>
              <a:rPr lang="en-US" sz="2000" dirty="0"/>
              <a:t>, da </a:t>
            </a:r>
            <a:r>
              <a:rPr lang="en-US" sz="2000" dirty="0" err="1"/>
              <a:t>dopustimo</a:t>
            </a:r>
            <a:r>
              <a:rPr lang="en-US" sz="2000" dirty="0"/>
              <a:t> </a:t>
            </a:r>
            <a:r>
              <a:rPr lang="en-US" sz="2000" dirty="0" err="1"/>
              <a:t>ljudem</a:t>
            </a:r>
            <a:r>
              <a:rPr lang="en-US" sz="2000" dirty="0"/>
              <a:t>, da so </a:t>
            </a:r>
            <a:r>
              <a:rPr lang="en-US" sz="2000" dirty="0" err="1"/>
              <a:t>drugačni</a:t>
            </a:r>
            <a:r>
              <a:rPr lang="en-US" sz="2000" dirty="0"/>
              <a:t> od </a:t>
            </a:r>
            <a:r>
              <a:rPr lang="en-US" sz="2000" dirty="0" err="1"/>
              <a:t>nas</a:t>
            </a:r>
            <a:r>
              <a:rPr lang="en-US" sz="2000" dirty="0"/>
              <a:t> in </a:t>
            </a:r>
            <a:r>
              <a:rPr lang="en-US" sz="2000" dirty="0" err="1"/>
              <a:t>jih</a:t>
            </a:r>
            <a:r>
              <a:rPr lang="en-US" sz="2000" dirty="0"/>
              <a:t> </a:t>
            </a:r>
            <a:r>
              <a:rPr lang="en-US" sz="2000" dirty="0" err="1"/>
              <a:t>sprejemamo</a:t>
            </a:r>
            <a:r>
              <a:rPr lang="en-US" sz="2000" dirty="0"/>
              <a:t> in </a:t>
            </a:r>
            <a:r>
              <a:rPr lang="en-US" sz="2000" dirty="0" err="1"/>
              <a:t>spoštujemo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Kaj</a:t>
            </a:r>
            <a:r>
              <a:rPr lang="en-US" sz="2000" dirty="0"/>
              <a:t> je </a:t>
            </a:r>
            <a:r>
              <a:rPr lang="en-US" sz="2000" i="1" dirty="0" err="1"/>
              <a:t>nestrpnost</a:t>
            </a:r>
            <a:r>
              <a:rPr lang="en-US" sz="2000" i="1" dirty="0"/>
              <a:t> </a:t>
            </a:r>
            <a:r>
              <a:rPr lang="en-US" sz="2000" dirty="0"/>
              <a:t>in v </a:t>
            </a:r>
            <a:r>
              <a:rPr lang="en-US" sz="2000" dirty="0" err="1"/>
              <a:t>kakšnih</a:t>
            </a:r>
            <a:r>
              <a:rPr lang="en-US" sz="2000" dirty="0"/>
              <a:t> </a:t>
            </a:r>
            <a:r>
              <a:rPr lang="en-US" sz="2000" dirty="0" err="1"/>
              <a:t>oblikah</a:t>
            </a:r>
            <a:r>
              <a:rPr lang="en-US" sz="2000" dirty="0"/>
              <a:t> se </a:t>
            </a:r>
            <a:r>
              <a:rPr lang="en-US" sz="2000" dirty="0" err="1"/>
              <a:t>kaže</a:t>
            </a:r>
            <a:r>
              <a:rPr lang="en-US" sz="2000" dirty="0"/>
              <a:t>?</a:t>
            </a:r>
            <a:endParaRPr lang="en-SI" sz="2000" dirty="0"/>
          </a:p>
        </p:txBody>
      </p:sp>
      <p:pic>
        <p:nvPicPr>
          <p:cNvPr id="3074" name="Picture 2" descr="Free Vector | Racism concept with pointing fingers">
            <a:extLst>
              <a:ext uri="{FF2B5EF4-FFF2-40B4-BE49-F238E27FC236}">
                <a16:creationId xmlns:a16="http://schemas.microsoft.com/office/drawing/2014/main" id="{1F634A2C-1119-1DBD-FA02-5EB3D919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4" y="4560542"/>
            <a:ext cx="1815825" cy="18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tionalism Saps Deal Flow as Nations Tighten Takeover Rules - Bloomberg">
            <a:extLst>
              <a:ext uri="{FF2B5EF4-FFF2-40B4-BE49-F238E27FC236}">
                <a16:creationId xmlns:a16="http://schemas.microsoft.com/office/drawing/2014/main" id="{064B1EC7-BA0A-10F2-D828-9B6CE2094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DD3D1"/>
              </a:clrFrom>
              <a:clrTo>
                <a:srgbClr val="CDD3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33" y="4560542"/>
            <a:ext cx="2206485" cy="16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2AB66CD-0EE4-48AD-A2FC-9A2A355FF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51" y="4624792"/>
            <a:ext cx="1815825" cy="168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n on criticas">
            <a:extLst>
              <a:ext uri="{FF2B5EF4-FFF2-40B4-BE49-F238E27FC236}">
                <a16:creationId xmlns:a16="http://schemas.microsoft.com/office/drawing/2014/main" id="{BBFE6CDD-C4B7-27E7-C432-B27C70BE6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EB"/>
              </a:clrFrom>
              <a:clrTo>
                <a:srgbClr val="F7F7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871" y="4682846"/>
            <a:ext cx="2300677" cy="15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lustración de Inmigrante Ilegal Asilo Refugiado y más Vectores Libres de  Derechos de Xenofobia - Xenofobia, EE.UU., Exilio - iStock">
            <a:extLst>
              <a:ext uri="{FF2B5EF4-FFF2-40B4-BE49-F238E27FC236}">
                <a16:creationId xmlns:a16="http://schemas.microsoft.com/office/drawing/2014/main" id="{7CA48833-2895-B628-42A0-4058B5E3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108" y="4564039"/>
            <a:ext cx="2168748" cy="165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0D17AD-9C3E-CB8F-F11C-5FC21741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skupnost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F61DA-5332-A183-43A7-F180E9DBE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7. </a:t>
            </a:r>
            <a:r>
              <a:rPr lang="en-US" dirty="0" err="1"/>
              <a:t>razred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5244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3984F8-4F6F-ADEB-14D8-96EC28BE8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Kaj</a:t>
            </a:r>
            <a:r>
              <a:rPr lang="en-US" dirty="0"/>
              <a:t> je </a:t>
            </a:r>
            <a:r>
              <a:rPr lang="en-US" dirty="0" err="1"/>
              <a:t>skupnost</a:t>
            </a:r>
            <a:r>
              <a:rPr lang="en-US" dirty="0"/>
              <a:t>?</a:t>
            </a:r>
            <a:endParaRPr lang="en-S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EA34BC-EB0B-2768-E6B4-8792D630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074774" cy="3931920"/>
          </a:xfrm>
        </p:spPr>
        <p:txBody>
          <a:bodyPr/>
          <a:lstStyle/>
          <a:p>
            <a:r>
              <a:rPr lang="en-US" dirty="0" err="1"/>
              <a:t>Skupnost</a:t>
            </a:r>
            <a:r>
              <a:rPr lang="en-US" dirty="0"/>
              <a:t> je </a:t>
            </a:r>
            <a:r>
              <a:rPr lang="en-US" dirty="0" err="1"/>
              <a:t>povezana</a:t>
            </a:r>
            <a:r>
              <a:rPr lang="en-US" dirty="0"/>
              <a:t> </a:t>
            </a:r>
            <a:r>
              <a:rPr lang="en-US" dirty="0" err="1"/>
              <a:t>skupina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, ki </a:t>
            </a:r>
            <a:r>
              <a:rPr lang="en-US" dirty="0" err="1"/>
              <a:t>čutijo</a:t>
            </a:r>
            <a:r>
              <a:rPr lang="en-US" dirty="0"/>
              <a:t> </a:t>
            </a:r>
            <a:r>
              <a:rPr lang="en-US" dirty="0" err="1"/>
              <a:t>medsebojno</a:t>
            </a:r>
            <a:r>
              <a:rPr lang="en-US" dirty="0"/>
              <a:t> </a:t>
            </a:r>
            <a:r>
              <a:rPr lang="en-US" dirty="0" err="1"/>
              <a:t>pripadnost</a:t>
            </a:r>
            <a:r>
              <a:rPr lang="en-US" dirty="0"/>
              <a:t>.</a:t>
            </a:r>
          </a:p>
          <a:p>
            <a:r>
              <a:rPr lang="en-US" dirty="0" err="1"/>
              <a:t>Vsak</a:t>
            </a:r>
            <a:r>
              <a:rPr lang="en-US" dirty="0"/>
              <a:t> je del </a:t>
            </a:r>
            <a:r>
              <a:rPr lang="en-US" dirty="0" err="1"/>
              <a:t>različnih</a:t>
            </a:r>
            <a:r>
              <a:rPr lang="en-US" dirty="0"/>
              <a:t> </a:t>
            </a:r>
            <a:r>
              <a:rPr lang="en-US" dirty="0" err="1"/>
              <a:t>skupnosti</a:t>
            </a:r>
            <a:r>
              <a:rPr lang="en-US" dirty="0"/>
              <a:t> in v </a:t>
            </a:r>
            <a:r>
              <a:rPr lang="en-US" dirty="0" err="1"/>
              <a:t>vsaki</a:t>
            </a:r>
            <a:r>
              <a:rPr lang="en-US" dirty="0"/>
              <a:t> </a:t>
            </a:r>
            <a:r>
              <a:rPr lang="en-US" dirty="0" err="1"/>
              <a:t>imamo</a:t>
            </a:r>
            <a:r>
              <a:rPr lang="en-US" dirty="0"/>
              <a:t> </a:t>
            </a:r>
            <a:r>
              <a:rPr lang="en-US" dirty="0" err="1"/>
              <a:t>svojo</a:t>
            </a:r>
            <a:r>
              <a:rPr lang="en-US" dirty="0"/>
              <a:t> </a:t>
            </a:r>
            <a:r>
              <a:rPr lang="en-US" b="1" dirty="0" err="1"/>
              <a:t>vlogo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več</a:t>
            </a:r>
            <a:r>
              <a:rPr lang="en-US" dirty="0"/>
              <a:t> vlog.</a:t>
            </a:r>
          </a:p>
          <a:p>
            <a:r>
              <a:rPr lang="en-US" dirty="0" err="1"/>
              <a:t>Pričakuje</a:t>
            </a:r>
            <a:r>
              <a:rPr lang="en-US" dirty="0"/>
              <a:t> se, da v </a:t>
            </a:r>
            <a:r>
              <a:rPr lang="en-US" dirty="0" err="1"/>
              <a:t>različnih</a:t>
            </a:r>
            <a:r>
              <a:rPr lang="en-US" dirty="0"/>
              <a:t> </a:t>
            </a:r>
            <a:r>
              <a:rPr lang="en-US" dirty="0" err="1"/>
              <a:t>vlogah</a:t>
            </a:r>
            <a:r>
              <a:rPr lang="en-US" dirty="0"/>
              <a:t> </a:t>
            </a:r>
            <a:r>
              <a:rPr lang="en-US" dirty="0" err="1"/>
              <a:t>primerno</a:t>
            </a:r>
            <a:r>
              <a:rPr lang="en-US" dirty="0"/>
              <a:t> </a:t>
            </a:r>
            <a:r>
              <a:rPr lang="en-US" dirty="0" err="1"/>
              <a:t>ravnamo</a:t>
            </a:r>
            <a:r>
              <a:rPr lang="en-US" dirty="0"/>
              <a:t> in </a:t>
            </a:r>
            <a:r>
              <a:rPr lang="en-US" dirty="0" err="1"/>
              <a:t>upoštevamo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, ki so </a:t>
            </a:r>
            <a:r>
              <a:rPr lang="en-US" dirty="0" err="1"/>
              <a:t>značilna</a:t>
            </a:r>
            <a:r>
              <a:rPr lang="en-US" dirty="0"/>
              <a:t> za </a:t>
            </a:r>
            <a:r>
              <a:rPr lang="en-US" dirty="0" err="1"/>
              <a:t>posamezno</a:t>
            </a:r>
            <a:r>
              <a:rPr lang="en-US" dirty="0"/>
              <a:t> </a:t>
            </a:r>
            <a:r>
              <a:rPr lang="en-US" dirty="0" err="1"/>
              <a:t>vlogo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K </a:t>
            </a:r>
            <a:r>
              <a:rPr lang="en-US" dirty="0" err="1"/>
              <a:t>vsaki</a:t>
            </a:r>
            <a:r>
              <a:rPr lang="en-US" dirty="0"/>
              <a:t> </a:t>
            </a:r>
            <a:r>
              <a:rPr lang="en-US" dirty="0" err="1"/>
              <a:t>skupnosti</a:t>
            </a:r>
            <a:r>
              <a:rPr lang="en-US" dirty="0"/>
              <a:t>, ki ji </a:t>
            </a:r>
            <a:r>
              <a:rPr lang="en-US" dirty="0" err="1"/>
              <a:t>pripadaš</a:t>
            </a:r>
            <a:r>
              <a:rPr lang="en-US" dirty="0"/>
              <a:t>, </a:t>
            </a:r>
            <a:r>
              <a:rPr lang="en-US" dirty="0" err="1"/>
              <a:t>napiši</a:t>
            </a:r>
            <a:r>
              <a:rPr lang="en-US" dirty="0"/>
              <a:t> </a:t>
            </a:r>
            <a:r>
              <a:rPr lang="en-US" dirty="0" err="1"/>
              <a:t>svojo</a:t>
            </a:r>
            <a:r>
              <a:rPr lang="en-US" dirty="0"/>
              <a:t> </a:t>
            </a:r>
            <a:r>
              <a:rPr lang="en-US" dirty="0" err="1"/>
              <a:t>vlogo</a:t>
            </a:r>
            <a:r>
              <a:rPr lang="en-US" dirty="0"/>
              <a:t>/</a:t>
            </a:r>
            <a:r>
              <a:rPr lang="en-US" dirty="0" err="1"/>
              <a:t>vloge</a:t>
            </a:r>
            <a:r>
              <a:rPr lang="en-US" dirty="0"/>
              <a:t>. </a:t>
            </a:r>
            <a:r>
              <a:rPr lang="en-US" dirty="0" err="1"/>
              <a:t>Kaj</a:t>
            </a:r>
            <a:r>
              <a:rPr lang="en-US" dirty="0"/>
              <a:t> se od </a:t>
            </a:r>
            <a:r>
              <a:rPr lang="en-US" dirty="0" err="1"/>
              <a:t>tebe</a:t>
            </a:r>
            <a:r>
              <a:rPr lang="en-US" dirty="0"/>
              <a:t> </a:t>
            </a:r>
            <a:r>
              <a:rPr lang="en-US" dirty="0" err="1"/>
              <a:t>pričakuje</a:t>
            </a:r>
            <a:r>
              <a:rPr lang="en-US" dirty="0"/>
              <a:t>? </a:t>
            </a:r>
            <a:endParaRPr lang="en-SI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1DACB3-0277-C7F8-429E-EF22C04869EF}"/>
              </a:ext>
            </a:extLst>
          </p:cNvPr>
          <p:cNvSpPr/>
          <p:nvPr/>
        </p:nvSpPr>
        <p:spPr>
          <a:xfrm>
            <a:off x="5395520" y="858833"/>
            <a:ext cx="5729680" cy="5356573"/>
          </a:xfrm>
          <a:prstGeom prst="ellipse">
            <a:avLst/>
          </a:prstGeom>
          <a:solidFill>
            <a:srgbClr val="EEF2F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C4E55D-00D0-1AF1-36F1-74D6148E4557}"/>
              </a:ext>
            </a:extLst>
          </p:cNvPr>
          <p:cNvSpPr/>
          <p:nvPr/>
        </p:nvSpPr>
        <p:spPr>
          <a:xfrm>
            <a:off x="5757294" y="1409350"/>
            <a:ext cx="4992147" cy="4806056"/>
          </a:xfrm>
          <a:prstGeom prst="ellipse">
            <a:avLst/>
          </a:prstGeom>
          <a:solidFill>
            <a:srgbClr val="B1C6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71BC403-108A-1947-0121-58A45E6F21B4}"/>
              </a:ext>
            </a:extLst>
          </p:cNvPr>
          <p:cNvSpPr/>
          <p:nvPr/>
        </p:nvSpPr>
        <p:spPr>
          <a:xfrm>
            <a:off x="6156119" y="2254962"/>
            <a:ext cx="4194495" cy="4004907"/>
          </a:xfrm>
          <a:prstGeom prst="flowChartConnector">
            <a:avLst/>
          </a:prstGeom>
          <a:solidFill>
            <a:srgbClr val="85A6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9644F35D-2C77-C54B-BC81-F62F61337B10}"/>
              </a:ext>
            </a:extLst>
          </p:cNvPr>
          <p:cNvSpPr/>
          <p:nvPr/>
        </p:nvSpPr>
        <p:spPr>
          <a:xfrm>
            <a:off x="6554595" y="2947890"/>
            <a:ext cx="3397541" cy="3308621"/>
          </a:xfrm>
          <a:prstGeom prst="flowChartConnector">
            <a:avLst/>
          </a:prstGeom>
          <a:solidFill>
            <a:srgbClr val="5583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01307AE0-6C79-6173-1A88-663EE27360D5}"/>
              </a:ext>
            </a:extLst>
          </p:cNvPr>
          <p:cNvSpPr/>
          <p:nvPr/>
        </p:nvSpPr>
        <p:spPr>
          <a:xfrm>
            <a:off x="6888323" y="3664310"/>
            <a:ext cx="2733766" cy="2592201"/>
          </a:xfrm>
          <a:prstGeom prst="flowChartConnector">
            <a:avLst/>
          </a:prstGeom>
          <a:solidFill>
            <a:srgbClr val="4365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4098" name="Picture 2" descr="Page 17 | Person svg Vectors &amp; Illustrations for Free Download | Freepik">
            <a:extLst>
              <a:ext uri="{FF2B5EF4-FFF2-40B4-BE49-F238E27FC236}">
                <a16:creationId xmlns:a16="http://schemas.microsoft.com/office/drawing/2014/main" id="{A23C7F73-CF40-17F8-B991-E66F33F35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26" y="4602200"/>
            <a:ext cx="1923520" cy="192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1B790-7ED2-AC73-DC42-E386E94E9E95}"/>
              </a:ext>
            </a:extLst>
          </p:cNvPr>
          <p:cNvSpPr txBox="1"/>
          <p:nvPr/>
        </p:nvSpPr>
        <p:spPr>
          <a:xfrm>
            <a:off x="6858870" y="432326"/>
            <a:ext cx="30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človeštvo</a:t>
            </a:r>
            <a:r>
              <a:rPr lang="en-US" dirty="0"/>
              <a:t> – </a:t>
            </a:r>
            <a:r>
              <a:rPr lang="en-US" dirty="0" err="1"/>
              <a:t>najširša</a:t>
            </a:r>
            <a:r>
              <a:rPr lang="en-US" dirty="0"/>
              <a:t> </a:t>
            </a:r>
            <a:r>
              <a:rPr lang="en-US" dirty="0" err="1"/>
              <a:t>skupnost</a:t>
            </a:r>
            <a:endParaRPr lang="en-S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1AD323-22F0-A2C8-5626-5D4D1FAB5073}"/>
              </a:ext>
            </a:extLst>
          </p:cNvPr>
          <p:cNvSpPr txBox="1"/>
          <p:nvPr/>
        </p:nvSpPr>
        <p:spPr>
          <a:xfrm>
            <a:off x="7073141" y="878497"/>
            <a:ext cx="257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skupnost</a:t>
            </a:r>
            <a:r>
              <a:rPr lang="en-US" sz="1600" dirty="0"/>
              <a:t> </a:t>
            </a:r>
            <a:r>
              <a:rPr lang="en-US" sz="1600" dirty="0" err="1"/>
              <a:t>državljanov</a:t>
            </a:r>
            <a:r>
              <a:rPr lang="en-US" sz="1600" dirty="0"/>
              <a:t> –</a:t>
            </a:r>
            <a:r>
              <a:rPr lang="en-US" sz="1600" dirty="0" err="1"/>
              <a:t>pripadniki</a:t>
            </a:r>
            <a:r>
              <a:rPr lang="en-US" sz="1600" dirty="0"/>
              <a:t> </a:t>
            </a:r>
            <a:r>
              <a:rPr lang="en-US" sz="1600" dirty="0" err="1"/>
              <a:t>iste</a:t>
            </a:r>
            <a:r>
              <a:rPr lang="en-US" sz="1600" dirty="0"/>
              <a:t> </a:t>
            </a:r>
            <a:r>
              <a:rPr lang="en-US" sz="1600" dirty="0" err="1"/>
              <a:t>države</a:t>
            </a:r>
            <a:endParaRPr lang="en-SI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26F442-C01D-E517-A92D-DD4ABBA8BA79}"/>
              </a:ext>
            </a:extLst>
          </p:cNvPr>
          <p:cNvSpPr txBox="1"/>
          <p:nvPr/>
        </p:nvSpPr>
        <p:spPr>
          <a:xfrm>
            <a:off x="7288630" y="1609666"/>
            <a:ext cx="207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krajevna</a:t>
            </a:r>
            <a:r>
              <a:rPr lang="en-US" sz="1600" dirty="0"/>
              <a:t> </a:t>
            </a:r>
            <a:r>
              <a:rPr lang="en-US" sz="1600" dirty="0" err="1"/>
              <a:t>skupnost</a:t>
            </a:r>
            <a:r>
              <a:rPr lang="en-US" sz="1600" dirty="0"/>
              <a:t> – </a:t>
            </a:r>
            <a:r>
              <a:rPr lang="en-US" sz="1600" dirty="0" err="1"/>
              <a:t>skupni</a:t>
            </a:r>
            <a:r>
              <a:rPr lang="en-US" sz="1600" dirty="0"/>
              <a:t> </a:t>
            </a:r>
            <a:r>
              <a:rPr lang="en-US" sz="1600" dirty="0" err="1"/>
              <a:t>kraj</a:t>
            </a:r>
            <a:r>
              <a:rPr lang="en-US" sz="1600" dirty="0"/>
              <a:t> </a:t>
            </a:r>
            <a:r>
              <a:rPr lang="en-US" sz="1600" dirty="0" err="1"/>
              <a:t>bivanja</a:t>
            </a:r>
            <a:endParaRPr lang="en-SI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17B425-3355-7083-1129-6FD819FF8B69}"/>
              </a:ext>
            </a:extLst>
          </p:cNvPr>
          <p:cNvSpPr txBox="1"/>
          <p:nvPr/>
        </p:nvSpPr>
        <p:spPr>
          <a:xfrm>
            <a:off x="6960280" y="2361317"/>
            <a:ext cx="280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šolska</a:t>
            </a:r>
            <a:r>
              <a:rPr lang="en-US" sz="1600" dirty="0"/>
              <a:t> </a:t>
            </a:r>
            <a:r>
              <a:rPr lang="en-US" sz="1600" dirty="0" err="1"/>
              <a:t>skupnost</a:t>
            </a:r>
            <a:r>
              <a:rPr lang="en-US" sz="1600" dirty="0"/>
              <a:t> – </a:t>
            </a:r>
            <a:r>
              <a:rPr lang="en-US" sz="1600" dirty="0" err="1"/>
              <a:t>obiskovanje</a:t>
            </a:r>
            <a:r>
              <a:rPr lang="en-US" sz="1600" dirty="0"/>
              <a:t> </a:t>
            </a:r>
            <a:r>
              <a:rPr lang="en-US" sz="1600" dirty="0" err="1"/>
              <a:t>iste</a:t>
            </a:r>
            <a:r>
              <a:rPr lang="en-US" sz="1600" dirty="0"/>
              <a:t> </a:t>
            </a:r>
            <a:r>
              <a:rPr lang="en-US" sz="1600" dirty="0" err="1"/>
              <a:t>osnovnešole</a:t>
            </a:r>
            <a:r>
              <a:rPr lang="en-US" sz="1600" dirty="0"/>
              <a:t> </a:t>
            </a:r>
            <a:endParaRPr lang="en-SI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2737CA-2DAA-51B1-7A87-7A4F3BCA96E5}"/>
              </a:ext>
            </a:extLst>
          </p:cNvPr>
          <p:cNvSpPr txBox="1"/>
          <p:nvPr/>
        </p:nvSpPr>
        <p:spPr>
          <a:xfrm>
            <a:off x="7150298" y="3086652"/>
            <a:ext cx="2356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prijateljska</a:t>
            </a:r>
            <a:r>
              <a:rPr lang="en-US" sz="1600" dirty="0"/>
              <a:t> </a:t>
            </a:r>
            <a:r>
              <a:rPr lang="en-US" sz="1600" dirty="0" err="1"/>
              <a:t>skupnost</a:t>
            </a:r>
            <a:r>
              <a:rPr lang="en-US" sz="1600" dirty="0"/>
              <a:t> – </a:t>
            </a:r>
            <a:r>
              <a:rPr lang="en-US" sz="1600" dirty="0" err="1"/>
              <a:t>skupni</a:t>
            </a:r>
            <a:r>
              <a:rPr lang="en-US" sz="1600" dirty="0"/>
              <a:t> </a:t>
            </a:r>
            <a:r>
              <a:rPr lang="en-US" sz="1600" dirty="0" err="1"/>
              <a:t>interesi</a:t>
            </a:r>
            <a:endParaRPr lang="en-SI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3D1F52-BB4F-68D5-6596-90E61485FB6A}"/>
              </a:ext>
            </a:extLst>
          </p:cNvPr>
          <p:cNvSpPr txBox="1"/>
          <p:nvPr/>
        </p:nvSpPr>
        <p:spPr>
          <a:xfrm>
            <a:off x="7406384" y="3822412"/>
            <a:ext cx="184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družina</a:t>
            </a:r>
            <a:r>
              <a:rPr lang="en-US" sz="1600" dirty="0"/>
              <a:t> – </a:t>
            </a:r>
            <a:r>
              <a:rPr lang="en-US" sz="1600" dirty="0" err="1"/>
              <a:t>osnovna</a:t>
            </a:r>
            <a:r>
              <a:rPr lang="en-US" sz="1600" dirty="0"/>
              <a:t> </a:t>
            </a:r>
            <a:r>
              <a:rPr lang="en-US" sz="1600" dirty="0" err="1"/>
              <a:t>človeška</a:t>
            </a:r>
            <a:r>
              <a:rPr lang="en-US" sz="1600" dirty="0"/>
              <a:t> </a:t>
            </a:r>
            <a:r>
              <a:rPr lang="en-US" sz="1600" dirty="0" err="1"/>
              <a:t>skupnost</a:t>
            </a:r>
            <a:endParaRPr lang="en-SI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40332-A6ED-4BFD-4BD0-DC3B7835958E}"/>
              </a:ext>
            </a:extLst>
          </p:cNvPr>
          <p:cNvSpPr txBox="1"/>
          <p:nvPr/>
        </p:nvSpPr>
        <p:spPr>
          <a:xfrm>
            <a:off x="7384982" y="5886963"/>
            <a:ext cx="1844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JAZ</a:t>
            </a:r>
            <a:endParaRPr lang="en-S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8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B1C0-F7BC-9E2C-01A3-1AFF1ECE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Kaj</a:t>
            </a:r>
            <a:r>
              <a:rPr lang="en-US" dirty="0"/>
              <a:t> </a:t>
            </a:r>
            <a:r>
              <a:rPr lang="en-US" dirty="0" err="1"/>
              <a:t>člane</a:t>
            </a:r>
            <a:r>
              <a:rPr lang="en-US" dirty="0"/>
              <a:t> </a:t>
            </a:r>
            <a:r>
              <a:rPr lang="en-US" dirty="0" err="1"/>
              <a:t>skupnosti</a:t>
            </a:r>
            <a:r>
              <a:rPr lang="en-US" dirty="0"/>
              <a:t> </a:t>
            </a:r>
            <a:r>
              <a:rPr lang="en-US" dirty="0" err="1"/>
              <a:t>povezuje</a:t>
            </a:r>
            <a:r>
              <a:rPr lang="en-US" dirty="0"/>
              <a:t> in </a:t>
            </a:r>
            <a:r>
              <a:rPr lang="en-US" dirty="0" err="1"/>
              <a:t>kaj</a:t>
            </a:r>
            <a:r>
              <a:rPr lang="en-US" dirty="0"/>
              <a:t> </a:t>
            </a:r>
            <a:r>
              <a:rPr lang="en-US" dirty="0" err="1"/>
              <a:t>razdvaja</a:t>
            </a:r>
            <a:r>
              <a:rPr lang="en-US" dirty="0"/>
              <a:t>?</a:t>
            </a:r>
            <a:endParaRPr lang="en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BBCE8-9356-4C8A-CF7E-7A4D49CB7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POVZUJE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A296D-72AE-D509-8FA3-E6F610CDF1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Člane</a:t>
            </a:r>
            <a:r>
              <a:rPr lang="en-US" dirty="0"/>
              <a:t> </a:t>
            </a:r>
            <a:r>
              <a:rPr lang="en-US" dirty="0" err="1"/>
              <a:t>skupnosti</a:t>
            </a:r>
            <a:r>
              <a:rPr lang="en-US" dirty="0"/>
              <a:t> </a:t>
            </a:r>
            <a:r>
              <a:rPr lang="en-US" dirty="0" err="1"/>
              <a:t>povezuje</a:t>
            </a:r>
            <a:r>
              <a:rPr lang="en-US" dirty="0"/>
              <a:t> </a:t>
            </a:r>
            <a:r>
              <a:rPr lang="en-US" b="1" dirty="0" err="1"/>
              <a:t>skupinska</a:t>
            </a:r>
            <a:r>
              <a:rPr lang="en-US" b="1" dirty="0"/>
              <a:t> </a:t>
            </a:r>
            <a:r>
              <a:rPr lang="en-US" b="1" dirty="0" err="1"/>
              <a:t>indentiteta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pomemben</a:t>
            </a:r>
            <a:r>
              <a:rPr lang="en-US" dirty="0"/>
              <a:t> del </a:t>
            </a:r>
            <a:r>
              <a:rPr lang="en-US" dirty="0" err="1"/>
              <a:t>skupinske</a:t>
            </a:r>
            <a:r>
              <a:rPr lang="en-US" dirty="0"/>
              <a:t> </a:t>
            </a:r>
            <a:r>
              <a:rPr lang="en-US" dirty="0" err="1"/>
              <a:t>indentitete</a:t>
            </a:r>
            <a:r>
              <a:rPr lang="en-US" dirty="0"/>
              <a:t> so </a:t>
            </a:r>
            <a:r>
              <a:rPr lang="en-US" dirty="0" err="1"/>
              <a:t>zunanji</a:t>
            </a:r>
            <a:r>
              <a:rPr lang="en-US" dirty="0"/>
              <a:t> </a:t>
            </a:r>
            <a:r>
              <a:rPr lang="en-US" dirty="0" err="1"/>
              <a:t>izrazi</a:t>
            </a:r>
            <a:r>
              <a:rPr lang="en-US" dirty="0"/>
              <a:t> </a:t>
            </a:r>
            <a:r>
              <a:rPr lang="en-US" dirty="0" err="1"/>
              <a:t>pripadnosti</a:t>
            </a:r>
            <a:r>
              <a:rPr lang="en-US" dirty="0"/>
              <a:t>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običaji</a:t>
            </a:r>
            <a:r>
              <a:rPr lang="en-US" dirty="0"/>
              <a:t>, </a:t>
            </a:r>
            <a:r>
              <a:rPr lang="en-US" dirty="0" err="1"/>
              <a:t>kultura</a:t>
            </a:r>
            <a:r>
              <a:rPr lang="en-US" dirty="0"/>
              <a:t>, </a:t>
            </a:r>
            <a:r>
              <a:rPr lang="en-US" dirty="0" err="1"/>
              <a:t>jezik</a:t>
            </a:r>
            <a:r>
              <a:rPr lang="en-US" dirty="0"/>
              <a:t>,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življenja</a:t>
            </a:r>
            <a:r>
              <a:rPr lang="en-US" dirty="0"/>
              <a:t> …).</a:t>
            </a:r>
          </a:p>
          <a:p>
            <a:r>
              <a:rPr lang="en-US" b="1" dirty="0" err="1"/>
              <a:t>Strpnost</a:t>
            </a:r>
            <a:r>
              <a:rPr lang="en-US" dirty="0"/>
              <a:t> do </a:t>
            </a:r>
            <a:r>
              <a:rPr lang="en-US" dirty="0" err="1"/>
              <a:t>medsebojnih</a:t>
            </a:r>
            <a:r>
              <a:rPr lang="en-US" dirty="0"/>
              <a:t> </a:t>
            </a:r>
            <a:r>
              <a:rPr lang="en-US" dirty="0" err="1"/>
              <a:t>razlik</a:t>
            </a:r>
            <a:r>
              <a:rPr lang="en-US" dirty="0"/>
              <a:t>.</a:t>
            </a:r>
          </a:p>
          <a:p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0C1A59-48C0-80A8-00CB-AB31645AA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RAZDVAJA</a:t>
            </a:r>
            <a:endParaRPr lang="en-S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392758-2C36-E618-3F30-3515010B8E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Nestrpnost</a:t>
            </a:r>
            <a:r>
              <a:rPr lang="en-US" dirty="0"/>
              <a:t>, </a:t>
            </a:r>
            <a:r>
              <a:rPr lang="en-US" dirty="0" err="1"/>
              <a:t>nespoštovanje</a:t>
            </a:r>
            <a:r>
              <a:rPr lang="en-US" dirty="0"/>
              <a:t>, </a:t>
            </a:r>
            <a:r>
              <a:rPr lang="en-US" dirty="0" err="1"/>
              <a:t>neupoštevanje</a:t>
            </a:r>
            <a:r>
              <a:rPr lang="en-US" dirty="0"/>
              <a:t> </a:t>
            </a:r>
            <a:r>
              <a:rPr lang="en-US" dirty="0" err="1"/>
              <a:t>pravil</a:t>
            </a:r>
            <a:r>
              <a:rPr lang="en-US" dirty="0"/>
              <a:t>, </a:t>
            </a:r>
            <a:r>
              <a:rPr lang="en-US" dirty="0" err="1"/>
              <a:t>krivičnost</a:t>
            </a:r>
            <a:r>
              <a:rPr lang="en-US" dirty="0"/>
              <a:t>, …</a:t>
            </a:r>
          </a:p>
        </p:txBody>
      </p:sp>
      <p:pic>
        <p:nvPicPr>
          <p:cNvPr id="5122" name="Picture 2" descr="Brezplačni Cliparti za srečanja skupnosti, Prenesite brezplačne grafike,  brezplačne grafike - Drugo">
            <a:extLst>
              <a:ext uri="{FF2B5EF4-FFF2-40B4-BE49-F238E27FC236}">
                <a16:creationId xmlns:a16="http://schemas.microsoft.com/office/drawing/2014/main" id="{5BA3FD23-C827-8D48-0459-A4EDF28E6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33" y="3465915"/>
            <a:ext cx="4299312" cy="32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2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FD639E-80AC-3891-2A76-522C40AA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ŠOLSKA SKUPNOST</a:t>
            </a:r>
            <a:endParaRPr lang="en-S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81D16A-6C9C-CD04-BA2F-C4597D4AF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Šolsko</a:t>
            </a:r>
            <a:r>
              <a:rPr lang="en-US" dirty="0"/>
              <a:t> </a:t>
            </a:r>
            <a:r>
              <a:rPr lang="en-US" dirty="0" err="1"/>
              <a:t>skupnost</a:t>
            </a:r>
            <a:r>
              <a:rPr lang="en-US" dirty="0"/>
              <a:t> </a:t>
            </a:r>
            <a:r>
              <a:rPr lang="en-US" dirty="0" err="1"/>
              <a:t>sestavljajo</a:t>
            </a:r>
            <a:r>
              <a:rPr lang="en-US" dirty="0"/>
              <a:t> </a:t>
            </a:r>
            <a:r>
              <a:rPr lang="en-US" dirty="0" err="1"/>
              <a:t>učenci</a:t>
            </a:r>
            <a:r>
              <a:rPr lang="en-US" dirty="0"/>
              <a:t>, </a:t>
            </a:r>
            <a:r>
              <a:rPr lang="en-US" dirty="0" err="1"/>
              <a:t>učitelji</a:t>
            </a:r>
            <a:r>
              <a:rPr lang="en-US" dirty="0"/>
              <a:t> in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zaposleni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šoli</a:t>
            </a:r>
            <a:r>
              <a:rPr lang="en-US" dirty="0"/>
              <a:t>.</a:t>
            </a:r>
          </a:p>
          <a:p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v </a:t>
            </a:r>
            <a:r>
              <a:rPr lang="en-US" dirty="0" err="1"/>
              <a:t>določeni</a:t>
            </a:r>
            <a:r>
              <a:rPr lang="en-US" dirty="0"/>
              <a:t> </a:t>
            </a:r>
            <a:r>
              <a:rPr lang="en-US" dirty="0" err="1"/>
              <a:t>skupnosti</a:t>
            </a:r>
            <a:r>
              <a:rPr lang="en-US" dirty="0"/>
              <a:t> je </a:t>
            </a:r>
            <a:r>
              <a:rPr lang="en-US" dirty="0" err="1"/>
              <a:t>boljše</a:t>
            </a:r>
            <a:r>
              <a:rPr lang="en-US" dirty="0"/>
              <a:t>, </a:t>
            </a:r>
            <a:r>
              <a:rPr lang="en-US" dirty="0" err="1"/>
              <a:t>če</a:t>
            </a:r>
            <a:r>
              <a:rPr lang="en-US" dirty="0"/>
              <a:t> se </a:t>
            </a:r>
            <a:r>
              <a:rPr lang="en-US" dirty="0" err="1"/>
              <a:t>strinjajo</a:t>
            </a:r>
            <a:r>
              <a:rPr lang="en-US" dirty="0"/>
              <a:t> glede </a:t>
            </a:r>
            <a:r>
              <a:rPr lang="en-US" dirty="0" err="1"/>
              <a:t>pravil</a:t>
            </a:r>
            <a:r>
              <a:rPr lang="en-US" dirty="0"/>
              <a:t> in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upoštevajo</a:t>
            </a:r>
            <a:r>
              <a:rPr lang="en-US" dirty="0"/>
              <a:t>. Na </a:t>
            </a:r>
            <a:r>
              <a:rPr lang="en-US" dirty="0" err="1"/>
              <a:t>šoli</a:t>
            </a:r>
            <a:r>
              <a:rPr lang="en-US" dirty="0"/>
              <a:t> </a:t>
            </a:r>
            <a:r>
              <a:rPr lang="en-US" dirty="0" err="1"/>
              <a:t>imamo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svoja</a:t>
            </a:r>
            <a:r>
              <a:rPr lang="en-US" dirty="0"/>
              <a:t> </a:t>
            </a:r>
            <a:r>
              <a:rPr lang="en-US" b="1" dirty="0" err="1"/>
              <a:t>šolska</a:t>
            </a:r>
            <a:r>
              <a:rPr lang="en-US" b="1" dirty="0"/>
              <a:t> </a:t>
            </a:r>
            <a:r>
              <a:rPr lang="en-US" b="1" dirty="0" err="1"/>
              <a:t>pravila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https://zadobrova.splet.arnes.si/files/delightful-downloads/2015/09/Pravila_%C5%A1olskega_reda_O%C5%A0_Zadobrova_verzija_2_1.3.2015.pdf</a:t>
            </a:r>
            <a:r>
              <a:rPr lang="en-US" dirty="0"/>
              <a:t> ).</a:t>
            </a:r>
          </a:p>
          <a:p>
            <a:r>
              <a:rPr lang="en-US" dirty="0" err="1"/>
              <a:t>Kakšna</a:t>
            </a:r>
            <a:r>
              <a:rPr lang="en-US" dirty="0"/>
              <a:t> pa so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razredna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?</a:t>
            </a:r>
            <a:br>
              <a:rPr lang="en-US" dirty="0"/>
            </a:br>
            <a:endParaRPr lang="en-SI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76CFC43-24B5-367B-CFE8-9BFE18415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77764"/>
              </p:ext>
            </p:extLst>
          </p:nvPr>
        </p:nvGraphicFramePr>
        <p:xfrm>
          <a:off x="1704829" y="3865651"/>
          <a:ext cx="8974356" cy="207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589">
                  <a:extLst>
                    <a:ext uri="{9D8B030D-6E8A-4147-A177-3AD203B41FA5}">
                      <a16:colId xmlns:a16="http://schemas.microsoft.com/office/drawing/2014/main" val="589991811"/>
                    </a:ext>
                  </a:extLst>
                </a:gridCol>
                <a:gridCol w="2243589">
                  <a:extLst>
                    <a:ext uri="{9D8B030D-6E8A-4147-A177-3AD203B41FA5}">
                      <a16:colId xmlns:a16="http://schemas.microsoft.com/office/drawing/2014/main" val="2908935742"/>
                    </a:ext>
                  </a:extLst>
                </a:gridCol>
                <a:gridCol w="2243589">
                  <a:extLst>
                    <a:ext uri="{9D8B030D-6E8A-4147-A177-3AD203B41FA5}">
                      <a16:colId xmlns:a16="http://schemas.microsoft.com/office/drawing/2014/main" val="2983141516"/>
                    </a:ext>
                  </a:extLst>
                </a:gridCol>
                <a:gridCol w="2243589">
                  <a:extLst>
                    <a:ext uri="{9D8B030D-6E8A-4147-A177-3AD203B41FA5}">
                      <a16:colId xmlns:a16="http://schemas.microsoft.com/office/drawing/2014/main" val="1593412551"/>
                    </a:ext>
                  </a:extLst>
                </a:gridCol>
              </a:tblGrid>
              <a:tr h="5637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ZAGOTOVITEV VARNOSTI</a:t>
                      </a:r>
                      <a:endParaRPr lang="en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MOŽNOST UČENJA</a:t>
                      </a:r>
                      <a:endParaRPr lang="en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SPOŠTOVANJE DRUG DRUGEGA</a:t>
                      </a:r>
                      <a:endParaRPr lang="en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DRUGO</a:t>
                      </a:r>
                      <a:endParaRPr lang="en-S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834424"/>
                  </a:ext>
                </a:extLst>
              </a:tr>
              <a:tr h="1493681">
                <a:tc>
                  <a:txBody>
                    <a:bodyPr/>
                    <a:lstStyle/>
                    <a:p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436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520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691</TotalTime>
  <Words>430</Words>
  <Application>Microsoft Office PowerPoint</Application>
  <PresentationFormat>Širokozaslonsko</PresentationFormat>
  <Paragraphs>58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0" baseType="lpstr">
      <vt:lpstr>Garamond</vt:lpstr>
      <vt:lpstr>Savon</vt:lpstr>
      <vt:lpstr>Identiteta</vt:lpstr>
      <vt:lpstr>Kaj me opredeljuje?</vt:lpstr>
      <vt:lpstr>Izkazovanje indentitete</vt:lpstr>
      <vt:lpstr>Sprejemanje različnosti</vt:lpstr>
      <vt:lpstr>skupnost</vt:lpstr>
      <vt:lpstr>Kaj je skupnost?</vt:lpstr>
      <vt:lpstr>Kaj člane skupnosti povezuje in kaj razdvaja?</vt:lpstr>
      <vt:lpstr>ŠOLSKA SKUPNOST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Identiteta</dc:title>
  <dc:creator>Kastelic, Monika</dc:creator>
  <cp:lastModifiedBy>SIO Administrator</cp:lastModifiedBy>
  <cp:revision>2</cp:revision>
  <dcterms:created xsi:type="dcterms:W3CDTF">2023-09-12T18:10:32Z</dcterms:created>
  <dcterms:modified xsi:type="dcterms:W3CDTF">2023-10-10T19:50:56Z</dcterms:modified>
</cp:coreProperties>
</file>