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83" autoAdjust="0"/>
    <p:restoredTop sz="94660"/>
  </p:normalViewPr>
  <p:slideViewPr>
    <p:cSldViewPr snapToGrid="0">
      <p:cViewPr varScale="1">
        <p:scale>
          <a:sx n="85" d="100"/>
          <a:sy n="85" d="100"/>
        </p:scale>
        <p:origin x="38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sl-SI"/>
              <a:t>Kliknite, če želite urediti slog podnaslova matrice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sl-SI"/>
              <a:t>Uredite sloge besedila matrice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Vsebina z naslo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sl-SI"/>
              <a:t>Kliknite ikono, če želite dodati sliko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Kliknite, če želite urediti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7642C76F-0BDE-4869-8D9A-21D10EDACE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sl-SI" dirty="0"/>
              <a:t>volitve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5962FA62-DD33-46E7-834E-E080FE085B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sl-SI" dirty="0"/>
              <a:t>8. razred</a:t>
            </a:r>
          </a:p>
        </p:txBody>
      </p:sp>
    </p:spTree>
    <p:extLst>
      <p:ext uri="{BB962C8B-B14F-4D97-AF65-F5344CB8AC3E}">
        <p14:creationId xmlns:p14="http://schemas.microsoft.com/office/powerpoint/2010/main" val="2649979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9B251EF-57EA-4DDA-9C96-2EF8C9D80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Kaj so volitve?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0D4DB93C-336A-4DD7-8E1E-DB23056CC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516" y="1824318"/>
            <a:ext cx="5027049" cy="5033682"/>
          </a:xfrm>
        </p:spPr>
        <p:txBody>
          <a:bodyPr>
            <a:normAutofit/>
          </a:bodyPr>
          <a:lstStyle/>
          <a:p>
            <a:r>
              <a:rPr lang="sl-SI" sz="2400" b="1" dirty="0"/>
              <a:t>Volitve</a:t>
            </a:r>
            <a:r>
              <a:rPr lang="sl-SI" sz="2400" dirty="0"/>
              <a:t> so ena temeljnih značilnosti demokracije.</a:t>
            </a:r>
          </a:p>
          <a:p>
            <a:r>
              <a:rPr lang="sl-SI" sz="2400" dirty="0"/>
              <a:t>Volitve potekajo na </a:t>
            </a:r>
            <a:r>
              <a:rPr lang="sl-SI" sz="2400" b="1" dirty="0"/>
              <a:t>voliščih</a:t>
            </a:r>
            <a:r>
              <a:rPr lang="sl-SI" sz="2400" dirty="0"/>
              <a:t>. </a:t>
            </a:r>
          </a:p>
          <a:p>
            <a:pPr lvl="1"/>
            <a:r>
              <a:rPr lang="sl-SI" sz="2400" dirty="0"/>
              <a:t>Kje so volišča?</a:t>
            </a:r>
          </a:p>
          <a:p>
            <a:pPr lvl="1"/>
            <a:r>
              <a:rPr lang="sl-SI" sz="2400" dirty="0"/>
              <a:t>Kdaj potekajo?</a:t>
            </a:r>
          </a:p>
          <a:p>
            <a:pPr lvl="1"/>
            <a:endParaRPr lang="sl-SI" sz="2400" dirty="0"/>
          </a:p>
          <a:p>
            <a:pPr marL="128016" lvl="1" indent="0">
              <a:buNone/>
            </a:pPr>
            <a:r>
              <a:rPr lang="sl-SI" sz="2400" dirty="0"/>
              <a:t>Z volitvami lahko </a:t>
            </a:r>
            <a:r>
              <a:rPr lang="sl-SI" sz="2400" b="1" dirty="0"/>
              <a:t>volilni upravičenci </a:t>
            </a:r>
            <a:r>
              <a:rPr lang="sl-SI" sz="2400" dirty="0"/>
              <a:t>izberejo predsednika ali politično stranko, ki bo v njihovem imenu sprejemal državne odločitve.</a:t>
            </a:r>
          </a:p>
          <a:p>
            <a:pPr lvl="2"/>
            <a:r>
              <a:rPr lang="sl-SI" sz="2400" dirty="0"/>
              <a:t>Kdo je volilni upravičenec?</a:t>
            </a: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D9356635-5282-4CD2-8A00-87CFC08F5E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6166" r="15596"/>
          <a:stretch/>
        </p:blipFill>
        <p:spPr>
          <a:xfrm>
            <a:off x="5808884" y="1554244"/>
            <a:ext cx="5903259" cy="4972061"/>
          </a:xfrm>
          <a:prstGeom prst="rect">
            <a:avLst/>
          </a:prstGeom>
        </p:spPr>
      </p:pic>
      <p:sp>
        <p:nvSpPr>
          <p:cNvPr id="5" name="PoljeZBesedilom 4">
            <a:extLst>
              <a:ext uri="{FF2B5EF4-FFF2-40B4-BE49-F238E27FC236}">
                <a16:creationId xmlns:a16="http://schemas.microsoft.com/office/drawing/2014/main" id="{CAB162B4-6B44-4EBA-BBB9-6600F0DFD63F}"/>
              </a:ext>
            </a:extLst>
          </p:cNvPr>
          <p:cNvSpPr txBox="1"/>
          <p:nvPr/>
        </p:nvSpPr>
        <p:spPr>
          <a:xfrm>
            <a:off x="7100047" y="400550"/>
            <a:ext cx="4612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l-SI" b="1" dirty="0">
                <a:solidFill>
                  <a:srgbClr val="C00000"/>
                </a:solidFill>
              </a:rPr>
              <a:t>Zakaj je pomembno, da se udeležimo volitev?</a:t>
            </a:r>
          </a:p>
        </p:txBody>
      </p:sp>
    </p:spTree>
    <p:extLst>
      <p:ext uri="{BB962C8B-B14F-4D97-AF65-F5344CB8AC3E}">
        <p14:creationId xmlns:p14="http://schemas.microsoft.com/office/powerpoint/2010/main" val="1394563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61671A5-B753-4B30-BF09-947E095B8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Kako potekajo volitve?</a:t>
            </a:r>
          </a:p>
        </p:txBody>
      </p:sp>
      <p:pic>
        <p:nvPicPr>
          <p:cNvPr id="1026" name="Picture 2" descr="https://api.izzi.digital/datastore/17/publication/50675/pictures/2020/09/21/1600679768_Image_776x446_poglavje1_18.jpg?v=1698095685">
            <a:extLst>
              <a:ext uri="{FF2B5EF4-FFF2-40B4-BE49-F238E27FC236}">
                <a16:creationId xmlns:a16="http://schemas.microsoft.com/office/drawing/2014/main" id="{0C4A2A11-8C90-476B-8A28-CEB9DFF2BA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931" y="2395192"/>
            <a:ext cx="3597466" cy="206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ravokotnik 3">
            <a:extLst>
              <a:ext uri="{FF2B5EF4-FFF2-40B4-BE49-F238E27FC236}">
                <a16:creationId xmlns:a16="http://schemas.microsoft.com/office/drawing/2014/main" id="{6D8D3F5E-92BF-4348-BA93-C04E8A2A04A5}"/>
              </a:ext>
            </a:extLst>
          </p:cNvPr>
          <p:cNvSpPr/>
          <p:nvPr/>
        </p:nvSpPr>
        <p:spPr>
          <a:xfrm>
            <a:off x="898853" y="5303236"/>
            <a:ext cx="391757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l-SI" dirty="0">
                <a:solidFill>
                  <a:srgbClr val="4A4A4A"/>
                </a:solidFill>
                <a:latin typeface="IBM Plex Sans"/>
              </a:rPr>
              <a:t>Volivec ob prihodu na volišče pokaže osebni dokument, s katerim dokaže svojo identiteto.</a:t>
            </a:r>
          </a:p>
        </p:txBody>
      </p:sp>
      <p:pic>
        <p:nvPicPr>
          <p:cNvPr id="1028" name="Picture 4" descr="https://api.izzi.digital/datastore/17/publication/50675/pictures/2020/09/21/1600679768_Image_776x446_poglavje1_19.jpg?v=1698095685">
            <a:extLst>
              <a:ext uri="{FF2B5EF4-FFF2-40B4-BE49-F238E27FC236}">
                <a16:creationId xmlns:a16="http://schemas.microsoft.com/office/drawing/2014/main" id="{96EB99A7-51F7-4E3F-9460-971C87EB9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15" y="2222332"/>
            <a:ext cx="4198986" cy="241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ravokotnik 4">
            <a:extLst>
              <a:ext uri="{FF2B5EF4-FFF2-40B4-BE49-F238E27FC236}">
                <a16:creationId xmlns:a16="http://schemas.microsoft.com/office/drawing/2014/main" id="{4A709A4A-A532-4588-A9F4-3311BF0E76DB}"/>
              </a:ext>
            </a:extLst>
          </p:cNvPr>
          <p:cNvSpPr/>
          <p:nvPr/>
        </p:nvSpPr>
        <p:spPr>
          <a:xfrm>
            <a:off x="6475249" y="5292607"/>
            <a:ext cx="37293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l-SI" dirty="0">
                <a:solidFill>
                  <a:srgbClr val="4A4A4A"/>
                </a:solidFill>
                <a:latin typeface="IBM Plex Sans"/>
              </a:rPr>
              <a:t>Volilni imenik je seznam volivcev na določenem območju. S podpisom potrdi svojo udeležbo na volitvah.</a:t>
            </a:r>
            <a:endParaRPr lang="sl-SI" dirty="0"/>
          </a:p>
        </p:txBody>
      </p:sp>
      <p:cxnSp>
        <p:nvCxnSpPr>
          <p:cNvPr id="7" name="Raven puščični povezovalnik 6">
            <a:extLst>
              <a:ext uri="{FF2B5EF4-FFF2-40B4-BE49-F238E27FC236}">
                <a16:creationId xmlns:a16="http://schemas.microsoft.com/office/drawing/2014/main" id="{9335DFBB-EB4B-4DC3-8B2A-FCA5063347E8}"/>
              </a:ext>
            </a:extLst>
          </p:cNvPr>
          <p:cNvCxnSpPr>
            <a:cxnSpLocks/>
            <a:stCxn id="1026" idx="3"/>
            <a:endCxn id="1028" idx="1"/>
          </p:cNvCxnSpPr>
          <p:nvPr/>
        </p:nvCxnSpPr>
        <p:spPr>
          <a:xfrm>
            <a:off x="4377397" y="3429000"/>
            <a:ext cx="186301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Raven puščični povezovalnik 9">
            <a:extLst>
              <a:ext uri="{FF2B5EF4-FFF2-40B4-BE49-F238E27FC236}">
                <a16:creationId xmlns:a16="http://schemas.microsoft.com/office/drawing/2014/main" id="{D17B3E97-1659-481F-9D73-9AB5C7FB1542}"/>
              </a:ext>
            </a:extLst>
          </p:cNvPr>
          <p:cNvCxnSpPr>
            <a:cxnSpLocks/>
            <a:stCxn id="1028" idx="3"/>
          </p:cNvCxnSpPr>
          <p:nvPr/>
        </p:nvCxnSpPr>
        <p:spPr>
          <a:xfrm>
            <a:off x="10439401" y="3429000"/>
            <a:ext cx="192292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oljeZBesedilom 18">
            <a:extLst>
              <a:ext uri="{FF2B5EF4-FFF2-40B4-BE49-F238E27FC236}">
                <a16:creationId xmlns:a16="http://schemas.microsoft.com/office/drawing/2014/main" id="{09017406-893D-4A3D-B426-84B7056F8BEF}"/>
              </a:ext>
            </a:extLst>
          </p:cNvPr>
          <p:cNvSpPr txBox="1"/>
          <p:nvPr/>
        </p:nvSpPr>
        <p:spPr>
          <a:xfrm>
            <a:off x="1684028" y="4850913"/>
            <a:ext cx="1789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l-SI" b="1" dirty="0"/>
              <a:t>Dokaz identitete </a:t>
            </a:r>
          </a:p>
        </p:txBody>
      </p:sp>
      <p:sp>
        <p:nvSpPr>
          <p:cNvPr id="22" name="PoljeZBesedilom 21">
            <a:extLst>
              <a:ext uri="{FF2B5EF4-FFF2-40B4-BE49-F238E27FC236}">
                <a16:creationId xmlns:a16="http://schemas.microsoft.com/office/drawing/2014/main" id="{8B3760CA-EC27-40B2-B5F1-D60CA1984942}"/>
              </a:ext>
            </a:extLst>
          </p:cNvPr>
          <p:cNvSpPr txBox="1"/>
          <p:nvPr/>
        </p:nvSpPr>
        <p:spPr>
          <a:xfrm>
            <a:off x="7158751" y="4845927"/>
            <a:ext cx="2362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l-SI" b="1" dirty="0"/>
              <a:t>Podpis v volilni imenik</a:t>
            </a:r>
          </a:p>
        </p:txBody>
      </p:sp>
    </p:spTree>
    <p:extLst>
      <p:ext uri="{BB962C8B-B14F-4D97-AF65-F5344CB8AC3E}">
        <p14:creationId xmlns:p14="http://schemas.microsoft.com/office/powerpoint/2010/main" val="3061915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61671A5-B753-4B30-BF09-947E095B8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sl-SI" dirty="0"/>
              <a:t>Kako potekajo volitve?</a:t>
            </a:r>
          </a:p>
        </p:txBody>
      </p:sp>
      <p:sp>
        <p:nvSpPr>
          <p:cNvPr id="4" name="Pravokotnik 3">
            <a:extLst>
              <a:ext uri="{FF2B5EF4-FFF2-40B4-BE49-F238E27FC236}">
                <a16:creationId xmlns:a16="http://schemas.microsoft.com/office/drawing/2014/main" id="{6D8D3F5E-92BF-4348-BA93-C04E8A2A04A5}"/>
              </a:ext>
            </a:extLst>
          </p:cNvPr>
          <p:cNvSpPr/>
          <p:nvPr/>
        </p:nvSpPr>
        <p:spPr>
          <a:xfrm>
            <a:off x="271324" y="5349454"/>
            <a:ext cx="39175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l-SI" dirty="0">
                <a:solidFill>
                  <a:srgbClr val="4A4A4A"/>
                </a:solidFill>
                <a:latin typeface="IBM Plex Sans"/>
              </a:rPr>
              <a:t>Glasovnica se izpolni za zastorom, saj so volitve tajne in zasebne.</a:t>
            </a:r>
            <a:endParaRPr lang="sl-SI" dirty="0"/>
          </a:p>
        </p:txBody>
      </p:sp>
      <p:sp>
        <p:nvSpPr>
          <p:cNvPr id="5" name="Pravokotnik 4">
            <a:extLst>
              <a:ext uri="{FF2B5EF4-FFF2-40B4-BE49-F238E27FC236}">
                <a16:creationId xmlns:a16="http://schemas.microsoft.com/office/drawing/2014/main" id="{4A709A4A-A532-4588-A9F4-3311BF0E76DB}"/>
              </a:ext>
            </a:extLst>
          </p:cNvPr>
          <p:cNvSpPr/>
          <p:nvPr/>
        </p:nvSpPr>
        <p:spPr>
          <a:xfrm>
            <a:off x="4961020" y="5349454"/>
            <a:ext cx="37293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l-SI" dirty="0">
                <a:solidFill>
                  <a:srgbClr val="4A4A4A"/>
                </a:solidFill>
                <a:latin typeface="IBM Plex Sans"/>
              </a:rPr>
              <a:t>Po zaprtju volišč volilna komisija odpre volilno skrinjico in prešteje glasove.</a:t>
            </a:r>
            <a:endParaRPr lang="sl-SI" dirty="0"/>
          </a:p>
        </p:txBody>
      </p:sp>
      <p:cxnSp>
        <p:nvCxnSpPr>
          <p:cNvPr id="7" name="Raven puščični povezovalnik 6">
            <a:extLst>
              <a:ext uri="{FF2B5EF4-FFF2-40B4-BE49-F238E27FC236}">
                <a16:creationId xmlns:a16="http://schemas.microsoft.com/office/drawing/2014/main" id="{9335DFBB-EB4B-4DC3-8B2A-FCA5063347E8}"/>
              </a:ext>
            </a:extLst>
          </p:cNvPr>
          <p:cNvCxnSpPr>
            <a:cxnSpLocks/>
            <a:stCxn id="3074" idx="3"/>
            <a:endCxn id="3076" idx="1"/>
          </p:cNvCxnSpPr>
          <p:nvPr/>
        </p:nvCxnSpPr>
        <p:spPr>
          <a:xfrm>
            <a:off x="4092299" y="3475218"/>
            <a:ext cx="818160" cy="47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oljeZBesedilom 18">
            <a:extLst>
              <a:ext uri="{FF2B5EF4-FFF2-40B4-BE49-F238E27FC236}">
                <a16:creationId xmlns:a16="http://schemas.microsoft.com/office/drawing/2014/main" id="{09017406-893D-4A3D-B426-84B7056F8BEF}"/>
              </a:ext>
            </a:extLst>
          </p:cNvPr>
          <p:cNvSpPr txBox="1"/>
          <p:nvPr/>
        </p:nvSpPr>
        <p:spPr>
          <a:xfrm>
            <a:off x="1056499" y="4897131"/>
            <a:ext cx="2209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l-SI" b="1" dirty="0"/>
              <a:t>Izpolnitev glasovnice</a:t>
            </a:r>
          </a:p>
        </p:txBody>
      </p:sp>
      <p:sp>
        <p:nvSpPr>
          <p:cNvPr id="22" name="PoljeZBesedilom 21">
            <a:extLst>
              <a:ext uri="{FF2B5EF4-FFF2-40B4-BE49-F238E27FC236}">
                <a16:creationId xmlns:a16="http://schemas.microsoft.com/office/drawing/2014/main" id="{8B3760CA-EC27-40B2-B5F1-D60CA1984942}"/>
              </a:ext>
            </a:extLst>
          </p:cNvPr>
          <p:cNvSpPr txBox="1"/>
          <p:nvPr/>
        </p:nvSpPr>
        <p:spPr>
          <a:xfrm>
            <a:off x="4961020" y="4912184"/>
            <a:ext cx="3746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l-SI" b="1" dirty="0"/>
              <a:t>Oddaja glasovnice v volilno skrinjico</a:t>
            </a:r>
          </a:p>
        </p:txBody>
      </p:sp>
      <p:pic>
        <p:nvPicPr>
          <p:cNvPr id="3074" name="Picture 2" descr="https://api.izzi.digital/datastore/17/publication/50675/pictures/2020/09/21/1600679769_Image_776x446_poglavje1_20.jpg?v=1698095685">
            <a:extLst>
              <a:ext uri="{FF2B5EF4-FFF2-40B4-BE49-F238E27FC236}">
                <a16:creationId xmlns:a16="http://schemas.microsoft.com/office/drawing/2014/main" id="{A4DC8D93-6B7B-4EEF-BF8B-9D3071AA4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99" y="2413180"/>
            <a:ext cx="369570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Raven puščični povezovalnik 13">
            <a:extLst>
              <a:ext uri="{FF2B5EF4-FFF2-40B4-BE49-F238E27FC236}">
                <a16:creationId xmlns:a16="http://schemas.microsoft.com/office/drawing/2014/main" id="{524A6711-F21C-4E7C-A12F-BE2EFDA73551}"/>
              </a:ext>
            </a:extLst>
          </p:cNvPr>
          <p:cNvCxnSpPr>
            <a:cxnSpLocks/>
            <a:endCxn id="3074" idx="1"/>
          </p:cNvCxnSpPr>
          <p:nvPr/>
        </p:nvCxnSpPr>
        <p:spPr>
          <a:xfrm>
            <a:off x="-717176" y="3475218"/>
            <a:ext cx="11137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https://api.izzi.digital/datastore/17/publication/50675/pictures/2020/09/21/1600679770_Image_776x446_poglavje1_21.jpg?v=1698095685">
            <a:extLst>
              <a:ext uri="{FF2B5EF4-FFF2-40B4-BE49-F238E27FC236}">
                <a16:creationId xmlns:a16="http://schemas.microsoft.com/office/drawing/2014/main" id="{12B3371A-3648-47ED-8946-A31FBAF19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459" y="2417902"/>
            <a:ext cx="3695702" cy="212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ravokotnik 15">
            <a:extLst>
              <a:ext uri="{FF2B5EF4-FFF2-40B4-BE49-F238E27FC236}">
                <a16:creationId xmlns:a16="http://schemas.microsoft.com/office/drawing/2014/main" id="{B904A301-68AC-4A79-8A34-0399735F0BEE}"/>
              </a:ext>
            </a:extLst>
          </p:cNvPr>
          <p:cNvSpPr/>
          <p:nvPr/>
        </p:nvSpPr>
        <p:spPr>
          <a:xfrm>
            <a:off x="9535157" y="2640489"/>
            <a:ext cx="2052918" cy="1694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b="1" dirty="0"/>
              <a:t>Uradni rezultati </a:t>
            </a:r>
            <a:r>
              <a:rPr lang="sl-SI" dirty="0"/>
              <a:t>so objavljeni po preštetju vseh glasov volivcev.</a:t>
            </a:r>
          </a:p>
        </p:txBody>
      </p:sp>
      <p:cxnSp>
        <p:nvCxnSpPr>
          <p:cNvPr id="21" name="Raven puščični povezovalnik 20">
            <a:extLst>
              <a:ext uri="{FF2B5EF4-FFF2-40B4-BE49-F238E27FC236}">
                <a16:creationId xmlns:a16="http://schemas.microsoft.com/office/drawing/2014/main" id="{0BA7CB3C-11D2-4835-A589-A9B1D349FDD8}"/>
              </a:ext>
            </a:extLst>
          </p:cNvPr>
          <p:cNvCxnSpPr>
            <a:stCxn id="3076" idx="3"/>
            <a:endCxn id="16" idx="1"/>
          </p:cNvCxnSpPr>
          <p:nvPr/>
        </p:nvCxnSpPr>
        <p:spPr>
          <a:xfrm>
            <a:off x="8606161" y="3479940"/>
            <a:ext cx="928996" cy="77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8564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84182C6-B778-400F-AE1A-A861FF3D7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Primer glasovnice</a:t>
            </a:r>
            <a:endParaRPr lang="sl-SI" dirty="0"/>
          </a:p>
        </p:txBody>
      </p:sp>
      <p:sp>
        <p:nvSpPr>
          <p:cNvPr id="4" name="Označba mesta vsebine 3">
            <a:extLst>
              <a:ext uri="{FF2B5EF4-FFF2-40B4-BE49-F238E27FC236}">
                <a16:creationId xmlns:a16="http://schemas.microsoft.com/office/drawing/2014/main" id="{93D2A27B-69D9-4A58-BDF6-69592E7ED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4332963" cy="4023360"/>
          </a:xfrm>
        </p:spPr>
        <p:txBody>
          <a:bodyPr/>
          <a:lstStyle/>
          <a:p>
            <a:r>
              <a:rPr lang="sl-SI" dirty="0"/>
              <a:t>Kako lahko volimo, če smo na dan volitev odsotni?</a:t>
            </a:r>
          </a:p>
          <a:p>
            <a:r>
              <a:rPr lang="sl-SI" dirty="0"/>
              <a:t>NA PREDČASNIH VOLITVAH.</a:t>
            </a:r>
          </a:p>
          <a:p>
            <a:r>
              <a:rPr lang="sl-SI" dirty="0"/>
              <a:t>Ali lahko volijo tudi slovenski državljani, ki začasno ali stalno živijo v tujini?</a:t>
            </a:r>
          </a:p>
          <a:p>
            <a:r>
              <a:rPr lang="sl-SI" dirty="0"/>
              <a:t>DA. KAKO?</a:t>
            </a:r>
          </a:p>
        </p:txBody>
      </p:sp>
      <p:pic>
        <p:nvPicPr>
          <p:cNvPr id="4098" name="Picture 2" descr="https://api.izzi.digital/datastore/17/publication/50675/pictures/2020/09/21/1600679758_Image_776x446_poglavje1_28.jpg?v=1698095685">
            <a:extLst>
              <a:ext uri="{FF2B5EF4-FFF2-40B4-BE49-F238E27FC236}">
                <a16:creationId xmlns:a16="http://schemas.microsoft.com/office/drawing/2014/main" id="{6B5CA94D-50E2-4E80-8951-0993966887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58" r="28149"/>
          <a:stretch/>
        </p:blipFill>
        <p:spPr bwMode="auto">
          <a:xfrm>
            <a:off x="5357091" y="474530"/>
            <a:ext cx="4959928" cy="627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62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Odločitev 2022: kdo vas je najbolj prepričal? - 24ur.com">
            <a:extLst>
              <a:ext uri="{FF2B5EF4-FFF2-40B4-BE49-F238E27FC236}">
                <a16:creationId xmlns:a16="http://schemas.microsoft.com/office/drawing/2014/main" id="{397C1FE5-9AF1-4BB1-AADC-119018F688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3" b="10933"/>
          <a:stretch/>
        </p:blipFill>
        <p:spPr bwMode="auto">
          <a:xfrm>
            <a:off x="8965" y="-98612"/>
            <a:ext cx="12183035" cy="702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slov 1">
            <a:extLst>
              <a:ext uri="{FF2B5EF4-FFF2-40B4-BE49-F238E27FC236}">
                <a16:creationId xmlns:a16="http://schemas.microsoft.com/office/drawing/2014/main" id="{A140C96B-17A8-489C-BAAB-A6A51712B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VOLILNA KAMPANJA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EDEC5AC1-09C2-46BD-BABF-BAA724939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084832"/>
            <a:ext cx="9720071" cy="4023360"/>
          </a:xfrm>
        </p:spPr>
        <p:txBody>
          <a:bodyPr/>
          <a:lstStyle/>
          <a:p>
            <a:r>
              <a:rPr lang="sl-SI" b="1" dirty="0"/>
              <a:t>Volilna kampanja </a:t>
            </a:r>
            <a:r>
              <a:rPr lang="sl-SI" dirty="0"/>
              <a:t>je oglaševanje političnih vsebin in politična propaganda, ki ima namen vplivati na odločanje volivcev na volitvah.</a:t>
            </a:r>
          </a:p>
          <a:p>
            <a:r>
              <a:rPr lang="sl-SI" dirty="0"/>
              <a:t>Začne se lahko največ 30 dni pred glasovanjem, končati pa se mora najmanj 24 ur pred dnem glasovanja.</a:t>
            </a:r>
          </a:p>
          <a:p>
            <a:r>
              <a:rPr lang="sl-SI" dirty="0"/>
              <a:t>Po zaključku volilne kampanje se začne </a:t>
            </a:r>
            <a:r>
              <a:rPr lang="sl-SI" b="1" dirty="0"/>
              <a:t>volilni molk </a:t>
            </a:r>
            <a:r>
              <a:rPr lang="sl-SI" dirty="0"/>
              <a:t>(prepoved politične propagande), ki traja do zaprtja volišč.</a:t>
            </a:r>
          </a:p>
        </p:txBody>
      </p:sp>
    </p:spTree>
    <p:extLst>
      <p:ext uri="{BB962C8B-B14F-4D97-AF65-F5344CB8AC3E}">
        <p14:creationId xmlns:p14="http://schemas.microsoft.com/office/powerpoint/2010/main" val="1335104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EB9271D9-D4B5-4326-B708-4AA9AE6C7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Koalicija in opozicija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81427DC6-67B3-4C0E-AA67-952E7CE8C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0753" y="2286000"/>
            <a:ext cx="7633446" cy="4023360"/>
          </a:xfrm>
        </p:spPr>
        <p:txBody>
          <a:bodyPr>
            <a:normAutofit lnSpcReduction="10000"/>
          </a:bodyPr>
          <a:lstStyle/>
          <a:p>
            <a:r>
              <a:rPr lang="sl-SI" dirty="0"/>
              <a:t>Po objavi rezultatov parlamentarnih volitev se začne </a:t>
            </a:r>
            <a:r>
              <a:rPr lang="sl-SI" b="1" dirty="0"/>
              <a:t>sestavljanje vlade</a:t>
            </a:r>
            <a:r>
              <a:rPr lang="sl-SI" dirty="0"/>
              <a:t>. </a:t>
            </a:r>
          </a:p>
          <a:p>
            <a:pPr marL="0" indent="0">
              <a:buNone/>
            </a:pPr>
            <a:endParaRPr lang="sl-SI" dirty="0"/>
          </a:p>
          <a:p>
            <a:br>
              <a:rPr lang="sl-SI" dirty="0"/>
            </a:br>
            <a:r>
              <a:rPr lang="sl-SI" dirty="0"/>
              <a:t>Stranke, ki so pripravljene skupaj oblikovati vlado, sestavijo </a:t>
            </a:r>
            <a:r>
              <a:rPr lang="sl-SI" b="1" dirty="0"/>
              <a:t>koalicijo</a:t>
            </a:r>
            <a:r>
              <a:rPr lang="sl-SI" dirty="0"/>
              <a:t> (zbrati morajo vsaj 46 glasov). </a:t>
            </a:r>
          </a:p>
          <a:p>
            <a:endParaRPr lang="sl-SI" dirty="0"/>
          </a:p>
          <a:p>
            <a:br>
              <a:rPr lang="sl-SI" dirty="0"/>
            </a:br>
            <a:r>
              <a:rPr lang="sl-SI" dirty="0"/>
              <a:t>Stranke, ki niso vstopile v koalicijo, imenujemo </a:t>
            </a:r>
            <a:r>
              <a:rPr lang="sl-SI" b="1" dirty="0"/>
              <a:t>opozicija</a:t>
            </a:r>
            <a:r>
              <a:rPr lang="sl-SI" dirty="0"/>
              <a:t>. Njihova naloga je nadzorovati delo koalicije in opozarjati na njene napake.</a:t>
            </a:r>
          </a:p>
        </p:txBody>
      </p:sp>
      <p:sp>
        <p:nvSpPr>
          <p:cNvPr id="4" name="Diagram poteka: povezovalnik 3">
            <a:extLst>
              <a:ext uri="{FF2B5EF4-FFF2-40B4-BE49-F238E27FC236}">
                <a16:creationId xmlns:a16="http://schemas.microsoft.com/office/drawing/2014/main" id="{DADE2B98-54B6-4018-8F8C-AF5EB71D620F}"/>
              </a:ext>
            </a:extLst>
          </p:cNvPr>
          <p:cNvSpPr/>
          <p:nvPr/>
        </p:nvSpPr>
        <p:spPr>
          <a:xfrm>
            <a:off x="1447800" y="3582789"/>
            <a:ext cx="1138518" cy="1138518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pic>
        <p:nvPicPr>
          <p:cNvPr id="6146" name="Picture 2" descr="62,800+ Handshake Icon Illustrations, Royalty-Free Vector Graphics &amp; Clip  Art - iStock | Handshake icon vector, Handshake, Handshake icon stroke">
            <a:extLst>
              <a:ext uri="{FF2B5EF4-FFF2-40B4-BE49-F238E27FC236}">
                <a16:creationId xmlns:a16="http://schemas.microsoft.com/office/drawing/2014/main" id="{E20FACD3-60FE-4104-BAEF-B262F6035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030" y="3694019"/>
            <a:ext cx="916057" cy="91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iagram poteka: povezovalnik 6">
            <a:extLst>
              <a:ext uri="{FF2B5EF4-FFF2-40B4-BE49-F238E27FC236}">
                <a16:creationId xmlns:a16="http://schemas.microsoft.com/office/drawing/2014/main" id="{466F48F7-E547-4344-84D4-6762E5C4BF8B}"/>
              </a:ext>
            </a:extLst>
          </p:cNvPr>
          <p:cNvSpPr/>
          <p:nvPr/>
        </p:nvSpPr>
        <p:spPr>
          <a:xfrm>
            <a:off x="1447800" y="5179628"/>
            <a:ext cx="1138518" cy="1138518"/>
          </a:xfrm>
          <a:prstGeom prst="flowChart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pic>
        <p:nvPicPr>
          <p:cNvPr id="6148" name="Picture 4" descr="Opposition - Free miscellaneous icons">
            <a:extLst>
              <a:ext uri="{FF2B5EF4-FFF2-40B4-BE49-F238E27FC236}">
                <a16:creationId xmlns:a16="http://schemas.microsoft.com/office/drawing/2014/main" id="{7CFA6649-C2E0-4207-8828-1DF2DF380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676" y="5401504"/>
            <a:ext cx="694765" cy="694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iagram poteka: povezovalnik 7">
            <a:extLst>
              <a:ext uri="{FF2B5EF4-FFF2-40B4-BE49-F238E27FC236}">
                <a16:creationId xmlns:a16="http://schemas.microsoft.com/office/drawing/2014/main" id="{16A6523C-59DC-4BE1-8D21-DD733B6C4584}"/>
              </a:ext>
            </a:extLst>
          </p:cNvPr>
          <p:cNvSpPr/>
          <p:nvPr/>
        </p:nvSpPr>
        <p:spPr>
          <a:xfrm>
            <a:off x="1447800" y="2084832"/>
            <a:ext cx="1138518" cy="1138518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pic>
        <p:nvPicPr>
          <p:cNvPr id="6150" name="Picture 6" descr="Parliament Detailed Rounded Lineal icon">
            <a:extLst>
              <a:ext uri="{FF2B5EF4-FFF2-40B4-BE49-F238E27FC236}">
                <a16:creationId xmlns:a16="http://schemas.microsoft.com/office/drawing/2014/main" id="{294EBB08-AB46-4AEF-B9B1-D5FDCE5586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473" y="2363506"/>
            <a:ext cx="581170" cy="58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095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2167ED34-0F7A-4FCA-B34B-314F1C628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Referendum IN LJUDSKA INICIATIVA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ADF703D1-8E37-4BD3-86CF-F700EC325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sl-SI" b="1" dirty="0"/>
              <a:t>Referendum </a:t>
            </a:r>
            <a:r>
              <a:rPr lang="sl-SI" dirty="0"/>
              <a:t>je oblika odločanja volivcev o na primer ustavi, zakonu, predpisu ali o drugem vprašanju. Lahko poteka v celotni državi ali samo na ravni občine. </a:t>
            </a:r>
            <a:br>
              <a:rPr lang="sl-SI" dirty="0"/>
            </a:br>
            <a:br>
              <a:rPr lang="sl-SI" dirty="0"/>
            </a:br>
            <a:r>
              <a:rPr lang="sl-SI" dirty="0"/>
              <a:t>Z </a:t>
            </a:r>
            <a:r>
              <a:rPr lang="sl-SI" b="1" dirty="0"/>
              <a:t>ljudsko iniciativo </a:t>
            </a:r>
            <a:r>
              <a:rPr lang="sl-SI" dirty="0"/>
              <a:t>lahko volivci podajo predlog za spremembo zakonov ali ustave. Zakon določa, da lahko 30 tisoč volivcev predlaga spremembo ustave, 5000 volivcev pa poda predlog za spremembo zakona.</a:t>
            </a:r>
          </a:p>
          <a:p>
            <a:endParaRPr lang="sl-SI" dirty="0"/>
          </a:p>
          <a:p>
            <a:pPr marL="0" indent="0">
              <a:buNone/>
            </a:pPr>
            <a:endParaRPr lang="sl-SI" dirty="0"/>
          </a:p>
        </p:txBody>
      </p:sp>
      <p:sp>
        <p:nvSpPr>
          <p:cNvPr id="4" name="AutoShape 2" descr="Volivci bomo na referendumu odločali o treh zakonih - Novice: Velenje,  Šoštanj, Šmartno ob Paki - Naš čas">
            <a:extLst>
              <a:ext uri="{FF2B5EF4-FFF2-40B4-BE49-F238E27FC236}">
                <a16:creationId xmlns:a16="http://schemas.microsoft.com/office/drawing/2014/main" id="{B24F2DDF-D52F-4772-AA0F-8C757D0F2F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5301873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125000"/>
              </a:schemeClr>
              <a:schemeClr val="phClr">
                <a:tint val="92000"/>
                <a:shade val="70000"/>
                <a:satMod val="110000"/>
              </a:schemeClr>
            </a:duotone>
          </a:blip>
          <a:tile tx="0" ty="0" sx="22000" sy="2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E736489A-00C3-4E0A-AAA8-D4D3127BA5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466</TotalTime>
  <Words>372</Words>
  <Application>Microsoft Office PowerPoint</Application>
  <PresentationFormat>Širokozaslonsko</PresentationFormat>
  <Paragraphs>39</Paragraphs>
  <Slides>8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4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8</vt:i4>
      </vt:variant>
    </vt:vector>
  </HeadingPairs>
  <TitlesOfParts>
    <vt:vector size="13" baseType="lpstr">
      <vt:lpstr>IBM Plex Sans</vt:lpstr>
      <vt:lpstr>Tw Cen MT</vt:lpstr>
      <vt:lpstr>Tw Cen MT Condensed</vt:lpstr>
      <vt:lpstr>Wingdings 3</vt:lpstr>
      <vt:lpstr>Integral</vt:lpstr>
      <vt:lpstr>volitve</vt:lpstr>
      <vt:lpstr>Kaj so volitve?</vt:lpstr>
      <vt:lpstr>Kako potekajo volitve?</vt:lpstr>
      <vt:lpstr>Kako potekajo volitve?</vt:lpstr>
      <vt:lpstr>Primer glasovnice</vt:lpstr>
      <vt:lpstr>VOLILNA KAMPANJA</vt:lpstr>
      <vt:lpstr>Koalicija in opozicija</vt:lpstr>
      <vt:lpstr>Referendum IN LJUDSKA INICIATIVA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volitve</dc:title>
  <dc:creator>SIO Administrator</dc:creator>
  <cp:lastModifiedBy>SIO Administrator</cp:lastModifiedBy>
  <cp:revision>10</cp:revision>
  <dcterms:created xsi:type="dcterms:W3CDTF">2023-10-23T21:11:17Z</dcterms:created>
  <dcterms:modified xsi:type="dcterms:W3CDTF">2023-11-13T20:34:33Z</dcterms:modified>
</cp:coreProperties>
</file>