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65" r:id="rId4"/>
    <p:sldId id="266" r:id="rId5"/>
    <p:sldId id="267" r:id="rId6"/>
    <p:sldId id="268" r:id="rId7"/>
    <p:sldId id="269" r:id="rId8"/>
    <p:sldId id="304" r:id="rId9"/>
    <p:sldId id="305" r:id="rId10"/>
    <p:sldId id="306" r:id="rId11"/>
    <p:sldId id="281" r:id="rId12"/>
    <p:sldId id="307" r:id="rId13"/>
    <p:sldId id="280" r:id="rId14"/>
    <p:sldId id="278" r:id="rId15"/>
    <p:sldId id="274" r:id="rId16"/>
    <p:sldId id="276" r:id="rId17"/>
    <p:sldId id="299" r:id="rId18"/>
    <p:sldId id="300" r:id="rId19"/>
    <p:sldId id="301" r:id="rId20"/>
    <p:sldId id="302" r:id="rId21"/>
    <p:sldId id="293" r:id="rId22"/>
    <p:sldId id="294" r:id="rId23"/>
    <p:sldId id="295" r:id="rId24"/>
    <p:sldId id="296" r:id="rId25"/>
    <p:sldId id="297" r:id="rId26"/>
    <p:sldId id="29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63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-149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11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67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8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7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0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1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1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3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60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84B-B293-47BE-85A1-6F90F6BD45D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16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984B-B293-47BE-85A1-6F90F6BD45D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0E071-46B2-4BC2-9680-DBB6A7BC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4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morning+sun&amp;tbm=isch&amp;ved=2ahUKEwiZ0fTy4I_9AhWJHuwKHZOYD8wQ2-cCegQIABAA&amp;oq=morning+sun&amp;g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m/search?q=sun&amp;client=firefox-b-d&amp;sxsrf=AJOqlzVp2W1MWdCDIzwbp4o51NNS5yWDLg:1676197484188&amp;source=lnms&amp;tbm=isch&amp;sa" TargetMode="Externa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oK295TJwBF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m/search?q=moon+river&amp;tbm=isch&amp;ved=2ahUKEwju3ZGx34_9AhUenv0HHdLNDhMQ2-cCegQIABAA&amp;oq=moon+river&amp;gs_lcp=CgNpbWcQAzIHCAAQgAQQEzIHCAAQg" TargetMode="External"/><Relationship Id="rId4" Type="http://schemas.openxmlformats.org/officeDocument/2006/relationships/hyperlink" Target="https://www.vectorstock.com/royalty-free-vector/night-sky-background-stars-and-moon-can-be-used-vector-26494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45326" y="922144"/>
            <a:ext cx="9144000" cy="1471368"/>
          </a:xfrm>
        </p:spPr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C00000"/>
                </a:solidFill>
                <a:latin typeface="+mn-lt"/>
              </a:rPr>
              <a:t>Dodatni letnik   </a:t>
            </a:r>
            <a:r>
              <a:rPr lang="sl-SI" sz="4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sl-SI" sz="4000" b="1" dirty="0" smtClean="0">
                <a:solidFill>
                  <a:srgbClr val="C00000"/>
                </a:solidFill>
                <a:latin typeface="+mn-lt"/>
              </a:rPr>
            </a:br>
            <a:r>
              <a:rPr lang="sl-SI" sz="4000" b="1" dirty="0" smtClean="0">
                <a:solidFill>
                  <a:srgbClr val="C00000"/>
                </a:solidFill>
                <a:latin typeface="+mn-lt"/>
              </a:rPr>
              <a:t>štud. leto </a:t>
            </a:r>
            <a:r>
              <a:rPr lang="sl-SI" sz="4000" b="1" dirty="0" smtClean="0">
                <a:solidFill>
                  <a:srgbClr val="C00000"/>
                </a:solidFill>
                <a:latin typeface="+mn-lt"/>
              </a:rPr>
              <a:t>2023/24</a:t>
            </a:r>
            <a:endParaRPr lang="en-GB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45326" y="2907111"/>
            <a:ext cx="9144000" cy="1655762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PRIPRAVE ZA NASTOP</a:t>
            </a:r>
            <a:endParaRPr lang="en-GB" sz="3200" b="1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1245326" y="4292319"/>
            <a:ext cx="9144000" cy="221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 smtClean="0"/>
              <a:t>Doc. dr. Konstanca Zalar</a:t>
            </a:r>
          </a:p>
          <a:p>
            <a:r>
              <a:rPr lang="sl-SI" dirty="0" smtClean="0"/>
              <a:t>Interno gradivo </a:t>
            </a:r>
          </a:p>
          <a:p>
            <a:r>
              <a:rPr lang="sl-SI" dirty="0" smtClean="0"/>
              <a:t>Pedagoška fakulteta Univerze v Ljubljani</a:t>
            </a:r>
          </a:p>
          <a:p>
            <a:r>
              <a:rPr lang="sl-SI" dirty="0" smtClean="0"/>
              <a:t>konstanca.zalar@pef.uni-lj.si</a:t>
            </a:r>
            <a:endParaRPr lang="sl-SI" dirty="0" smtClean="0"/>
          </a:p>
          <a:p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9" y="3987303"/>
            <a:ext cx="2718664" cy="2038998"/>
          </a:xfrm>
          <a:prstGeom prst="ellipse">
            <a:avLst/>
          </a:prstGeom>
          <a:ln w="3175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6" b="12328"/>
          <a:stretch/>
        </p:blipFill>
        <p:spPr>
          <a:xfrm>
            <a:off x="8534505" y="922144"/>
            <a:ext cx="2856201" cy="1599473"/>
          </a:xfrm>
          <a:prstGeom prst="ellipse">
            <a:avLst/>
          </a:prstGeom>
          <a:ln w="3175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5180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"/>
          <a:stretch/>
        </p:blipFill>
        <p:spPr>
          <a:xfrm>
            <a:off x="211016" y="374242"/>
            <a:ext cx="11852030" cy="5490227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avokotnik 2"/>
          <p:cNvSpPr/>
          <p:nvPr/>
        </p:nvSpPr>
        <p:spPr>
          <a:xfrm>
            <a:off x="211016" y="6642556"/>
            <a:ext cx="74558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hlinkClick r:id="rId3"/>
              </a:rPr>
              <a:t>https://</a:t>
            </a:r>
            <a:r>
              <a:rPr lang="en-GB" sz="800" dirty="0" smtClean="0">
                <a:hlinkClick r:id="rId3"/>
              </a:rPr>
              <a:t>www.google.com/search?q=morning+sun&amp;tbm=isch&amp;ved=2ahUKEwiZ0fTy4I_9AhWJHuwKHZOYD8wQ2-cCegQIABAA&amp;oq=morning+sun&amp;gs</a:t>
            </a:r>
            <a:r>
              <a:rPr lang="sl-SI" sz="800" dirty="0" smtClean="0"/>
              <a:t> </a:t>
            </a:r>
            <a:endParaRPr lang="en-GB" sz="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6" y="4800599"/>
            <a:ext cx="1507881" cy="1507881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11016" y="6457820"/>
            <a:ext cx="77987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hlinkClick r:id="rId5"/>
              </a:rPr>
              <a:t>https://</a:t>
            </a:r>
            <a:r>
              <a:rPr lang="en-GB" sz="800" dirty="0" smtClean="0">
                <a:hlinkClick r:id="rId5"/>
              </a:rPr>
              <a:t>www.google.com/search?q=sun&amp;client=firefox-b-d&amp;sxsrf=AJOqlzVp2W1MWdCDIzwbp4o51NNS5yWDLg:1676197484188&amp;source=lnms&amp;tbm=isch&amp;</a:t>
            </a:r>
            <a:r>
              <a:rPr lang="sl-SI" sz="800" dirty="0" err="1" smtClean="0">
                <a:hlinkClick r:id="rId5"/>
              </a:rPr>
              <a:t>sa</a:t>
            </a:r>
            <a:r>
              <a:rPr lang="sl-SI" sz="800" dirty="0" smtClean="0"/>
              <a:t> </a:t>
            </a:r>
            <a:endParaRPr lang="en-GB" sz="800" dirty="0"/>
          </a:p>
        </p:txBody>
      </p:sp>
      <p:sp>
        <p:nvSpPr>
          <p:cNvPr id="6" name="Pravokotnik 5"/>
          <p:cNvSpPr/>
          <p:nvPr/>
        </p:nvSpPr>
        <p:spPr>
          <a:xfrm>
            <a:off x="8748346" y="6174289"/>
            <a:ext cx="3314700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 smtClean="0"/>
              <a:t>Premislite o ustreznosti različnih tipov vizualnih predstavitev!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92312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an001001"/>
          <p:cNvPicPr>
            <a:picLocks noChangeAspect="1" noChangeArrowheads="1"/>
          </p:cNvPicPr>
          <p:nvPr/>
        </p:nvPicPr>
        <p:blipFill rotWithShape="1">
          <a:blip r:embed="rId2" cstate="print"/>
          <a:srcRect l="10728" t="9564" r="20272" b="8533"/>
          <a:stretch/>
        </p:blipFill>
        <p:spPr bwMode="auto">
          <a:xfrm rot="5400000">
            <a:off x="3813240" y="-1710001"/>
            <a:ext cx="5917120" cy="981211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115389" y="138702"/>
            <a:ext cx="1800497" cy="31183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Primeri ritmično – melodičnih  </a:t>
            </a:r>
            <a:r>
              <a:rPr lang="sl-SI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ostinatnih</a:t>
            </a:r>
            <a:r>
              <a:rPr lang="sl-SI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motivov </a:t>
            </a:r>
            <a:br>
              <a:rPr lang="sl-SI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l-SI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C.Orff</a:t>
            </a:r>
            <a:r>
              <a:rPr lang="sl-SI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G. </a:t>
            </a:r>
            <a:r>
              <a:rPr lang="sl-SI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Keetman</a:t>
            </a:r>
            <a:r>
              <a:rPr lang="sl-SI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16793" y="6472416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</a:t>
            </a:r>
            <a:r>
              <a:rPr lang="sl-SI" altLang="sl-SI" sz="1200" dirty="0" smtClean="0">
                <a:effectLst/>
              </a:rPr>
              <a:t>Dodatni 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26201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4961" y="171695"/>
            <a:ext cx="10515600" cy="689952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Analiza glasbene delavnice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424961" y="861647"/>
            <a:ext cx="10515600" cy="569741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 smtClean="0"/>
              <a:t>Učne vsebine: </a:t>
            </a:r>
          </a:p>
          <a:p>
            <a:r>
              <a:rPr lang="sl-SI" sz="2800" dirty="0" smtClean="0"/>
              <a:t>	</a:t>
            </a:r>
          </a:p>
          <a:p>
            <a:r>
              <a:rPr lang="sl-SI" sz="2800" dirty="0" smtClean="0"/>
              <a:t>Učni cilji:</a:t>
            </a:r>
          </a:p>
          <a:p>
            <a:r>
              <a:rPr lang="sl-SI" sz="2800" dirty="0" smtClean="0"/>
              <a:t>		</a:t>
            </a:r>
          </a:p>
          <a:p>
            <a:r>
              <a:rPr lang="sl-SI" sz="2800" dirty="0" smtClean="0"/>
              <a:t>Učne metode:</a:t>
            </a:r>
          </a:p>
          <a:p>
            <a:r>
              <a:rPr lang="sl-SI" sz="2800" dirty="0" smtClean="0"/>
              <a:t>	</a:t>
            </a:r>
            <a:endParaRPr lang="sl-SI" sz="2800" dirty="0"/>
          </a:p>
          <a:p>
            <a:r>
              <a:rPr lang="sl-SI" sz="2800" dirty="0" smtClean="0"/>
              <a:t>Opis poteka:	</a:t>
            </a:r>
          </a:p>
          <a:p>
            <a:r>
              <a:rPr lang="sl-SI" sz="2800" dirty="0" smtClean="0"/>
              <a:t>	</a:t>
            </a:r>
            <a:endParaRPr lang="sl-SI" sz="2800" dirty="0"/>
          </a:p>
          <a:p>
            <a:r>
              <a:rPr lang="sl-SI" sz="2800" dirty="0" smtClean="0"/>
              <a:t>Glasbena delavnice namenjena:	 </a:t>
            </a:r>
          </a:p>
          <a:p>
            <a:r>
              <a:rPr lang="sl-SI" sz="2800" dirty="0" smtClean="0"/>
              <a:t>- možne prilagoditve:</a:t>
            </a:r>
          </a:p>
          <a:p>
            <a:r>
              <a:rPr lang="sl-SI" sz="2800" dirty="0" smtClean="0"/>
              <a:t>	</a:t>
            </a:r>
            <a:endParaRPr lang="sl-SI" sz="2800" dirty="0"/>
          </a:p>
          <a:p>
            <a:r>
              <a:rPr lang="sl-SI" sz="2800" dirty="0" smtClean="0"/>
              <a:t>Način neverbalnega sporočanja:</a:t>
            </a:r>
          </a:p>
          <a:p>
            <a:endParaRPr lang="sl-SI" sz="2800" dirty="0" smtClean="0"/>
          </a:p>
          <a:p>
            <a:r>
              <a:rPr lang="sl-SI" sz="2800" dirty="0" smtClean="0"/>
              <a:t>Opažanja, mnenja, vprašanja ....</a:t>
            </a:r>
            <a:endParaRPr lang="en-GB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912509" y="25729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</a:t>
            </a:r>
            <a:r>
              <a:rPr lang="sl-SI" altLang="sl-SI" sz="1200" dirty="0" smtClean="0">
                <a:effectLst/>
              </a:rPr>
              <a:t>Dodatni 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42070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5079" r="8312" b="54540"/>
          <a:stretch/>
        </p:blipFill>
        <p:spPr>
          <a:xfrm>
            <a:off x="6609915" y="2612569"/>
            <a:ext cx="5503708" cy="341984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značba mesta vsebine 6"/>
          <p:cNvSpPr txBox="1">
            <a:spLocks/>
          </p:cNvSpPr>
          <p:nvPr/>
        </p:nvSpPr>
        <p:spPr>
          <a:xfrm>
            <a:off x="365760" y="986321"/>
            <a:ext cx="11747863" cy="139337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smtClean="0"/>
              <a:t>„Kdo za sušo, kdo za močo, nosi s sabo svojo kočo?“</a:t>
            </a:r>
          </a:p>
          <a:p>
            <a:r>
              <a:rPr lang="sl-SI" sz="2400" smtClean="0"/>
              <a:t>„An, ban, pet podgan, štiri sove, črn vran, zajčkov pet in miške tri, kogar zgrabim, ta lovi!“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400" smtClean="0"/>
              <a:t>    </a:t>
            </a:r>
            <a:r>
              <a:rPr lang="sl-SI" sz="1400" smtClean="0"/>
              <a:t>(vir: Oblak, B. (2003). </a:t>
            </a:r>
            <a:r>
              <a:rPr lang="sl-SI" sz="1400" i="1" smtClean="0"/>
              <a:t>Glasbena slikanica. Priročnik za učitelje</a:t>
            </a:r>
            <a:r>
              <a:rPr lang="sl-SI" sz="1400" smtClean="0"/>
              <a:t>. Ljubljana: Državna založba Slovenije. Str. 69,69. </a:t>
            </a:r>
            <a:endParaRPr lang="en-GB" sz="1400" dirty="0"/>
          </a:p>
        </p:txBody>
      </p:sp>
      <p:sp>
        <p:nvSpPr>
          <p:cNvPr id="6" name="Označba mesta vsebine 6"/>
          <p:cNvSpPr txBox="1">
            <a:spLocks/>
          </p:cNvSpPr>
          <p:nvPr/>
        </p:nvSpPr>
        <p:spPr>
          <a:xfrm>
            <a:off x="365759" y="2882713"/>
            <a:ext cx="6061166" cy="130510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 smtClean="0"/>
              <a:t>„Preljuba ti soseda, </a:t>
            </a:r>
            <a:r>
              <a:rPr lang="sl-SI" sz="2400" dirty="0" err="1" smtClean="0"/>
              <a:t>s‘kej</a:t>
            </a:r>
            <a:r>
              <a:rPr lang="sl-SI" sz="2400" dirty="0" smtClean="0"/>
              <a:t> </a:t>
            </a:r>
            <a:r>
              <a:rPr lang="sl-SI" sz="2400" dirty="0" err="1" smtClean="0"/>
              <a:t>vidla</a:t>
            </a:r>
            <a:r>
              <a:rPr lang="sl-SI" sz="2400" dirty="0" smtClean="0"/>
              <a:t> </a:t>
            </a:r>
            <a:r>
              <a:rPr lang="sl-SI" sz="2400" dirty="0" err="1" smtClean="0"/>
              <a:t>mojga</a:t>
            </a:r>
            <a:r>
              <a:rPr lang="sl-SI" sz="2400" dirty="0" smtClean="0"/>
              <a:t> deda?“ </a:t>
            </a:r>
          </a:p>
          <a:p>
            <a:r>
              <a:rPr lang="sl-SI" sz="2400" dirty="0" smtClean="0"/>
              <a:t>„(Pa) smo fantje </a:t>
            </a:r>
            <a:r>
              <a:rPr lang="sl-SI" sz="2400" dirty="0" err="1" smtClean="0"/>
              <a:t>vas‘val</a:t>
            </a:r>
            <a:r>
              <a:rPr lang="sl-SI" sz="2400" dirty="0" smtClean="0"/>
              <a:t>, se nismo </a:t>
            </a:r>
            <a:r>
              <a:rPr lang="sl-SI" sz="2400" dirty="0" err="1" smtClean="0"/>
              <a:t>n‘č</a:t>
            </a:r>
            <a:r>
              <a:rPr lang="sl-SI" sz="2400" dirty="0" smtClean="0"/>
              <a:t> bal.‘“</a:t>
            </a:r>
          </a:p>
          <a:p>
            <a:pPr marL="0" indent="0">
              <a:buNone/>
            </a:pPr>
            <a:r>
              <a:rPr lang="sl-SI" sz="1200" dirty="0" smtClean="0"/>
              <a:t>      (Vir: Kunaver, D. (1987). </a:t>
            </a:r>
            <a:r>
              <a:rPr lang="sl-SI" sz="1200" i="1" dirty="0" smtClean="0"/>
              <a:t>Pesmi in šege moje dežele</a:t>
            </a:r>
            <a:r>
              <a:rPr lang="sl-SI" sz="1200" dirty="0" smtClean="0"/>
              <a:t>. Ljubljana: Državna založba.)</a:t>
            </a:r>
            <a:endParaRPr lang="en-GB" sz="900" dirty="0"/>
          </a:p>
        </p:txBody>
      </p:sp>
      <p:sp>
        <p:nvSpPr>
          <p:cNvPr id="7" name="Označba mesta vsebine 6"/>
          <p:cNvSpPr txBox="1">
            <a:spLocks/>
          </p:cNvSpPr>
          <p:nvPr/>
        </p:nvSpPr>
        <p:spPr>
          <a:xfrm>
            <a:off x="365759" y="4796971"/>
            <a:ext cx="6061166" cy="123543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 smtClean="0"/>
              <a:t>„Ljubo doma, kdor ga ima.“  </a:t>
            </a:r>
          </a:p>
          <a:p>
            <a:r>
              <a:rPr lang="sl-SI" sz="2400" dirty="0" smtClean="0"/>
              <a:t>„Rana ura, zlata ura.“ </a:t>
            </a:r>
          </a:p>
          <a:p>
            <a:pPr marL="0" indent="0">
              <a:buNone/>
            </a:pPr>
            <a:r>
              <a:rPr lang="sl-SI" sz="1200" dirty="0" smtClean="0"/>
              <a:t>      (slov. </a:t>
            </a:r>
            <a:r>
              <a:rPr lang="sl-SI" sz="1200" dirty="0" err="1" smtClean="0"/>
              <a:t>ljud</a:t>
            </a:r>
            <a:r>
              <a:rPr lang="sl-SI" sz="1200" dirty="0" smtClean="0"/>
              <a:t>. </a:t>
            </a:r>
            <a:r>
              <a:rPr lang="sl-SI" sz="1200" dirty="0"/>
              <a:t>p</a:t>
            </a:r>
            <a:r>
              <a:rPr lang="sl-SI" sz="1200" dirty="0" smtClean="0"/>
              <a:t>regovori)</a:t>
            </a:r>
            <a:endParaRPr lang="en-GB" sz="9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912509" y="25729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</a:t>
            </a:r>
            <a:r>
              <a:rPr lang="sl-SI" altLang="sl-SI" sz="1200" dirty="0" smtClean="0">
                <a:effectLst/>
              </a:rPr>
              <a:t>Dodatni letnik..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41972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Primeri ritmičnih </a:t>
            </a:r>
            <a:r>
              <a:rPr lang="sl-SI" sz="3200" dirty="0" err="1">
                <a:solidFill>
                  <a:srgbClr val="C00000"/>
                </a:solidFill>
              </a:rPr>
              <a:t>ostinatnih</a:t>
            </a:r>
            <a:r>
              <a:rPr lang="sl-SI" sz="3200" dirty="0">
                <a:solidFill>
                  <a:srgbClr val="C00000"/>
                </a:solidFill>
              </a:rPr>
              <a:t> motivov </a:t>
            </a:r>
            <a:br>
              <a:rPr lang="sl-SI" sz="3200" dirty="0">
                <a:solidFill>
                  <a:srgbClr val="C00000"/>
                </a:solidFill>
              </a:rPr>
            </a:br>
            <a:r>
              <a:rPr lang="sl-SI" sz="3200" dirty="0">
                <a:solidFill>
                  <a:srgbClr val="C00000"/>
                </a:solidFill>
              </a:rPr>
              <a:t>(</a:t>
            </a:r>
            <a:r>
              <a:rPr lang="sl-SI" sz="3200" dirty="0" err="1">
                <a:solidFill>
                  <a:srgbClr val="C00000"/>
                </a:solidFill>
              </a:rPr>
              <a:t>C.Orff</a:t>
            </a:r>
            <a:r>
              <a:rPr lang="sl-SI" sz="3200" dirty="0">
                <a:solidFill>
                  <a:srgbClr val="C00000"/>
                </a:solidFill>
              </a:rPr>
              <a:t> – G. </a:t>
            </a:r>
            <a:r>
              <a:rPr lang="sl-SI" sz="3200" dirty="0" err="1">
                <a:solidFill>
                  <a:srgbClr val="C00000"/>
                </a:solidFill>
              </a:rPr>
              <a:t>Keetman</a:t>
            </a:r>
            <a:r>
              <a:rPr lang="sl-SI" sz="3200" dirty="0">
                <a:solidFill>
                  <a:srgbClr val="C00000"/>
                </a:solidFill>
              </a:rPr>
              <a:t>)</a:t>
            </a:r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333157" y="-641424"/>
            <a:ext cx="4680520" cy="967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912509" y="25729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</a:t>
            </a:r>
            <a:r>
              <a:rPr lang="sl-SI" altLang="sl-SI" sz="1200" dirty="0" smtClean="0">
                <a:effectLst/>
              </a:rPr>
              <a:t>Dodatni 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0052254" y="461488"/>
            <a:ext cx="1760683" cy="1908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 smtClean="0">
                <a:solidFill>
                  <a:srgbClr val="C00000"/>
                </a:solidFill>
              </a:rPr>
              <a:t>K IZPITNI NALOGI 1  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1486" y="46217"/>
            <a:ext cx="10515600" cy="519541"/>
          </a:xfrm>
        </p:spPr>
        <p:txBody>
          <a:bodyPr>
            <a:noAutofit/>
          </a:bodyPr>
          <a:lstStyle/>
          <a:p>
            <a:r>
              <a:rPr lang="sl-SI" sz="2400" dirty="0" smtClean="0"/>
              <a:t>4.r. – </a:t>
            </a:r>
            <a:r>
              <a:rPr lang="sl-SI" sz="2400" dirty="0" err="1" smtClean="0"/>
              <a:t>pentatonika</a:t>
            </a:r>
            <a:r>
              <a:rPr lang="sl-SI" sz="2400" dirty="0" smtClean="0"/>
              <a:t>, solmizacijski zlogi, </a:t>
            </a:r>
            <a:r>
              <a:rPr lang="sl-SI" sz="2400" dirty="0" err="1" smtClean="0"/>
              <a:t>fonomimika</a:t>
            </a:r>
            <a:r>
              <a:rPr lang="sl-SI" sz="2400" dirty="0" smtClean="0"/>
              <a:t>, kanon ... (1)</a:t>
            </a:r>
            <a:endParaRPr lang="en-GB" sz="2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t="2471" r="2322"/>
          <a:stretch/>
        </p:blipFill>
        <p:spPr>
          <a:xfrm>
            <a:off x="773723" y="1072662"/>
            <a:ext cx="9117624" cy="545123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741486" y="490383"/>
            <a:ext cx="10515600" cy="519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600" dirty="0" smtClean="0"/>
              <a:t>Oblak, B. (2002) Moja glasba 4. Trzin: </a:t>
            </a:r>
            <a:r>
              <a:rPr lang="sl-SI" sz="1600" dirty="0" err="1" smtClean="0"/>
              <a:t>Izolit</a:t>
            </a:r>
            <a:r>
              <a:rPr lang="sl-SI" sz="1600" dirty="0" smtClean="0"/>
              <a:t>. (str. 26)</a:t>
            </a:r>
            <a:endParaRPr lang="en-GB" sz="16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912509" y="17020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</a:t>
            </a:r>
            <a:r>
              <a:rPr lang="sl-SI" altLang="sl-SI" sz="1200" dirty="0" smtClean="0">
                <a:effectLst/>
              </a:rPr>
              <a:t>Dodatni 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1845440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>
          <a:xfrm>
            <a:off x="1524000" y="28576"/>
            <a:ext cx="9144000" cy="879475"/>
          </a:xfrm>
        </p:spPr>
        <p:txBody>
          <a:bodyPr/>
          <a:lstStyle/>
          <a:p>
            <a:r>
              <a:rPr lang="sl-SI" altLang="sl-SI" sz="1600" dirty="0"/>
              <a:t/>
            </a:r>
            <a:br>
              <a:rPr lang="sl-SI" altLang="sl-SI" sz="1600" dirty="0"/>
            </a:br>
            <a:r>
              <a:rPr lang="sl-SI" altLang="sl-SI" sz="2000" dirty="0"/>
              <a:t>Ustvarjanje glasbenih vsebin/ izmišljanje instrumentalnih vsebin (ozvočenje slikovnih simbolov)                                               </a:t>
            </a:r>
            <a:r>
              <a:rPr lang="sl-SI" altLang="sl-SI" sz="2000" dirty="0" smtClean="0"/>
              <a:t>                                              </a:t>
            </a:r>
            <a:r>
              <a:rPr lang="sl-SI" altLang="sl-SI" sz="1600" dirty="0" smtClean="0"/>
              <a:t>(</a:t>
            </a:r>
            <a:r>
              <a:rPr lang="sl-SI" altLang="sl-SI" sz="1600" dirty="0"/>
              <a:t>Oblak, B. Slikanica 1, str. 18)</a:t>
            </a:r>
          </a:p>
        </p:txBody>
      </p:sp>
      <p:pic>
        <p:nvPicPr>
          <p:cNvPr id="29699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308" y="908051"/>
            <a:ext cx="9144000" cy="5805487"/>
          </a:xfrm>
          <a:ln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912509" y="17020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</a:t>
            </a:r>
            <a:r>
              <a:rPr lang="sl-SI" altLang="sl-SI" sz="1200" dirty="0" smtClean="0">
                <a:effectLst/>
              </a:rPr>
              <a:t>Dodatni 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5424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arfum\Documents\GRADIVA_VAJE\Kolo.jpg"/>
          <p:cNvPicPr>
            <a:picLocks noChangeAspect="1" noChangeArrowheads="1"/>
          </p:cNvPicPr>
          <p:nvPr/>
        </p:nvPicPr>
        <p:blipFill rotWithShape="1">
          <a:blip r:embed="rId2" cstate="print"/>
          <a:srcRect l="13649" t="1976" r="15230" b="34323"/>
          <a:stretch/>
        </p:blipFill>
        <p:spPr bwMode="auto">
          <a:xfrm>
            <a:off x="635727" y="557350"/>
            <a:ext cx="5062679" cy="564565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C00000"/>
            </a:solidFill>
            <a:prstDash val="solid"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8318" r="10051" b="16634"/>
          <a:stretch/>
        </p:blipFill>
        <p:spPr>
          <a:xfrm rot="10800000">
            <a:off x="6879769" y="557350"/>
            <a:ext cx="4337133" cy="572153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912509" y="25729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</a:t>
            </a:r>
            <a:r>
              <a:rPr lang="sl-SI" altLang="sl-SI" sz="1200" dirty="0" smtClean="0">
                <a:effectLst/>
              </a:rPr>
              <a:t>Dodatni 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8880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5" t="9079" r="7587" b="14476"/>
          <a:stretch/>
        </p:blipFill>
        <p:spPr>
          <a:xfrm rot="10800000">
            <a:off x="461720" y="500059"/>
            <a:ext cx="4389121" cy="588474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6" b="10603"/>
          <a:stretch/>
        </p:blipFill>
        <p:spPr>
          <a:xfrm>
            <a:off x="6409509" y="497387"/>
            <a:ext cx="4888577" cy="588741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912509" y="25729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</a:t>
            </a:r>
            <a:r>
              <a:rPr lang="sl-SI" altLang="sl-SI" sz="1200" dirty="0" smtClean="0">
                <a:effectLst/>
              </a:rPr>
              <a:t>Dodatni 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23930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7112" r="14804" b="23048"/>
          <a:stretch/>
        </p:blipFill>
        <p:spPr>
          <a:xfrm>
            <a:off x="914400" y="546465"/>
            <a:ext cx="4302033" cy="591529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5" t="5271" r="13043" b="14983"/>
          <a:stretch/>
        </p:blipFill>
        <p:spPr>
          <a:xfrm rot="10800000">
            <a:off x="6426925" y="546464"/>
            <a:ext cx="3788227" cy="562412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912509" y="25729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</a:t>
            </a:r>
            <a:r>
              <a:rPr lang="sl-SI" altLang="sl-SI" sz="1200" dirty="0" smtClean="0">
                <a:effectLst/>
              </a:rPr>
              <a:t>Dodatni 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23811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rfum\Documents\GRADIVA_VAJE\Rdeča_žoga.jpg"/>
          <p:cNvPicPr>
            <a:picLocks noChangeAspect="1" noChangeArrowheads="1"/>
          </p:cNvPicPr>
          <p:nvPr/>
        </p:nvPicPr>
        <p:blipFill rotWithShape="1">
          <a:blip r:embed="rId2" cstate="print"/>
          <a:srcRect l="8320" t="9517" r="10958" b="33085"/>
          <a:stretch/>
        </p:blipFill>
        <p:spPr bwMode="auto">
          <a:xfrm>
            <a:off x="5117093" y="99249"/>
            <a:ext cx="6770190" cy="6620868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parfum\Documents\GRADIVA_VAJE\Rdeča_žoga.jpg"/>
          <p:cNvPicPr>
            <a:picLocks noChangeAspect="1" noChangeArrowheads="1"/>
          </p:cNvPicPr>
          <p:nvPr/>
        </p:nvPicPr>
        <p:blipFill rotWithShape="1">
          <a:blip r:embed="rId2" cstate="print"/>
          <a:srcRect l="10284" t="3124" r="13461" b="92441"/>
          <a:stretch/>
        </p:blipFill>
        <p:spPr bwMode="auto">
          <a:xfrm>
            <a:off x="1654629" y="152723"/>
            <a:ext cx="4648673" cy="371894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avokotnik 5"/>
          <p:cNvSpPr/>
          <p:nvPr/>
        </p:nvSpPr>
        <p:spPr>
          <a:xfrm>
            <a:off x="0" y="641687"/>
            <a:ext cx="497644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l-SI" sz="2400" dirty="0" smtClean="0">
                <a:solidFill>
                  <a:srgbClr val="C00000"/>
                </a:solidFill>
              </a:rPr>
              <a:t>CILJI:</a:t>
            </a:r>
          </a:p>
          <a:p>
            <a:pPr lvl="1"/>
            <a:r>
              <a:rPr lang="sl-SI" sz="2400" dirty="0" smtClean="0"/>
              <a:t>- </a:t>
            </a:r>
            <a:endParaRPr lang="sl-SI" sz="2400" dirty="0" smtClean="0"/>
          </a:p>
          <a:p>
            <a:pPr lvl="1"/>
            <a:r>
              <a:rPr lang="sl-SI" sz="2400" dirty="0"/>
              <a:t>-</a:t>
            </a:r>
            <a:endParaRPr lang="sl-SI" sz="2400" dirty="0" smtClean="0"/>
          </a:p>
          <a:p>
            <a:pPr lvl="1"/>
            <a:r>
              <a:rPr lang="sl-SI" sz="2400" dirty="0" smtClean="0">
                <a:solidFill>
                  <a:srgbClr val="C00000"/>
                </a:solidFill>
              </a:rPr>
              <a:t>METODE:</a:t>
            </a:r>
          </a:p>
          <a:p>
            <a:pPr lvl="1"/>
            <a:r>
              <a:rPr lang="sl-SI" sz="2400" dirty="0" smtClean="0"/>
              <a:t>-</a:t>
            </a:r>
            <a:endParaRPr lang="sl-SI" sz="2400" dirty="0" smtClean="0"/>
          </a:p>
          <a:p>
            <a:pPr lvl="1"/>
            <a:r>
              <a:rPr lang="sl-SI" sz="2400" dirty="0" smtClean="0"/>
              <a:t>-</a:t>
            </a:r>
            <a:endParaRPr lang="sl-SI" sz="2400" dirty="0" smtClean="0"/>
          </a:p>
          <a:p>
            <a:pPr lvl="1"/>
            <a:r>
              <a:rPr lang="sl-SI" sz="2400" dirty="0">
                <a:solidFill>
                  <a:srgbClr val="C00000"/>
                </a:solidFill>
              </a:rPr>
              <a:t>VSEBINE</a:t>
            </a:r>
            <a:r>
              <a:rPr lang="sl-SI" sz="2400" dirty="0" smtClean="0">
                <a:solidFill>
                  <a:srgbClr val="C00000"/>
                </a:solidFill>
              </a:rPr>
              <a:t>:</a:t>
            </a:r>
            <a:endParaRPr lang="sl-SI" sz="2400" dirty="0" smtClean="0"/>
          </a:p>
          <a:p>
            <a:pPr lvl="1"/>
            <a:r>
              <a:rPr lang="sl-SI" sz="2400" dirty="0" smtClean="0"/>
              <a:t>-</a:t>
            </a:r>
          </a:p>
          <a:p>
            <a:pPr lvl="1"/>
            <a:r>
              <a:rPr lang="sl-SI" sz="2400" dirty="0" smtClean="0"/>
              <a:t>-</a:t>
            </a:r>
          </a:p>
          <a:p>
            <a:pPr lvl="1"/>
            <a:r>
              <a:rPr lang="sl-SI" sz="2400" dirty="0" smtClean="0">
                <a:solidFill>
                  <a:srgbClr val="C00000"/>
                </a:solidFill>
              </a:rPr>
              <a:t>OBLIKE:</a:t>
            </a:r>
          </a:p>
          <a:p>
            <a:pPr lvl="1"/>
            <a:r>
              <a:rPr lang="sl-SI" sz="2400" dirty="0" smtClean="0"/>
              <a:t>-</a:t>
            </a:r>
            <a:endParaRPr lang="sl-SI" sz="2400" dirty="0" smtClean="0"/>
          </a:p>
          <a:p>
            <a:pPr lvl="1"/>
            <a:r>
              <a:rPr lang="sl-SI" sz="2400" dirty="0" smtClean="0"/>
              <a:t>-</a:t>
            </a:r>
          </a:p>
          <a:p>
            <a:pPr lvl="1"/>
            <a:r>
              <a:rPr lang="sl-SI" sz="2400" dirty="0" smtClean="0">
                <a:solidFill>
                  <a:srgbClr val="C00000"/>
                </a:solidFill>
              </a:rPr>
              <a:t>DEJAVNOSTI:</a:t>
            </a:r>
          </a:p>
          <a:p>
            <a:pPr lvl="1"/>
            <a:r>
              <a:rPr lang="sl-SI" sz="2400" dirty="0" smtClean="0"/>
              <a:t>-</a:t>
            </a:r>
            <a:endParaRPr lang="sl-SI" sz="2400" dirty="0" smtClean="0"/>
          </a:p>
          <a:p>
            <a:pPr lvl="1"/>
            <a:r>
              <a:rPr lang="sl-SI" sz="2400" dirty="0" smtClean="0"/>
              <a:t>Učna </a:t>
            </a:r>
            <a:r>
              <a:rPr lang="sl-SI" sz="2400" dirty="0"/>
              <a:t>sredstva in </a:t>
            </a:r>
            <a:r>
              <a:rPr lang="sl-SI" sz="2400" dirty="0" smtClean="0"/>
              <a:t>pripomočki:</a:t>
            </a:r>
            <a:endParaRPr lang="sl-SI" sz="2400" dirty="0" smtClean="0"/>
          </a:p>
          <a:p>
            <a:pPr lvl="1"/>
            <a:r>
              <a:rPr lang="sl-SI" sz="2400" dirty="0" smtClean="0">
                <a:solidFill>
                  <a:srgbClr val="C00000"/>
                </a:solidFill>
              </a:rPr>
              <a:t/>
            </a:r>
            <a:br>
              <a:rPr lang="sl-SI" sz="2400" dirty="0" smtClean="0">
                <a:solidFill>
                  <a:srgbClr val="C00000"/>
                </a:solidFill>
              </a:rPr>
            </a:b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4535"/>
            <a:ext cx="1654629" cy="3830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</a:t>
            </a:r>
            <a:r>
              <a:rPr lang="sl-SI" altLang="sl-SI" sz="1200" dirty="0" smtClean="0">
                <a:effectLst/>
              </a:rPr>
              <a:t>Dodatni 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1256249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2" t="14285" r="10931" b="16000"/>
          <a:stretch/>
        </p:blipFill>
        <p:spPr>
          <a:xfrm rot="10800000">
            <a:off x="1018900" y="226420"/>
            <a:ext cx="5016139" cy="641925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912509" y="25729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</a:t>
            </a:r>
            <a:r>
              <a:rPr lang="sl-SI" altLang="sl-SI" sz="1200" dirty="0" smtClean="0">
                <a:effectLst/>
              </a:rPr>
              <a:t>Dodatni 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38619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46069" y="339116"/>
            <a:ext cx="7406640" cy="908862"/>
          </a:xfrm>
        </p:spPr>
        <p:txBody>
          <a:bodyPr>
            <a:normAutofit/>
          </a:bodyPr>
          <a:lstStyle/>
          <a:p>
            <a:r>
              <a:rPr lang="sl-SI" sz="2400" dirty="0"/>
              <a:t>Ponovitev teoretičnih znanj 1</a:t>
            </a:r>
            <a:br>
              <a:rPr lang="sl-SI" sz="2400" dirty="0"/>
            </a:br>
            <a:r>
              <a:rPr lang="sl-SI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PENTATONIKA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09897" y="1556792"/>
            <a:ext cx="9831978" cy="4452122"/>
          </a:xfrm>
        </p:spPr>
        <p:txBody>
          <a:bodyPr>
            <a:normAutofit/>
          </a:bodyPr>
          <a:lstStyle/>
          <a:p>
            <a:pPr algn="l"/>
            <a:r>
              <a:rPr lang="sl-SI" sz="1800" dirty="0" err="1">
                <a:latin typeface="+mj-lt"/>
              </a:rPr>
              <a:t>Pentatonika</a:t>
            </a:r>
            <a:r>
              <a:rPr lang="sl-SI" sz="1800" dirty="0">
                <a:latin typeface="+mj-lt"/>
              </a:rPr>
              <a:t> je skupno ime za petstopenjske tonske vrste. Pod tem nazivom splošno razumevamo tonsko vrsto brez poltona, t.im. </a:t>
            </a:r>
            <a:r>
              <a:rPr lang="sl-SI" sz="1800" dirty="0" err="1">
                <a:latin typeface="+mj-lt"/>
              </a:rPr>
              <a:t>anhemitonsko</a:t>
            </a:r>
            <a:r>
              <a:rPr lang="sl-SI" sz="1800" dirty="0">
                <a:latin typeface="+mj-lt"/>
              </a:rPr>
              <a:t> </a:t>
            </a:r>
            <a:r>
              <a:rPr lang="sl-SI" sz="1800" dirty="0" err="1">
                <a:latin typeface="+mj-lt"/>
              </a:rPr>
              <a:t>pentatoniko</a:t>
            </a:r>
            <a:r>
              <a:rPr lang="sl-SI" sz="1800" dirty="0">
                <a:latin typeface="+mj-lt"/>
              </a:rPr>
              <a:t>, ki je najstarejša te vrste. Sestavljajo jo začetni ton in nad njim toni štirih zaporednih čistih kvint. Ker je tako vrsto nemogoče pevsko izvajati, tone poljubno razporedimo v želeni vrstni red. Glede na zgradbo </a:t>
            </a:r>
            <a:r>
              <a:rPr lang="sl-SI" sz="1800" dirty="0" err="1">
                <a:latin typeface="+mj-lt"/>
              </a:rPr>
              <a:t>pentatonika</a:t>
            </a:r>
            <a:r>
              <a:rPr lang="sl-SI" sz="1800" dirty="0">
                <a:latin typeface="+mj-lt"/>
              </a:rPr>
              <a:t> torej nima nobenega tonalnega središča.</a:t>
            </a:r>
          </a:p>
          <a:p>
            <a:pPr algn="l"/>
            <a:r>
              <a:rPr lang="sl-SI" sz="1600" dirty="0" smtClean="0">
                <a:latin typeface="+mj-lt"/>
              </a:rPr>
              <a:t>Kadar </a:t>
            </a:r>
            <a:r>
              <a:rPr lang="sl-SI" sz="1600" dirty="0">
                <a:latin typeface="+mj-lt"/>
              </a:rPr>
              <a:t>sestavljamo </a:t>
            </a:r>
            <a:r>
              <a:rPr lang="sl-SI" sz="1600" dirty="0" err="1">
                <a:latin typeface="+mj-lt"/>
              </a:rPr>
              <a:t>pentatonično</a:t>
            </a:r>
            <a:r>
              <a:rPr lang="sl-SI" sz="1600" dirty="0">
                <a:latin typeface="+mj-lt"/>
              </a:rPr>
              <a:t> vrsto sami, si lahko pomagamo z dejstvom, da toni </a:t>
            </a:r>
            <a:r>
              <a:rPr lang="sl-SI" sz="1600" dirty="0" err="1">
                <a:latin typeface="+mj-lt"/>
              </a:rPr>
              <a:t>pentatonike</a:t>
            </a:r>
            <a:r>
              <a:rPr lang="sl-SI" sz="1600" dirty="0">
                <a:latin typeface="+mj-lt"/>
              </a:rPr>
              <a:t> ustrezajo prvi, drugi, tretji, peti in šesti </a:t>
            </a:r>
            <a:r>
              <a:rPr lang="sl-SI" sz="1600" dirty="0" smtClean="0">
                <a:latin typeface="+mj-lt"/>
              </a:rPr>
              <a:t>stopnji durove </a:t>
            </a:r>
            <a:r>
              <a:rPr lang="sl-SI" sz="1600" dirty="0">
                <a:latin typeface="+mj-lt"/>
              </a:rPr>
              <a:t>lestvice, čeprav v teoretičnem smislu nimata nič skupnega</a:t>
            </a:r>
            <a:r>
              <a:rPr lang="sl-SI" sz="1600" dirty="0" smtClean="0">
                <a:latin typeface="+mj-lt"/>
              </a:rPr>
              <a:t>.</a:t>
            </a:r>
          </a:p>
          <a:p>
            <a:pPr algn="l"/>
            <a:endParaRPr lang="sl-SI" sz="1600" dirty="0">
              <a:latin typeface="+mj-lt"/>
            </a:endParaRPr>
          </a:p>
          <a:p>
            <a:pPr algn="l"/>
            <a:endParaRPr lang="sl-SI" sz="1600" dirty="0" smtClean="0">
              <a:latin typeface="+mj-lt"/>
            </a:endParaRPr>
          </a:p>
          <a:p>
            <a:pPr algn="l"/>
            <a:endParaRPr lang="sl-SI" sz="1600" dirty="0">
              <a:latin typeface="+mj-lt"/>
            </a:endParaRPr>
          </a:p>
          <a:p>
            <a:pPr algn="l"/>
            <a:endParaRPr lang="sl-SI" sz="1600" dirty="0" smtClean="0">
              <a:latin typeface="+mj-lt"/>
            </a:endParaRPr>
          </a:p>
          <a:p>
            <a:pPr algn="l"/>
            <a:endParaRPr lang="sl-SI" sz="1600" dirty="0">
              <a:latin typeface="+mj-lt"/>
            </a:endParaRPr>
          </a:p>
          <a:p>
            <a:pPr algn="l"/>
            <a:endParaRPr lang="sl-SI" sz="1600" dirty="0" smtClean="0">
              <a:latin typeface="+mj-lt"/>
            </a:endParaRPr>
          </a:p>
          <a:p>
            <a:pPr algn="l"/>
            <a:r>
              <a:rPr lang="sl-SI" sz="1600" dirty="0" smtClean="0">
                <a:latin typeface="+mj-lt"/>
              </a:rPr>
              <a:t>Dodatno gradivo (</a:t>
            </a:r>
            <a:r>
              <a:rPr lang="sl-SI" sz="1600" dirty="0">
                <a:latin typeface="+mj-lt"/>
              </a:rPr>
              <a:t>slušna zaznava): </a:t>
            </a:r>
            <a:r>
              <a:rPr lang="sl-SI" sz="1600" dirty="0">
                <a:latin typeface="+mj-lt"/>
                <a:hlinkClick r:id="rId2"/>
              </a:rPr>
              <a:t>https://</a:t>
            </a:r>
            <a:r>
              <a:rPr lang="sl-SI" sz="1600" dirty="0" smtClean="0">
                <a:latin typeface="+mj-lt"/>
                <a:hlinkClick r:id="rId2"/>
              </a:rPr>
              <a:t>www.youtube.com/watch?v=oK295TJwBFE</a:t>
            </a:r>
            <a:r>
              <a:rPr lang="sl-SI" sz="1600" dirty="0" smtClean="0">
                <a:latin typeface="+mj-lt"/>
              </a:rPr>
              <a:t> </a:t>
            </a:r>
            <a:endParaRPr lang="sl-SI" sz="1600" dirty="0"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66" y="3627242"/>
            <a:ext cx="5457825" cy="8382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33" y="3627242"/>
            <a:ext cx="3543300" cy="128587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912509" y="25729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</a:t>
            </a:r>
            <a:r>
              <a:rPr lang="sl-SI" altLang="sl-SI" sz="1200" dirty="0" smtClean="0">
                <a:effectLst/>
              </a:rPr>
              <a:t>Dodatni 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19331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rfum\Desktop\Transpozicija.jpg"/>
          <p:cNvPicPr>
            <a:picLocks noChangeAspect="1" noChangeArrowheads="1"/>
          </p:cNvPicPr>
          <p:nvPr/>
        </p:nvPicPr>
        <p:blipFill rotWithShape="1">
          <a:blip r:embed="rId2" cstate="print"/>
          <a:srcRect l="9154" t="3286" r="33298" b="47517"/>
          <a:stretch/>
        </p:blipFill>
        <p:spPr bwMode="auto">
          <a:xfrm>
            <a:off x="588071" y="1057164"/>
            <a:ext cx="5959075" cy="53687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48379" y="188640"/>
            <a:ext cx="7406640" cy="1126354"/>
          </a:xfrm>
        </p:spPr>
        <p:txBody>
          <a:bodyPr>
            <a:normAutofit/>
          </a:bodyPr>
          <a:lstStyle/>
          <a:p>
            <a:r>
              <a:rPr lang="sl-SI" sz="2400" dirty="0"/>
              <a:t>Ponovitev teoretičnih znanj </a:t>
            </a:r>
            <a:r>
              <a:rPr lang="sl-SI" sz="2400" dirty="0" smtClean="0"/>
              <a:t>2 </a:t>
            </a:r>
            <a:br>
              <a:rPr lang="sl-SI" sz="2400" dirty="0" smtClean="0"/>
            </a:br>
            <a:r>
              <a:rPr lang="sl-SI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TRANSPOZICIJA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l-SI" sz="24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096751" y="6425952"/>
            <a:ext cx="7406640" cy="432048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 fontScale="67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sl-SI" sz="2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sl-SI" sz="2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sl-SI" sz="16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Vir:  </a:t>
            </a:r>
            <a:r>
              <a:rPr lang="sl-SI" sz="1600" dirty="0" err="1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Borota</a:t>
            </a:r>
            <a:r>
              <a:rPr lang="sl-SI" sz="16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, B. (2011). Osnove teorije glasbe in oblikoslovja za učitelje in vzgojitelje. Koper: Univerzitetna založba </a:t>
            </a:r>
            <a:r>
              <a:rPr lang="sl-SI" sz="1600" dirty="0" err="1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Annales</a:t>
            </a:r>
            <a:r>
              <a:rPr lang="sl-SI" sz="16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sl-SI" sz="2400" dirty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64" y="1549153"/>
            <a:ext cx="4676231" cy="15221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b="7936"/>
          <a:stretch/>
        </p:blipFill>
        <p:spPr>
          <a:xfrm>
            <a:off x="6877897" y="4117269"/>
            <a:ext cx="2782866" cy="126274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6829801" y="1057164"/>
            <a:ext cx="3535549" cy="3396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600" dirty="0" smtClean="0"/>
              <a:t>Transpozicija za č.5 (čisto kvinto) navzdol:  </a:t>
            </a:r>
            <a:endParaRPr lang="sl-SI" sz="1800" dirty="0"/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6877896" y="3588185"/>
            <a:ext cx="3824937" cy="3396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600" dirty="0" smtClean="0"/>
              <a:t>Transpozicija za v.2 (veliko sekundo) navzdol:  </a:t>
            </a:r>
            <a:endParaRPr lang="sl-SI" sz="16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912509" y="25729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</a:t>
            </a:r>
            <a:r>
              <a:rPr lang="sl-SI" altLang="sl-SI" sz="1200" dirty="0" smtClean="0">
                <a:effectLst/>
              </a:rPr>
              <a:t>Dodatni 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30948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400" dirty="0"/>
              <a:t>Ponovitev teoretičnih znanj </a:t>
            </a:r>
            <a:r>
              <a:rPr lang="sl-SI" sz="2400" dirty="0" smtClean="0"/>
              <a:t>3</a:t>
            </a:r>
            <a:br>
              <a:rPr lang="sl-SI" sz="2400" dirty="0" smtClean="0"/>
            </a:br>
            <a:r>
              <a:rPr lang="sl-SI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SOLMIZACIJA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4662164"/>
            <a:ext cx="45339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slov 1"/>
          <p:cNvSpPr txBox="1">
            <a:spLocks/>
          </p:cNvSpPr>
          <p:nvPr/>
        </p:nvSpPr>
        <p:spPr>
          <a:xfrm>
            <a:off x="0" y="1600084"/>
            <a:ext cx="12192000" cy="2980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dirty="0" smtClean="0"/>
              <a:t>	    S solmizacijo nakazujemo tonske višine.</a:t>
            </a:r>
          </a:p>
          <a:p>
            <a:pPr algn="ctr"/>
            <a:endParaRPr lang="sl-SI" sz="2400" dirty="0" smtClean="0"/>
          </a:p>
          <a:p>
            <a:pPr algn="just"/>
            <a:r>
              <a:rPr lang="sl-SI" sz="1800" dirty="0" smtClean="0"/>
              <a:t>Metodo je utemeljil </a:t>
            </a:r>
            <a:r>
              <a:rPr lang="sl-SI" sz="1800" dirty="0" err="1" smtClean="0"/>
              <a:t>Guido</a:t>
            </a:r>
            <a:r>
              <a:rPr lang="sl-SI" sz="1800" dirty="0" smtClean="0"/>
              <a:t> </a:t>
            </a:r>
            <a:r>
              <a:rPr lang="sl-SI" sz="1800" dirty="0" err="1" smtClean="0"/>
              <a:t>d‘Arezzo</a:t>
            </a:r>
            <a:r>
              <a:rPr lang="sl-SI" sz="1800" dirty="0" smtClean="0"/>
              <a:t> (Gvido </a:t>
            </a:r>
            <a:r>
              <a:rPr lang="sl-SI" sz="1800" dirty="0" err="1" smtClean="0"/>
              <a:t>Areški</a:t>
            </a:r>
            <a:r>
              <a:rPr lang="sl-SI" sz="1800" dirty="0" smtClean="0"/>
              <a:t>), italijanski glasbenik, benediktinski menih in pedagog (rojen </a:t>
            </a:r>
            <a:r>
              <a:rPr lang="en-GB" sz="1800" dirty="0" smtClean="0"/>
              <a:t>ok</a:t>
            </a:r>
            <a:r>
              <a:rPr lang="sl-SI" sz="1800" dirty="0" err="1" smtClean="0"/>
              <a:t>oli</a:t>
            </a:r>
            <a:r>
              <a:rPr lang="en-GB" sz="1800" dirty="0" smtClean="0"/>
              <a:t> </a:t>
            </a:r>
            <a:r>
              <a:rPr lang="sl-SI" sz="1800" dirty="0" smtClean="0"/>
              <a:t>l. 992). </a:t>
            </a:r>
            <a:r>
              <a:rPr lang="en-GB" sz="1800" dirty="0" err="1" smtClean="0"/>
              <a:t>Opazil</a:t>
            </a:r>
            <a:r>
              <a:rPr lang="en-GB" sz="1800" dirty="0" smtClean="0"/>
              <a:t> je, </a:t>
            </a:r>
            <a:r>
              <a:rPr lang="en-GB" sz="1800" dirty="0" err="1" smtClean="0"/>
              <a:t>kako</a:t>
            </a:r>
            <a:r>
              <a:rPr lang="en-GB" sz="1800" dirty="0" smtClean="0"/>
              <a:t> so </a:t>
            </a:r>
            <a:r>
              <a:rPr lang="en-GB" sz="1800" dirty="0" err="1" smtClean="0"/>
              <a:t>si</a:t>
            </a:r>
            <a:r>
              <a:rPr lang="en-GB" sz="1800" dirty="0" smtClean="0"/>
              <a:t> </a:t>
            </a:r>
            <a:r>
              <a:rPr lang="en-GB" sz="1800" dirty="0" err="1" smtClean="0"/>
              <a:t>pevci</a:t>
            </a:r>
            <a:r>
              <a:rPr lang="en-GB" sz="1800" dirty="0" smtClean="0"/>
              <a:t> s </a:t>
            </a:r>
            <a:r>
              <a:rPr lang="en-GB" sz="1800" dirty="0" err="1" smtClean="0"/>
              <a:t>težavo</a:t>
            </a:r>
            <a:r>
              <a:rPr lang="en-GB" sz="1800" dirty="0" smtClean="0"/>
              <a:t> </a:t>
            </a:r>
            <a:r>
              <a:rPr lang="en-GB" sz="1800" dirty="0" err="1" smtClean="0"/>
              <a:t>zapomnili</a:t>
            </a:r>
            <a:r>
              <a:rPr lang="en-GB" sz="1800" dirty="0" smtClean="0"/>
              <a:t> </a:t>
            </a:r>
            <a:r>
              <a:rPr lang="sl-SI" sz="1800" dirty="0" smtClean="0"/>
              <a:t>melodije gregorijanskega korala </a:t>
            </a:r>
            <a:r>
              <a:rPr lang="en-GB" sz="1800" dirty="0" smtClean="0"/>
              <a:t>in </a:t>
            </a:r>
            <a:r>
              <a:rPr lang="en-GB" sz="1800" dirty="0" err="1" smtClean="0"/>
              <a:t>poiskal</a:t>
            </a:r>
            <a:r>
              <a:rPr lang="en-GB" sz="1800" dirty="0" smtClean="0"/>
              <a:t> </a:t>
            </a:r>
            <a:r>
              <a:rPr lang="en-GB" sz="1800" dirty="0" err="1" smtClean="0"/>
              <a:t>rešit</a:t>
            </a:r>
            <a:r>
              <a:rPr lang="sl-SI" sz="1800" dirty="0" err="1" smtClean="0"/>
              <a:t>ev</a:t>
            </a:r>
            <a:r>
              <a:rPr lang="sl-SI" sz="1800" dirty="0" smtClean="0"/>
              <a:t>. P</a:t>
            </a:r>
            <a:r>
              <a:rPr lang="en-GB" sz="1800" dirty="0" err="1" smtClean="0"/>
              <a:t>oleg</a:t>
            </a:r>
            <a:r>
              <a:rPr lang="en-GB" sz="1800" dirty="0" smtClean="0"/>
              <a:t> </a:t>
            </a:r>
            <a:r>
              <a:rPr lang="en-GB" sz="1800" dirty="0" err="1" smtClean="0"/>
              <a:t>črtne</a:t>
            </a:r>
            <a:r>
              <a:rPr lang="en-GB" sz="1800" dirty="0" smtClean="0"/>
              <a:t> </a:t>
            </a:r>
            <a:r>
              <a:rPr lang="en-GB" sz="1800" dirty="0" err="1" smtClean="0"/>
              <a:t>notacije</a:t>
            </a:r>
            <a:r>
              <a:rPr lang="en-GB" sz="1800" dirty="0" smtClean="0"/>
              <a:t> </a:t>
            </a:r>
            <a:r>
              <a:rPr lang="sl-SI" sz="1800" dirty="0" smtClean="0"/>
              <a:t>je uvedel nakazovanje tonskih višin z roko (</a:t>
            </a:r>
            <a:r>
              <a:rPr lang="sl-SI" sz="1800" dirty="0" err="1" smtClean="0"/>
              <a:t>fonomimika</a:t>
            </a:r>
            <a:r>
              <a:rPr lang="sl-SI" sz="1800" dirty="0" smtClean="0"/>
              <a:t>) in poimenovanje posameznih višin z zlogi (solmizacija).   </a:t>
            </a:r>
          </a:p>
          <a:p>
            <a:pPr algn="just"/>
            <a:endParaRPr lang="sl-SI" sz="1800" b="1" dirty="0" smtClean="0">
              <a:solidFill>
                <a:srgbClr val="C00000"/>
              </a:solidFill>
            </a:endParaRPr>
          </a:p>
          <a:p>
            <a:pPr algn="just"/>
            <a:r>
              <a:rPr lang="sl-SI" sz="1800" b="1" dirty="0" smtClean="0"/>
              <a:t>Razlikujemo absolutno in relativno metodo.</a:t>
            </a:r>
          </a:p>
          <a:p>
            <a:pPr algn="just"/>
            <a:r>
              <a:rPr lang="sl-SI" sz="1800" b="1" dirty="0" smtClean="0">
                <a:solidFill>
                  <a:srgbClr val="00B050"/>
                </a:solidFill>
              </a:rPr>
              <a:t>Absolutna: Tonske višine so poimenovane vedno enako: </a:t>
            </a:r>
            <a:r>
              <a:rPr lang="sl-SI" sz="1800" b="1" dirty="0" smtClean="0"/>
              <a:t>c=do, d=re, e=mi, f=</a:t>
            </a:r>
            <a:r>
              <a:rPr lang="sl-SI" sz="1800" b="1" dirty="0" err="1" smtClean="0"/>
              <a:t>fa</a:t>
            </a:r>
            <a:r>
              <a:rPr lang="sl-SI" sz="1800" b="1" dirty="0" smtClean="0"/>
              <a:t>, </a:t>
            </a:r>
            <a:r>
              <a:rPr lang="sl-SI" sz="1800" b="1" dirty="0" smtClean="0">
                <a:solidFill>
                  <a:srgbClr val="00B050"/>
                </a:solidFill>
              </a:rPr>
              <a:t>g=sol, </a:t>
            </a:r>
            <a:r>
              <a:rPr lang="sl-SI" sz="1800" b="1" dirty="0" smtClean="0"/>
              <a:t>a=la, </a:t>
            </a:r>
            <a:r>
              <a:rPr lang="sl-SI" sz="1800" b="1" dirty="0" smtClean="0">
                <a:solidFill>
                  <a:srgbClr val="00B050"/>
                </a:solidFill>
              </a:rPr>
              <a:t>h=si </a:t>
            </a:r>
            <a:r>
              <a:rPr lang="sl-SI" sz="1800" b="1" dirty="0" smtClean="0"/>
              <a:t>(tudi: </a:t>
            </a:r>
            <a:r>
              <a:rPr lang="sl-SI" sz="1800" b="1" dirty="0" err="1" smtClean="0"/>
              <a:t>fis</a:t>
            </a:r>
            <a:r>
              <a:rPr lang="sl-SI" sz="1800" b="1" dirty="0" smtClean="0"/>
              <a:t>=</a:t>
            </a:r>
            <a:r>
              <a:rPr lang="sl-SI" sz="1800" b="1" dirty="0" err="1" smtClean="0"/>
              <a:t>fa</a:t>
            </a:r>
            <a:r>
              <a:rPr lang="sl-SI" sz="1800" b="1" dirty="0" smtClean="0"/>
              <a:t>, b=si …)</a:t>
            </a:r>
          </a:p>
          <a:p>
            <a:pPr algn="just"/>
            <a:r>
              <a:rPr lang="sl-SI" sz="1800" b="1" dirty="0" smtClean="0">
                <a:solidFill>
                  <a:srgbClr val="C00000"/>
                </a:solidFill>
              </a:rPr>
              <a:t>Relativna: Do je „pomični“ in predstavlja prvo stopnjo tonalitete</a:t>
            </a:r>
            <a:r>
              <a:rPr lang="sl-SI" sz="1800" b="1" dirty="0" smtClean="0"/>
              <a:t>: </a:t>
            </a:r>
            <a:r>
              <a:rPr lang="sl-SI" sz="1800" b="1" dirty="0" err="1" smtClean="0"/>
              <a:t>I.stopnja</a:t>
            </a:r>
            <a:r>
              <a:rPr lang="sl-SI" sz="1800" b="1" dirty="0" smtClean="0"/>
              <a:t>=do, </a:t>
            </a:r>
            <a:r>
              <a:rPr lang="sl-SI" sz="1800" b="1" dirty="0" err="1" smtClean="0"/>
              <a:t>II.stopnja</a:t>
            </a:r>
            <a:r>
              <a:rPr lang="sl-SI" sz="1800" b="1" dirty="0" smtClean="0"/>
              <a:t>=re …, </a:t>
            </a:r>
            <a:r>
              <a:rPr lang="sl-SI" sz="1800" b="1" dirty="0" err="1" smtClean="0">
                <a:solidFill>
                  <a:srgbClr val="C00000"/>
                </a:solidFill>
              </a:rPr>
              <a:t>V.stopnja</a:t>
            </a:r>
            <a:r>
              <a:rPr lang="sl-SI" sz="1800" b="1" dirty="0" smtClean="0">
                <a:solidFill>
                  <a:srgbClr val="C00000"/>
                </a:solidFill>
              </a:rPr>
              <a:t>=so</a:t>
            </a:r>
            <a:r>
              <a:rPr lang="sl-SI" sz="1800" b="1" dirty="0" smtClean="0"/>
              <a:t>, …, </a:t>
            </a:r>
            <a:r>
              <a:rPr lang="sl-SI" sz="1800" b="1" dirty="0" err="1" smtClean="0">
                <a:solidFill>
                  <a:srgbClr val="C00000"/>
                </a:solidFill>
              </a:rPr>
              <a:t>VII.stopnja</a:t>
            </a:r>
            <a:r>
              <a:rPr lang="sl-SI" sz="1800" b="1" dirty="0" smtClean="0">
                <a:solidFill>
                  <a:srgbClr val="C00000"/>
                </a:solidFill>
              </a:rPr>
              <a:t>=ti</a:t>
            </a:r>
            <a:r>
              <a:rPr lang="sl-SI" sz="1800" b="1" dirty="0" smtClean="0"/>
              <a:t>)</a:t>
            </a:r>
            <a:endParaRPr lang="en-GB" sz="1800" b="1" dirty="0"/>
          </a:p>
        </p:txBody>
      </p:sp>
      <p:sp>
        <p:nvSpPr>
          <p:cNvPr id="17" name="Naslov 1"/>
          <p:cNvSpPr txBox="1">
            <a:spLocks/>
          </p:cNvSpPr>
          <p:nvPr/>
        </p:nvSpPr>
        <p:spPr>
          <a:xfrm>
            <a:off x="942158" y="5374923"/>
            <a:ext cx="4325983" cy="669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sl-SI" sz="1600" dirty="0" smtClean="0"/>
              <a:t>  </a:t>
            </a:r>
            <a:r>
              <a:rPr lang="sl-SI" sz="1600" dirty="0" smtClean="0">
                <a:solidFill>
                  <a:srgbClr val="00B050"/>
                </a:solidFill>
              </a:rPr>
              <a:t>abs.: </a:t>
            </a:r>
            <a:r>
              <a:rPr lang="sl-SI" sz="1600" b="1" dirty="0" smtClean="0">
                <a:solidFill>
                  <a:srgbClr val="00B050"/>
                </a:solidFill>
              </a:rPr>
              <a:t>DO    RE     MI      FA     SOL     LA      SI      DO </a:t>
            </a:r>
          </a:p>
          <a:p>
            <a:pPr algn="just"/>
            <a:r>
              <a:rPr lang="sl-SI" sz="1600" b="1" dirty="0" smtClean="0">
                <a:solidFill>
                  <a:srgbClr val="C00000"/>
                </a:solidFill>
              </a:rPr>
              <a:t>  </a:t>
            </a:r>
            <a:r>
              <a:rPr lang="sl-SI" sz="1600" b="1" dirty="0" err="1" smtClean="0">
                <a:solidFill>
                  <a:srgbClr val="C00000"/>
                </a:solidFill>
              </a:rPr>
              <a:t>rel</a:t>
            </a:r>
            <a:r>
              <a:rPr lang="sl-SI" sz="1600" b="1" dirty="0" smtClean="0">
                <a:solidFill>
                  <a:srgbClr val="C00000"/>
                </a:solidFill>
              </a:rPr>
              <a:t>.:   DO    RE     MI      FA     SO       LA      TI     DO </a:t>
            </a:r>
            <a:endParaRPr lang="en-GB" sz="1600" b="1" dirty="0">
              <a:solidFill>
                <a:srgbClr val="C00000"/>
              </a:solidFill>
            </a:endParaRPr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09" y="4527881"/>
            <a:ext cx="4401164" cy="1267002"/>
          </a:xfrm>
          <a:prstGeom prst="rect">
            <a:avLst/>
          </a:prstGeom>
        </p:spPr>
      </p:pic>
      <p:sp>
        <p:nvSpPr>
          <p:cNvPr id="19" name="Naslov 1"/>
          <p:cNvSpPr txBox="1">
            <a:spLocks/>
          </p:cNvSpPr>
          <p:nvPr/>
        </p:nvSpPr>
        <p:spPr>
          <a:xfrm>
            <a:off x="5984328" y="5409876"/>
            <a:ext cx="4325983" cy="6696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sl-SI" sz="1600" dirty="0" smtClean="0"/>
              <a:t>  </a:t>
            </a:r>
            <a:r>
              <a:rPr lang="sl-SI" sz="1600" dirty="0" smtClean="0">
                <a:solidFill>
                  <a:srgbClr val="00B050"/>
                </a:solidFill>
              </a:rPr>
              <a:t>abs.: </a:t>
            </a:r>
            <a:r>
              <a:rPr lang="sl-SI" sz="1600" b="1" dirty="0" smtClean="0">
                <a:solidFill>
                  <a:srgbClr val="00B050"/>
                </a:solidFill>
              </a:rPr>
              <a:t>RE    MI     FA      SOL       LA     SI        DO     RE  </a:t>
            </a:r>
          </a:p>
          <a:p>
            <a:pPr algn="just"/>
            <a:r>
              <a:rPr lang="sl-SI" sz="1600" b="1" dirty="0" smtClean="0">
                <a:solidFill>
                  <a:srgbClr val="C00000"/>
                </a:solidFill>
              </a:rPr>
              <a:t>  </a:t>
            </a:r>
            <a:r>
              <a:rPr lang="sl-SI" sz="1600" b="1" dirty="0" err="1" smtClean="0">
                <a:solidFill>
                  <a:srgbClr val="C00000"/>
                </a:solidFill>
              </a:rPr>
              <a:t>rel</a:t>
            </a:r>
            <a:r>
              <a:rPr lang="sl-SI" sz="1600" b="1" dirty="0" smtClean="0">
                <a:solidFill>
                  <a:srgbClr val="C00000"/>
                </a:solidFill>
              </a:rPr>
              <a:t>.:   DO    RE     MI      FA        SO    LA       TI       DO 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406940" y="56003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Op.: </a:t>
            </a:r>
            <a:r>
              <a:rPr lang="en-GB" dirty="0" smtClean="0"/>
              <a:t>Guido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Arezza</a:t>
            </a:r>
            <a:r>
              <a:rPr lang="en-GB" dirty="0"/>
              <a:t> je </a:t>
            </a:r>
            <a:r>
              <a:rPr lang="sl-SI" dirty="0"/>
              <a:t>tudi izvorno ime računalniškega formata za </a:t>
            </a:r>
            <a:r>
              <a:rPr lang="en-GB" dirty="0" err="1"/>
              <a:t>zapisovanje</a:t>
            </a:r>
            <a:r>
              <a:rPr lang="en-GB" dirty="0"/>
              <a:t> </a:t>
            </a:r>
            <a:r>
              <a:rPr lang="en-GB" dirty="0" err="1"/>
              <a:t>glasbe</a:t>
            </a:r>
            <a:r>
              <a:rPr lang="en-GB" dirty="0"/>
              <a:t> </a:t>
            </a:r>
            <a:r>
              <a:rPr lang="en-GB" i="1" dirty="0"/>
              <a:t>GUIDO Music Notation</a:t>
            </a:r>
            <a:r>
              <a:rPr lang="en-GB" dirty="0"/>
              <a:t>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2720" r="2864"/>
          <a:stretch/>
        </p:blipFill>
        <p:spPr>
          <a:xfrm>
            <a:off x="0" y="0"/>
            <a:ext cx="3823063" cy="2509827"/>
          </a:xfrm>
          <a:prstGeom prst="rect">
            <a:avLst/>
          </a:prstGeom>
          <a:ln>
            <a:noFill/>
          </a:ln>
        </p:spPr>
      </p:pic>
      <p:sp>
        <p:nvSpPr>
          <p:cNvPr id="5" name="Elipsa 4"/>
          <p:cNvSpPr/>
          <p:nvPr/>
        </p:nvSpPr>
        <p:spPr>
          <a:xfrm>
            <a:off x="3209168" y="5293596"/>
            <a:ext cx="439724" cy="6963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a 5"/>
          <p:cNvSpPr/>
          <p:nvPr/>
        </p:nvSpPr>
        <p:spPr>
          <a:xfrm>
            <a:off x="4251901" y="5294530"/>
            <a:ext cx="389768" cy="6963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912509" y="25729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</a:t>
            </a:r>
            <a:r>
              <a:rPr lang="sl-SI" altLang="sl-SI" sz="1200" dirty="0" smtClean="0">
                <a:effectLst/>
              </a:rPr>
              <a:t>Dodatni 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8720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4459" y="42715"/>
            <a:ext cx="7498080" cy="562074"/>
          </a:xfrm>
        </p:spPr>
        <p:txBody>
          <a:bodyPr/>
          <a:lstStyle/>
          <a:p>
            <a:pPr eaLnBrk="1" hangingPunct="1"/>
            <a:r>
              <a:rPr lang="sl-SI" sz="2400" b="1" dirty="0">
                <a:solidFill>
                  <a:srgbClr val="C00000"/>
                </a:solidFill>
              </a:rPr>
              <a:t>Glasbene metode poslušanja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7609" y="677082"/>
            <a:ext cx="7272807" cy="5775969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sl-SI" sz="2000" b="1" dirty="0"/>
              <a:t>doživljajsko </a:t>
            </a:r>
            <a:r>
              <a:rPr lang="sl-SI" sz="2000" b="1" dirty="0" smtClean="0"/>
              <a:t>poslušanje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sl-SI" sz="1400" b="1" dirty="0"/>
          </a:p>
          <a:p>
            <a:pPr eaLnBrk="1" hangingPunct="1">
              <a:lnSpc>
                <a:spcPct val="80000"/>
              </a:lnSpc>
            </a:pPr>
            <a:r>
              <a:rPr lang="sl-SI" sz="2000" b="1" dirty="0"/>
              <a:t>analitično poslušanje: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l-SI" sz="2000" b="1" dirty="0"/>
              <a:t>    - </a:t>
            </a:r>
            <a:r>
              <a:rPr lang="en-GB" sz="2000" b="1" dirty="0" err="1"/>
              <a:t>prepoznavanje</a:t>
            </a:r>
            <a:r>
              <a:rPr lang="en-GB" sz="2000" b="1" dirty="0"/>
              <a:t> </a:t>
            </a:r>
            <a:r>
              <a:rPr lang="en-GB" sz="2000" b="1" dirty="0" err="1"/>
              <a:t>izraznih</a:t>
            </a:r>
            <a:r>
              <a:rPr lang="en-GB" sz="2000" b="1" dirty="0"/>
              <a:t> in </a:t>
            </a:r>
            <a:r>
              <a:rPr lang="en-GB" sz="2000" b="1" dirty="0" err="1"/>
              <a:t>izvajalskih</a:t>
            </a:r>
            <a:r>
              <a:rPr lang="en-GB" sz="2000" b="1" dirty="0"/>
              <a:t> </a:t>
            </a:r>
            <a:r>
              <a:rPr lang="en-GB" sz="2000" b="1" dirty="0" err="1"/>
              <a:t>sredstev</a:t>
            </a:r>
            <a:r>
              <a:rPr lang="en-GB" sz="2000" b="1" dirty="0"/>
              <a:t> </a:t>
            </a:r>
            <a:endParaRPr lang="sl-SI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4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l-SI" sz="2000" b="1" dirty="0"/>
              <a:t>    - </a:t>
            </a:r>
            <a:r>
              <a:rPr lang="en-GB" sz="2000" b="1" dirty="0" err="1"/>
              <a:t>ritmična</a:t>
            </a:r>
            <a:r>
              <a:rPr lang="en-GB" sz="2000" b="1" dirty="0"/>
              <a:t> </a:t>
            </a:r>
            <a:r>
              <a:rPr lang="en-GB" sz="2000" b="1" dirty="0" err="1"/>
              <a:t>analiza</a:t>
            </a:r>
            <a:r>
              <a:rPr lang="en-GB" sz="2000" b="1" dirty="0"/>
              <a:t>: </a:t>
            </a:r>
            <a:endParaRPr lang="en-GB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l-SI" sz="2000" dirty="0"/>
              <a:t>        </a:t>
            </a:r>
            <a:r>
              <a:rPr lang="en-GB" sz="2000" dirty="0" err="1"/>
              <a:t>prepoznavanje</a:t>
            </a:r>
            <a:r>
              <a:rPr lang="en-GB" sz="2000" dirty="0"/>
              <a:t> in </a:t>
            </a:r>
            <a:r>
              <a:rPr lang="en-GB" sz="2000" dirty="0" err="1"/>
              <a:t>poimenovanje</a:t>
            </a:r>
            <a:r>
              <a:rPr lang="en-GB" sz="2000" dirty="0"/>
              <a:t>  </a:t>
            </a:r>
            <a:r>
              <a:rPr lang="en-GB" sz="2000" dirty="0" err="1"/>
              <a:t>tonskih</a:t>
            </a:r>
            <a:r>
              <a:rPr lang="en-GB" sz="2000" dirty="0"/>
              <a:t> </a:t>
            </a:r>
            <a:r>
              <a:rPr lang="en-GB" sz="2000" dirty="0" err="1"/>
              <a:t>trajanj</a:t>
            </a:r>
            <a:r>
              <a:rPr lang="en-GB" sz="2000" dirty="0"/>
              <a:t>  z </a:t>
            </a:r>
            <a:r>
              <a:rPr lang="en-GB" sz="2000" dirty="0" err="1"/>
              <a:t>ritmičnimi</a:t>
            </a:r>
            <a:r>
              <a:rPr lang="en-GB" sz="2000" dirty="0"/>
              <a:t> </a:t>
            </a:r>
            <a:r>
              <a:rPr lang="sl-SI" sz="2000" dirty="0"/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l-SI" sz="2000" dirty="0"/>
              <a:t>        </a:t>
            </a:r>
            <a:r>
              <a:rPr lang="en-GB" sz="2000" dirty="0" err="1"/>
              <a:t>zlogi</a:t>
            </a:r>
            <a:r>
              <a:rPr lang="sl-SI" sz="2000" dirty="0"/>
              <a:t>, </a:t>
            </a:r>
            <a:r>
              <a:rPr lang="en-GB" sz="2000" dirty="0" err="1"/>
              <a:t>prenos</a:t>
            </a:r>
            <a:r>
              <a:rPr lang="en-GB" sz="2000" dirty="0"/>
              <a:t> </a:t>
            </a:r>
            <a:r>
              <a:rPr lang="en-GB" sz="2000" dirty="0" err="1"/>
              <a:t>ritma</a:t>
            </a:r>
            <a:r>
              <a:rPr lang="en-GB" sz="2000" dirty="0"/>
              <a:t> </a:t>
            </a:r>
            <a:r>
              <a:rPr lang="en-GB" sz="2000" dirty="0" err="1"/>
              <a:t>besedila</a:t>
            </a:r>
            <a:r>
              <a:rPr lang="en-GB" sz="2000" dirty="0"/>
              <a:t> v </a:t>
            </a:r>
            <a:r>
              <a:rPr lang="en-GB" sz="2000" dirty="0" err="1"/>
              <a:t>ritmične</a:t>
            </a:r>
            <a:r>
              <a:rPr lang="en-GB" sz="2000" dirty="0"/>
              <a:t> </a:t>
            </a:r>
            <a:r>
              <a:rPr lang="en-GB" sz="2000" dirty="0" err="1"/>
              <a:t>zloge</a:t>
            </a:r>
            <a:r>
              <a:rPr lang="en-GB" sz="2000" dirty="0"/>
              <a:t>/v </a:t>
            </a:r>
            <a:r>
              <a:rPr lang="en-GB" sz="2000" dirty="0" err="1"/>
              <a:t>igrani</a:t>
            </a:r>
            <a:r>
              <a:rPr lang="en-GB" sz="2000" dirty="0"/>
              <a:t> </a:t>
            </a:r>
            <a:r>
              <a:rPr lang="en-GB" sz="2000" dirty="0" err="1"/>
              <a:t>ritem</a:t>
            </a:r>
            <a:r>
              <a:rPr lang="sl-SI" sz="2000" dirty="0"/>
              <a:t>,</a:t>
            </a:r>
            <a:r>
              <a:rPr lang="en-GB" sz="2000" dirty="0"/>
              <a:t> </a:t>
            </a:r>
            <a:endParaRPr lang="sl-SI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l-SI" sz="2000" dirty="0"/>
              <a:t>        </a:t>
            </a:r>
            <a:r>
              <a:rPr lang="en-GB" sz="2000" dirty="0" err="1"/>
              <a:t>ritmične</a:t>
            </a:r>
            <a:r>
              <a:rPr lang="en-GB" sz="2000" dirty="0"/>
              <a:t> </a:t>
            </a:r>
            <a:r>
              <a:rPr lang="en-GB" sz="2000" dirty="0" err="1" smtClean="0"/>
              <a:t>uganke</a:t>
            </a:r>
            <a:endParaRPr lang="sl-SI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2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l-SI" sz="2000" b="1" dirty="0"/>
              <a:t>    - </a:t>
            </a:r>
            <a:r>
              <a:rPr lang="en-GB" sz="2000" b="1" dirty="0" err="1"/>
              <a:t>melodična</a:t>
            </a:r>
            <a:r>
              <a:rPr lang="en-GB" sz="2000" b="1" dirty="0"/>
              <a:t> </a:t>
            </a:r>
            <a:r>
              <a:rPr lang="en-GB" sz="2000" b="1" dirty="0" err="1"/>
              <a:t>analiza</a:t>
            </a:r>
            <a:r>
              <a:rPr lang="en-GB" sz="2000" b="1" dirty="0"/>
              <a:t>: </a:t>
            </a:r>
            <a:endParaRPr lang="en-GB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l-SI" sz="2000" dirty="0"/>
              <a:t>       </a:t>
            </a:r>
            <a:r>
              <a:rPr lang="en-GB" sz="2000" dirty="0" err="1"/>
              <a:t>prepoznavanje</a:t>
            </a:r>
            <a:r>
              <a:rPr lang="en-GB" sz="2000" dirty="0"/>
              <a:t> in </a:t>
            </a:r>
            <a:r>
              <a:rPr lang="en-GB" sz="2000" dirty="0" err="1"/>
              <a:t>poimenovanje</a:t>
            </a:r>
            <a:r>
              <a:rPr lang="en-GB" sz="2000" dirty="0"/>
              <a:t> </a:t>
            </a:r>
            <a:r>
              <a:rPr lang="en-GB" sz="2000" dirty="0" err="1"/>
              <a:t>tonskih</a:t>
            </a:r>
            <a:r>
              <a:rPr lang="en-GB" sz="2000" dirty="0"/>
              <a:t> </a:t>
            </a:r>
            <a:r>
              <a:rPr lang="en-GB" sz="2000" dirty="0" err="1"/>
              <a:t>višin</a:t>
            </a:r>
            <a:r>
              <a:rPr lang="en-GB" sz="2000" dirty="0"/>
              <a:t> s </a:t>
            </a:r>
            <a:r>
              <a:rPr lang="en-GB" sz="2000" dirty="0" err="1"/>
              <a:t>solmizacijskimi</a:t>
            </a:r>
            <a:r>
              <a:rPr lang="en-GB" sz="2000" dirty="0"/>
              <a:t> </a:t>
            </a:r>
            <a:endParaRPr lang="sl-SI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l-SI" sz="2000" dirty="0"/>
              <a:t>       </a:t>
            </a:r>
            <a:r>
              <a:rPr lang="en-GB" sz="2000" dirty="0" err="1"/>
              <a:t>zlogi</a:t>
            </a:r>
            <a:r>
              <a:rPr lang="sl-SI" sz="2000" dirty="0"/>
              <a:t>, </a:t>
            </a:r>
            <a:r>
              <a:rPr lang="en-GB" sz="2000" dirty="0" err="1"/>
              <a:t>melodične</a:t>
            </a:r>
            <a:r>
              <a:rPr lang="en-GB" sz="2000" dirty="0"/>
              <a:t>/</a:t>
            </a:r>
            <a:r>
              <a:rPr lang="en-GB" sz="2000" dirty="0" err="1"/>
              <a:t>solmizacijske</a:t>
            </a:r>
            <a:r>
              <a:rPr lang="en-GB" sz="2000" dirty="0"/>
              <a:t> </a:t>
            </a:r>
            <a:r>
              <a:rPr lang="en-GB" sz="2000" dirty="0" err="1" smtClean="0"/>
              <a:t>uganke</a:t>
            </a:r>
            <a:endParaRPr lang="sl-SI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2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l-SI" sz="2000" b="1" dirty="0"/>
              <a:t>     - </a:t>
            </a:r>
            <a:r>
              <a:rPr lang="en-GB" sz="2000" b="1" dirty="0" err="1"/>
              <a:t>oblikovna</a:t>
            </a:r>
            <a:r>
              <a:rPr lang="en-GB" sz="2000" b="1" dirty="0"/>
              <a:t> </a:t>
            </a:r>
            <a:r>
              <a:rPr lang="en-GB" sz="2000" b="1" dirty="0" err="1"/>
              <a:t>analiza</a:t>
            </a:r>
            <a:r>
              <a:rPr lang="en-GB" sz="2000" b="1" dirty="0"/>
              <a:t>: </a:t>
            </a:r>
            <a:endParaRPr lang="en-GB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l-SI" sz="2000" dirty="0"/>
              <a:t>        </a:t>
            </a:r>
            <a:r>
              <a:rPr lang="en-GB" sz="2000" dirty="0" err="1"/>
              <a:t>prepoznavanje</a:t>
            </a:r>
            <a:r>
              <a:rPr lang="en-GB" sz="2000" dirty="0"/>
              <a:t> in </a:t>
            </a:r>
            <a:r>
              <a:rPr lang="en-GB" sz="2000" dirty="0" err="1"/>
              <a:t>poimenovanje</a:t>
            </a:r>
            <a:r>
              <a:rPr lang="en-GB" sz="2000" dirty="0"/>
              <a:t> </a:t>
            </a:r>
            <a:r>
              <a:rPr lang="en-GB" sz="2000" dirty="0" err="1"/>
              <a:t>oblikovnih</a:t>
            </a:r>
            <a:r>
              <a:rPr lang="en-GB" sz="2000" dirty="0"/>
              <a:t> </a:t>
            </a:r>
            <a:r>
              <a:rPr lang="en-GB" sz="2000" dirty="0" err="1"/>
              <a:t>delov</a:t>
            </a:r>
            <a:endParaRPr lang="sl-SI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48067" y="6525344"/>
            <a:ext cx="7793037" cy="1803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/>
              <a:t>Vir: dr. Barbara </a:t>
            </a:r>
            <a:r>
              <a:rPr lang="sl-SI" altLang="sl-SI" sz="1200" dirty="0" err="1"/>
              <a:t>Sicherl</a:t>
            </a:r>
            <a:r>
              <a:rPr lang="sl-SI" altLang="sl-SI" sz="1200" dirty="0"/>
              <a:t>-Kafol: Izbrana poglavja iz glasbene didaktike (2015), str.  29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8240" cy="115824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912509" y="25729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</a:t>
            </a:r>
            <a:r>
              <a:rPr lang="sl-SI" altLang="sl-SI" sz="1200" dirty="0" smtClean="0">
                <a:effectLst/>
              </a:rPr>
              <a:t>Dodatni 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5826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3255" y="0"/>
            <a:ext cx="7498080" cy="562074"/>
          </a:xfrm>
        </p:spPr>
        <p:txBody>
          <a:bodyPr/>
          <a:lstStyle/>
          <a:p>
            <a:pPr eaLnBrk="1" hangingPunct="1"/>
            <a:r>
              <a:rPr lang="sl-SI" altLang="sl-SI" sz="2400" b="1" dirty="0">
                <a:solidFill>
                  <a:srgbClr val="C00000"/>
                </a:solidFill>
              </a:rPr>
              <a:t>Glasbene metode izvajanja</a:t>
            </a:r>
            <a:r>
              <a:rPr lang="sl-SI" altLang="sl-SI" sz="3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0820" y="560937"/>
            <a:ext cx="7089373" cy="628835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sl-SI" altLang="sl-SI" sz="1400" b="1" dirty="0"/>
              <a:t>oblikovanje glasu in pevskega dihanja</a:t>
            </a:r>
          </a:p>
          <a:p>
            <a:pPr lvl="1">
              <a:lnSpc>
                <a:spcPct val="80000"/>
              </a:lnSpc>
            </a:pPr>
            <a:r>
              <a:rPr lang="sl-SI" altLang="sl-SI" sz="1000" dirty="0"/>
              <a:t>demonstracija in posnemanje (imitacija</a:t>
            </a:r>
            <a:r>
              <a:rPr lang="sl-SI" altLang="sl-SI" sz="1000" b="1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400" b="1" dirty="0"/>
              <a:t>ritmična izreka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dirty="0"/>
              <a:t>demonstracija ritmične izreke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dirty="0"/>
              <a:t>posnemanje (odmev) ritmične izreke 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dirty="0"/>
              <a:t>prenos govornega ritma v igrani ritem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dirty="0"/>
              <a:t>prenos ritma besedila v zloge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dirty="0"/>
              <a:t>dopolnjevanje ritmičnih vsebin (vprašanja in odgovori)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dirty="0" err="1"/>
              <a:t>ritmizacija</a:t>
            </a:r>
            <a:r>
              <a:rPr lang="sl-SI" altLang="sl-SI" sz="1400" dirty="0"/>
              <a:t> besedila 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400" b="1" dirty="0"/>
              <a:t>petje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dirty="0"/>
              <a:t>petje s pripevanjem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dirty="0"/>
              <a:t>petje s posnemanjem (imitacija)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dirty="0"/>
              <a:t>petje s solmizacijskimi zlogi in/ali na tonsko abecedo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400" b="1" dirty="0"/>
              <a:t>igranje na otroška glasbila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dirty="0"/>
              <a:t>demonstracija igranja na otroška glasbila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dirty="0"/>
              <a:t>posnemanje (imitacija) igranja na otroška glasbila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dirty="0"/>
              <a:t>ritmični, melodični  odmev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dirty="0"/>
              <a:t>prenos govornega ritma v igran</a:t>
            </a:r>
            <a:r>
              <a:rPr lang="sl-SI" altLang="sl-SI" sz="1400" b="1" dirty="0"/>
              <a:t>i ritem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b="1" dirty="0"/>
              <a:t>ritmične, melodične uganke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400" b="1" dirty="0"/>
              <a:t>gibalno/likovno izvajanje ob glasbi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dirty="0"/>
              <a:t>demonstracija gibalnega/likovnega izvajanja ob glasbi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dirty="0"/>
              <a:t>posnemanje (imitacija) gibalnega/likovnega izvajanja ob glasbi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400" b="1" dirty="0"/>
              <a:t>delo z glasbenim zapisom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dirty="0"/>
              <a:t>branje: slikovnih/notnih simbolov, solmizacijskih zlogov, ritmičnih zlogov;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dirty="0"/>
              <a:t>narek: ritmični, melodični/solmizacijski;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400" dirty="0"/>
              <a:t>zapis:  slikovnih/notnih simbolov, solmizacijskih zlogov, ritmičnih zlogov.</a:t>
            </a:r>
          </a:p>
          <a:p>
            <a:pPr lvl="1" eaLnBrk="1" hangingPunct="1">
              <a:lnSpc>
                <a:spcPct val="80000"/>
              </a:lnSpc>
            </a:pPr>
            <a:endParaRPr lang="sl-SI" altLang="sl-SI" sz="14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48067" y="6525344"/>
            <a:ext cx="7793037" cy="1803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/>
              <a:t>Vir: dr. Barbara </a:t>
            </a:r>
            <a:r>
              <a:rPr lang="sl-SI" altLang="sl-SI" sz="1200" dirty="0" err="1"/>
              <a:t>Sicherl</a:t>
            </a:r>
            <a:r>
              <a:rPr lang="sl-SI" altLang="sl-SI" sz="1200" dirty="0"/>
              <a:t>-Kafol: Izbrana poglavja iz glasbene didaktike (2015), str.  29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8240" cy="115824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912509" y="25729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</a:t>
            </a:r>
            <a:r>
              <a:rPr lang="sl-SI" altLang="sl-SI" sz="1200" dirty="0" smtClean="0">
                <a:effectLst/>
              </a:rPr>
              <a:t>Dodatni 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20340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33138" y="206057"/>
            <a:ext cx="7498080" cy="562074"/>
          </a:xfrm>
        </p:spPr>
        <p:txBody>
          <a:bodyPr/>
          <a:lstStyle/>
          <a:p>
            <a:pPr eaLnBrk="1" hangingPunct="1"/>
            <a:r>
              <a:rPr lang="sl-SI" sz="2400" b="1" dirty="0">
                <a:solidFill>
                  <a:srgbClr val="C00000"/>
                </a:solidFill>
              </a:rPr>
              <a:t>Glasbene metode ustvarjanja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7608" y="836712"/>
            <a:ext cx="6624736" cy="5688632"/>
          </a:xfrm>
        </p:spPr>
        <p:txBody>
          <a:bodyPr>
            <a:normAutofit/>
          </a:bodyPr>
          <a:lstStyle/>
          <a:p>
            <a:pPr marL="457200" indent="-457200"/>
            <a:r>
              <a:rPr lang="de-DE" sz="2000" b="1" dirty="0" err="1"/>
              <a:t>estetsko</a:t>
            </a:r>
            <a:r>
              <a:rPr lang="de-DE" sz="2000" b="1" dirty="0"/>
              <a:t> </a:t>
            </a:r>
            <a:r>
              <a:rPr lang="de-DE" sz="2000" b="1" dirty="0" err="1"/>
              <a:t>oblikovanje</a:t>
            </a:r>
            <a:r>
              <a:rPr lang="de-DE" sz="2000" b="1" dirty="0"/>
              <a:t> </a:t>
            </a:r>
            <a:r>
              <a:rPr lang="de-DE" sz="2000" b="1" dirty="0" err="1"/>
              <a:t>glasbenih</a:t>
            </a:r>
            <a:r>
              <a:rPr lang="de-DE" sz="2000" b="1" dirty="0"/>
              <a:t> </a:t>
            </a:r>
            <a:r>
              <a:rPr lang="de-DE" sz="2000" b="1" dirty="0" err="1"/>
              <a:t>vsebin</a:t>
            </a:r>
            <a:endParaRPr lang="de-DE" sz="2000" b="1" dirty="0"/>
          </a:p>
          <a:p>
            <a:pPr marL="742950" lvl="1" indent="-400050"/>
            <a:r>
              <a:rPr lang="de-DE" sz="2000" dirty="0" err="1"/>
              <a:t>poustvarjalno</a:t>
            </a:r>
            <a:r>
              <a:rPr lang="de-DE" sz="2000" dirty="0"/>
              <a:t> </a:t>
            </a:r>
            <a:r>
              <a:rPr lang="de-DE" sz="2000" dirty="0" err="1"/>
              <a:t>petje</a:t>
            </a:r>
            <a:endParaRPr lang="de-DE" sz="2000" dirty="0"/>
          </a:p>
          <a:p>
            <a:pPr marL="742950" lvl="1" indent="-400050"/>
            <a:r>
              <a:rPr lang="de-DE" sz="2000" dirty="0" err="1"/>
              <a:t>poustvarjalno</a:t>
            </a:r>
            <a:r>
              <a:rPr lang="de-DE" sz="2000" dirty="0"/>
              <a:t> </a:t>
            </a:r>
            <a:r>
              <a:rPr lang="de-DE" sz="2000" dirty="0" err="1"/>
              <a:t>izvajanje</a:t>
            </a:r>
            <a:r>
              <a:rPr lang="de-DE" sz="2000" dirty="0"/>
              <a:t> </a:t>
            </a:r>
            <a:r>
              <a:rPr lang="de-DE" sz="2000" dirty="0" err="1"/>
              <a:t>instrumentalnih</a:t>
            </a:r>
            <a:r>
              <a:rPr lang="de-DE" sz="2000" dirty="0"/>
              <a:t> </a:t>
            </a:r>
            <a:r>
              <a:rPr lang="de-DE" sz="2000" dirty="0" err="1"/>
              <a:t>vsebin</a:t>
            </a:r>
            <a:endParaRPr lang="sl-SI" sz="2000" dirty="0"/>
          </a:p>
          <a:p>
            <a:pPr marL="742950" lvl="1" indent="-400050">
              <a:buNone/>
            </a:pPr>
            <a:endParaRPr lang="de-DE" sz="2000" dirty="0"/>
          </a:p>
          <a:p>
            <a:pPr marL="457200" indent="-457200"/>
            <a:r>
              <a:rPr lang="de-DE" sz="2000" b="1" dirty="0" err="1"/>
              <a:t>ustvarjanje</a:t>
            </a:r>
            <a:r>
              <a:rPr lang="de-DE" sz="2000" b="1" dirty="0"/>
              <a:t> </a:t>
            </a:r>
            <a:r>
              <a:rPr lang="de-DE" sz="2000" b="1" dirty="0" err="1"/>
              <a:t>glasbenih</a:t>
            </a:r>
            <a:r>
              <a:rPr lang="de-DE" sz="2000" b="1" dirty="0"/>
              <a:t> </a:t>
            </a:r>
            <a:r>
              <a:rPr lang="de-DE" sz="2000" b="1" dirty="0" err="1"/>
              <a:t>vsebin</a:t>
            </a:r>
            <a:endParaRPr lang="de-DE" sz="2000" b="1" dirty="0"/>
          </a:p>
          <a:p>
            <a:pPr marL="742950" lvl="1" indent="-400050"/>
            <a:r>
              <a:rPr lang="de-DE" sz="2000" dirty="0" err="1"/>
              <a:t>ritmično</a:t>
            </a:r>
            <a:r>
              <a:rPr lang="de-DE" sz="2000" dirty="0"/>
              <a:t>/</a:t>
            </a:r>
            <a:r>
              <a:rPr lang="de-DE" sz="2000" dirty="0" err="1"/>
              <a:t>melodično</a:t>
            </a:r>
            <a:r>
              <a:rPr lang="de-DE" sz="2000" dirty="0"/>
              <a:t> </a:t>
            </a:r>
            <a:r>
              <a:rPr lang="de-DE" sz="2000" dirty="0" err="1"/>
              <a:t>dopolnjevanje</a:t>
            </a:r>
            <a:r>
              <a:rPr lang="de-DE" sz="2000" dirty="0"/>
              <a:t> </a:t>
            </a:r>
          </a:p>
          <a:p>
            <a:pPr marL="742950" lvl="1" indent="-400050"/>
            <a:r>
              <a:rPr lang="de-DE" sz="2000" dirty="0" err="1"/>
              <a:t>ritmična</a:t>
            </a:r>
            <a:r>
              <a:rPr lang="de-DE" sz="2000" dirty="0"/>
              <a:t>/</a:t>
            </a:r>
            <a:r>
              <a:rPr lang="de-DE" sz="2000" dirty="0" err="1"/>
              <a:t>melodična</a:t>
            </a:r>
            <a:r>
              <a:rPr lang="de-DE" sz="2000" dirty="0"/>
              <a:t> </a:t>
            </a:r>
            <a:r>
              <a:rPr lang="de-DE" sz="2000" dirty="0" err="1"/>
              <a:t>vprašanja</a:t>
            </a:r>
            <a:r>
              <a:rPr lang="de-DE" sz="2000" dirty="0"/>
              <a:t> in </a:t>
            </a:r>
            <a:r>
              <a:rPr lang="de-DE" sz="2000" dirty="0" err="1"/>
              <a:t>odgovori</a:t>
            </a:r>
            <a:r>
              <a:rPr lang="de-DE" sz="2000" dirty="0"/>
              <a:t> </a:t>
            </a:r>
          </a:p>
          <a:p>
            <a:pPr marL="742950" lvl="1" indent="-400050"/>
            <a:r>
              <a:rPr lang="de-DE" sz="2000" dirty="0" err="1"/>
              <a:t>izmišljarije</a:t>
            </a:r>
            <a:r>
              <a:rPr lang="de-DE" sz="2000" dirty="0"/>
              <a:t> (</a:t>
            </a:r>
            <a:r>
              <a:rPr lang="de-DE" sz="2000" dirty="0" err="1"/>
              <a:t>improvizacija</a:t>
            </a:r>
            <a:r>
              <a:rPr lang="de-DE" sz="2000" dirty="0"/>
              <a:t>): </a:t>
            </a:r>
            <a:r>
              <a:rPr lang="de-DE" sz="2000" dirty="0" err="1"/>
              <a:t>pevsko</a:t>
            </a:r>
            <a:r>
              <a:rPr lang="de-DE" sz="2000" dirty="0"/>
              <a:t> </a:t>
            </a:r>
            <a:r>
              <a:rPr lang="de-DE" sz="2000" dirty="0" err="1"/>
              <a:t>izmišljanje</a:t>
            </a:r>
            <a:r>
              <a:rPr lang="de-DE" sz="2000" dirty="0"/>
              <a:t> na </a:t>
            </a:r>
            <a:r>
              <a:rPr lang="de-DE" sz="2000" dirty="0" err="1"/>
              <a:t>dano</a:t>
            </a:r>
            <a:r>
              <a:rPr lang="de-DE" sz="2000" dirty="0"/>
              <a:t> </a:t>
            </a:r>
            <a:r>
              <a:rPr lang="de-DE" sz="2000" dirty="0" err="1"/>
              <a:t>besedilo</a:t>
            </a:r>
            <a:r>
              <a:rPr lang="de-DE" sz="2000" dirty="0"/>
              <a:t>, </a:t>
            </a:r>
            <a:r>
              <a:rPr lang="de-DE" sz="2000" dirty="0" err="1"/>
              <a:t>izmišljanje</a:t>
            </a:r>
            <a:r>
              <a:rPr lang="de-DE" sz="2000" dirty="0"/>
              <a:t> </a:t>
            </a:r>
            <a:r>
              <a:rPr lang="de-DE" sz="2000" dirty="0" err="1"/>
              <a:t>besedila</a:t>
            </a:r>
            <a:r>
              <a:rPr lang="de-DE" sz="2000" dirty="0"/>
              <a:t> na </a:t>
            </a:r>
            <a:r>
              <a:rPr lang="de-DE" sz="2000" dirty="0" err="1"/>
              <a:t>dano</a:t>
            </a:r>
            <a:r>
              <a:rPr lang="de-DE" sz="2000" dirty="0"/>
              <a:t> </a:t>
            </a:r>
            <a:r>
              <a:rPr lang="de-DE" sz="2000" dirty="0" err="1"/>
              <a:t>melodijo</a:t>
            </a:r>
            <a:r>
              <a:rPr lang="de-DE" sz="2000" dirty="0"/>
              <a:t>, </a:t>
            </a:r>
            <a:r>
              <a:rPr lang="de-DE" sz="2000" dirty="0" err="1"/>
              <a:t>izmišljanje</a:t>
            </a:r>
            <a:r>
              <a:rPr lang="de-DE" sz="2000" dirty="0"/>
              <a:t> </a:t>
            </a:r>
            <a:r>
              <a:rPr lang="de-DE" sz="2000" dirty="0" err="1"/>
              <a:t>melodije</a:t>
            </a:r>
            <a:r>
              <a:rPr lang="de-DE" sz="2000" dirty="0"/>
              <a:t> in </a:t>
            </a:r>
            <a:r>
              <a:rPr lang="de-DE" sz="2000" dirty="0" err="1"/>
              <a:t>besedila</a:t>
            </a:r>
            <a:r>
              <a:rPr lang="de-DE" sz="2000" dirty="0"/>
              <a:t>, </a:t>
            </a:r>
            <a:r>
              <a:rPr lang="de-DE" sz="2000" dirty="0" err="1"/>
              <a:t>izmišljanje</a:t>
            </a:r>
            <a:r>
              <a:rPr lang="de-DE" sz="2000" dirty="0"/>
              <a:t> </a:t>
            </a:r>
            <a:r>
              <a:rPr lang="de-DE" sz="2000" dirty="0" err="1"/>
              <a:t>instrumentalnih</a:t>
            </a:r>
            <a:r>
              <a:rPr lang="de-DE" sz="2000" dirty="0"/>
              <a:t> </a:t>
            </a:r>
            <a:r>
              <a:rPr lang="de-DE" sz="2000" dirty="0" err="1"/>
              <a:t>vsebin</a:t>
            </a:r>
            <a:r>
              <a:rPr lang="de-DE" sz="2000" dirty="0"/>
              <a:t>, </a:t>
            </a:r>
            <a:r>
              <a:rPr lang="de-DE" sz="2000" dirty="0" err="1"/>
              <a:t>izmišljanje</a:t>
            </a:r>
            <a:r>
              <a:rPr lang="de-DE" sz="2000" dirty="0"/>
              <a:t> </a:t>
            </a:r>
            <a:r>
              <a:rPr lang="de-DE" sz="2000" dirty="0" err="1"/>
              <a:t>ritmičnih</a:t>
            </a:r>
            <a:r>
              <a:rPr lang="de-DE" sz="2000" dirty="0"/>
              <a:t> </a:t>
            </a:r>
            <a:r>
              <a:rPr lang="de-DE" sz="2000" dirty="0" err="1"/>
              <a:t>besedil</a:t>
            </a:r>
            <a:r>
              <a:rPr lang="de-DE" sz="2000" dirty="0"/>
              <a:t>, </a:t>
            </a:r>
            <a:r>
              <a:rPr lang="de-DE" sz="2000" dirty="0" err="1"/>
              <a:t>ritmizacija</a:t>
            </a:r>
            <a:r>
              <a:rPr lang="de-DE" sz="2000" dirty="0"/>
              <a:t> </a:t>
            </a:r>
            <a:r>
              <a:rPr lang="de-DE" sz="2000" dirty="0" err="1"/>
              <a:t>besedila</a:t>
            </a:r>
            <a:endParaRPr lang="de-DE" sz="2000" dirty="0"/>
          </a:p>
          <a:p>
            <a:pPr marL="457200" indent="-457200">
              <a:buNone/>
            </a:pPr>
            <a:r>
              <a:rPr lang="de-DE" sz="2000" dirty="0"/>
              <a:t>        </a:t>
            </a:r>
          </a:p>
          <a:p>
            <a:pPr marL="457200" indent="-457200"/>
            <a:r>
              <a:rPr lang="de-DE" sz="2000" b="1" dirty="0" err="1"/>
              <a:t>likovno</a:t>
            </a:r>
            <a:r>
              <a:rPr lang="de-DE" sz="2000" b="1" dirty="0"/>
              <a:t>/</a:t>
            </a:r>
            <a:r>
              <a:rPr lang="de-DE" sz="2000" b="1" dirty="0" err="1"/>
              <a:t>besedno</a:t>
            </a:r>
            <a:r>
              <a:rPr lang="de-DE" sz="2000" b="1" dirty="0"/>
              <a:t>/</a:t>
            </a:r>
            <a:r>
              <a:rPr lang="de-DE" sz="2000" b="1" dirty="0" err="1"/>
              <a:t>gibalno</a:t>
            </a:r>
            <a:r>
              <a:rPr lang="de-DE" sz="2000" b="1" dirty="0"/>
              <a:t> </a:t>
            </a:r>
            <a:r>
              <a:rPr lang="de-DE" sz="2000" b="1" dirty="0" err="1"/>
              <a:t>ustvarjanje</a:t>
            </a:r>
            <a:r>
              <a:rPr lang="de-DE" sz="2000" b="1" dirty="0"/>
              <a:t> ob </a:t>
            </a:r>
            <a:r>
              <a:rPr lang="de-DE" sz="2000" b="1" dirty="0" err="1"/>
              <a:t>glasbi</a:t>
            </a:r>
            <a:r>
              <a:rPr lang="sl-SI" sz="2000" b="1" dirty="0"/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604" y="6525344"/>
            <a:ext cx="7793037" cy="1803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err="1" smtClean="0"/>
              <a:t>Sicherl</a:t>
            </a:r>
            <a:r>
              <a:rPr lang="sl-SI" altLang="sl-SI" sz="1200" dirty="0" smtClean="0"/>
              <a:t>-Kafol, B (2015). </a:t>
            </a:r>
            <a:r>
              <a:rPr lang="sl-SI" altLang="sl-SI" sz="1200" i="1" dirty="0"/>
              <a:t>Izbrana poglavja iz glasbene </a:t>
            </a:r>
            <a:r>
              <a:rPr lang="sl-SI" altLang="sl-SI" sz="1200" i="1" dirty="0" smtClean="0"/>
              <a:t>didaktike. </a:t>
            </a:r>
            <a:r>
              <a:rPr lang="sl-SI" altLang="sl-SI" sz="1200" dirty="0" smtClean="0"/>
              <a:t>Str</a:t>
            </a:r>
            <a:r>
              <a:rPr lang="sl-SI" altLang="sl-SI" sz="1200" dirty="0"/>
              <a:t>.  </a:t>
            </a:r>
            <a:r>
              <a:rPr lang="sl-SI" altLang="sl-SI" sz="1200" dirty="0" smtClean="0"/>
              <a:t>29.</a:t>
            </a:r>
            <a:endParaRPr lang="sl-SI" altLang="sl-SI" sz="12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8240" cy="115824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912509" y="17020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</a:t>
            </a:r>
            <a:r>
              <a:rPr lang="sl-SI" altLang="sl-SI" sz="1200" dirty="0" smtClean="0">
                <a:effectLst/>
              </a:rPr>
              <a:t>Dodatni 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29415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2052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C00000"/>
                </a:solidFill>
                <a:latin typeface="+mn-lt"/>
              </a:rPr>
              <a:t>Pregled Meril za ocenjevanje nastopov (v SU)</a:t>
            </a:r>
            <a:br>
              <a:rPr lang="sl-SI" sz="3200" dirty="0" smtClean="0">
                <a:solidFill>
                  <a:srgbClr val="C00000"/>
                </a:solidFill>
                <a:latin typeface="+mn-lt"/>
              </a:rPr>
            </a:br>
            <a:r>
              <a:rPr lang="sl-SI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sl-SI" sz="3200" dirty="0" smtClean="0">
                <a:solidFill>
                  <a:srgbClr val="C00000"/>
                </a:solidFill>
                <a:latin typeface="+mn-lt"/>
              </a:rPr>
            </a:br>
            <a:r>
              <a:rPr lang="sl-SI" sz="3200" dirty="0" smtClean="0">
                <a:solidFill>
                  <a:srgbClr val="C00000"/>
                </a:solidFill>
                <a:latin typeface="+mn-lt"/>
              </a:rPr>
              <a:t>Nasveti </a:t>
            </a:r>
            <a:r>
              <a:rPr lang="sl-SI" sz="3200" dirty="0" smtClean="0">
                <a:solidFill>
                  <a:srgbClr val="C00000"/>
                </a:solidFill>
                <a:latin typeface="+mn-lt"/>
              </a:rPr>
              <a:t>iz prakse:</a:t>
            </a:r>
            <a:endParaRPr lang="en-GB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272302"/>
            <a:ext cx="10515600" cy="435133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sl-SI" dirty="0" smtClean="0">
                <a:latin typeface="+mj-lt"/>
              </a:rPr>
              <a:t>v pripravi v desno kolono zapisati cilje z besedilom,</a:t>
            </a:r>
          </a:p>
          <a:p>
            <a:r>
              <a:rPr lang="sl-SI" dirty="0" smtClean="0">
                <a:latin typeface="+mj-lt"/>
              </a:rPr>
              <a:t>izogibati se (pretirani) delitvi na uvodni, srednji in zaključni del,</a:t>
            </a:r>
          </a:p>
          <a:p>
            <a:r>
              <a:rPr lang="sl-SI" dirty="0" smtClean="0">
                <a:latin typeface="+mj-lt"/>
              </a:rPr>
              <a:t>postopno uvajati branje slikovnega glasbenega zapisa,</a:t>
            </a:r>
          </a:p>
          <a:p>
            <a:r>
              <a:rPr lang="sl-SI" dirty="0" smtClean="0">
                <a:latin typeface="+mj-lt"/>
              </a:rPr>
              <a:t>korektno uporabljati pojme metrum, ritem, ritmični motiv,</a:t>
            </a:r>
          </a:p>
          <a:p>
            <a:r>
              <a:rPr lang="sl-SI" dirty="0" smtClean="0">
                <a:latin typeface="+mj-lt"/>
              </a:rPr>
              <a:t>pravilno navajati glasbene dejavnosti</a:t>
            </a:r>
            <a:r>
              <a:rPr lang="sl-SI" sz="2000" dirty="0" smtClean="0">
                <a:latin typeface="+mj-lt"/>
              </a:rPr>
              <a:t>,</a:t>
            </a:r>
          </a:p>
          <a:p>
            <a:r>
              <a:rPr lang="sl-SI" dirty="0" smtClean="0">
                <a:latin typeface="+mj-lt"/>
              </a:rPr>
              <a:t>ustrezno vpeljati igro na glasbila, </a:t>
            </a:r>
            <a:r>
              <a:rPr lang="sl-SI" dirty="0" smtClean="0">
                <a:latin typeface="+mj-lt"/>
              </a:rPr>
              <a:t>slikanje - risanje, </a:t>
            </a:r>
            <a:r>
              <a:rPr lang="sl-SI" dirty="0" smtClean="0">
                <a:latin typeface="+mj-lt"/>
              </a:rPr>
              <a:t>ples v povezavi z ustvarjalnimi dejavnostmi,</a:t>
            </a:r>
          </a:p>
          <a:p>
            <a:r>
              <a:rPr lang="sl-SI" dirty="0" smtClean="0">
                <a:latin typeface="+mj-lt"/>
              </a:rPr>
              <a:t>„prepovedana“ raba 3, 4 ..., super, OK ...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endParaRPr lang="en-GB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>
          <a:xfrm>
            <a:off x="6897189" y="0"/>
            <a:ext cx="5294811" cy="365125"/>
          </a:xfrm>
        </p:spPr>
        <p:txBody>
          <a:bodyPr/>
          <a:lstStyle/>
          <a:p>
            <a:r>
              <a:rPr lang="en-GB" dirty="0" err="1" smtClean="0"/>
              <a:t>Zalar</a:t>
            </a:r>
            <a:r>
              <a:rPr lang="en-GB" dirty="0" smtClean="0"/>
              <a:t>, K. (202</a:t>
            </a:r>
            <a:r>
              <a:rPr lang="sl-SI" dirty="0"/>
              <a:t>2</a:t>
            </a:r>
            <a:r>
              <a:rPr lang="en-GB" dirty="0" smtClean="0"/>
              <a:t>). </a:t>
            </a:r>
            <a:r>
              <a:rPr lang="en-GB" dirty="0" err="1" smtClean="0"/>
              <a:t>Priprava</a:t>
            </a:r>
            <a:r>
              <a:rPr lang="en-GB" dirty="0" smtClean="0"/>
              <a:t> in </a:t>
            </a:r>
            <a:r>
              <a:rPr lang="en-GB" dirty="0" err="1" smtClean="0"/>
              <a:t>izvedba</a:t>
            </a:r>
            <a:r>
              <a:rPr lang="en-GB" dirty="0" smtClean="0"/>
              <a:t> </a:t>
            </a:r>
            <a:r>
              <a:rPr lang="en-GB" dirty="0" err="1" smtClean="0"/>
              <a:t>nastopov</a:t>
            </a:r>
            <a:r>
              <a:rPr lang="en-GB" dirty="0" smtClean="0"/>
              <a:t> GUM. </a:t>
            </a:r>
            <a:r>
              <a:rPr lang="sl-SI" dirty="0" smtClean="0"/>
              <a:t>Dodatni letnik..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6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17713" y="910046"/>
            <a:ext cx="11904617" cy="3775165"/>
          </a:xfrm>
        </p:spPr>
        <p:txBody>
          <a:bodyPr>
            <a:normAutofit fontScale="92500"/>
          </a:bodyPr>
          <a:lstStyle/>
          <a:p>
            <a:pPr algn="l"/>
            <a:endParaRPr lang="sl-SI" sz="2400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i="1" dirty="0"/>
              <a:t>Relationship "individual flow" v. "group </a:t>
            </a:r>
            <a:r>
              <a:rPr lang="en-GB" sz="1700" i="1" dirty="0" smtClean="0"/>
              <a:t>flow„</a:t>
            </a:r>
            <a:endParaRPr lang="sl-SI" sz="1700" i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i="1" dirty="0" smtClean="0"/>
              <a:t>‚</a:t>
            </a:r>
            <a:r>
              <a:rPr lang="sl-SI" sz="2400" i="1" dirty="0" smtClean="0"/>
              <a:t>... pozabila sem, da nastopam ...</a:t>
            </a:r>
            <a:r>
              <a:rPr lang="en-GB" sz="2400" dirty="0" smtClean="0"/>
              <a:t>' </a:t>
            </a:r>
            <a:r>
              <a:rPr lang="en-GB" sz="1600" dirty="0"/>
              <a:t>(SRP-I / 6), </a:t>
            </a:r>
            <a:endParaRPr lang="sl-SI" sz="1600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i="1" dirty="0" smtClean="0"/>
              <a:t>‚</a:t>
            </a:r>
            <a:r>
              <a:rPr lang="sl-SI" sz="2400" i="1" dirty="0" smtClean="0"/>
              <a:t>Nikdar si nisem mislila, da bom med učno uro glasbe tako uživala, kot sem na nastopu.‘</a:t>
            </a:r>
            <a:r>
              <a:rPr lang="en-GB" sz="2400" i="1" dirty="0" smtClean="0"/>
              <a:t> </a:t>
            </a:r>
            <a:r>
              <a:rPr lang="en-GB" sz="1600" dirty="0" smtClean="0"/>
              <a:t>(</a:t>
            </a:r>
            <a:r>
              <a:rPr lang="en-GB" sz="1600" dirty="0"/>
              <a:t>SRP-III / 50</a:t>
            </a:r>
            <a:r>
              <a:rPr lang="en-GB" sz="1600" dirty="0" smtClean="0"/>
              <a:t>) </a:t>
            </a:r>
            <a:endParaRPr lang="en-GB" sz="16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i="1" dirty="0" smtClean="0"/>
              <a:t>‚</a:t>
            </a:r>
            <a:r>
              <a:rPr lang="sl-SI" sz="2400" i="1" dirty="0" smtClean="0"/>
              <a:t>Sploh ne vem, kdaj in kako je minila učna ura ...</a:t>
            </a:r>
            <a:r>
              <a:rPr lang="en-GB" sz="2400" i="1" dirty="0" smtClean="0"/>
              <a:t>'</a:t>
            </a:r>
            <a:r>
              <a:rPr lang="en-GB" sz="2400" dirty="0" smtClean="0"/>
              <a:t> </a:t>
            </a:r>
            <a:r>
              <a:rPr lang="en-GB" sz="1600" dirty="0"/>
              <a:t>(SRP-II / 37</a:t>
            </a:r>
            <a:r>
              <a:rPr lang="en-GB" sz="1600" dirty="0" smtClean="0"/>
              <a:t>)</a:t>
            </a:r>
            <a:endParaRPr lang="en-GB" sz="16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i="1" dirty="0" smtClean="0"/>
              <a:t>‚</a:t>
            </a:r>
            <a:r>
              <a:rPr lang="sl-SI" sz="2400" i="1" dirty="0" smtClean="0"/>
              <a:t>Pri sebi pogrešam več energije in živahnosti.</a:t>
            </a:r>
            <a:r>
              <a:rPr lang="en-GB" sz="2400" i="1" dirty="0" smtClean="0"/>
              <a:t>'</a:t>
            </a:r>
            <a:r>
              <a:rPr lang="en-GB" sz="2400" dirty="0" smtClean="0"/>
              <a:t> </a:t>
            </a:r>
            <a:r>
              <a:rPr lang="en-GB" sz="1600" dirty="0"/>
              <a:t>(SRP-I / 9) </a:t>
            </a:r>
            <a:endParaRPr lang="sl-SI" sz="16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i="1" dirty="0" smtClean="0"/>
              <a:t>‚</a:t>
            </a:r>
            <a:r>
              <a:rPr lang="sl-SI" sz="2400" i="1" dirty="0" smtClean="0"/>
              <a:t>Neuspeha ne vidim v izvajanju učne ure, ampak bolj v mojih občutkih in </a:t>
            </a:r>
            <a:r>
              <a:rPr lang="en-GB" sz="2400" i="1" dirty="0" smtClean="0"/>
              <a:t> </a:t>
            </a:r>
            <a:r>
              <a:rPr lang="sl-SI" sz="2400" i="1" dirty="0" smtClean="0"/>
              <a:t>frustracijah.</a:t>
            </a:r>
            <a:r>
              <a:rPr lang="en-GB" sz="2400" i="1" dirty="0" smtClean="0"/>
              <a:t>' </a:t>
            </a:r>
            <a:r>
              <a:rPr lang="en-GB" sz="1600" dirty="0"/>
              <a:t>(SRP-I / 14</a:t>
            </a:r>
            <a:r>
              <a:rPr lang="en-GB" sz="1600" dirty="0" smtClean="0"/>
              <a:t>)</a:t>
            </a:r>
            <a:endParaRPr lang="sl-SI" sz="1600" dirty="0" smtClean="0">
              <a:solidFill>
                <a:srgbClr val="7030A0"/>
              </a:solidFill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812823" y="0"/>
            <a:ext cx="3379177" cy="83526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sl-SI" sz="1200" spc="-10" dirty="0" smtClean="0">
                <a:cs typeface="Carlito"/>
              </a:rPr>
              <a:t>Zalar, K. (2022). </a:t>
            </a:r>
            <a:r>
              <a:rPr lang="en-GB" sz="1200" spc="-10" dirty="0" smtClean="0">
                <a:cs typeface="Carlito"/>
              </a:rPr>
              <a:t>International </a:t>
            </a:r>
            <a:r>
              <a:rPr lang="en-GB" sz="1200" spc="-5" dirty="0" smtClean="0">
                <a:cs typeface="Carlito"/>
              </a:rPr>
              <a:t>Scientific</a:t>
            </a:r>
            <a:r>
              <a:rPr lang="en-GB" sz="1200" spc="15" dirty="0" smtClean="0">
                <a:cs typeface="Carlito"/>
              </a:rPr>
              <a:t> </a:t>
            </a:r>
            <a:r>
              <a:rPr lang="en-GB" sz="1200" spc="-15" dirty="0" smtClean="0">
                <a:cs typeface="Carlito"/>
              </a:rPr>
              <a:t>Conference</a:t>
            </a:r>
            <a:r>
              <a:rPr lang="en-GB" sz="1200" dirty="0" smtClean="0">
                <a:cs typeface="Carlito"/>
              </a:rPr>
              <a:t/>
            </a:r>
            <a:br>
              <a:rPr lang="en-GB" sz="1200" dirty="0" smtClean="0">
                <a:cs typeface="Carlito"/>
              </a:rPr>
            </a:br>
            <a:r>
              <a:rPr lang="en-GB" sz="1200" spc="-10" dirty="0" smtClean="0">
                <a:cs typeface="Carlito"/>
              </a:rPr>
              <a:t>Perspectives </a:t>
            </a:r>
            <a:r>
              <a:rPr lang="en-GB" sz="1200" spc="-5" dirty="0" smtClean="0">
                <a:cs typeface="Carlito"/>
              </a:rPr>
              <a:t>on </a:t>
            </a:r>
            <a:r>
              <a:rPr lang="en-GB" sz="1200" spc="-25" dirty="0" smtClean="0">
                <a:cs typeface="Carlito"/>
              </a:rPr>
              <a:t>Teacher </a:t>
            </a:r>
            <a:r>
              <a:rPr lang="en-GB" sz="1200" spc="-10" dirty="0" smtClean="0">
                <a:cs typeface="Carlito"/>
              </a:rPr>
              <a:t>Education </a:t>
            </a:r>
            <a:r>
              <a:rPr lang="en-GB" sz="1200" spc="-5" dirty="0" smtClean="0">
                <a:cs typeface="Carlito"/>
              </a:rPr>
              <a:t>and</a:t>
            </a:r>
            <a:r>
              <a:rPr lang="en-GB" sz="1200" spc="-45" dirty="0" smtClean="0">
                <a:cs typeface="Carlito"/>
              </a:rPr>
              <a:t> </a:t>
            </a:r>
            <a:r>
              <a:rPr lang="en-GB" sz="1200" spc="-10" dirty="0" smtClean="0">
                <a:cs typeface="Carlito"/>
              </a:rPr>
              <a:t>Development</a:t>
            </a:r>
            <a:r>
              <a:rPr lang="sl-SI" sz="1200" spc="-10" dirty="0" smtClean="0">
                <a:cs typeface="Carlito"/>
              </a:rPr>
              <a:t>. (odlomek)</a:t>
            </a:r>
            <a:endParaRPr lang="en-GB" sz="1200" dirty="0">
              <a:cs typeface="Carlito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046018" y="304801"/>
            <a:ext cx="105156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 smtClean="0">
                <a:solidFill>
                  <a:srgbClr val="C00000"/>
                </a:solidFill>
                <a:latin typeface="+mn-lt"/>
              </a:rPr>
              <a:t>Raziskava (1)</a:t>
            </a:r>
            <a:br>
              <a:rPr lang="sl-SI" sz="2800" dirty="0" smtClean="0">
                <a:solidFill>
                  <a:srgbClr val="C00000"/>
                </a:solidFill>
                <a:latin typeface="+mn-lt"/>
              </a:rPr>
            </a:br>
            <a:r>
              <a:rPr lang="sl-SI" sz="2800" dirty="0" smtClean="0">
                <a:solidFill>
                  <a:srgbClr val="C00000"/>
                </a:solidFill>
              </a:rPr>
              <a:t>Kategorije – (izvleček)</a:t>
            </a:r>
            <a:br>
              <a:rPr lang="sl-SI" sz="2800" dirty="0" smtClean="0">
                <a:solidFill>
                  <a:srgbClr val="C00000"/>
                </a:solidFill>
              </a:rPr>
            </a:br>
            <a:r>
              <a:rPr lang="sl-SI" sz="28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sl-SI" sz="2800" dirty="0" smtClean="0">
                <a:solidFill>
                  <a:srgbClr val="7030A0"/>
                </a:solidFill>
                <a:latin typeface="+mn-lt"/>
              </a:rPr>
            </a:br>
            <a:endParaRPr lang="en-GB" sz="28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01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78674" y="1774701"/>
            <a:ext cx="112829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i="1" dirty="0"/>
              <a:t>Emotional </a:t>
            </a:r>
            <a:r>
              <a:rPr lang="en-GB" sz="1600" i="1" dirty="0" smtClean="0"/>
              <a:t>Commitment</a:t>
            </a:r>
            <a:endParaRPr lang="sl-SI" sz="2400" i="1" dirty="0">
              <a:solidFill>
                <a:srgbClr val="7030A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i="1" u="sng" dirty="0" smtClean="0"/>
              <a:t>‚</a:t>
            </a:r>
            <a:r>
              <a:rPr lang="sl-SI" sz="2400" i="1" u="sng" dirty="0" smtClean="0"/>
              <a:t>strah</a:t>
            </a:r>
            <a:r>
              <a:rPr lang="en-GB" sz="2400" i="1" u="sng" dirty="0" smtClean="0"/>
              <a:t>'</a:t>
            </a:r>
            <a:r>
              <a:rPr lang="en-GB" sz="2400" dirty="0" smtClean="0"/>
              <a:t> </a:t>
            </a:r>
            <a:r>
              <a:rPr lang="en-GB" sz="1400" dirty="0"/>
              <a:t>(SRP-III / 41, 48, 52, 51), </a:t>
            </a:r>
            <a:r>
              <a:rPr lang="en-GB" sz="2400" i="1" u="sng" dirty="0" smtClean="0"/>
              <a:t>‚</a:t>
            </a:r>
            <a:r>
              <a:rPr lang="sl-SI" sz="2400" i="1" u="sng" dirty="0" smtClean="0"/>
              <a:t>drgetanje</a:t>
            </a:r>
            <a:r>
              <a:rPr lang="en-GB" sz="2400" i="1" u="sng" dirty="0" smtClean="0"/>
              <a:t>'</a:t>
            </a:r>
            <a:r>
              <a:rPr lang="en-GB" sz="2400" dirty="0" smtClean="0"/>
              <a:t> </a:t>
            </a:r>
            <a:r>
              <a:rPr lang="en-GB" sz="1400" dirty="0"/>
              <a:t>(SRP-I / 3. 6. 15, II / 25.32, III / 68), </a:t>
            </a:r>
            <a:r>
              <a:rPr lang="en-GB" sz="2400" i="1" u="sng" dirty="0" smtClean="0"/>
              <a:t>'</a:t>
            </a:r>
            <a:r>
              <a:rPr lang="en-GB" sz="2400" i="1" u="sng" dirty="0" err="1" smtClean="0"/>
              <a:t>stres</a:t>
            </a:r>
            <a:r>
              <a:rPr lang="en-GB" sz="2400" i="1" u="sng" dirty="0" smtClean="0"/>
              <a:t>' </a:t>
            </a:r>
            <a:r>
              <a:rPr lang="en-GB" sz="1400" dirty="0"/>
              <a:t>(SRP-I / 2, 7, 8, 9, II / 21,26, 37, III / 44, 55, 62, 67</a:t>
            </a:r>
            <a:r>
              <a:rPr lang="en-GB" sz="1400" dirty="0" smtClean="0"/>
              <a:t>)</a:t>
            </a:r>
            <a:r>
              <a:rPr lang="sl-SI" sz="1400" dirty="0" smtClean="0"/>
              <a:t>,</a:t>
            </a:r>
          </a:p>
          <a:p>
            <a:pPr lvl="1"/>
            <a:endParaRPr lang="sl-SI" sz="1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‚</a:t>
            </a:r>
            <a:r>
              <a:rPr lang="sl-SI" sz="2400" i="1" dirty="0" smtClean="0"/>
              <a:t>Premagala sem začetni strah in </a:t>
            </a:r>
            <a:r>
              <a:rPr lang="sl-SI" sz="2400" i="1" u="sng" dirty="0" smtClean="0"/>
              <a:t>presegla moja pričakovanja</a:t>
            </a:r>
            <a:r>
              <a:rPr lang="sl-SI" sz="2400" i="1" dirty="0" smtClean="0"/>
              <a:t>.‘</a:t>
            </a:r>
            <a:r>
              <a:rPr lang="en-GB" sz="2400" dirty="0" smtClean="0"/>
              <a:t> </a:t>
            </a:r>
            <a:r>
              <a:rPr lang="en-GB" sz="1400" dirty="0"/>
              <a:t>(SRP-I / 12</a:t>
            </a:r>
            <a:r>
              <a:rPr lang="en-GB" sz="1400" dirty="0" smtClean="0"/>
              <a:t>)</a:t>
            </a:r>
            <a:r>
              <a:rPr lang="sl-SI" sz="1400" dirty="0" smtClean="0"/>
              <a:t>,</a:t>
            </a:r>
          </a:p>
          <a:p>
            <a:pPr lvl="1"/>
            <a:endParaRPr lang="sl-SI" sz="1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400" i="1" dirty="0" smtClean="0"/>
              <a:t>‚</a:t>
            </a:r>
            <a:r>
              <a:rPr lang="en-GB" sz="2400" i="1" dirty="0" err="1" smtClean="0"/>
              <a:t>Če</a:t>
            </a:r>
            <a:r>
              <a:rPr lang="en-GB" sz="2400" i="1" dirty="0" smtClean="0"/>
              <a:t> </a:t>
            </a:r>
            <a:r>
              <a:rPr lang="en-GB" sz="2400" i="1" dirty="0"/>
              <a:t>bi </a:t>
            </a:r>
            <a:r>
              <a:rPr lang="en-GB" sz="2400" i="1" dirty="0" err="1"/>
              <a:t>lahko</a:t>
            </a:r>
            <a:r>
              <a:rPr lang="en-GB" sz="2400" i="1" dirty="0"/>
              <a:t> </a:t>
            </a:r>
            <a:r>
              <a:rPr lang="en-GB" sz="2400" i="1" dirty="0" err="1"/>
              <a:t>izkušnjo</a:t>
            </a:r>
            <a:r>
              <a:rPr lang="en-GB" sz="2400" i="1" dirty="0"/>
              <a:t> </a:t>
            </a:r>
            <a:r>
              <a:rPr lang="en-GB" sz="2400" i="1" dirty="0" err="1"/>
              <a:t>te</a:t>
            </a:r>
            <a:r>
              <a:rPr lang="en-GB" sz="2400" i="1" dirty="0"/>
              <a:t> </a:t>
            </a:r>
            <a:r>
              <a:rPr lang="sl-SI" sz="2400" i="1" dirty="0" smtClean="0"/>
              <a:t>ure</a:t>
            </a:r>
            <a:r>
              <a:rPr lang="en-GB" sz="2400" i="1" dirty="0" smtClean="0"/>
              <a:t> </a:t>
            </a:r>
            <a:r>
              <a:rPr lang="en-GB" sz="2400" i="1" dirty="0" err="1"/>
              <a:t>povzela</a:t>
            </a:r>
            <a:r>
              <a:rPr lang="en-GB" sz="2400" i="1" dirty="0"/>
              <a:t> z </a:t>
            </a:r>
            <a:r>
              <a:rPr lang="en-GB" sz="2400" i="1" dirty="0" err="1"/>
              <a:t>eno</a:t>
            </a:r>
            <a:r>
              <a:rPr lang="en-GB" sz="2400" i="1" dirty="0"/>
              <a:t> </a:t>
            </a:r>
            <a:r>
              <a:rPr lang="en-GB" sz="2400" i="1" dirty="0" err="1"/>
              <a:t>besedo</a:t>
            </a:r>
            <a:r>
              <a:rPr lang="en-GB" sz="2400" i="1" dirty="0"/>
              <a:t>, bi jo </a:t>
            </a:r>
            <a:r>
              <a:rPr lang="en-GB" sz="2400" i="1" dirty="0" err="1"/>
              <a:t>poimenovala</a:t>
            </a:r>
            <a:r>
              <a:rPr lang="en-GB" sz="2400" i="1" dirty="0"/>
              <a:t> </a:t>
            </a:r>
            <a:r>
              <a:rPr lang="en-GB" sz="2400" i="1" dirty="0" err="1"/>
              <a:t>nevihta</a:t>
            </a:r>
            <a:r>
              <a:rPr lang="en-GB" sz="2400" i="1" dirty="0"/>
              <a:t>, </a:t>
            </a:r>
            <a:r>
              <a:rPr lang="en-GB" sz="2400" i="1" dirty="0" err="1"/>
              <a:t>ravno</a:t>
            </a:r>
            <a:r>
              <a:rPr lang="en-GB" sz="2400" i="1" dirty="0"/>
              <a:t> </a:t>
            </a:r>
            <a:r>
              <a:rPr lang="en-GB" sz="2400" i="1" dirty="0" err="1"/>
              <a:t>zaradi</a:t>
            </a:r>
            <a:r>
              <a:rPr lang="en-GB" sz="2400" i="1" dirty="0"/>
              <a:t> </a:t>
            </a:r>
            <a:r>
              <a:rPr lang="en-GB" sz="2400" i="1" dirty="0" err="1"/>
              <a:t>napetega</a:t>
            </a:r>
            <a:r>
              <a:rPr lang="en-GB" sz="2400" i="1" dirty="0"/>
              <a:t> </a:t>
            </a:r>
            <a:r>
              <a:rPr lang="en-GB" sz="2400" i="1" dirty="0" err="1"/>
              <a:t>vzdušja</a:t>
            </a:r>
            <a:r>
              <a:rPr lang="en-GB" sz="2400" i="1" dirty="0"/>
              <a:t> </a:t>
            </a:r>
            <a:r>
              <a:rPr lang="en-GB" sz="2400" i="1" dirty="0" err="1"/>
              <a:t>na</a:t>
            </a:r>
            <a:r>
              <a:rPr lang="en-GB" sz="2400" i="1" dirty="0"/>
              <a:t> </a:t>
            </a:r>
            <a:r>
              <a:rPr lang="en-GB" sz="2400" i="1" dirty="0" err="1" smtClean="0"/>
              <a:t>začetku</a:t>
            </a:r>
            <a:r>
              <a:rPr lang="sl-SI" sz="2400" i="1" dirty="0" smtClean="0"/>
              <a:t> - </a:t>
            </a:r>
            <a:r>
              <a:rPr lang="en-GB" sz="2400" i="1" dirty="0" err="1" smtClean="0"/>
              <a:t>na</a:t>
            </a:r>
            <a:r>
              <a:rPr lang="en-GB" sz="2400" i="1" dirty="0" smtClean="0"/>
              <a:t> </a:t>
            </a:r>
            <a:r>
              <a:rPr lang="en-GB" sz="2400" i="1" dirty="0" err="1"/>
              <a:t>koncu</a:t>
            </a:r>
            <a:r>
              <a:rPr lang="en-GB" sz="2400" i="1" dirty="0"/>
              <a:t> je </a:t>
            </a:r>
            <a:r>
              <a:rPr lang="en-GB" sz="2400" i="1" dirty="0" err="1"/>
              <a:t>bil</a:t>
            </a:r>
            <a:r>
              <a:rPr lang="en-GB" sz="2400" i="1" dirty="0"/>
              <a:t> </a:t>
            </a:r>
            <a:r>
              <a:rPr lang="en-GB" sz="2400" i="1" dirty="0" err="1"/>
              <a:t>občutek</a:t>
            </a:r>
            <a:r>
              <a:rPr lang="en-GB" sz="2400" i="1" dirty="0"/>
              <a:t> </a:t>
            </a:r>
            <a:r>
              <a:rPr lang="en-GB" sz="2400" i="1" dirty="0" err="1"/>
              <a:t>zelo</a:t>
            </a:r>
            <a:r>
              <a:rPr lang="en-GB" sz="2400" i="1" dirty="0"/>
              <a:t> </a:t>
            </a:r>
            <a:r>
              <a:rPr lang="en-GB" sz="2400" i="1" dirty="0" err="1"/>
              <a:t>prijeten</a:t>
            </a:r>
            <a:r>
              <a:rPr lang="en-GB" sz="2400" i="1" dirty="0"/>
              <a:t>, </a:t>
            </a:r>
            <a:r>
              <a:rPr lang="en-GB" sz="2400" i="1" dirty="0" err="1"/>
              <a:t>kot</a:t>
            </a:r>
            <a:r>
              <a:rPr lang="en-GB" sz="2400" i="1" dirty="0"/>
              <a:t> </a:t>
            </a:r>
            <a:r>
              <a:rPr lang="en-GB" sz="2400" i="1" dirty="0" err="1"/>
              <a:t>po</a:t>
            </a:r>
            <a:r>
              <a:rPr lang="en-GB" sz="2400" i="1" dirty="0"/>
              <a:t> </a:t>
            </a:r>
            <a:r>
              <a:rPr lang="en-GB" sz="2400" i="1" dirty="0" err="1"/>
              <a:t>nevihti</a:t>
            </a:r>
            <a:r>
              <a:rPr lang="en-GB" sz="2400" i="1" dirty="0"/>
              <a:t>, </a:t>
            </a:r>
            <a:r>
              <a:rPr lang="en-GB" sz="2400" i="1" dirty="0" err="1"/>
              <a:t>ko</a:t>
            </a:r>
            <a:r>
              <a:rPr lang="en-GB" sz="2400" i="1" dirty="0"/>
              <a:t> </a:t>
            </a:r>
            <a:r>
              <a:rPr lang="sl-SI" sz="2400" i="1" dirty="0" smtClean="0"/>
              <a:t>po</a:t>
            </a:r>
            <a:r>
              <a:rPr lang="en-GB" sz="2400" i="1" dirty="0" err="1" smtClean="0"/>
              <a:t>sije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sonce</a:t>
            </a:r>
            <a:r>
              <a:rPr lang="sl-SI" sz="2400" i="1" dirty="0" smtClean="0"/>
              <a:t>.‘ </a:t>
            </a:r>
            <a:r>
              <a:rPr lang="en-GB" sz="1400" dirty="0" smtClean="0"/>
              <a:t>(</a:t>
            </a:r>
            <a:r>
              <a:rPr lang="en-GB" sz="1400" dirty="0"/>
              <a:t>SRP-I / 17</a:t>
            </a:r>
            <a:r>
              <a:rPr lang="en-GB" sz="1400" dirty="0" smtClean="0"/>
              <a:t>).</a:t>
            </a:r>
            <a:endParaRPr lang="en-GB" sz="24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8812823" y="0"/>
            <a:ext cx="3379177" cy="835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sl-SI" sz="1200" spc="-10" smtClean="0">
                <a:cs typeface="Carlito"/>
              </a:rPr>
              <a:t>Zalar, K. (2022). </a:t>
            </a:r>
            <a:r>
              <a:rPr lang="en-GB" sz="1200" spc="-10" smtClean="0">
                <a:cs typeface="Carlito"/>
              </a:rPr>
              <a:t>International </a:t>
            </a:r>
            <a:r>
              <a:rPr lang="en-GB" sz="1200" spc="-5" smtClean="0">
                <a:cs typeface="Carlito"/>
              </a:rPr>
              <a:t>Scientific</a:t>
            </a:r>
            <a:r>
              <a:rPr lang="en-GB" sz="1200" spc="15" smtClean="0">
                <a:cs typeface="Carlito"/>
              </a:rPr>
              <a:t> </a:t>
            </a:r>
            <a:r>
              <a:rPr lang="en-GB" sz="1200" spc="-15" smtClean="0">
                <a:cs typeface="Carlito"/>
              </a:rPr>
              <a:t>Conference</a:t>
            </a:r>
            <a:r>
              <a:rPr lang="en-GB" sz="1200" smtClean="0">
                <a:cs typeface="Carlito"/>
              </a:rPr>
              <a:t/>
            </a:r>
            <a:br>
              <a:rPr lang="en-GB" sz="1200" smtClean="0">
                <a:cs typeface="Carlito"/>
              </a:rPr>
            </a:br>
            <a:r>
              <a:rPr lang="en-GB" sz="1200" spc="-10" smtClean="0">
                <a:cs typeface="Carlito"/>
              </a:rPr>
              <a:t>Perspectives </a:t>
            </a:r>
            <a:r>
              <a:rPr lang="en-GB" sz="1200" spc="-5" smtClean="0">
                <a:cs typeface="Carlito"/>
              </a:rPr>
              <a:t>on </a:t>
            </a:r>
            <a:r>
              <a:rPr lang="en-GB" sz="1200" spc="-25" smtClean="0">
                <a:cs typeface="Carlito"/>
              </a:rPr>
              <a:t>Teacher </a:t>
            </a:r>
            <a:r>
              <a:rPr lang="en-GB" sz="1200" spc="-10" smtClean="0">
                <a:cs typeface="Carlito"/>
              </a:rPr>
              <a:t>Education </a:t>
            </a:r>
            <a:r>
              <a:rPr lang="en-GB" sz="1200" spc="-5" smtClean="0">
                <a:cs typeface="Carlito"/>
              </a:rPr>
              <a:t>and</a:t>
            </a:r>
            <a:r>
              <a:rPr lang="en-GB" sz="1200" spc="-45" smtClean="0">
                <a:cs typeface="Carlito"/>
              </a:rPr>
              <a:t> </a:t>
            </a:r>
            <a:r>
              <a:rPr lang="en-GB" sz="1200" spc="-10" smtClean="0">
                <a:cs typeface="Carlito"/>
              </a:rPr>
              <a:t>Development</a:t>
            </a:r>
            <a:r>
              <a:rPr lang="sl-SI" sz="1200" spc="-10" smtClean="0">
                <a:cs typeface="Carlito"/>
              </a:rPr>
              <a:t>. (odlomek)</a:t>
            </a:r>
            <a:endParaRPr lang="en-GB" sz="1200" dirty="0">
              <a:cs typeface="Carlito"/>
            </a:endParaRP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700" dirty="0" smtClean="0">
                <a:solidFill>
                  <a:srgbClr val="C00000"/>
                </a:solidFill>
                <a:latin typeface="+mn-lt"/>
              </a:rPr>
              <a:t>Raziskava (2)</a:t>
            </a:r>
            <a:r>
              <a:rPr lang="sl-SI" sz="27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sl-SI" sz="2700" dirty="0" smtClean="0">
                <a:solidFill>
                  <a:srgbClr val="C00000"/>
                </a:solidFill>
                <a:latin typeface="+mn-lt"/>
              </a:rPr>
            </a:br>
            <a:r>
              <a:rPr lang="sl-SI" sz="2700" dirty="0" smtClean="0">
                <a:solidFill>
                  <a:srgbClr val="C00000"/>
                </a:solidFill>
              </a:rPr>
              <a:t>Kategorije – (izvleček)</a:t>
            </a:r>
            <a:r>
              <a:rPr lang="sl-SI" sz="2700" dirty="0" smtClean="0">
                <a:solidFill>
                  <a:srgbClr val="C00000"/>
                </a:solidFill>
              </a:rPr>
              <a:t/>
            </a:r>
            <a:br>
              <a:rPr lang="sl-SI" sz="2700" dirty="0" smtClean="0">
                <a:solidFill>
                  <a:srgbClr val="C00000"/>
                </a:solidFill>
              </a:rPr>
            </a:br>
            <a:r>
              <a:rPr lang="sl-SI" sz="28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sl-SI" sz="2800" dirty="0" smtClean="0">
                <a:solidFill>
                  <a:srgbClr val="7030A0"/>
                </a:solidFill>
                <a:latin typeface="+mn-lt"/>
              </a:rPr>
            </a:br>
            <a:endParaRPr lang="en-GB" sz="28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64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35131" y="1353127"/>
            <a:ext cx="113264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i="1" dirty="0" err="1" smtClean="0"/>
              <a:t>Desire</a:t>
            </a:r>
            <a:r>
              <a:rPr lang="sl-SI" sz="1600" i="1" dirty="0" smtClean="0"/>
              <a:t> to </a:t>
            </a:r>
            <a:r>
              <a:rPr lang="en-US" sz="1600" i="1" dirty="0"/>
              <a:t>teach music arts - Fear of making </a:t>
            </a:r>
            <a:r>
              <a:rPr lang="en-US" sz="1600" i="1" dirty="0" smtClean="0"/>
              <a:t>mistakes</a:t>
            </a:r>
            <a:endParaRPr lang="sl-SI" sz="16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‚</a:t>
            </a:r>
            <a:r>
              <a:rPr lang="sl-SI" sz="2400" i="1" dirty="0" smtClean="0"/>
              <a:t>Ena izmed mojih najbolj vrednih spoznanj letos ... </a:t>
            </a:r>
            <a:r>
              <a:rPr lang="sl-SI" sz="2400" i="1" u="sng" dirty="0" smtClean="0"/>
              <a:t>Zavedanje, da zmorem več</a:t>
            </a:r>
            <a:r>
              <a:rPr lang="sl-SI" sz="2400" i="1" dirty="0" smtClean="0"/>
              <a:t>, kot sem si prej predstavljala.‘ </a:t>
            </a:r>
            <a:r>
              <a:rPr lang="en-GB" sz="1400" dirty="0" smtClean="0"/>
              <a:t>(</a:t>
            </a:r>
            <a:r>
              <a:rPr lang="en-GB" sz="1400" dirty="0"/>
              <a:t>SRP-III/54</a:t>
            </a:r>
            <a:r>
              <a:rPr lang="en-GB" sz="1400" dirty="0" smtClean="0"/>
              <a:t>)</a:t>
            </a:r>
            <a:endParaRPr lang="en-GB" sz="1400" dirty="0"/>
          </a:p>
          <a:p>
            <a:pPr lvl="1"/>
            <a:endParaRPr lang="sl-SI" sz="1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‚</a:t>
            </a:r>
            <a:r>
              <a:rPr lang="sl-SI" sz="2400" i="1" dirty="0" smtClean="0"/>
              <a:t>Pouk glasbe sem doživela zelo </a:t>
            </a:r>
            <a:r>
              <a:rPr lang="sl-SI" sz="2400" i="1" u="sng" dirty="0" smtClean="0"/>
              <a:t>čustveno</a:t>
            </a:r>
            <a:r>
              <a:rPr lang="sl-SI" sz="2400" i="1" dirty="0" smtClean="0"/>
              <a:t>.</a:t>
            </a:r>
            <a:r>
              <a:rPr lang="en-GB" sz="2400" dirty="0" smtClean="0"/>
              <a:t>' </a:t>
            </a:r>
            <a:r>
              <a:rPr lang="en-GB" sz="1400" dirty="0"/>
              <a:t>(SRP-I / 12</a:t>
            </a:r>
            <a:r>
              <a:rPr lang="en-GB" sz="1400" dirty="0" smtClean="0"/>
              <a:t>)</a:t>
            </a:r>
            <a:endParaRPr lang="sl-SI" sz="1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l-SI" sz="24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400" i="1" dirty="0" smtClean="0"/>
              <a:t>‚Letos sem se </a:t>
            </a:r>
            <a:r>
              <a:rPr lang="sl-SI" sz="2400" i="1" u="sng" dirty="0" smtClean="0"/>
              <a:t>zabavala </a:t>
            </a:r>
            <a:r>
              <a:rPr lang="sl-SI" sz="2400" i="1" dirty="0" smtClean="0"/>
              <a:t>med nastopom. </a:t>
            </a:r>
            <a:r>
              <a:rPr lang="sl-SI" sz="2400" i="1" u="sng" dirty="0" smtClean="0"/>
              <a:t>Ni mi bilo več pomembno</a:t>
            </a:r>
            <a:r>
              <a:rPr lang="sl-SI" sz="2400" i="1" dirty="0" smtClean="0"/>
              <a:t>, če se bom (preveč) zmotila.‘ </a:t>
            </a:r>
            <a:r>
              <a:rPr lang="sl-SI" sz="1400" dirty="0" smtClean="0"/>
              <a:t>(SRP-I/29</a:t>
            </a:r>
            <a:r>
              <a:rPr lang="sl-SI" sz="14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l-SI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i="1" dirty="0" err="1" smtClean="0"/>
              <a:t>Music</a:t>
            </a:r>
            <a:r>
              <a:rPr lang="sl-SI" sz="1600" i="1" dirty="0" smtClean="0"/>
              <a:t> as a </a:t>
            </a:r>
            <a:r>
              <a:rPr lang="sl-SI" sz="1600" i="1" dirty="0" smtClean="0"/>
              <a:t>game</a:t>
            </a:r>
            <a:endParaRPr lang="sl-SI" sz="16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‚</a:t>
            </a:r>
            <a:r>
              <a:rPr lang="sl-SI" sz="2400" i="1" dirty="0"/>
              <a:t>L</a:t>
            </a:r>
            <a:r>
              <a:rPr lang="en-GB" sz="2400" i="1" u="sng" dirty="0" err="1" smtClean="0"/>
              <a:t>epa</a:t>
            </a:r>
            <a:r>
              <a:rPr lang="en-GB" sz="2400" i="1" u="sng" dirty="0"/>
              <a:t>, </a:t>
            </a:r>
            <a:r>
              <a:rPr lang="en-GB" sz="2400" i="1" u="sng" dirty="0" err="1"/>
              <a:t>mirna</a:t>
            </a:r>
            <a:r>
              <a:rPr lang="en-GB" sz="2400" i="1" u="sng" dirty="0"/>
              <a:t>, </a:t>
            </a:r>
            <a:r>
              <a:rPr lang="en-GB" sz="2400" i="1" u="sng" dirty="0" err="1"/>
              <a:t>sproščujoča</a:t>
            </a:r>
            <a:r>
              <a:rPr lang="en-GB" sz="2400" i="1" u="sng" dirty="0"/>
              <a:t> </a:t>
            </a:r>
            <a:r>
              <a:rPr lang="en-GB" sz="2400" i="1" dirty="0" err="1"/>
              <a:t>uvodna</a:t>
            </a:r>
            <a:r>
              <a:rPr lang="en-GB" sz="2400" i="1" dirty="0"/>
              <a:t> </a:t>
            </a:r>
            <a:r>
              <a:rPr lang="en-GB" sz="2400" i="1" dirty="0" err="1"/>
              <a:t>motivacijska</a:t>
            </a:r>
            <a:r>
              <a:rPr lang="en-GB" sz="2400" i="1" dirty="0"/>
              <a:t> </a:t>
            </a:r>
            <a:r>
              <a:rPr lang="en-GB" sz="2400" i="1" dirty="0" err="1" smtClean="0"/>
              <a:t>dejavnost</a:t>
            </a:r>
            <a:r>
              <a:rPr lang="sl-SI" sz="2400" i="1" dirty="0" smtClean="0"/>
              <a:t>.</a:t>
            </a:r>
            <a:r>
              <a:rPr lang="en-GB" sz="2400" dirty="0" smtClean="0"/>
              <a:t>' </a:t>
            </a:r>
            <a:r>
              <a:rPr lang="en-GB" sz="1400" dirty="0"/>
              <a:t>(PEP -III / 172</a:t>
            </a:r>
            <a:r>
              <a:rPr lang="en-GB" sz="1400" dirty="0" smtClean="0"/>
              <a:t>)</a:t>
            </a:r>
            <a:r>
              <a:rPr lang="sl-SI" sz="1400" dirty="0" smtClean="0"/>
              <a:t>,</a:t>
            </a:r>
          </a:p>
          <a:p>
            <a:endParaRPr lang="sl-SI" sz="1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‚</a:t>
            </a:r>
            <a:r>
              <a:rPr lang="sl-SI" sz="2400" i="1" dirty="0" smtClean="0"/>
              <a:t>Krasen zaključek učne ure – glasbena igra je bila </a:t>
            </a:r>
            <a:r>
              <a:rPr lang="sl-SI" sz="2400" i="1" u="sng" dirty="0" smtClean="0"/>
              <a:t>čisti uspeh</a:t>
            </a:r>
            <a:r>
              <a:rPr lang="sl-SI" sz="2400" i="1" dirty="0" smtClean="0"/>
              <a:t>.‘ </a:t>
            </a:r>
            <a:r>
              <a:rPr lang="en-GB" sz="1400" dirty="0" smtClean="0"/>
              <a:t>(</a:t>
            </a:r>
            <a:r>
              <a:rPr lang="en-GB" sz="1400" dirty="0"/>
              <a:t>PEP -I / 3). 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l-SI" sz="2400" i="1" dirty="0" smtClean="0">
              <a:solidFill>
                <a:srgbClr val="7030A0"/>
              </a:solidFill>
            </a:endParaRPr>
          </a:p>
          <a:p>
            <a:endParaRPr lang="en-GB" sz="1600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1046018" y="304801"/>
            <a:ext cx="10515600" cy="1066799"/>
          </a:xfrm>
        </p:spPr>
        <p:txBody>
          <a:bodyPr>
            <a:normAutofit fontScale="90000"/>
          </a:bodyPr>
          <a:lstStyle/>
          <a:p>
            <a:r>
              <a:rPr lang="sl-SI" sz="2700" dirty="0" smtClean="0">
                <a:solidFill>
                  <a:srgbClr val="C00000"/>
                </a:solidFill>
                <a:latin typeface="+mn-lt"/>
              </a:rPr>
              <a:t>Raziskava (</a:t>
            </a:r>
            <a:r>
              <a:rPr lang="sl-SI" sz="2700" dirty="0" smtClean="0">
                <a:solidFill>
                  <a:srgbClr val="C00000"/>
                </a:solidFill>
                <a:latin typeface="+mn-lt"/>
              </a:rPr>
              <a:t>3)</a:t>
            </a:r>
            <a:r>
              <a:rPr lang="sl-SI" sz="27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sl-SI" sz="2700" dirty="0" smtClean="0">
                <a:solidFill>
                  <a:srgbClr val="C00000"/>
                </a:solidFill>
                <a:latin typeface="+mn-lt"/>
              </a:rPr>
            </a:br>
            <a:r>
              <a:rPr lang="sl-SI" sz="2700" dirty="0" smtClean="0">
                <a:solidFill>
                  <a:srgbClr val="C00000"/>
                </a:solidFill>
              </a:rPr>
              <a:t>Kategorije – (izvleček)</a:t>
            </a:r>
            <a:r>
              <a:rPr lang="sl-SI" sz="2700" dirty="0" smtClean="0">
                <a:solidFill>
                  <a:srgbClr val="C00000"/>
                </a:solidFill>
              </a:rPr>
              <a:t/>
            </a:r>
            <a:br>
              <a:rPr lang="sl-SI" sz="2700" dirty="0" smtClean="0">
                <a:solidFill>
                  <a:srgbClr val="C00000"/>
                </a:solidFill>
              </a:rPr>
            </a:br>
            <a:r>
              <a:rPr lang="sl-SI" sz="2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sl-SI" sz="2800" dirty="0" smtClean="0">
                <a:solidFill>
                  <a:srgbClr val="C00000"/>
                </a:solidFill>
                <a:latin typeface="+mn-lt"/>
              </a:rPr>
            </a:br>
            <a:endParaRPr lang="en-GB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8812823" y="0"/>
            <a:ext cx="3379177" cy="835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sl-SI" sz="1200" spc="-10" smtClean="0">
                <a:cs typeface="Carlito"/>
              </a:rPr>
              <a:t>Zalar, K. (2022). </a:t>
            </a:r>
            <a:r>
              <a:rPr lang="en-GB" sz="1200" spc="-10" smtClean="0">
                <a:cs typeface="Carlito"/>
              </a:rPr>
              <a:t>International </a:t>
            </a:r>
            <a:r>
              <a:rPr lang="en-GB" sz="1200" spc="-5" smtClean="0">
                <a:cs typeface="Carlito"/>
              </a:rPr>
              <a:t>Scientific</a:t>
            </a:r>
            <a:r>
              <a:rPr lang="en-GB" sz="1200" spc="15" smtClean="0">
                <a:cs typeface="Carlito"/>
              </a:rPr>
              <a:t> </a:t>
            </a:r>
            <a:r>
              <a:rPr lang="en-GB" sz="1200" spc="-15" smtClean="0">
                <a:cs typeface="Carlito"/>
              </a:rPr>
              <a:t>Conference</a:t>
            </a:r>
            <a:r>
              <a:rPr lang="en-GB" sz="1200" smtClean="0">
                <a:cs typeface="Carlito"/>
              </a:rPr>
              <a:t/>
            </a:r>
            <a:br>
              <a:rPr lang="en-GB" sz="1200" smtClean="0">
                <a:cs typeface="Carlito"/>
              </a:rPr>
            </a:br>
            <a:r>
              <a:rPr lang="en-GB" sz="1200" spc="-10" smtClean="0">
                <a:cs typeface="Carlito"/>
              </a:rPr>
              <a:t>Perspectives </a:t>
            </a:r>
            <a:r>
              <a:rPr lang="en-GB" sz="1200" spc="-5" smtClean="0">
                <a:cs typeface="Carlito"/>
              </a:rPr>
              <a:t>on </a:t>
            </a:r>
            <a:r>
              <a:rPr lang="en-GB" sz="1200" spc="-25" smtClean="0">
                <a:cs typeface="Carlito"/>
              </a:rPr>
              <a:t>Teacher </a:t>
            </a:r>
            <a:r>
              <a:rPr lang="en-GB" sz="1200" spc="-10" smtClean="0">
                <a:cs typeface="Carlito"/>
              </a:rPr>
              <a:t>Education </a:t>
            </a:r>
            <a:r>
              <a:rPr lang="en-GB" sz="1200" spc="-5" smtClean="0">
                <a:cs typeface="Carlito"/>
              </a:rPr>
              <a:t>and</a:t>
            </a:r>
            <a:r>
              <a:rPr lang="en-GB" sz="1200" spc="-45" smtClean="0">
                <a:cs typeface="Carlito"/>
              </a:rPr>
              <a:t> </a:t>
            </a:r>
            <a:r>
              <a:rPr lang="en-GB" sz="1200" spc="-10" smtClean="0">
                <a:cs typeface="Carlito"/>
              </a:rPr>
              <a:t>Development</a:t>
            </a:r>
            <a:r>
              <a:rPr lang="sl-SI" sz="1200" spc="-10" smtClean="0">
                <a:cs typeface="Carlito"/>
              </a:rPr>
              <a:t>. (odlomek)</a:t>
            </a:r>
            <a:endParaRPr lang="en-GB" sz="1200" dirty="0"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5748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028601" y="522516"/>
            <a:ext cx="10515600" cy="838199"/>
          </a:xfrm>
        </p:spPr>
        <p:txBody>
          <a:bodyPr>
            <a:noAutofit/>
          </a:bodyPr>
          <a:lstStyle/>
          <a:p>
            <a:r>
              <a:rPr lang="sl-SI" sz="2400" dirty="0" smtClean="0">
                <a:solidFill>
                  <a:srgbClr val="C00000"/>
                </a:solidFill>
                <a:latin typeface="+mn-lt"/>
              </a:rPr>
              <a:t>Raziskava (4)</a:t>
            </a:r>
            <a:r>
              <a:rPr lang="sl-SI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sl-SI" sz="2400" dirty="0" smtClean="0">
                <a:solidFill>
                  <a:srgbClr val="C00000"/>
                </a:solidFill>
                <a:latin typeface="+mn-lt"/>
              </a:rPr>
            </a:br>
            <a:r>
              <a:rPr lang="sl-SI" sz="2400" dirty="0" smtClean="0">
                <a:solidFill>
                  <a:srgbClr val="C00000"/>
                </a:solidFill>
              </a:rPr>
              <a:t>Kategorije (izvleček)</a:t>
            </a:r>
            <a:r>
              <a:rPr lang="sl-SI" sz="2400" dirty="0" smtClean="0">
                <a:solidFill>
                  <a:srgbClr val="C00000"/>
                </a:solidFill>
              </a:rPr>
              <a:t/>
            </a:r>
            <a:br>
              <a:rPr lang="sl-SI" sz="2400" dirty="0" smtClean="0">
                <a:solidFill>
                  <a:srgbClr val="C00000"/>
                </a:solidFill>
              </a:rPr>
            </a:br>
            <a:r>
              <a:rPr lang="sl-SI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sl-SI" sz="2400" dirty="0" smtClean="0">
                <a:solidFill>
                  <a:srgbClr val="C00000"/>
                </a:solidFill>
                <a:latin typeface="+mn-lt"/>
              </a:rPr>
            </a:br>
            <a:endParaRPr lang="en-GB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766750" y="1447801"/>
            <a:ext cx="1091738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 smtClean="0"/>
              <a:t>Perception</a:t>
            </a:r>
            <a:r>
              <a:rPr lang="sl-SI" sz="1600" i="1" dirty="0" smtClean="0"/>
              <a:t> </a:t>
            </a:r>
            <a:r>
              <a:rPr lang="sl-SI" sz="1600" i="1" dirty="0" err="1" smtClean="0"/>
              <a:t>of</a:t>
            </a:r>
            <a:r>
              <a:rPr lang="sl-SI" sz="1600" i="1" dirty="0" smtClean="0"/>
              <a:t> </a:t>
            </a:r>
            <a:r>
              <a:rPr lang="sl-SI" sz="1600" i="1" dirty="0" err="1" smtClean="0"/>
              <a:t>the</a:t>
            </a:r>
            <a:r>
              <a:rPr lang="sl-SI" sz="1600" i="1" dirty="0" smtClean="0"/>
              <a:t> </a:t>
            </a:r>
            <a:r>
              <a:rPr lang="sl-SI" sz="1600" i="1" dirty="0" err="1" smtClean="0"/>
              <a:t>class</a:t>
            </a:r>
            <a:r>
              <a:rPr lang="sl-SI" sz="1600" i="1" dirty="0" smtClean="0"/>
              <a:t> </a:t>
            </a:r>
            <a:r>
              <a:rPr lang="sl-SI" sz="1600" i="1" dirty="0" err="1" smtClean="0"/>
              <a:t>communits</a:t>
            </a:r>
            <a:r>
              <a:rPr lang="sl-SI" sz="1600" i="1" dirty="0" smtClean="0"/>
              <a:t> as a „</a:t>
            </a:r>
            <a:r>
              <a:rPr lang="sl-SI" sz="1600" i="1" dirty="0" err="1" smtClean="0"/>
              <a:t>group</a:t>
            </a:r>
            <a:r>
              <a:rPr lang="sl-SI" sz="1600" i="1" dirty="0" smtClean="0"/>
              <a:t>“ </a:t>
            </a:r>
            <a:endParaRPr lang="sl-SI" sz="24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400" i="1" dirty="0" smtClean="0"/>
              <a:t>‚Glasbena hišica, vsi so bili tam doma. Dobesedno in v prispodobi.‘  </a:t>
            </a:r>
            <a:r>
              <a:rPr lang="sl-SI" sz="1400" i="1" dirty="0" smtClean="0"/>
              <a:t>(PEP-I/37). </a:t>
            </a:r>
            <a:endParaRPr lang="sl-SI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i="1" dirty="0" err="1" smtClean="0"/>
              <a:t>The</a:t>
            </a:r>
            <a:r>
              <a:rPr lang="sl-SI" sz="1600" i="1" dirty="0" smtClean="0"/>
              <a:t> influence </a:t>
            </a:r>
            <a:r>
              <a:rPr lang="sl-SI" sz="1600" i="1" dirty="0" err="1" smtClean="0"/>
              <a:t>of</a:t>
            </a:r>
            <a:r>
              <a:rPr lang="sl-SI" sz="1600" i="1" dirty="0" smtClean="0"/>
              <a:t> </a:t>
            </a:r>
            <a:r>
              <a:rPr lang="sl-SI" sz="1600" i="1" dirty="0" err="1" smtClean="0"/>
              <a:t>additional</a:t>
            </a:r>
            <a:r>
              <a:rPr lang="sl-SI" sz="1600" i="1" dirty="0" smtClean="0"/>
              <a:t> (non) formal </a:t>
            </a:r>
            <a:r>
              <a:rPr lang="sl-SI" sz="1600" i="1" dirty="0" err="1" smtClean="0"/>
              <a:t>education</a:t>
            </a:r>
            <a:endParaRPr lang="sl-SI" sz="20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‚</a:t>
            </a:r>
            <a:r>
              <a:rPr lang="sl-SI" sz="2400" i="1" dirty="0" smtClean="0"/>
              <a:t>Super </a:t>
            </a:r>
            <a:r>
              <a:rPr lang="sl-SI" sz="2400" i="1" u="sng" dirty="0" smtClean="0"/>
              <a:t>obrazna mimika ...</a:t>
            </a:r>
            <a:r>
              <a:rPr lang="sl-SI" sz="2400" i="1" dirty="0" smtClean="0"/>
              <a:t>‘ </a:t>
            </a:r>
            <a:r>
              <a:rPr lang="sl-SI" sz="1400" i="1" dirty="0" smtClean="0"/>
              <a:t>(PEP-I/4),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400" i="1" dirty="0" smtClean="0"/>
              <a:t>‚</a:t>
            </a:r>
            <a:r>
              <a:rPr lang="sl-SI" sz="2400" i="1" dirty="0"/>
              <a:t>Č</a:t>
            </a:r>
            <a:r>
              <a:rPr lang="sl-SI" sz="2400" i="1" dirty="0" smtClean="0"/>
              <a:t>udovita dramatizacija …‘ </a:t>
            </a:r>
            <a:r>
              <a:rPr lang="sl-SI" sz="1400" i="1" dirty="0" smtClean="0"/>
              <a:t>(</a:t>
            </a:r>
            <a:r>
              <a:rPr lang="sl-SI" sz="1400" i="1" dirty="0"/>
              <a:t>PEP-I/4</a:t>
            </a:r>
            <a:r>
              <a:rPr lang="sl-SI" sz="1400" i="1" dirty="0" smtClean="0"/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l-SI" sz="1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i="1" dirty="0" smtClean="0"/>
              <a:t>Musical </a:t>
            </a:r>
            <a:r>
              <a:rPr lang="sl-SI" sz="1600" i="1" dirty="0" err="1" smtClean="0"/>
              <a:t>Parameters</a:t>
            </a:r>
            <a:endParaRPr lang="sl-SI" sz="1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‚</a:t>
            </a:r>
            <a:r>
              <a:rPr lang="sl-SI" sz="2400" i="1" dirty="0" smtClean="0"/>
              <a:t>Zavestno je svoj glas uporabljala na umirjen in tih način.‘  </a:t>
            </a:r>
            <a:r>
              <a:rPr lang="sl-SI" sz="1400" i="1" dirty="0" smtClean="0"/>
              <a:t>(PEP-III/189),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400" i="1" dirty="0" smtClean="0"/>
              <a:t>‚Govor je ‚prepustila‘ glasbi in s tem pritegnila pozornost otrok.‘ </a:t>
            </a:r>
            <a:r>
              <a:rPr lang="sl-SI" sz="1400" i="1" dirty="0" smtClean="0"/>
              <a:t>(TP-III/58). </a:t>
            </a:r>
            <a:r>
              <a:rPr lang="en-GB" sz="1400" dirty="0" smtClean="0"/>
              <a:t> </a:t>
            </a:r>
            <a:endParaRPr lang="sl-SI" sz="1400" dirty="0"/>
          </a:p>
          <a:p>
            <a:pPr lvl="1"/>
            <a:endParaRPr lang="sl-SI" sz="1400" dirty="0" smtClean="0"/>
          </a:p>
          <a:p>
            <a:pPr lvl="1"/>
            <a:endParaRPr lang="sl-SI" sz="1400" dirty="0"/>
          </a:p>
          <a:p>
            <a:pPr lvl="1"/>
            <a:endParaRPr lang="sl-SI" sz="1400" dirty="0"/>
          </a:p>
          <a:p>
            <a:pPr lvl="1"/>
            <a:r>
              <a:rPr lang="pl-PL" sz="2800" b="1" i="1" dirty="0">
                <a:solidFill>
                  <a:srgbClr val="CC0066"/>
                </a:solidFill>
              </a:rPr>
              <a:t>Zavest o premagovanju (začetnega) napora je sama po sebi vredna „samo” zato, da jo bodoči učitelji začutijo in premagajo. 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US" dirty="0"/>
              <a:t> </a:t>
            </a:r>
            <a:endParaRPr lang="en-GB" sz="16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8812823" y="0"/>
            <a:ext cx="3379177" cy="835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sl-SI" sz="1200" spc="-10" smtClean="0">
                <a:cs typeface="Carlito"/>
              </a:rPr>
              <a:t>Zalar, K. (2022). </a:t>
            </a:r>
            <a:r>
              <a:rPr lang="en-GB" sz="1200" spc="-10" smtClean="0">
                <a:cs typeface="Carlito"/>
              </a:rPr>
              <a:t>International </a:t>
            </a:r>
            <a:r>
              <a:rPr lang="en-GB" sz="1200" spc="-5" smtClean="0">
                <a:cs typeface="Carlito"/>
              </a:rPr>
              <a:t>Scientific</a:t>
            </a:r>
            <a:r>
              <a:rPr lang="en-GB" sz="1200" spc="15" smtClean="0">
                <a:cs typeface="Carlito"/>
              </a:rPr>
              <a:t> </a:t>
            </a:r>
            <a:r>
              <a:rPr lang="en-GB" sz="1200" spc="-15" smtClean="0">
                <a:cs typeface="Carlito"/>
              </a:rPr>
              <a:t>Conference</a:t>
            </a:r>
            <a:r>
              <a:rPr lang="en-GB" sz="1200" smtClean="0">
                <a:cs typeface="Carlito"/>
              </a:rPr>
              <a:t/>
            </a:r>
            <a:br>
              <a:rPr lang="en-GB" sz="1200" smtClean="0">
                <a:cs typeface="Carlito"/>
              </a:rPr>
            </a:br>
            <a:r>
              <a:rPr lang="en-GB" sz="1200" spc="-10" smtClean="0">
                <a:cs typeface="Carlito"/>
              </a:rPr>
              <a:t>Perspectives </a:t>
            </a:r>
            <a:r>
              <a:rPr lang="en-GB" sz="1200" spc="-5" smtClean="0">
                <a:cs typeface="Carlito"/>
              </a:rPr>
              <a:t>on </a:t>
            </a:r>
            <a:r>
              <a:rPr lang="en-GB" sz="1200" spc="-25" smtClean="0">
                <a:cs typeface="Carlito"/>
              </a:rPr>
              <a:t>Teacher </a:t>
            </a:r>
            <a:r>
              <a:rPr lang="en-GB" sz="1200" spc="-10" smtClean="0">
                <a:cs typeface="Carlito"/>
              </a:rPr>
              <a:t>Education </a:t>
            </a:r>
            <a:r>
              <a:rPr lang="en-GB" sz="1200" spc="-5" smtClean="0">
                <a:cs typeface="Carlito"/>
              </a:rPr>
              <a:t>and</a:t>
            </a:r>
            <a:r>
              <a:rPr lang="en-GB" sz="1200" spc="-45" smtClean="0">
                <a:cs typeface="Carlito"/>
              </a:rPr>
              <a:t> </a:t>
            </a:r>
            <a:r>
              <a:rPr lang="en-GB" sz="1200" spc="-10" smtClean="0">
                <a:cs typeface="Carlito"/>
              </a:rPr>
              <a:t>Development</a:t>
            </a:r>
            <a:r>
              <a:rPr lang="sl-SI" sz="1200" spc="-10" smtClean="0">
                <a:cs typeface="Carlito"/>
              </a:rPr>
              <a:t>. (odlomek)</a:t>
            </a:r>
            <a:endParaRPr lang="en-GB" sz="1200" dirty="0"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7518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6784" y="389028"/>
            <a:ext cx="10515600" cy="610821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Glasbena delavnica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838200" y="1300040"/>
            <a:ext cx="10515600" cy="610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636785" y="1300040"/>
            <a:ext cx="2863362" cy="138499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/>
              <a:t>Po </a:t>
            </a:r>
            <a:r>
              <a:rPr lang="it-IT" sz="2400" dirty="0" err="1"/>
              <a:t>nebu</a:t>
            </a:r>
            <a:r>
              <a:rPr lang="it-IT" sz="2400" dirty="0"/>
              <a:t> </a:t>
            </a:r>
            <a:r>
              <a:rPr lang="it-IT" sz="2400" dirty="0" err="1"/>
              <a:t>ščip</a:t>
            </a:r>
            <a:r>
              <a:rPr lang="it-IT" sz="2400" dirty="0"/>
              <a:t> </a:t>
            </a:r>
            <a:r>
              <a:rPr lang="it-IT" sz="2400" dirty="0" err="1"/>
              <a:t>plava</a:t>
            </a:r>
            <a:r>
              <a:rPr lang="it-IT" sz="2400" dirty="0"/>
              <a:t>,</a:t>
            </a:r>
            <a:br>
              <a:rPr lang="it-IT" sz="2400" dirty="0"/>
            </a:br>
            <a:r>
              <a:rPr lang="it-IT" sz="2400" dirty="0" err="1"/>
              <a:t>šumi</a:t>
            </a:r>
            <a:r>
              <a:rPr lang="it-IT" sz="2400" dirty="0"/>
              <a:t>, </a:t>
            </a:r>
            <a:r>
              <a:rPr lang="it-IT" sz="2400" dirty="0" err="1"/>
              <a:t>šumi</a:t>
            </a:r>
            <a:r>
              <a:rPr lang="it-IT" sz="2400" dirty="0"/>
              <a:t> Drava </a:t>
            </a:r>
            <a:r>
              <a:rPr lang="it-IT" sz="2400" dirty="0" smtClean="0"/>
              <a:t>...</a:t>
            </a:r>
            <a:endParaRPr lang="sl-SI" sz="2400" dirty="0" smtClean="0"/>
          </a:p>
          <a:p>
            <a:r>
              <a:rPr lang="sl-SI" sz="1200" dirty="0" smtClean="0"/>
              <a:t>(Odlomek: Aškerc. A.: Ponočna potnica.</a:t>
            </a:r>
          </a:p>
          <a:p>
            <a:r>
              <a:rPr lang="sl-SI" sz="1050" dirty="0"/>
              <a:t>https://</a:t>
            </a:r>
            <a:r>
              <a:rPr lang="sl-SI" sz="1050" dirty="0" smtClean="0"/>
              <a:t>sl.wikisource.org/wiki/Pono%C4%8D</a:t>
            </a:r>
          </a:p>
          <a:p>
            <a:r>
              <a:rPr lang="sl-SI" sz="1050" dirty="0" err="1" smtClean="0"/>
              <a:t>na_potnica</a:t>
            </a:r>
            <a:endParaRPr lang="en-GB" sz="1200" dirty="0"/>
          </a:p>
        </p:txBody>
      </p:sp>
      <p:sp>
        <p:nvSpPr>
          <p:cNvPr id="5" name="Pravokotnik 4"/>
          <p:cNvSpPr/>
          <p:nvPr/>
        </p:nvSpPr>
        <p:spPr>
          <a:xfrm>
            <a:off x="636785" y="2829902"/>
            <a:ext cx="2508739" cy="193899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l-SI" sz="2400" dirty="0" smtClean="0"/>
              <a:t>Tiho v nočni mir,</a:t>
            </a:r>
          </a:p>
          <a:p>
            <a:r>
              <a:rPr lang="sl-SI" sz="2400" dirty="0"/>
              <a:t>s</a:t>
            </a:r>
            <a:r>
              <a:rPr lang="sl-SI" sz="2400" dirty="0" smtClean="0"/>
              <a:t>topa bled pastir.</a:t>
            </a:r>
          </a:p>
          <a:p>
            <a:r>
              <a:rPr lang="sl-SI" sz="2400" dirty="0" smtClean="0"/>
              <a:t>Sredi črne trate</a:t>
            </a:r>
          </a:p>
          <a:p>
            <a:r>
              <a:rPr lang="sl-SI" sz="2400" dirty="0"/>
              <a:t>p</a:t>
            </a:r>
            <a:r>
              <a:rPr lang="sl-SI" sz="2400" dirty="0" smtClean="0"/>
              <a:t>ase ovčke zlate.</a:t>
            </a:r>
          </a:p>
          <a:p>
            <a:r>
              <a:rPr lang="sl-SI" sz="1200" dirty="0" smtClean="0"/>
              <a:t>(Arhar, V. (1969) v D. Petkovšek (Ur.), Šestdeset ugank. Mladinska knjiga.)</a:t>
            </a:r>
            <a:endParaRPr lang="en-GB" sz="1200" dirty="0"/>
          </a:p>
        </p:txBody>
      </p:sp>
      <p:sp>
        <p:nvSpPr>
          <p:cNvPr id="6" name="Pravokotnik 5"/>
          <p:cNvSpPr/>
          <p:nvPr/>
        </p:nvSpPr>
        <p:spPr>
          <a:xfrm>
            <a:off x="636784" y="4923040"/>
            <a:ext cx="2508739" cy="175432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l-SI" sz="2400" dirty="0" smtClean="0"/>
              <a:t>En teden je sit,</a:t>
            </a:r>
          </a:p>
          <a:p>
            <a:r>
              <a:rPr lang="sl-SI" sz="2400" dirty="0"/>
              <a:t>d</a:t>
            </a:r>
            <a:r>
              <a:rPr lang="sl-SI" sz="2400" dirty="0" smtClean="0"/>
              <a:t>va je zvit,</a:t>
            </a:r>
          </a:p>
          <a:p>
            <a:r>
              <a:rPr lang="sl-SI" sz="2400" dirty="0"/>
              <a:t>p</a:t>
            </a:r>
            <a:r>
              <a:rPr lang="sl-SI" sz="2400" dirty="0" smtClean="0"/>
              <a:t>otem se gre skrit.</a:t>
            </a:r>
          </a:p>
          <a:p>
            <a:r>
              <a:rPr lang="sl-SI" sz="1200" dirty="0" smtClean="0"/>
              <a:t>(Vodnik, V. (1969) v D. Petkovšek (Ur.), Šestdeset ugank. Mladinska knjiga.)</a:t>
            </a:r>
            <a:endParaRPr lang="en-GB" sz="1200" dirty="0"/>
          </a:p>
        </p:txBody>
      </p:sp>
      <p:sp>
        <p:nvSpPr>
          <p:cNvPr id="7" name="Pravokotnik 6"/>
          <p:cNvSpPr/>
          <p:nvPr/>
        </p:nvSpPr>
        <p:spPr>
          <a:xfrm>
            <a:off x="3423271" y="3999710"/>
            <a:ext cx="2508739" cy="267765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l-SI" sz="2400" dirty="0" smtClean="0"/>
              <a:t>Hop! Čez griček</a:t>
            </a:r>
          </a:p>
          <a:p>
            <a:r>
              <a:rPr lang="sl-SI" sz="2400" dirty="0"/>
              <a:t>z</a:t>
            </a:r>
            <a:r>
              <a:rPr lang="sl-SI" sz="2400" dirty="0" smtClean="0"/>
              <a:t>lat konjiček</a:t>
            </a:r>
          </a:p>
          <a:p>
            <a:r>
              <a:rPr lang="sl-SI" sz="2400" dirty="0"/>
              <a:t>s</a:t>
            </a:r>
            <a:r>
              <a:rPr lang="sl-SI" sz="2400" dirty="0" smtClean="0"/>
              <a:t>kozi okno plane!</a:t>
            </a:r>
          </a:p>
          <a:p>
            <a:r>
              <a:rPr lang="sl-SI" sz="2400" dirty="0" smtClean="0"/>
              <a:t>Zaspane </a:t>
            </a:r>
            <a:r>
              <a:rPr lang="sl-SI" sz="2400" dirty="0" err="1" smtClean="0"/>
              <a:t>Matjažek</a:t>
            </a:r>
            <a:r>
              <a:rPr lang="sl-SI" sz="2400" dirty="0" smtClean="0"/>
              <a:t> naš,</a:t>
            </a:r>
          </a:p>
          <a:p>
            <a:r>
              <a:rPr lang="sl-SI" sz="2400" dirty="0"/>
              <a:t>o</a:t>
            </a:r>
            <a:r>
              <a:rPr lang="sl-SI" sz="2400" dirty="0" smtClean="0"/>
              <a:t>čke si pomane. </a:t>
            </a:r>
          </a:p>
          <a:p>
            <a:r>
              <a:rPr lang="sl-SI" sz="1200" dirty="0" smtClean="0"/>
              <a:t>(</a:t>
            </a:r>
            <a:r>
              <a:rPr lang="sl-SI" sz="1200" dirty="0" err="1" smtClean="0"/>
              <a:t>Petkovešk</a:t>
            </a:r>
            <a:r>
              <a:rPr lang="sl-SI" sz="1200" dirty="0" smtClean="0"/>
              <a:t>, D. (1969)  </a:t>
            </a:r>
            <a:r>
              <a:rPr lang="sl-SI" sz="1200" i="1" dirty="0" smtClean="0"/>
              <a:t>Šestdeset ugank</a:t>
            </a:r>
            <a:r>
              <a:rPr lang="sl-SI" sz="1200" dirty="0" smtClean="0"/>
              <a:t>. Mladinska knjiga.)</a:t>
            </a:r>
            <a:endParaRPr lang="en-GB" sz="12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2" y="1300040"/>
            <a:ext cx="6012666" cy="515371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7874795" y="6450873"/>
            <a:ext cx="3975963" cy="4529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400" dirty="0" smtClean="0"/>
              <a:t>Oblak, B. (2002). Moja glasba 4. Založba </a:t>
            </a:r>
            <a:r>
              <a:rPr lang="sl-SI" sz="1400" dirty="0" err="1" smtClean="0"/>
              <a:t>Izolit</a:t>
            </a:r>
            <a:r>
              <a:rPr lang="sl-SI" sz="1400" dirty="0" smtClean="0"/>
              <a:t>. Str. 29.  </a:t>
            </a:r>
            <a:endParaRPr lang="en-GB" sz="10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912509" y="25729"/>
            <a:ext cx="4279491" cy="2816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 smtClean="0">
                <a:effectLst/>
              </a:rPr>
              <a:t>Zalar, K. (2023). </a:t>
            </a:r>
            <a:r>
              <a:rPr lang="sl-SI" altLang="sl-SI" sz="1200" dirty="0" smtClean="0">
                <a:effectLst/>
              </a:rPr>
              <a:t>Dodatni letnik. </a:t>
            </a:r>
            <a:r>
              <a:rPr lang="sl-SI" altLang="sl-SI" sz="1200" dirty="0" smtClean="0">
                <a:effectLst/>
              </a:rPr>
              <a:t>Interno gradivo</a:t>
            </a:r>
            <a:r>
              <a:rPr lang="sl-SI" altLang="sl-SI" sz="1200" dirty="0" smtClean="0"/>
              <a:t>. 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25505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1" y="211015"/>
            <a:ext cx="9416480" cy="6277653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7669" r="6838"/>
          <a:stretch/>
        </p:blipFill>
        <p:spPr>
          <a:xfrm>
            <a:off x="9801224" y="5015591"/>
            <a:ext cx="2156313" cy="147307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0" y="6488668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>
                <a:hlinkClick r:id="rId4"/>
              </a:rPr>
              <a:t>https://</a:t>
            </a:r>
            <a:r>
              <a:rPr lang="en-GB" sz="600" dirty="0" smtClean="0">
                <a:hlinkClick r:id="rId4"/>
              </a:rPr>
              <a:t>www.vectorstock.com/royalty-free-vector/night-sky-background-stars-and-moon-can-be-used-vector-2649412</a:t>
            </a:r>
            <a:r>
              <a:rPr lang="sl-SI" sz="600" dirty="0" smtClean="0"/>
              <a:t> </a:t>
            </a:r>
            <a:endParaRPr lang="en-GB" sz="600" dirty="0"/>
          </a:p>
        </p:txBody>
      </p:sp>
      <p:sp>
        <p:nvSpPr>
          <p:cNvPr id="5" name="Pravokotnik 4"/>
          <p:cNvSpPr/>
          <p:nvPr/>
        </p:nvSpPr>
        <p:spPr>
          <a:xfrm>
            <a:off x="0" y="667333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>
                <a:hlinkClick r:id="rId5"/>
              </a:rPr>
              <a:t>https</a:t>
            </a:r>
            <a:r>
              <a:rPr lang="en-GB" sz="600" dirty="0" smtClean="0">
                <a:hlinkClick r:id="rId5"/>
              </a:rPr>
              <a:t>://www.google.com/search?q=moon+river&amp;tbm=isch&amp;ved=2ahUKEwju3ZGx34_9AhUenv0HHdLNDhMQ2-cCegQIABAA&amp;oq=moon+river&amp;gs_lcp=CgNpbWcQAzIHCAAQgAQQEzIHCAAQg</a:t>
            </a:r>
            <a:endParaRPr lang="en-GB" sz="1400" dirty="0"/>
          </a:p>
        </p:txBody>
      </p:sp>
      <p:sp>
        <p:nvSpPr>
          <p:cNvPr id="7" name="Pravokotnik 6"/>
          <p:cNvSpPr/>
          <p:nvPr/>
        </p:nvSpPr>
        <p:spPr>
          <a:xfrm>
            <a:off x="10595537" y="3525687"/>
            <a:ext cx="1362000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 smtClean="0"/>
              <a:t>Premislite o ustreznosti različnih tipov vizualnih predstavitev!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180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2128</Words>
  <Application>Microsoft Office PowerPoint</Application>
  <PresentationFormat>Širokozaslonsko</PresentationFormat>
  <Paragraphs>238</Paragraphs>
  <Slides>26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Carlito</vt:lpstr>
      <vt:lpstr>Wingdings</vt:lpstr>
      <vt:lpstr>Officeova tema</vt:lpstr>
      <vt:lpstr>Dodatni letnik    štud. leto 2023/24</vt:lpstr>
      <vt:lpstr>PowerPointova predstavitev</vt:lpstr>
      <vt:lpstr>Pregled Meril za ocenjevanje nastopov (v SU)  Nasveti iz prakse:</vt:lpstr>
      <vt:lpstr>Zalar, K. (2022). International Scientific Conference Perspectives on Teacher Education and Development. (odlomek)</vt:lpstr>
      <vt:lpstr>Raziskava (2) Kategorije – (izvleček)  </vt:lpstr>
      <vt:lpstr>Raziskava (3) Kategorije – (izvleček)  </vt:lpstr>
      <vt:lpstr>Raziskava (4) Kategorije (izvleček)  </vt:lpstr>
      <vt:lpstr>Glasbena delavnica</vt:lpstr>
      <vt:lpstr>PowerPointova predstavitev</vt:lpstr>
      <vt:lpstr>PowerPointova predstavitev</vt:lpstr>
      <vt:lpstr>PowerPointova predstavitev</vt:lpstr>
      <vt:lpstr>Analiza glasbene delavnice</vt:lpstr>
      <vt:lpstr>PowerPointova predstavitev</vt:lpstr>
      <vt:lpstr>Primeri ritmičnih ostinatnih motivov  (C.Orff – G. Keetman)</vt:lpstr>
      <vt:lpstr>4.r. – pentatonika, solmizacijski zlogi, fonomimika, kanon ... (1)</vt:lpstr>
      <vt:lpstr> Ustvarjanje glasbenih vsebin/ izmišljanje instrumentalnih vsebin (ozvočenje slikovnih simbolov)                                                                                             (Oblak, B. Slikanica 1, str. 18)</vt:lpstr>
      <vt:lpstr>PowerPointova predstavitev</vt:lpstr>
      <vt:lpstr>PowerPointova predstavitev</vt:lpstr>
      <vt:lpstr>PowerPointova predstavitev</vt:lpstr>
      <vt:lpstr>PowerPointova predstavitev</vt:lpstr>
      <vt:lpstr>Ponovitev teoretičnih znanj 1 PENTATONIKA</vt:lpstr>
      <vt:lpstr>Ponovitev teoretičnih znanj 2  TRANSPOZICIJA </vt:lpstr>
      <vt:lpstr>Ponovitev teoretičnih znanj 3 SOLMIZACIJA</vt:lpstr>
      <vt:lpstr>Glasbene metode poslušanja</vt:lpstr>
      <vt:lpstr>Glasbene metode izvajanja </vt:lpstr>
      <vt:lpstr>Glasbene metode ustvarjanja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Konstanca</dc:creator>
  <cp:lastModifiedBy>Konstanca</cp:lastModifiedBy>
  <cp:revision>19</cp:revision>
  <dcterms:created xsi:type="dcterms:W3CDTF">2022-01-28T19:43:31Z</dcterms:created>
  <dcterms:modified xsi:type="dcterms:W3CDTF">2023-12-12T10:12:30Z</dcterms:modified>
</cp:coreProperties>
</file>