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6" r:id="rId5"/>
    <p:sldId id="258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D365D5-C3C8-4438-BA48-3254BAE50797}" v="1" dt="2023-10-19T18:53:14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s://www.youtube.com/watch?v=SKTA5ozpNz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C8rDs5M9KS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si/drzavni-organi/vlada/o-vladi/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s-rs.si/sl" TargetMode="External"/><Relationship Id="rId3" Type="http://schemas.openxmlformats.org/officeDocument/2006/relationships/hyperlink" Target="https://www.youtube.com/watch?v=VNvawPIByP8" TargetMode="External"/><Relationship Id="rId7" Type="http://schemas.openxmlformats.org/officeDocument/2006/relationships/image" Target="../media/image11.emf"/><Relationship Id="rId2" Type="http://schemas.openxmlformats.org/officeDocument/2006/relationships/hyperlink" Target="https://www.youtube.com/watch?v=BtTAaqdM8z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z-rs.si/wps/portal/Home/pos/sr/!ut/p/z1/jY7NCoJAGEWfxq3f54j97dTA_CnQqGw2oTGNgjoyTgk9fWaroKK7u5dz4AKFFGiT3UqeqVI0WTX0I52cgnloB6FnoEcSC-MlcdZbNNG1DDiMgLNJLH8EkinB2InC_colJvoG0H_8H8DTxy-xEQKgvBL566rd5OaMA5XswiST-lUOc6FU2y001LDve50LwSumn0Wt4SelEJ2C9J2Ett6l94gdHrPU584!/dz/d5/L2dBISEvZ0FBIS9nQSEh/" TargetMode="External"/><Relationship Id="rId5" Type="http://schemas.openxmlformats.org/officeDocument/2006/relationships/image" Target="../media/image10.emf"/><Relationship Id="rId4" Type="http://schemas.openxmlformats.org/officeDocument/2006/relationships/hyperlink" Target="https://www.youtube.com/watch?v=xWYQQKIa8ek" TargetMode="External"/><Relationship Id="rId9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z-rs.si/wps/portal/Home/pos/pdz/!ut/p/z1/04_Sj9CPykssy0xPLMnMz0vMAfIjo8zivSy9Hb283Q0N3I2CTA0CXYycfIMNjA28_U31w8EKDHAARwP9KGL041EQhd94L_2o9Jz8JIhTHfOSjC3S9aOKUtNSi1KL9EqLgMIZJSUFxVaqBqoG5eXleun5-ek5qXrJ-bmqBti0ZOQXl-hHoKrUL8gNjajySQ0HALD_O70!/dz/d5/L2dBISEvZ0FBIS9nQSEh/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s://www.youtube.com/watch?v=oV22Osd45Xg&amp;t=99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FAA90CE-5922-6E04-824B-93E0EBE6C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4254" y="5166421"/>
            <a:ext cx="8445357" cy="883524"/>
          </a:xfrm>
        </p:spPr>
        <p:txBody>
          <a:bodyPr>
            <a:normAutofit/>
          </a:bodyPr>
          <a:lstStyle/>
          <a:p>
            <a:r>
              <a:rPr lang="sl-SI" sz="4800"/>
              <a:t> TRI VEJE OBLASTI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EB62077-9C48-52D7-3869-FBA34F8193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14" r="-1" b="18718"/>
          <a:stretch/>
        </p:blipFill>
        <p:spPr>
          <a:xfrm>
            <a:off x="1005401" y="-1"/>
            <a:ext cx="10380133" cy="40306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5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BEDFD2F-1480-498D-9A62-BA55B14A3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2D381FB-9400-4C85-9074-8D2C4A88D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8C39C2-D375-4197-8882-9EBD58C8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306EEC9-6E83-4555-A9D3-7910ED27B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86F7B80-3B04-4C72-BA77-E34EF7FA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D1AC6C6-FE68-4B13-BFCF-D0E8B3D81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C862BA3-13FC-7324-0CE2-38F596EF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sl-SI" sz="2200" b="1" dirty="0"/>
              <a:t>RAZLIČNE STOPNJE SODIŠČ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6679CE4-05ED-69CC-B19A-8B49EFAD9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978" y="1770377"/>
            <a:ext cx="3223297" cy="44402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sl-SI" sz="1600" b="1" dirty="0"/>
              <a:t>Okrajna</a:t>
            </a:r>
            <a:r>
              <a:rPr lang="sl-SI" sz="1600" dirty="0"/>
              <a:t> </a:t>
            </a:r>
            <a:r>
              <a:rPr lang="sl-SI" sz="1600" dirty="0">
                <a:sym typeface="Wingdings" panose="05000000000000000000" pitchFamily="2" charset="2"/>
              </a:rPr>
              <a:t> </a:t>
            </a:r>
            <a:r>
              <a:rPr lang="sl-SI" sz="1600" dirty="0"/>
              <a:t>1. stopenjska sodišča (Domžale)</a:t>
            </a:r>
          </a:p>
          <a:p>
            <a:pPr>
              <a:lnSpc>
                <a:spcPct val="110000"/>
              </a:lnSpc>
            </a:pPr>
            <a:r>
              <a:rPr lang="sl-SI" sz="1600" b="1" dirty="0"/>
              <a:t>Okrožna</a:t>
            </a:r>
            <a:r>
              <a:rPr lang="sl-SI" sz="1600" dirty="0"/>
              <a:t> </a:t>
            </a:r>
            <a:r>
              <a:rPr lang="sl-SI" sz="1600" dirty="0">
                <a:sym typeface="Wingdings" panose="05000000000000000000" pitchFamily="2" charset="2"/>
              </a:rPr>
              <a:t> </a:t>
            </a:r>
            <a:r>
              <a:rPr lang="sl-SI" sz="1600" dirty="0"/>
              <a:t>1. stopenjska sodišča pristojna za višje vrednosti oz. zagrožena kazen zapora nad 3 leta (Celje)</a:t>
            </a:r>
          </a:p>
          <a:p>
            <a:pPr>
              <a:lnSpc>
                <a:spcPct val="110000"/>
              </a:lnSpc>
            </a:pPr>
            <a:r>
              <a:rPr lang="sl-SI" sz="1600" b="1" dirty="0"/>
              <a:t>Višja</a:t>
            </a:r>
            <a:r>
              <a:rPr lang="sl-SI" sz="1600" dirty="0"/>
              <a:t> </a:t>
            </a:r>
            <a:r>
              <a:rPr lang="sl-SI" sz="1600" dirty="0">
                <a:sym typeface="Wingdings" panose="05000000000000000000" pitchFamily="2" charset="2"/>
              </a:rPr>
              <a:t> </a:t>
            </a:r>
            <a:r>
              <a:rPr lang="sl-SI" sz="1600" dirty="0"/>
              <a:t>omogočajo pritožbe zoper 1. stopenjska sodišča (Celje, Koper, Maribor in Ljubljana)</a:t>
            </a:r>
          </a:p>
          <a:p>
            <a:pPr>
              <a:lnSpc>
                <a:spcPct val="110000"/>
              </a:lnSpc>
            </a:pPr>
            <a:r>
              <a:rPr lang="sl-SI" sz="1600" b="1" dirty="0"/>
              <a:t>Vrhovno</a:t>
            </a:r>
            <a:r>
              <a:rPr lang="sl-SI" sz="1600" dirty="0"/>
              <a:t> </a:t>
            </a:r>
            <a:r>
              <a:rPr lang="sl-SI" sz="1600" dirty="0">
                <a:sym typeface="Wingdings" panose="05000000000000000000" pitchFamily="2" charset="2"/>
              </a:rPr>
              <a:t> </a:t>
            </a:r>
            <a:r>
              <a:rPr lang="sl-SI" sz="1600" dirty="0"/>
              <a:t>najvišje sodišče v Sloveniji (Ljubljana)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2C0214-1438-4F5F-8BB7-847D7B2B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3FB841D-9FC0-0273-2924-08F832451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053" y="1150203"/>
            <a:ext cx="5303975" cy="4557054"/>
          </a:xfrm>
          <a:prstGeom prst="rect">
            <a:avLst/>
          </a:prstGeom>
          <a:ln w="12700"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1CFFB3C-DBCC-498B-B635-CD1FA730D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BB289EA-43E0-4FC3-A38C-8168D8F18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65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68CBDC-AC73-1807-BFEB-78E1119A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hlinkClick r:id="rId2"/>
              </a:rPr>
              <a:t>USTAVNO SODIŠČE</a:t>
            </a:r>
            <a:endParaRPr lang="sl-SI" b="1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2EA7EB-9424-7DD1-37E6-6C1502B1B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808" y="1599356"/>
            <a:ext cx="7796540" cy="2901624"/>
          </a:xfrm>
        </p:spPr>
        <p:txBody>
          <a:bodyPr/>
          <a:lstStyle/>
          <a:p>
            <a:r>
              <a:rPr lang="sl-SI" dirty="0"/>
              <a:t>Njegova naloga je varovati človekove pravice in ugotavljati, ali so zakoni v skladu z USTAVO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najvišji pravni akt v državi.</a:t>
            </a:r>
          </a:p>
          <a:p>
            <a:r>
              <a:rPr lang="sl-SI" dirty="0"/>
              <a:t>Ustavne sodnike predlaga predsednik republike, izvoli jih državni zbor. </a:t>
            </a:r>
          </a:p>
          <a:p>
            <a:r>
              <a:rPr lang="sl-SI" dirty="0"/>
              <a:t>Mandat </a:t>
            </a:r>
            <a:r>
              <a:rPr lang="sl-SI" dirty="0">
                <a:sym typeface="Wingdings" panose="05000000000000000000" pitchFamily="2" charset="2"/>
              </a:rPr>
              <a:t> 9</a:t>
            </a:r>
            <a:r>
              <a:rPr lang="sl-SI" dirty="0"/>
              <a:t> let.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ABFB0B5-1E54-0135-3E91-7BC3C47E8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20" y="4758156"/>
            <a:ext cx="5077388" cy="177708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80E29CA-38CD-1FFB-10E0-062B2DB9A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5" y="3528565"/>
            <a:ext cx="5391150" cy="332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5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6A363F6-5FAC-533F-1895-1C685B9C2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760" y="326017"/>
            <a:ext cx="8449319" cy="62102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1D05E716-E48C-5660-8537-5087A34B9303}"/>
              </a:ext>
            </a:extLst>
          </p:cNvPr>
          <p:cNvSpPr/>
          <p:nvPr/>
        </p:nvSpPr>
        <p:spPr>
          <a:xfrm>
            <a:off x="3728621" y="5618496"/>
            <a:ext cx="2574524" cy="1078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LJUDSTVO</a:t>
            </a:r>
          </a:p>
        </p:txBody>
      </p:sp>
    </p:spTree>
    <p:extLst>
      <p:ext uri="{BB962C8B-B14F-4D97-AF65-F5344CB8AC3E}">
        <p14:creationId xmlns:p14="http://schemas.microsoft.com/office/powerpoint/2010/main" val="3954065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384279-49D0-AB5A-8193-9452312FB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256" y="1076325"/>
            <a:ext cx="7796540" cy="2143125"/>
          </a:xfrm>
        </p:spPr>
        <p:txBody>
          <a:bodyPr>
            <a:normAutofit/>
          </a:bodyPr>
          <a:lstStyle/>
          <a:p>
            <a:r>
              <a:rPr lang="sl-SI" dirty="0"/>
              <a:t>ZAKAJ IMAMO RAZLIČNE VEJE OBLASTI? JE TO DOBRO ALI SLABO, DA JIH IMAMO VEČ?</a:t>
            </a:r>
          </a:p>
          <a:p>
            <a:r>
              <a:rPr lang="sl-SI" dirty="0"/>
              <a:t>ALI VSE NALOGE OPRAVLJAJO SKUPAJ?</a:t>
            </a:r>
          </a:p>
        </p:txBody>
      </p:sp>
      <p:pic>
        <p:nvPicPr>
          <p:cNvPr id="1026" name="Picture 2" descr="Free Question Clipart Transparent, Download Free Question Clipart  Transparent png images, Free ClipArts on Clipart Library">
            <a:extLst>
              <a:ext uri="{FF2B5EF4-FFF2-40B4-BE49-F238E27FC236}">
                <a16:creationId xmlns:a16="http://schemas.microsoft.com/office/drawing/2014/main" id="{ED2FD4E7-F39F-71AD-F0C4-4B601E78D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7" y="3638551"/>
            <a:ext cx="42386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5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BBAF34-367D-4E18-A62E-4602BD90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" y="-2718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A4CF08-858A-49E4-B707-4E7585D1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38E62-910D-4D69-AA09-567AAAC3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4E54C6-D084-4BC8-B3F9-8B9EC22A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65268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986A7C2-EF73-03C2-002F-491A98F0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4986954" cy="1077229"/>
          </a:xfrm>
        </p:spPr>
        <p:txBody>
          <a:bodyPr>
            <a:normAutofit/>
          </a:bodyPr>
          <a:lstStyle/>
          <a:p>
            <a:pPr algn="l"/>
            <a:r>
              <a:rPr lang="sl-SI" sz="2600"/>
              <a:t>ZAKAJ JE DOBRO, DA IMAMO RAZLIČNE VEJE OBLASTI?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0658DB-AA70-8E86-7266-4900EAA3D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739" y="2052116"/>
            <a:ext cx="4901548" cy="3997828"/>
          </a:xfrm>
        </p:spPr>
        <p:txBody>
          <a:bodyPr>
            <a:normAutofit/>
          </a:bodyPr>
          <a:lstStyle/>
          <a:p>
            <a:r>
              <a:rPr lang="sl-SI" sz="1700"/>
              <a:t>Če bi o vseh stvareh v naši državi odločala samo ENA politična ustanova, bi imela veliko MOČ in OBLAST. Nihče oblasti ne bi mogel nadzirati, zato imamo različne veje oblasti.</a:t>
            </a:r>
          </a:p>
          <a:p>
            <a:r>
              <a:rPr lang="sl-SI" sz="1700"/>
              <a:t>Vsaka veja ima svoje NALOGE, ki jih opravlja SAMOSTOJNO. Veje oblasti pa med seboj SODELUJEJO in se NADZIRAJO. </a:t>
            </a:r>
          </a:p>
          <a:p>
            <a:r>
              <a:rPr lang="sl-SI" sz="1700" b="1"/>
              <a:t>Primer: državni zbor sprejema zakone, po katerih morajo soditi sodniki, ne sme pa sodnik razsoditi v posameznem primeru tako, kot mu naroči poslanec.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7713DB-A0B1-4507-9991-B6DCAE43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397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1FB3181-42B4-D761-F42F-02A8A5A84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9" r="24320" b="2"/>
          <a:stretch/>
        </p:blipFill>
        <p:spPr>
          <a:xfrm>
            <a:off x="7534656" y="227"/>
            <a:ext cx="465703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A96FF2-ACD7-48C4-BCE1-FC7F42108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72" y="0"/>
            <a:ext cx="4649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2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7D016B-1E06-CFDF-2463-A3F868AE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413" y="477464"/>
            <a:ext cx="7958331" cy="1077229"/>
          </a:xfrm>
        </p:spPr>
        <p:txBody>
          <a:bodyPr/>
          <a:lstStyle/>
          <a:p>
            <a:pPr algn="ctr"/>
            <a:r>
              <a:rPr lang="sl-SI" b="1" dirty="0"/>
              <a:t>IZVRŠILNA OBLAST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8B019D5-4125-03BF-D7C1-E4D22D1BE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2843" y="1138815"/>
            <a:ext cx="7796540" cy="1188235"/>
          </a:xfrm>
        </p:spPr>
        <p:txBody>
          <a:bodyPr/>
          <a:lstStyle/>
          <a:p>
            <a:r>
              <a:rPr lang="sl-SI" dirty="0"/>
              <a:t>Nosilca izvršilne oblasti sta </a:t>
            </a:r>
            <a:r>
              <a:rPr lang="sl-SI" u="sng" dirty="0">
                <a:hlinkClick r:id="rId2"/>
              </a:rPr>
              <a:t>VLADA</a:t>
            </a:r>
            <a:r>
              <a:rPr lang="sl-SI" u="sng" dirty="0"/>
              <a:t> </a:t>
            </a:r>
            <a:r>
              <a:rPr lang="sl-SI" dirty="0"/>
              <a:t>in PREDSEDNIK REPUBLIKE</a:t>
            </a:r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BB5AD076-D771-EA6F-0699-4749C2C4A507}"/>
              </a:ext>
            </a:extLst>
          </p:cNvPr>
          <p:cNvCxnSpPr>
            <a:cxnSpLocks/>
          </p:cNvCxnSpPr>
          <p:nvPr/>
        </p:nvCxnSpPr>
        <p:spPr>
          <a:xfrm flipH="1">
            <a:off x="5717219" y="1811627"/>
            <a:ext cx="515000" cy="860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456BDA72-BE87-F59C-C8BD-5542E49DB250}"/>
              </a:ext>
            </a:extLst>
          </p:cNvPr>
          <p:cNvCxnSpPr>
            <a:cxnSpLocks/>
          </p:cNvCxnSpPr>
          <p:nvPr/>
        </p:nvCxnSpPr>
        <p:spPr>
          <a:xfrm>
            <a:off x="6999829" y="1770140"/>
            <a:ext cx="799868" cy="590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otnik: zaokroženi vogali 10">
            <a:extLst>
              <a:ext uri="{FF2B5EF4-FFF2-40B4-BE49-F238E27FC236}">
                <a16:creationId xmlns:a16="http://schemas.microsoft.com/office/drawing/2014/main" id="{1B7C6171-05AB-BD68-39D9-4D18DD2A4494}"/>
              </a:ext>
            </a:extLst>
          </p:cNvPr>
          <p:cNvSpPr/>
          <p:nvPr/>
        </p:nvSpPr>
        <p:spPr>
          <a:xfrm>
            <a:off x="4301894" y="2762876"/>
            <a:ext cx="2272684" cy="1188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PREDSEDNIK </a:t>
            </a:r>
          </a:p>
          <a:p>
            <a:pPr algn="ctr"/>
            <a:r>
              <a:rPr lang="sl-SI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VLADE</a:t>
            </a:r>
          </a:p>
          <a:p>
            <a:pPr algn="ctr"/>
            <a:r>
              <a:rPr lang="sl-SI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(premier)</a:t>
            </a:r>
          </a:p>
        </p:txBody>
      </p:sp>
      <p:sp>
        <p:nvSpPr>
          <p:cNvPr id="12" name="Pravokotnik: zaokroženi vogali 11">
            <a:extLst>
              <a:ext uri="{FF2B5EF4-FFF2-40B4-BE49-F238E27FC236}">
                <a16:creationId xmlns:a16="http://schemas.microsoft.com/office/drawing/2014/main" id="{02423429-29C7-87B1-E9F6-B9095EE171F2}"/>
              </a:ext>
            </a:extLst>
          </p:cNvPr>
          <p:cNvSpPr/>
          <p:nvPr/>
        </p:nvSpPr>
        <p:spPr>
          <a:xfrm>
            <a:off x="7710920" y="2360822"/>
            <a:ext cx="2272684" cy="1188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MINISTRI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37B9A2CF-B37D-ABD5-5AA3-CAF51D52C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528" y="2751379"/>
            <a:ext cx="2028825" cy="2257425"/>
          </a:xfrm>
          <a:prstGeom prst="rect">
            <a:avLst/>
          </a:prstGeom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1471AE23-0D26-C951-1B3F-237CEC652533}"/>
              </a:ext>
            </a:extLst>
          </p:cNvPr>
          <p:cNvSpPr/>
          <p:nvPr/>
        </p:nvSpPr>
        <p:spPr>
          <a:xfrm>
            <a:off x="1980528" y="5140172"/>
            <a:ext cx="2028825" cy="7457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200" dirty="0"/>
              <a:t>Robert Golob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7A104237-33B9-B891-D317-791CA92D3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643" y="3716097"/>
            <a:ext cx="4272224" cy="28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2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494F89-A0D0-50D9-406A-514F6543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902" y="614503"/>
            <a:ext cx="7950984" cy="1081705"/>
          </a:xfrm>
        </p:spPr>
        <p:txBody>
          <a:bodyPr/>
          <a:lstStyle/>
          <a:p>
            <a:pPr algn="ctr"/>
            <a:r>
              <a:rPr lang="sl-SI" b="1" dirty="0">
                <a:hlinkClick r:id="rId2"/>
              </a:rPr>
              <a:t>VLADA</a:t>
            </a:r>
            <a:endParaRPr lang="sl-SI" b="1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A6EE590-3ED3-B44E-4ACC-7793CC0E12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1716" y="1583232"/>
            <a:ext cx="3891960" cy="3997828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Za svoje delo je odgovorna državnemu zboru in volivcem</a:t>
            </a:r>
          </a:p>
          <a:p>
            <a:r>
              <a:rPr lang="sl-SI" dirty="0"/>
              <a:t>Izvoljena je POSREDNO, to je preko državnega zbora, ki izvoli </a:t>
            </a:r>
            <a:r>
              <a:rPr lang="sl-SI" u="sng" dirty="0"/>
              <a:t>PREDSEDNIKA VLADE</a:t>
            </a:r>
          </a:p>
          <a:p>
            <a:endParaRPr lang="sl-SI" u="sng" dirty="0"/>
          </a:p>
          <a:p>
            <a:endParaRPr lang="sl-SI" u="sng" dirty="0"/>
          </a:p>
          <a:p>
            <a:r>
              <a:rPr lang="sl-SI" u="sng" dirty="0"/>
              <a:t>MINISTRE</a:t>
            </a:r>
            <a:r>
              <a:rPr lang="sl-SI" dirty="0"/>
              <a:t> nato imenuje državni zbor na predlog predsednika vlade</a:t>
            </a:r>
            <a:endParaRPr lang="sl-SI" u="sng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92F0945-5355-EADA-6000-6083EC66B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6273" y="1583232"/>
            <a:ext cx="2746974" cy="2391982"/>
          </a:xfrm>
        </p:spPr>
        <p:txBody>
          <a:bodyPr>
            <a:normAutofit fontScale="92500" lnSpcReduction="20000"/>
          </a:bodyPr>
          <a:lstStyle/>
          <a:p>
            <a:r>
              <a:rPr lang="sl-SI" sz="1900" dirty="0"/>
              <a:t>vodi in usmerja delo vlade</a:t>
            </a:r>
          </a:p>
          <a:p>
            <a:r>
              <a:rPr lang="sl-SI" sz="1900" dirty="0"/>
              <a:t>javnost obvešča o delu vlade</a:t>
            </a:r>
          </a:p>
          <a:p>
            <a:r>
              <a:rPr lang="sl-SI" sz="1900" dirty="0"/>
              <a:t>vlado predstavlja v Sloveniji in v svetu</a:t>
            </a:r>
          </a:p>
          <a:p>
            <a:endParaRPr lang="sl-SI" dirty="0"/>
          </a:p>
        </p:txBody>
      </p:sp>
      <p:sp>
        <p:nvSpPr>
          <p:cNvPr id="5" name="Puščica: desno 4">
            <a:extLst>
              <a:ext uri="{FF2B5EF4-FFF2-40B4-BE49-F238E27FC236}">
                <a16:creationId xmlns:a16="http://schemas.microsoft.com/office/drawing/2014/main" id="{39A53B47-555A-68E4-6656-2571A468A006}"/>
              </a:ext>
            </a:extLst>
          </p:cNvPr>
          <p:cNvSpPr/>
          <p:nvPr/>
        </p:nvSpPr>
        <p:spPr>
          <a:xfrm>
            <a:off x="5397423" y="2896340"/>
            <a:ext cx="1187942" cy="532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Označba mesta vsebine 3">
            <a:extLst>
              <a:ext uri="{FF2B5EF4-FFF2-40B4-BE49-F238E27FC236}">
                <a16:creationId xmlns:a16="http://schemas.microsoft.com/office/drawing/2014/main" id="{A42B3377-0A7E-70DE-44D2-814133F4D911}"/>
              </a:ext>
            </a:extLst>
          </p:cNvPr>
          <p:cNvSpPr txBox="1">
            <a:spLocks/>
          </p:cNvSpPr>
          <p:nvPr/>
        </p:nvSpPr>
        <p:spPr>
          <a:xfrm>
            <a:off x="5814653" y="4437818"/>
            <a:ext cx="5459988" cy="1987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/>
              <a:t>so odgovorni za delo vlade in za svoje področje</a:t>
            </a:r>
          </a:p>
          <a:p>
            <a:r>
              <a:rPr lang="sl-SI" sz="1800" dirty="0"/>
              <a:t>njihovo delo usklajuje predsednik vlade</a:t>
            </a:r>
          </a:p>
          <a:p>
            <a:r>
              <a:rPr lang="sl-SI" sz="1800" dirty="0"/>
              <a:t>ministrstvo za finance, gospodarstvo, izobraževanje, znanost in šport, itd.</a:t>
            </a:r>
          </a:p>
          <a:p>
            <a:endParaRPr lang="sl-SI" sz="1800" dirty="0"/>
          </a:p>
          <a:p>
            <a:endParaRPr lang="sl-SI" sz="1800" dirty="0"/>
          </a:p>
        </p:txBody>
      </p:sp>
      <p:sp>
        <p:nvSpPr>
          <p:cNvPr id="7" name="Puščica: desno 6">
            <a:extLst>
              <a:ext uri="{FF2B5EF4-FFF2-40B4-BE49-F238E27FC236}">
                <a16:creationId xmlns:a16="http://schemas.microsoft.com/office/drawing/2014/main" id="{1825A631-C043-4BFF-714D-2439154259CE}"/>
              </a:ext>
            </a:extLst>
          </p:cNvPr>
          <p:cNvSpPr/>
          <p:nvPr/>
        </p:nvSpPr>
        <p:spPr>
          <a:xfrm>
            <a:off x="4421569" y="4747560"/>
            <a:ext cx="1184214" cy="527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4762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E2762D-CEB4-8C95-223B-BE921A58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834" y="390805"/>
            <a:ext cx="7958331" cy="1077229"/>
          </a:xfrm>
        </p:spPr>
        <p:txBody>
          <a:bodyPr/>
          <a:lstStyle/>
          <a:p>
            <a:pPr algn="ctr"/>
            <a:r>
              <a:rPr lang="sl-SI" b="1" dirty="0"/>
              <a:t>ZAKONODAJNA OBLAST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A6BFC5D-4153-8CA2-FFB1-A6F3A07A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091" y="1377448"/>
            <a:ext cx="7796540" cy="911181"/>
          </a:xfrm>
        </p:spPr>
        <p:txBody>
          <a:bodyPr>
            <a:normAutofit fontScale="85000" lnSpcReduction="20000"/>
          </a:bodyPr>
          <a:lstStyle/>
          <a:p>
            <a:r>
              <a:rPr lang="sl-SI" dirty="0"/>
              <a:t>predstavlja jo </a:t>
            </a:r>
            <a:r>
              <a:rPr lang="sl-SI" dirty="0">
                <a:hlinkClick r:id="rId2"/>
              </a:rPr>
              <a:t>PARLAMENT</a:t>
            </a:r>
            <a:r>
              <a:rPr lang="sl-SI" dirty="0"/>
              <a:t>, ki ga sestavljata </a:t>
            </a:r>
          </a:p>
          <a:p>
            <a:pPr marL="0" indent="0" algn="ctr">
              <a:buNone/>
            </a:pPr>
            <a:r>
              <a:rPr lang="sl-SI" sz="2600" u="sng" dirty="0">
                <a:hlinkClick r:id="rId3"/>
              </a:rPr>
              <a:t>DRŽAVNI ZBOR </a:t>
            </a:r>
            <a:r>
              <a:rPr lang="sl-SI" sz="2600" dirty="0"/>
              <a:t>in </a:t>
            </a:r>
            <a:r>
              <a:rPr lang="sl-SI" sz="2600" u="sng" dirty="0">
                <a:hlinkClick r:id="rId4"/>
              </a:rPr>
              <a:t>DRŽAVNI SVET</a:t>
            </a:r>
            <a:endParaRPr lang="sl-SI" sz="2600" u="sng" dirty="0"/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C8E84B52-86DF-742C-94FD-668274B90899}"/>
              </a:ext>
            </a:extLst>
          </p:cNvPr>
          <p:cNvCxnSpPr>
            <a:cxnSpLocks/>
          </p:cNvCxnSpPr>
          <p:nvPr/>
        </p:nvCxnSpPr>
        <p:spPr>
          <a:xfrm flipH="1">
            <a:off x="4123740" y="2354781"/>
            <a:ext cx="282606" cy="1129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EA6F99DE-D69A-0CDF-7C58-07E8DDBBCAB2}"/>
              </a:ext>
            </a:extLst>
          </p:cNvPr>
          <p:cNvCxnSpPr>
            <a:cxnSpLocks/>
          </p:cNvCxnSpPr>
          <p:nvPr/>
        </p:nvCxnSpPr>
        <p:spPr>
          <a:xfrm>
            <a:off x="7079127" y="2354785"/>
            <a:ext cx="395871" cy="820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:a16="http://schemas.microsoft.com/office/drawing/2014/main" id="{DF501CF7-8E47-AF29-C8C3-61F0DCB25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6746"/>
            <a:ext cx="3222955" cy="2552372"/>
          </a:xfrm>
          <a:prstGeom prst="rect">
            <a:avLst/>
          </a:prstGeom>
        </p:spPr>
      </p:pic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id="{8E84F02C-1F44-2733-2685-DE26D5FC5685}"/>
              </a:ext>
            </a:extLst>
          </p:cNvPr>
          <p:cNvSpPr/>
          <p:nvPr/>
        </p:nvSpPr>
        <p:spPr>
          <a:xfrm>
            <a:off x="2611808" y="3630967"/>
            <a:ext cx="3293615" cy="1961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sl-SI" dirty="0"/>
              <a:t>Predstavniki ljudstva (90 poslancev)</a:t>
            </a:r>
          </a:p>
          <a:p>
            <a:pPr marL="285750" indent="-285750" algn="ctr">
              <a:buFontTx/>
              <a:buChar char="-"/>
            </a:pPr>
            <a:r>
              <a:rPr lang="sl-SI" dirty="0">
                <a:hlinkClick r:id="rId6"/>
              </a:rPr>
              <a:t>Izvoljeni</a:t>
            </a:r>
            <a:r>
              <a:rPr lang="sl-SI" dirty="0"/>
              <a:t> z neposrednim glasovanjem</a:t>
            </a:r>
          </a:p>
          <a:p>
            <a:pPr marL="285750" indent="-285750" algn="ctr">
              <a:buFontTx/>
              <a:buChar char="-"/>
            </a:pPr>
            <a:r>
              <a:rPr lang="sl-SI" dirty="0"/>
              <a:t>Mandat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4 leta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0D69776-0FCA-07F1-5BA8-6FB471078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71553"/>
            <a:ext cx="2624664" cy="2045193"/>
          </a:xfrm>
          <a:prstGeom prst="rect">
            <a:avLst/>
          </a:prstGeom>
        </p:spPr>
      </p:pic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id="{EB97FE8E-789C-4F5F-2063-49AF57CBA161}"/>
              </a:ext>
            </a:extLst>
          </p:cNvPr>
          <p:cNvSpPr/>
          <p:nvPr/>
        </p:nvSpPr>
        <p:spPr>
          <a:xfrm>
            <a:off x="6424982" y="3429000"/>
            <a:ext cx="3435658" cy="2897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sl-SI" dirty="0"/>
              <a:t>40 predstavnikov (svetnikov) različnih interesov (delodajalci, delojemalci, kmeti, obrtniki, predstavniki negospodarskih dejavnosti in predstavniki lokalnih interesov)</a:t>
            </a:r>
          </a:p>
          <a:p>
            <a:pPr marL="285750" indent="-285750" algn="ctr">
              <a:buFontTx/>
              <a:buChar char="-"/>
            </a:pPr>
            <a:r>
              <a:rPr lang="sl-SI" dirty="0"/>
              <a:t>Mandat </a:t>
            </a:r>
            <a:r>
              <a:rPr lang="sl-SI" dirty="0">
                <a:sym typeface="Wingdings" panose="05000000000000000000" pitchFamily="2" charset="2"/>
              </a:rPr>
              <a:t></a:t>
            </a:r>
            <a:r>
              <a:rPr lang="sl-SI" dirty="0"/>
              <a:t> 5 let</a:t>
            </a:r>
          </a:p>
        </p:txBody>
      </p:sp>
      <p:pic>
        <p:nvPicPr>
          <p:cNvPr id="15" name="Slika 14">
            <a:hlinkClick r:id="rId8"/>
            <a:extLst>
              <a:ext uri="{FF2B5EF4-FFF2-40B4-BE49-F238E27FC236}">
                <a16:creationId xmlns:a16="http://schemas.microsoft.com/office/drawing/2014/main" id="{F0EA644A-5F6C-9C9A-60A3-5B82C52EDD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0897" y="1114337"/>
            <a:ext cx="3260170" cy="217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783468-D30B-83A9-D81B-369E8358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/>
              <a:t>NALOGE</a:t>
            </a:r>
            <a:br>
              <a:rPr lang="sl-SI" b="1" dirty="0"/>
            </a:br>
            <a:r>
              <a:rPr lang="sl-SI" sz="2000" b="1" u="sng" dirty="0"/>
              <a:t>DRŽAVNEGA ZBORA</a:t>
            </a:r>
            <a:r>
              <a:rPr lang="sl-SI" sz="2000" b="1" dirty="0"/>
              <a:t>            IN             </a:t>
            </a:r>
            <a:r>
              <a:rPr lang="sl-SI" sz="2000" b="1" u="sng" dirty="0"/>
              <a:t>DRŽAVNEGA SVETA</a:t>
            </a:r>
            <a:endParaRPr lang="sl-SI" b="1" u="sng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C0561C-760F-A991-491D-E8A0DC3B0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0658" y="2149770"/>
            <a:ext cx="3891960" cy="3997828"/>
          </a:xfrm>
        </p:spPr>
        <p:txBody>
          <a:bodyPr/>
          <a:lstStyle/>
          <a:p>
            <a:r>
              <a:rPr lang="sl-SI" dirty="0"/>
              <a:t>Sprejemanje zakonov</a:t>
            </a:r>
          </a:p>
          <a:p>
            <a:r>
              <a:rPr lang="sl-SI" dirty="0"/>
              <a:t>Nadzorovanje izvršilne in sodne veje oblasti</a:t>
            </a:r>
          </a:p>
          <a:p>
            <a:r>
              <a:rPr lang="sl-SI" dirty="0"/>
              <a:t>Imenovanje kandidatov za predsednika državnega zbora, ministre, ustavne sodnike, sodnike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C660F34-4EF3-ED9C-0172-953CCD555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6749" y="2014537"/>
            <a:ext cx="3894222" cy="3997829"/>
          </a:xfrm>
        </p:spPr>
        <p:txBody>
          <a:bodyPr/>
          <a:lstStyle/>
          <a:p>
            <a:r>
              <a:rPr lang="sl-SI" dirty="0"/>
              <a:t>Državnemu zboru predlaga sprejem zakonov in daje mnenje o vseh zadevah</a:t>
            </a:r>
          </a:p>
          <a:p>
            <a:r>
              <a:rPr lang="sl-SI" dirty="0"/>
              <a:t>ODLOŽILNI VETO </a:t>
            </a:r>
            <a:r>
              <a:rPr lang="sl-SI" dirty="0">
                <a:sym typeface="Wingdings" panose="05000000000000000000" pitchFamily="2" charset="2"/>
              </a:rPr>
              <a:t> zahteva, da državni zbor ponovno odloča o sprejetju zakona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F2C833E-E5FC-B7BD-B32B-3F687F0EF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985" y="4643021"/>
            <a:ext cx="3066832" cy="2108447"/>
          </a:xfrm>
          <a:prstGeom prst="rect">
            <a:avLst/>
          </a:prstGeom>
        </p:spPr>
      </p:pic>
      <p:pic>
        <p:nvPicPr>
          <p:cNvPr id="7" name="Slika 6">
            <a:hlinkClick r:id="rId3"/>
            <a:extLst>
              <a:ext uri="{FF2B5EF4-FFF2-40B4-BE49-F238E27FC236}">
                <a16:creationId xmlns:a16="http://schemas.microsoft.com/office/drawing/2014/main" id="{B9AD531A-8016-D1DE-29BE-88FB9B9EA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737" y="2233612"/>
            <a:ext cx="19145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46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C70BD6-5DB7-A64C-8A14-E57032DAC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/>
              <a:t>SODNA OBLAST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7F41978-AC42-D6F7-04FB-69FCCB796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399" y="1789899"/>
            <a:ext cx="7796540" cy="1376884"/>
          </a:xfrm>
        </p:spPr>
        <p:txBody>
          <a:bodyPr>
            <a:normAutofit/>
          </a:bodyPr>
          <a:lstStyle/>
          <a:p>
            <a:r>
              <a:rPr lang="sl-SI" dirty="0"/>
              <a:t>predstavljajo </a:t>
            </a:r>
            <a:r>
              <a:rPr lang="sl-SI" dirty="0">
                <a:hlinkClick r:id="rId2"/>
              </a:rPr>
              <a:t>sodišča</a:t>
            </a:r>
            <a:r>
              <a:rPr lang="sl-SI" dirty="0"/>
              <a:t>, kjer delujejo sodniki in ostalo strokovno osebje.</a:t>
            </a:r>
          </a:p>
          <a:p>
            <a:r>
              <a:rPr lang="sl-SI" dirty="0"/>
              <a:t>Pri svojem delu morajo biti </a:t>
            </a:r>
            <a:r>
              <a:rPr lang="sl-SI" u="sng" dirty="0"/>
              <a:t>NEPRISTRANSKI</a:t>
            </a:r>
            <a:r>
              <a:rPr lang="sl-SI" dirty="0"/>
              <a:t> in </a:t>
            </a:r>
            <a:r>
              <a:rPr lang="sl-SI" u="sng" dirty="0"/>
              <a:t>NEODVISNI</a:t>
            </a:r>
            <a:r>
              <a:rPr lang="sl-SI" dirty="0"/>
              <a:t>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A2956F7-BB8F-64BA-C250-5730D2A1A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33" y="366433"/>
            <a:ext cx="2428875" cy="2800350"/>
          </a:xfrm>
          <a:prstGeom prst="rect">
            <a:avLst/>
          </a:prstGeom>
        </p:spPr>
      </p:pic>
      <p:sp>
        <p:nvSpPr>
          <p:cNvPr id="6" name="Puščica: dol 5">
            <a:extLst>
              <a:ext uri="{FF2B5EF4-FFF2-40B4-BE49-F238E27FC236}">
                <a16:creationId xmlns:a16="http://schemas.microsoft.com/office/drawing/2014/main" id="{E813B56B-0A10-7CE9-A974-D1E6ABCD4D8A}"/>
              </a:ext>
            </a:extLst>
          </p:cNvPr>
          <p:cNvSpPr/>
          <p:nvPr/>
        </p:nvSpPr>
        <p:spPr>
          <a:xfrm>
            <a:off x="6868357" y="3285460"/>
            <a:ext cx="847725" cy="1266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0024C19E-3106-B506-D808-64B17EBC510C}"/>
              </a:ext>
            </a:extLst>
          </p:cNvPr>
          <p:cNvSpPr/>
          <p:nvPr/>
        </p:nvSpPr>
        <p:spPr>
          <a:xfrm>
            <a:off x="5423469" y="4785064"/>
            <a:ext cx="3737499" cy="1597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/>
              <a:t>UPOŠTEVATI MORAJO LE ZAKONE IN USTAVO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2A5D3A5-4CB0-8DDA-F6F1-B0735E0BE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74" y="4566958"/>
            <a:ext cx="3063700" cy="22977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DD8A638-7765-BB79-A3D9-180A2CBB0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405" y="3248386"/>
            <a:ext cx="2428875" cy="18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{47DDEF70-F848-47A7-9A9F-E2C20C2B0DEA}tf16401375</Template>
  <TotalTime>630</TotalTime>
  <Words>454</Words>
  <Application>Microsoft Office PowerPoint</Application>
  <PresentationFormat>Širokozaslonsko</PresentationFormat>
  <Paragraphs>54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MS Shell Dlg 2</vt:lpstr>
      <vt:lpstr>Wingdings</vt:lpstr>
      <vt:lpstr>Wingdings 3</vt:lpstr>
      <vt:lpstr>Madison</vt:lpstr>
      <vt:lpstr> TRI VEJE OBLASTI</vt:lpstr>
      <vt:lpstr>PowerPointova predstavitev</vt:lpstr>
      <vt:lpstr>PowerPointova predstavitev</vt:lpstr>
      <vt:lpstr>ZAKAJ JE DOBRO, DA IMAMO RAZLIČNE VEJE OBLASTI?</vt:lpstr>
      <vt:lpstr>IZVRŠILNA OBLAST </vt:lpstr>
      <vt:lpstr>VLADA</vt:lpstr>
      <vt:lpstr>ZAKONODAJNA OBLAST</vt:lpstr>
      <vt:lpstr>NALOGE DRŽAVNEGA ZBORA            IN             DRŽAVNEGA SVETA</vt:lpstr>
      <vt:lpstr>SODNA OBLAST</vt:lpstr>
      <vt:lpstr>RAZLIČNE STOPNJE SODIŠČ</vt:lpstr>
      <vt:lpstr>USTAVNO SODIŠČE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TRI VEJE OBLASTI</dc:title>
  <dc:creator>Otok Športa</dc:creator>
  <cp:lastModifiedBy>Imagine Team Building</cp:lastModifiedBy>
  <cp:revision>31</cp:revision>
  <dcterms:created xsi:type="dcterms:W3CDTF">2022-11-09T10:04:13Z</dcterms:created>
  <dcterms:modified xsi:type="dcterms:W3CDTF">2023-11-09T19:34:32Z</dcterms:modified>
</cp:coreProperties>
</file>