
<file path=[Content_Types].xml><?xml version="1.0" encoding="utf-8"?>
<Types xmlns="http://schemas.openxmlformats.org/package/2006/content-types">
  <Default Extension="png" ContentType="image/pn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  <p:sldMasterId id="2147483672" r:id="rId2"/>
  </p:sldMasterIdLst>
  <p:handoutMasterIdLst>
    <p:handoutMasterId r:id="rId15"/>
  </p:handoutMasterIdLst>
  <p:sldIdLst>
    <p:sldId id="256" r:id="rId3"/>
    <p:sldId id="263" r:id="rId4"/>
    <p:sldId id="264" r:id="rId5"/>
    <p:sldId id="265" r:id="rId6"/>
    <p:sldId id="266" r:id="rId7"/>
    <p:sldId id="267" r:id="rId8"/>
    <p:sldId id="262" r:id="rId9"/>
    <p:sldId id="260" r:id="rId10"/>
    <p:sldId id="274" r:id="rId11"/>
    <p:sldId id="271" r:id="rId12"/>
    <p:sldId id="272" r:id="rId13"/>
    <p:sldId id="275" r:id="rId14"/>
  </p:sldIdLst>
  <p:sldSz cx="9144000" cy="6858000" type="screen4x3"/>
  <p:notesSz cx="6858000" cy="9144000"/>
  <p:defaultTextStyle>
    <a:defPPr>
      <a:defRPr lang="sl-SI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6" autoAdjust="0"/>
    <p:restoredTop sz="94660"/>
  </p:normalViewPr>
  <p:slideViewPr>
    <p:cSldViewPr>
      <p:cViewPr varScale="1">
        <p:scale>
          <a:sx n="57" d="100"/>
          <a:sy n="57" d="100"/>
        </p:scale>
        <p:origin x="1205" y="4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sl-SI" altLang="sl-SI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sl-SI" altLang="sl-SI"/>
          </a:p>
        </p:txBody>
      </p:sp>
      <p:sp>
        <p:nvSpPr>
          <p:cNvPr id="1331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sl-SI" altLang="sl-SI"/>
          </a:p>
        </p:txBody>
      </p:sp>
      <p:sp>
        <p:nvSpPr>
          <p:cNvPr id="1331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85A890E-F962-45E9-8045-FE50FD5E6185}" type="slidenum">
              <a:rPr lang="sl-SI" altLang="sl-SI"/>
              <a:pPr>
                <a:defRPr/>
              </a:pPr>
              <a:t>‹#›</a:t>
            </a:fld>
            <a:endParaRPr lang="sl-SI" altLang="sl-S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 smtClean="0"/>
              <a:t>Kliknite, da uredite slog podnaslova matrice</a:t>
            </a:r>
            <a:endParaRPr lang="sl-SI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 altLang="sl-SI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 altLang="sl-SI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9C82C5-ECAE-48DB-8C88-D7DBC76222AF}" type="slidenum">
              <a:rPr lang="sl-SI" altLang="sl-SI"/>
              <a:pPr>
                <a:defRPr/>
              </a:pPr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33941215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 altLang="sl-SI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 altLang="sl-SI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C442F3-60A3-41B9-AEBC-EAEFCC8C8919}" type="slidenum">
              <a:rPr lang="sl-SI" altLang="sl-SI"/>
              <a:pPr>
                <a:defRPr/>
              </a:pPr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34936498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 altLang="sl-SI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 altLang="sl-SI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494138-5D4D-43F6-BC40-B482FF9930D1}" type="slidenum">
              <a:rPr lang="sl-SI" altLang="sl-SI"/>
              <a:pPr>
                <a:defRPr/>
              </a:pPr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41121361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sl-SI" smtClean="0"/>
              <a:t>Kliknite, da uredite slog podnaslova matrice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 alt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 alt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F66E41-538A-4CE2-AD2C-6B2676CF11ED}" type="slidenum">
              <a:rPr lang="sl-SI" altLang="sl-SI"/>
              <a:pPr>
                <a:defRPr/>
              </a:pPr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14948322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 alt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 alt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2BA29E-7AC9-482B-9831-007EB12A2FA0}" type="slidenum">
              <a:rPr lang="sl-SI" altLang="sl-SI"/>
              <a:pPr>
                <a:defRPr/>
              </a:pPr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1267217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 alt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 alt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50DFE2-774C-43B6-8E48-468252D88737}" type="slidenum">
              <a:rPr lang="sl-SI" altLang="sl-SI"/>
              <a:pPr>
                <a:defRPr/>
              </a:pPr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7840379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 altLang="sl-SI"/>
          </a:p>
        </p:txBody>
      </p:sp>
      <p:sp>
        <p:nvSpPr>
          <p:cNvPr id="6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 altLang="sl-SI"/>
          </a:p>
        </p:txBody>
      </p:sp>
      <p:sp>
        <p:nvSpPr>
          <p:cNvPr id="7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7CC7CC-0532-48BD-9907-ECDDE9194AAD}" type="slidenum">
              <a:rPr lang="sl-SI" altLang="sl-SI"/>
              <a:pPr>
                <a:defRPr/>
              </a:pPr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35321135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Označba mesta vsebine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 altLang="sl-SI"/>
          </a:p>
        </p:txBody>
      </p:sp>
      <p:sp>
        <p:nvSpPr>
          <p:cNvPr id="8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 altLang="sl-SI"/>
          </a:p>
        </p:txBody>
      </p:sp>
      <p:sp>
        <p:nvSpPr>
          <p:cNvPr id="9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453984-A977-4F9C-9A13-2CB8A26296CA}" type="slidenum">
              <a:rPr lang="sl-SI" altLang="sl-SI"/>
              <a:pPr>
                <a:defRPr/>
              </a:pPr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26960693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 altLang="sl-SI"/>
          </a:p>
        </p:txBody>
      </p:sp>
      <p:sp>
        <p:nvSpPr>
          <p:cNvPr id="4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 altLang="sl-SI"/>
          </a:p>
        </p:txBody>
      </p:sp>
      <p:sp>
        <p:nvSpPr>
          <p:cNvPr id="5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32E213-1103-4521-8ECF-E028027525C4}" type="slidenum">
              <a:rPr lang="sl-SI" altLang="sl-SI"/>
              <a:pPr>
                <a:defRPr/>
              </a:pPr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10020104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 altLang="sl-SI"/>
          </a:p>
        </p:txBody>
      </p:sp>
      <p:sp>
        <p:nvSpPr>
          <p:cNvPr id="3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 altLang="sl-SI"/>
          </a:p>
        </p:txBody>
      </p:sp>
      <p:sp>
        <p:nvSpPr>
          <p:cNvPr id="4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ED6D7B-D070-4139-ADE5-AFD3352C949E}" type="slidenum">
              <a:rPr lang="sl-SI" altLang="sl-SI"/>
              <a:pPr>
                <a:defRPr/>
              </a:pPr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32343217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 altLang="sl-SI"/>
          </a:p>
        </p:txBody>
      </p:sp>
      <p:sp>
        <p:nvSpPr>
          <p:cNvPr id="6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 altLang="sl-SI"/>
          </a:p>
        </p:txBody>
      </p:sp>
      <p:sp>
        <p:nvSpPr>
          <p:cNvPr id="7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BCD9EA-9121-4357-8DC7-E339617312BE}" type="slidenum">
              <a:rPr lang="sl-SI" altLang="sl-SI"/>
              <a:pPr>
                <a:defRPr/>
              </a:pPr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39776997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 altLang="sl-SI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 altLang="sl-SI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CB0E27-3CCF-43A4-AD26-6C4AA1F723C9}" type="slidenum">
              <a:rPr lang="sl-SI" altLang="sl-SI"/>
              <a:pPr>
                <a:defRPr/>
              </a:pPr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37175796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slike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sl-SI" noProof="0" smtClean="0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 altLang="sl-SI"/>
          </a:p>
        </p:txBody>
      </p:sp>
      <p:sp>
        <p:nvSpPr>
          <p:cNvPr id="6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 altLang="sl-SI"/>
          </a:p>
        </p:txBody>
      </p:sp>
      <p:sp>
        <p:nvSpPr>
          <p:cNvPr id="7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FA8910-5D71-48AB-922A-C3F0C9D645B0}" type="slidenum">
              <a:rPr lang="sl-SI" altLang="sl-SI"/>
              <a:pPr>
                <a:defRPr/>
              </a:pPr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13266719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 alt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 alt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BED338-8E8A-4ACF-8E8D-A114F0674BE2}" type="slidenum">
              <a:rPr lang="sl-SI" altLang="sl-SI"/>
              <a:pPr>
                <a:defRPr/>
              </a:pPr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22278649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 alt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 alt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C281B3-EE4D-438D-8DE4-A8D3C4E67053}" type="slidenum">
              <a:rPr lang="sl-SI" altLang="sl-SI"/>
              <a:pPr>
                <a:defRPr/>
              </a:pPr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15954408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 altLang="sl-SI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 altLang="sl-SI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9BBE90-842B-4DBB-8F47-5C3AF842F961}" type="slidenum">
              <a:rPr lang="sl-SI" altLang="sl-SI"/>
              <a:pPr>
                <a:defRPr/>
              </a:pPr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33931939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 altLang="sl-SI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 altLang="sl-SI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44C6EA-6742-4FDF-80FC-B6E922AFB541}" type="slidenum">
              <a:rPr lang="sl-SI" altLang="sl-SI"/>
              <a:pPr>
                <a:defRPr/>
              </a:pPr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40168473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Označba mesta vsebine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 altLang="sl-SI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 altLang="sl-SI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8F2516-055A-4450-BF52-2E41B2DB2593}" type="slidenum">
              <a:rPr lang="sl-SI" altLang="sl-SI"/>
              <a:pPr>
                <a:defRPr/>
              </a:pPr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4988333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 altLang="sl-SI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 altLang="sl-SI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99133E-023A-49AE-A527-F6E1FE61B10E}" type="slidenum">
              <a:rPr lang="sl-SI" altLang="sl-SI"/>
              <a:pPr>
                <a:defRPr/>
              </a:pPr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20708885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 altLang="sl-SI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 altLang="sl-SI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CF900F-0297-4A57-9428-D7D3A710D7C5}" type="slidenum">
              <a:rPr lang="sl-SI" altLang="sl-SI"/>
              <a:pPr>
                <a:defRPr/>
              </a:pPr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27150759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 altLang="sl-SI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 altLang="sl-SI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559863-F7EC-4F6F-88A0-BE04F7B15FD8}" type="slidenum">
              <a:rPr lang="sl-SI" altLang="sl-SI"/>
              <a:pPr>
                <a:defRPr/>
              </a:pPr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8374312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slike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l-SI" noProof="0" smtClean="0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 altLang="sl-SI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 altLang="sl-SI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829660-1797-4E14-859D-E1107BA2093D}" type="slidenum">
              <a:rPr lang="sl-SI" altLang="sl-SI"/>
              <a:pPr>
                <a:defRPr/>
              </a:pPr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23464613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l-SI" altLang="sl-SI" smtClean="0"/>
              <a:t>Kliknite, če želite urediti slog naslova matrice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l-SI" altLang="sl-SI" smtClean="0"/>
              <a:t>Kliknite, če želite urediti sloge besedila matrice</a:t>
            </a:r>
          </a:p>
          <a:p>
            <a:pPr lvl="1"/>
            <a:r>
              <a:rPr lang="sl-SI" altLang="sl-SI" smtClean="0"/>
              <a:t>Druga raven</a:t>
            </a:r>
          </a:p>
          <a:p>
            <a:pPr lvl="2"/>
            <a:r>
              <a:rPr lang="sl-SI" altLang="sl-SI" smtClean="0"/>
              <a:t>Tretja raven</a:t>
            </a:r>
          </a:p>
          <a:p>
            <a:pPr lvl="3"/>
            <a:r>
              <a:rPr lang="sl-SI" altLang="sl-SI" smtClean="0"/>
              <a:t>Četrta raven</a:t>
            </a:r>
          </a:p>
          <a:p>
            <a:pPr lvl="4"/>
            <a:r>
              <a:rPr lang="sl-SI" altLang="sl-SI" smtClean="0"/>
              <a:t>Peta raven</a:t>
            </a:r>
          </a:p>
        </p:txBody>
      </p:sp>
      <p:sp>
        <p:nvSpPr>
          <p:cNvPr id="153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sl-SI" altLang="sl-SI"/>
          </a:p>
        </p:txBody>
      </p:sp>
      <p:sp>
        <p:nvSpPr>
          <p:cNvPr id="153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sl-SI" altLang="sl-SI"/>
          </a:p>
        </p:txBody>
      </p:sp>
      <p:sp>
        <p:nvSpPr>
          <p:cNvPr id="153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fld id="{62567093-7EA4-480D-B958-B44FC53935A3}" type="slidenum">
              <a:rPr lang="sl-SI" altLang="sl-SI"/>
              <a:pPr>
                <a:defRPr/>
              </a:pPr>
              <a:t>‹#›</a:t>
            </a:fld>
            <a:endParaRPr lang="sl-SI" altLang="sl-SI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Označba mesta naslova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l-SI" altLang="sl-SI" smtClean="0"/>
              <a:t>Uredite slog naslova matrice</a:t>
            </a:r>
          </a:p>
        </p:txBody>
      </p:sp>
      <p:sp>
        <p:nvSpPr>
          <p:cNvPr id="2051" name="Označba mesta besedila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l-SI" altLang="sl-SI" smtClean="0"/>
              <a:t>Uredite sloge besedila matrice</a:t>
            </a:r>
          </a:p>
          <a:p>
            <a:pPr lvl="1"/>
            <a:r>
              <a:rPr lang="sl-SI" altLang="sl-SI" smtClean="0"/>
              <a:t>Druga raven</a:t>
            </a:r>
          </a:p>
          <a:p>
            <a:pPr lvl="2"/>
            <a:r>
              <a:rPr lang="sl-SI" altLang="sl-SI" smtClean="0"/>
              <a:t>Tretja raven</a:t>
            </a:r>
          </a:p>
          <a:p>
            <a:pPr lvl="3"/>
            <a:r>
              <a:rPr lang="sl-SI" altLang="sl-SI" smtClean="0"/>
              <a:t>Četrta raven</a:t>
            </a:r>
          </a:p>
          <a:p>
            <a:pPr lvl="4"/>
            <a:r>
              <a:rPr lang="sl-SI" altLang="sl-SI" smtClean="0"/>
              <a:t>Peta raven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sl-SI" alt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sl-SI" alt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hangingPunct="1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D02677F-086E-4392-B33A-B17EB30046B1}" type="slidenum">
              <a:rPr lang="sl-SI" altLang="sl-SI"/>
              <a:pPr>
                <a:defRPr/>
              </a:pPr>
              <a:t>‹#›</a:t>
            </a:fld>
            <a:endParaRPr lang="sl-SI" altLang="sl-S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.png"/><Relationship Id="rId4" Type="http://schemas.openxmlformats.org/officeDocument/2006/relationships/hyperlink" Target="http://www.najdi.si/redirect/index.jsp?redirect=http://www.gimvic.org/projekti/timko/2003/2f/simboli/zdravljica-pisna.jpg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.png"/><Relationship Id="rId4" Type="http://schemas.openxmlformats.org/officeDocument/2006/relationships/hyperlink" Target="http://www.s-sers.mb.edus.si/gradiva/w3/slo/015_zdravljica/01_index.html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0375" y="366713"/>
            <a:ext cx="7315200" cy="1470025"/>
          </a:xfrm>
        </p:spPr>
        <p:txBody>
          <a:bodyPr rtlCol="0" anchor="ctr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l-SI" altLang="sl-SI" sz="40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FRANCE PREŠEREN</a:t>
            </a:r>
            <a:br>
              <a:rPr lang="sl-SI" altLang="sl-SI" sz="40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sl-SI" altLang="sl-SI" sz="40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sl-SI" altLang="sl-SI" sz="54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ZDRAVLJICA</a:t>
            </a:r>
          </a:p>
        </p:txBody>
      </p:sp>
      <p:sp>
        <p:nvSpPr>
          <p:cNvPr id="4099" name="AutoShape 5" descr="imagingservlet?url=http%3A%2F%2Fwww">
            <a:hlinkClick r:id="rId4"/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endParaRPr lang="sl-SI" altLang="sl-SI"/>
          </a:p>
        </p:txBody>
      </p:sp>
      <p:sp>
        <p:nvSpPr>
          <p:cNvPr id="4100" name="AutoShape 7" descr="imagingservlet?url=http%3A%2F%2Fwww">
            <a:hlinkClick r:id="rId4"/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endParaRPr lang="sl-SI" altLang="sl-SI"/>
          </a:p>
        </p:txBody>
      </p:sp>
      <p:sp>
        <p:nvSpPr>
          <p:cNvPr id="4101" name="AutoShape 9" descr="imagingservlet?url=http%3A%2F%2Fwww">
            <a:hlinkClick r:id="rId4"/>
          </p:cNvPr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endParaRPr lang="sl-SI" altLang="sl-SI"/>
          </a:p>
        </p:txBody>
      </p:sp>
      <p:sp>
        <p:nvSpPr>
          <p:cNvPr id="4102" name="Rectangle 12"/>
          <p:cNvSpPr>
            <a:spLocks noChangeArrowheads="1"/>
          </p:cNvSpPr>
          <p:nvPr/>
        </p:nvSpPr>
        <p:spPr bwMode="auto">
          <a:xfrm>
            <a:off x="0" y="2438400"/>
            <a:ext cx="8686800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sl-SI" altLang="sl-SI" sz="3200">
                <a:latin typeface="Arial" panose="020B0604020202020204" pitchFamily="34" charset="0"/>
              </a:rPr>
              <a:t>Dve pobudi za nastanek:</a:t>
            </a:r>
          </a:p>
          <a:p>
            <a:pPr algn="ctr" eaLnBrk="1" hangingPunct="1">
              <a:spcBef>
                <a:spcPct val="20000"/>
              </a:spcBef>
            </a:pPr>
            <a:r>
              <a:rPr lang="sl-SI" altLang="sl-SI" sz="3200">
                <a:latin typeface="Arial" panose="020B0604020202020204" pitchFamily="34" charset="0"/>
              </a:rPr>
              <a:t>- </a:t>
            </a:r>
            <a:r>
              <a:rPr lang="sl-SI" altLang="sl-SI" sz="2800">
                <a:latin typeface="Arial" panose="020B0604020202020204" pitchFamily="34" charset="0"/>
              </a:rPr>
              <a:t>prošnja, naj napiše slavospev vinski trti;</a:t>
            </a:r>
          </a:p>
          <a:p>
            <a:pPr lvl="1" algn="ctr" eaLnBrk="1" hangingPunct="1">
              <a:spcBef>
                <a:spcPct val="20000"/>
              </a:spcBef>
            </a:pPr>
            <a:r>
              <a:rPr lang="sl-SI" altLang="sl-SI" sz="2800">
                <a:latin typeface="Arial" panose="020B0604020202020204" pitchFamily="34" charset="0"/>
              </a:rPr>
              <a:t>-</a:t>
            </a:r>
            <a:r>
              <a:rPr lang="sl-SI" altLang="sl-SI" sz="2800" i="1">
                <a:latin typeface="Arial" panose="020B0604020202020204" pitchFamily="34" charset="0"/>
              </a:rPr>
              <a:t> pesem, ki jo je napisal Koseski za avstro-ogrskega cesarja, ko je prišel v Ljubljano, Prešernu ni bila všeč, ker je častila tujega cesarja, zato je napisal Zdravljico, ki časti slovenski narod. </a:t>
            </a:r>
            <a:endParaRPr lang="sl-SI" altLang="sl-SI" sz="2800">
              <a:latin typeface="Arial" panose="020B0604020202020204" pitchFamily="34" charset="0"/>
            </a:endParaRPr>
          </a:p>
        </p:txBody>
      </p:sp>
      <p:pic>
        <p:nvPicPr>
          <p:cNvPr id="3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31893" y="66357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10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Slika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457200"/>
            <a:ext cx="4310063" cy="580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Slika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00400"/>
            <a:ext cx="4495800" cy="161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124200" y="914400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Pravokotnik 1"/>
          <p:cNvSpPr>
            <a:spLocks noChangeArrowheads="1"/>
          </p:cNvSpPr>
          <p:nvPr/>
        </p:nvSpPr>
        <p:spPr bwMode="auto">
          <a:xfrm>
            <a:off x="4859338" y="228600"/>
            <a:ext cx="42672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r>
              <a:rPr lang="sl-SI" altLang="sl-SI"/>
              <a:t>EU je Zdravljico marca 2020 razglasila za pomembno kulturno dediščino z dodelitvijo znaka evropske dediščine.</a:t>
            </a:r>
          </a:p>
          <a:p>
            <a:r>
              <a:rPr lang="sl-SI" altLang="sl-SI"/>
              <a:t>Skrbnik znaka in dediščine je Narodna in univerzitetna knjižnica, ki hrani večino ohranjenih rokopisnih različic pesmi in največ natisnjenih izdaj Zdravljice v slovenščini in različnih prevodih.</a:t>
            </a:r>
          </a:p>
        </p:txBody>
      </p:sp>
      <p:pic>
        <p:nvPicPr>
          <p:cNvPr id="14339" name="Slika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2667000"/>
            <a:ext cx="3100388" cy="397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Slika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65138"/>
            <a:ext cx="3917950" cy="621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039331" y="3200400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8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PoljeZBesedilom 1"/>
          <p:cNvSpPr txBox="1">
            <a:spLocks noChangeArrowheads="1"/>
          </p:cNvSpPr>
          <p:nvPr/>
        </p:nvSpPr>
        <p:spPr bwMode="auto">
          <a:xfrm>
            <a:off x="1524000" y="609600"/>
            <a:ext cx="6934200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r>
              <a:rPr lang="sl-SI" altLang="sl-SI" b="1"/>
              <a:t>Kaj moram vedeti?</a:t>
            </a:r>
          </a:p>
          <a:p>
            <a:endParaRPr lang="sl-SI" altLang="sl-SI"/>
          </a:p>
          <a:p>
            <a:r>
              <a:rPr lang="sl-SI" altLang="sl-SI"/>
              <a:t>Pesem doživeto preberem.</a:t>
            </a:r>
          </a:p>
          <a:p>
            <a:r>
              <a:rPr lang="sl-SI" altLang="sl-SI"/>
              <a:t>Razložim vsebino pesmi (notranja zgradba).</a:t>
            </a:r>
          </a:p>
          <a:p>
            <a:r>
              <a:rPr lang="sl-SI" altLang="sl-SI"/>
              <a:t>Razložim pesniška sredstva (zunanja zgradba).</a:t>
            </a:r>
          </a:p>
          <a:p>
            <a:r>
              <a:rPr lang="sl-SI" altLang="sl-SI"/>
              <a:t>Razložim, kaj je likovna pesem.</a:t>
            </a:r>
          </a:p>
          <a:p>
            <a:r>
              <a:rPr lang="sl-SI" altLang="sl-SI"/>
              <a:t>Pomen pesmi Zdravljica za Slovence. </a:t>
            </a:r>
          </a:p>
          <a:p>
            <a:endParaRPr lang="sl-SI" altLang="sl-SI"/>
          </a:p>
          <a:p>
            <a:endParaRPr lang="sl-SI" altLang="sl-SI"/>
          </a:p>
          <a:p>
            <a:endParaRPr lang="sl-SI" altLang="sl-SI"/>
          </a:p>
        </p:txBody>
      </p:sp>
      <p:sp>
        <p:nvSpPr>
          <p:cNvPr id="3" name="Pravokotnik 2"/>
          <p:cNvSpPr/>
          <p:nvPr/>
        </p:nvSpPr>
        <p:spPr>
          <a:xfrm>
            <a:off x="533400" y="5334000"/>
            <a:ext cx="58674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dirty="0">
                <a:hlinkClick r:id="rId4"/>
              </a:rPr>
              <a:t>http://</a:t>
            </a:r>
            <a:r>
              <a:rPr lang="sl-SI" dirty="0" smtClean="0">
                <a:hlinkClick r:id="rId4"/>
              </a:rPr>
              <a:t>www.s-sers.mb.edus.si/gradiva/w3/slo/015_zdravljica/01_index.html</a:t>
            </a:r>
            <a:r>
              <a:rPr lang="sl-SI" dirty="0" smtClean="0"/>
              <a:t> </a:t>
            </a:r>
            <a:endParaRPr lang="sl-SI" dirty="0"/>
          </a:p>
        </p:txBody>
      </p:sp>
      <p:pic>
        <p:nvPicPr>
          <p:cNvPr id="2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15200" y="2819400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Pravokotnik 2"/>
          <p:cNvSpPr>
            <a:spLocks noChangeArrowheads="1"/>
          </p:cNvSpPr>
          <p:nvPr/>
        </p:nvSpPr>
        <p:spPr bwMode="auto">
          <a:xfrm>
            <a:off x="457200" y="914400"/>
            <a:ext cx="4267200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/>
            <a:r>
              <a:rPr lang="sl-SI" altLang="sl-SI"/>
              <a:t>Prijatlji! odrodile</a:t>
            </a:r>
          </a:p>
          <a:p>
            <a:pPr algn="ctr"/>
            <a:r>
              <a:rPr lang="sl-SI" altLang="sl-SI"/>
              <a:t>so trte vince nam sladkó,</a:t>
            </a:r>
          </a:p>
          <a:p>
            <a:pPr algn="ctr"/>
            <a:r>
              <a:rPr lang="sl-SI" altLang="sl-SI"/>
              <a:t>ki nam oživlja žile,</a:t>
            </a:r>
          </a:p>
          <a:p>
            <a:pPr algn="ctr"/>
            <a:r>
              <a:rPr lang="sl-SI" altLang="sl-SI"/>
              <a:t>srce razjásni in oko,</a:t>
            </a:r>
          </a:p>
          <a:p>
            <a:pPr algn="ctr"/>
            <a:r>
              <a:rPr lang="sl-SI" altLang="sl-SI"/>
              <a:t>ki utopi</a:t>
            </a:r>
          </a:p>
          <a:p>
            <a:pPr algn="ctr"/>
            <a:r>
              <a:rPr lang="sl-SI" altLang="sl-SI"/>
              <a:t>vse skrbi,</a:t>
            </a:r>
          </a:p>
          <a:p>
            <a:pPr algn="ctr"/>
            <a:r>
              <a:rPr lang="sl-SI" altLang="sl-SI"/>
              <a:t>v potrtih prsih up budi!</a:t>
            </a:r>
          </a:p>
        </p:txBody>
      </p:sp>
      <p:sp>
        <p:nvSpPr>
          <p:cNvPr id="5123" name="Pravokotnik 4"/>
          <p:cNvSpPr>
            <a:spLocks noChangeArrowheads="1"/>
          </p:cNvSpPr>
          <p:nvPr/>
        </p:nvSpPr>
        <p:spPr bwMode="auto">
          <a:xfrm>
            <a:off x="1066800" y="3733800"/>
            <a:ext cx="3352800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/>
            <a:r>
              <a:rPr lang="sl-SI" altLang="sl-SI" i="1">
                <a:solidFill>
                  <a:srgbClr val="003298"/>
                </a:solidFill>
              </a:rPr>
              <a:t>Komú narpred veselo</a:t>
            </a:r>
            <a:r>
              <a:rPr lang="sl-SI" altLang="sl-SI"/>
              <a:t/>
            </a:r>
            <a:br>
              <a:rPr lang="sl-SI" altLang="sl-SI"/>
            </a:br>
            <a:r>
              <a:rPr lang="sl-SI" altLang="sl-SI" i="1">
                <a:solidFill>
                  <a:srgbClr val="003298"/>
                </a:solidFill>
              </a:rPr>
              <a:t>zdravljico, bratje! čmo zapét'!</a:t>
            </a:r>
            <a:r>
              <a:rPr lang="sl-SI" altLang="sl-SI"/>
              <a:t/>
            </a:r>
            <a:br>
              <a:rPr lang="sl-SI" altLang="sl-SI"/>
            </a:br>
            <a:r>
              <a:rPr lang="sl-SI" altLang="sl-SI" i="1">
                <a:solidFill>
                  <a:srgbClr val="003298"/>
                </a:solidFill>
              </a:rPr>
              <a:t>Bog našo nam deželo,</a:t>
            </a:r>
            <a:r>
              <a:rPr lang="sl-SI" altLang="sl-SI"/>
              <a:t/>
            </a:r>
            <a:br>
              <a:rPr lang="sl-SI" altLang="sl-SI"/>
            </a:br>
            <a:r>
              <a:rPr lang="sl-SI" altLang="sl-SI" i="1">
                <a:solidFill>
                  <a:srgbClr val="003298"/>
                </a:solidFill>
              </a:rPr>
              <a:t>Bog živi ves slovenski svet,</a:t>
            </a:r>
            <a:r>
              <a:rPr lang="sl-SI" altLang="sl-SI"/>
              <a:t/>
            </a:r>
            <a:br>
              <a:rPr lang="sl-SI" altLang="sl-SI"/>
            </a:br>
            <a:r>
              <a:rPr lang="sl-SI" altLang="sl-SI" i="1">
                <a:solidFill>
                  <a:srgbClr val="003298"/>
                </a:solidFill>
              </a:rPr>
              <a:t>brate vse,</a:t>
            </a:r>
            <a:r>
              <a:rPr lang="sl-SI" altLang="sl-SI"/>
              <a:t/>
            </a:r>
            <a:br>
              <a:rPr lang="sl-SI" altLang="sl-SI"/>
            </a:br>
            <a:r>
              <a:rPr lang="sl-SI" altLang="sl-SI" i="1">
                <a:solidFill>
                  <a:srgbClr val="003298"/>
                </a:solidFill>
              </a:rPr>
              <a:t>kar nas je</a:t>
            </a:r>
            <a:r>
              <a:rPr lang="sl-SI" altLang="sl-SI"/>
              <a:t/>
            </a:r>
            <a:br>
              <a:rPr lang="sl-SI" altLang="sl-SI"/>
            </a:br>
            <a:r>
              <a:rPr lang="sl-SI" altLang="sl-SI" i="1">
                <a:solidFill>
                  <a:srgbClr val="003298"/>
                </a:solidFill>
              </a:rPr>
              <a:t>sinov sloveče matere!</a:t>
            </a:r>
            <a:endParaRPr lang="sl-SI" altLang="sl-SI"/>
          </a:p>
        </p:txBody>
      </p:sp>
      <p:pic>
        <p:nvPicPr>
          <p:cNvPr id="2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43800" y="533400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4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Pravokotnik 1"/>
          <p:cNvSpPr>
            <a:spLocks noChangeArrowheads="1"/>
          </p:cNvSpPr>
          <p:nvPr/>
        </p:nvSpPr>
        <p:spPr bwMode="auto">
          <a:xfrm>
            <a:off x="152400" y="381000"/>
            <a:ext cx="3505200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/>
            <a:r>
              <a:rPr lang="sl-SI" altLang="sl-SI"/>
              <a:t>V sovražnike 'z oblakov</a:t>
            </a:r>
          </a:p>
          <a:p>
            <a:pPr algn="ctr"/>
            <a:r>
              <a:rPr lang="sl-SI" altLang="sl-SI"/>
              <a:t>rodú naj naš'ga treši gróm;</a:t>
            </a:r>
          </a:p>
          <a:p>
            <a:pPr algn="ctr"/>
            <a:r>
              <a:rPr lang="sl-SI" altLang="sl-SI"/>
              <a:t>prost, ko je bil očakov,</a:t>
            </a:r>
          </a:p>
          <a:p>
            <a:pPr algn="ctr"/>
            <a:r>
              <a:rPr lang="sl-SI" altLang="sl-SI"/>
              <a:t>naprej naj bo Slovencov dom;</a:t>
            </a:r>
          </a:p>
          <a:p>
            <a:pPr algn="ctr"/>
            <a:r>
              <a:rPr lang="sl-SI" altLang="sl-SI"/>
              <a:t>naj zdrobé</a:t>
            </a:r>
          </a:p>
          <a:p>
            <a:pPr algn="ctr"/>
            <a:r>
              <a:rPr lang="sl-SI" altLang="sl-SI"/>
              <a:t>njih roké</a:t>
            </a:r>
          </a:p>
          <a:p>
            <a:pPr algn="ctr"/>
            <a:r>
              <a:rPr lang="sl-SI" altLang="sl-SI"/>
              <a:t>si spone, ki jih še težé!</a:t>
            </a:r>
          </a:p>
        </p:txBody>
      </p:sp>
      <p:sp>
        <p:nvSpPr>
          <p:cNvPr id="6147" name="Pravokotnik 2"/>
          <p:cNvSpPr>
            <a:spLocks noChangeArrowheads="1"/>
          </p:cNvSpPr>
          <p:nvPr/>
        </p:nvSpPr>
        <p:spPr bwMode="auto">
          <a:xfrm>
            <a:off x="304800" y="3124200"/>
            <a:ext cx="3505200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/>
            <a:r>
              <a:rPr lang="sl-SI" altLang="sl-SI"/>
              <a:t>Edinost, sreča, sprava</a:t>
            </a:r>
          </a:p>
          <a:p>
            <a:pPr algn="ctr"/>
            <a:r>
              <a:rPr lang="sl-SI" altLang="sl-SI"/>
              <a:t>k nam naj nazaj se vrnejo;</a:t>
            </a:r>
          </a:p>
          <a:p>
            <a:pPr algn="ctr"/>
            <a:r>
              <a:rPr lang="sl-SI" altLang="sl-SI"/>
              <a:t>otrók, kar ima Slava,</a:t>
            </a:r>
          </a:p>
          <a:p>
            <a:pPr algn="ctr"/>
            <a:r>
              <a:rPr lang="sl-SI" altLang="sl-SI"/>
              <a:t>vsi naj si v róke sežejo,</a:t>
            </a:r>
          </a:p>
          <a:p>
            <a:pPr algn="ctr"/>
            <a:r>
              <a:rPr lang="sl-SI" altLang="sl-SI"/>
              <a:t>de oblast</a:t>
            </a:r>
          </a:p>
          <a:p>
            <a:pPr algn="ctr"/>
            <a:r>
              <a:rPr lang="sl-SI" altLang="sl-SI"/>
              <a:t>in z njo čast,</a:t>
            </a:r>
          </a:p>
          <a:p>
            <a:pPr algn="ctr"/>
            <a:r>
              <a:rPr lang="sl-SI" altLang="sl-SI"/>
              <a:t>ko préd, spet naša boste last!</a:t>
            </a:r>
          </a:p>
        </p:txBody>
      </p:sp>
      <p:pic>
        <p:nvPicPr>
          <p:cNvPr id="2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15200" y="762000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8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Pravokotnik 1"/>
          <p:cNvSpPr>
            <a:spLocks noChangeArrowheads="1"/>
          </p:cNvSpPr>
          <p:nvPr/>
        </p:nvSpPr>
        <p:spPr bwMode="auto">
          <a:xfrm>
            <a:off x="609600" y="1066800"/>
            <a:ext cx="3581400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/>
            <a:r>
              <a:rPr lang="sl-SI" altLang="sl-SI"/>
              <a:t>Bog žívi vas Slovenke,</a:t>
            </a:r>
          </a:p>
          <a:p>
            <a:pPr algn="ctr"/>
            <a:r>
              <a:rPr lang="sl-SI" altLang="sl-SI"/>
              <a:t>prelepe, žlahtne rožice;</a:t>
            </a:r>
          </a:p>
          <a:p>
            <a:pPr algn="ctr"/>
            <a:r>
              <a:rPr lang="sl-SI" altLang="sl-SI"/>
              <a:t>ni take je mladenke,</a:t>
            </a:r>
          </a:p>
          <a:p>
            <a:pPr algn="ctr"/>
            <a:r>
              <a:rPr lang="sl-SI" altLang="sl-SI"/>
              <a:t>ko naše je krvi dekle;</a:t>
            </a:r>
          </a:p>
          <a:p>
            <a:pPr algn="ctr"/>
            <a:r>
              <a:rPr lang="sl-SI" altLang="sl-SI"/>
              <a:t>naj sinóv</a:t>
            </a:r>
          </a:p>
          <a:p>
            <a:pPr algn="ctr"/>
            <a:r>
              <a:rPr lang="sl-SI" altLang="sl-SI"/>
              <a:t>zarod nov</a:t>
            </a:r>
          </a:p>
          <a:p>
            <a:pPr algn="ctr"/>
            <a:r>
              <a:rPr lang="sl-SI" altLang="sl-SI"/>
              <a:t>iz vas bo strah sovražnikov!</a:t>
            </a:r>
          </a:p>
          <a:p>
            <a:pPr algn="ctr"/>
            <a:endParaRPr lang="sl-SI" altLang="sl-SI"/>
          </a:p>
          <a:p>
            <a:pPr algn="ctr"/>
            <a:endParaRPr lang="sl-SI" altLang="sl-SI"/>
          </a:p>
          <a:p>
            <a:pPr algn="ctr"/>
            <a:r>
              <a:rPr lang="sl-SI" altLang="sl-SI"/>
              <a:t>Mladenči, zdaj se pije</a:t>
            </a:r>
          </a:p>
          <a:p>
            <a:pPr algn="ctr"/>
            <a:r>
              <a:rPr lang="sl-SI" altLang="sl-SI"/>
              <a:t>zdravljica vaša, vi naš up;</a:t>
            </a:r>
          </a:p>
          <a:p>
            <a:pPr algn="ctr"/>
            <a:r>
              <a:rPr lang="sl-SI" altLang="sl-SI"/>
              <a:t>ljubezni domačije</a:t>
            </a:r>
          </a:p>
          <a:p>
            <a:pPr algn="ctr"/>
            <a:r>
              <a:rPr lang="sl-SI" altLang="sl-SI"/>
              <a:t>noben naj vam ne usmŕti strup;</a:t>
            </a:r>
          </a:p>
          <a:p>
            <a:pPr algn="ctr"/>
            <a:r>
              <a:rPr lang="sl-SI" altLang="sl-SI"/>
              <a:t>ker zdaj vas</a:t>
            </a:r>
          </a:p>
          <a:p>
            <a:pPr algn="ctr"/>
            <a:r>
              <a:rPr lang="sl-SI" altLang="sl-SI"/>
              <a:t>kakor nas,</a:t>
            </a:r>
          </a:p>
          <a:p>
            <a:pPr algn="ctr"/>
            <a:r>
              <a:rPr lang="sl-SI" altLang="sl-SI"/>
              <a:t>jo sŕčno bránit kliče čas!</a:t>
            </a:r>
          </a:p>
        </p:txBody>
      </p:sp>
      <p:pic>
        <p:nvPicPr>
          <p:cNvPr id="2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39000" y="1066800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6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Pravokotnik 1"/>
          <p:cNvSpPr>
            <a:spLocks noChangeArrowheads="1"/>
          </p:cNvSpPr>
          <p:nvPr/>
        </p:nvSpPr>
        <p:spPr bwMode="auto">
          <a:xfrm>
            <a:off x="533400" y="1066800"/>
            <a:ext cx="33528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/>
            <a:r>
              <a:rPr lang="sl-SI" altLang="sl-SI"/>
              <a:t>Živé naj vsi naródi,</a:t>
            </a:r>
          </a:p>
          <a:p>
            <a:pPr algn="ctr"/>
            <a:r>
              <a:rPr lang="sl-SI" altLang="sl-SI"/>
              <a:t>ki hrepené dočakat dan,</a:t>
            </a:r>
          </a:p>
          <a:p>
            <a:pPr algn="ctr"/>
            <a:r>
              <a:rPr lang="sl-SI" altLang="sl-SI"/>
              <a:t>ko, koder sonce hodi,</a:t>
            </a:r>
          </a:p>
          <a:p>
            <a:pPr algn="ctr"/>
            <a:r>
              <a:rPr lang="sl-SI" altLang="sl-SI"/>
              <a:t>prepir iz svéta bo pregnan,</a:t>
            </a:r>
          </a:p>
          <a:p>
            <a:pPr algn="ctr"/>
            <a:r>
              <a:rPr lang="sl-SI" altLang="sl-SI"/>
              <a:t>ko rojak</a:t>
            </a:r>
          </a:p>
          <a:p>
            <a:pPr algn="ctr"/>
            <a:r>
              <a:rPr lang="sl-SI" altLang="sl-SI"/>
              <a:t>prost bo vsak,</a:t>
            </a:r>
          </a:p>
          <a:p>
            <a:pPr algn="ctr"/>
            <a:r>
              <a:rPr lang="sl-SI" altLang="sl-SI"/>
              <a:t>ne vrag, le sosed bo mejak!</a:t>
            </a:r>
          </a:p>
          <a:p>
            <a:pPr algn="ctr"/>
            <a:endParaRPr lang="sl-SI" altLang="sl-SI"/>
          </a:p>
          <a:p>
            <a:pPr algn="ctr"/>
            <a:endParaRPr lang="sl-SI" altLang="sl-SI"/>
          </a:p>
          <a:p>
            <a:pPr algn="ctr"/>
            <a:endParaRPr lang="sl-SI" altLang="sl-SI"/>
          </a:p>
          <a:p>
            <a:pPr algn="ctr"/>
            <a:r>
              <a:rPr lang="sl-SI" altLang="sl-SI"/>
              <a:t>Nazadnje še, prijatlji,</a:t>
            </a:r>
          </a:p>
          <a:p>
            <a:pPr algn="ctr"/>
            <a:r>
              <a:rPr lang="sl-SI" altLang="sl-SI"/>
              <a:t>kozarce zase vzdignimo,</a:t>
            </a:r>
          </a:p>
          <a:p>
            <a:pPr algn="ctr"/>
            <a:r>
              <a:rPr lang="sl-SI" altLang="sl-SI"/>
              <a:t>ki smo zato se zbratli,</a:t>
            </a:r>
          </a:p>
          <a:p>
            <a:pPr algn="ctr"/>
            <a:r>
              <a:rPr lang="sl-SI" altLang="sl-SI"/>
              <a:t>ker dobro v srcu mislimo;</a:t>
            </a:r>
          </a:p>
          <a:p>
            <a:pPr algn="ctr"/>
            <a:r>
              <a:rPr lang="sl-SI" altLang="sl-SI"/>
              <a:t>dókaj dni</a:t>
            </a:r>
          </a:p>
          <a:p>
            <a:pPr algn="ctr"/>
            <a:r>
              <a:rPr lang="sl-SI" altLang="sl-SI"/>
              <a:t>naj živí</a:t>
            </a:r>
          </a:p>
          <a:p>
            <a:pPr algn="ctr"/>
            <a:r>
              <a:rPr lang="sl-SI" altLang="sl-SI"/>
              <a:t>vsak, kar nas dobrih je ljudi!</a:t>
            </a:r>
          </a:p>
        </p:txBody>
      </p:sp>
      <p:pic>
        <p:nvPicPr>
          <p:cNvPr id="2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96200" y="823118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2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ela 2"/>
          <p:cNvGraphicFramePr>
            <a:graphicFrameLocks noGrp="1"/>
          </p:cNvGraphicFramePr>
          <p:nvPr/>
        </p:nvGraphicFramePr>
        <p:xfrm>
          <a:off x="381000" y="2414588"/>
          <a:ext cx="6172200" cy="3992563"/>
        </p:xfrm>
        <a:graphic>
          <a:graphicData uri="http://schemas.openxmlformats.org/drawingml/2006/table">
            <a:tbl>
              <a:tblPr/>
              <a:tblGrid>
                <a:gridCol w="735149">
                  <a:extLst>
                    <a:ext uri="{9D8B030D-6E8A-4147-A177-3AD203B41FA5}">
                      <a16:colId xmlns:a16="http://schemas.microsoft.com/office/drawing/2014/main" val="2762718857"/>
                    </a:ext>
                  </a:extLst>
                </a:gridCol>
                <a:gridCol w="5437051">
                  <a:extLst>
                    <a:ext uri="{9D8B030D-6E8A-4147-A177-3AD203B41FA5}">
                      <a16:colId xmlns:a16="http://schemas.microsoft.com/office/drawing/2014/main" val="551566901"/>
                    </a:ext>
                  </a:extLst>
                </a:gridCol>
              </a:tblGrid>
              <a:tr h="439858">
                <a:tc>
                  <a:txBody>
                    <a:bodyPr/>
                    <a:lstStyle/>
                    <a:p>
                      <a:pPr fontAlgn="t"/>
                      <a:r>
                        <a:rPr lang="sl-SI" sz="1300" dirty="0" smtClean="0">
                          <a:effectLst/>
                        </a:rPr>
                        <a:t>1. kitica</a:t>
                      </a:r>
                      <a:endParaRPr lang="sl-SI" sz="1300" dirty="0">
                        <a:effectLst/>
                      </a:endParaRPr>
                    </a:p>
                  </a:txBody>
                  <a:tcPr marT="45716" marB="4571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sl-SI" sz="1300" dirty="0">
                          <a:solidFill>
                            <a:srgbClr val="000080"/>
                          </a:solidFill>
                          <a:effectLst/>
                        </a:rPr>
                        <a:t>hvali vino, ker vliva optimizem, budi upanje in prežene skrbi</a:t>
                      </a:r>
                      <a:endParaRPr lang="sl-SI" sz="1300" dirty="0">
                        <a:effectLst/>
                      </a:endParaRPr>
                    </a:p>
                  </a:txBody>
                  <a:tcPr marT="45716" marB="4571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1573837"/>
                  </a:ext>
                </a:extLst>
              </a:tr>
              <a:tr h="439858">
                <a:tc>
                  <a:txBody>
                    <a:bodyPr/>
                    <a:lstStyle/>
                    <a:p>
                      <a:pPr fontAlgn="t"/>
                      <a:r>
                        <a:rPr lang="sl-SI" sz="1300" dirty="0" smtClean="0">
                          <a:effectLst/>
                        </a:rPr>
                        <a:t>3. kitica</a:t>
                      </a:r>
                      <a:endParaRPr lang="sl-SI" sz="1300" dirty="0">
                        <a:effectLst/>
                      </a:endParaRPr>
                    </a:p>
                  </a:txBody>
                  <a:tcPr marT="45716" marB="4571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sl-SI" sz="1300" dirty="0">
                          <a:solidFill>
                            <a:srgbClr val="000080"/>
                          </a:solidFill>
                          <a:effectLst/>
                        </a:rPr>
                        <a:t>zaželi zdravje, lepo življenje in svobodo, kot smo jo že imeli</a:t>
                      </a:r>
                      <a:endParaRPr lang="sl-SI" sz="1300" dirty="0">
                        <a:effectLst/>
                      </a:endParaRPr>
                    </a:p>
                  </a:txBody>
                  <a:tcPr marT="45716" marB="4571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8709646"/>
                  </a:ext>
                </a:extLst>
              </a:tr>
              <a:tr h="439858">
                <a:tc>
                  <a:txBody>
                    <a:bodyPr/>
                    <a:lstStyle/>
                    <a:p>
                      <a:pPr fontAlgn="t"/>
                      <a:r>
                        <a:rPr lang="sl-SI" sz="1300" dirty="0" smtClean="0">
                          <a:effectLst/>
                        </a:rPr>
                        <a:t>4. kitica</a:t>
                      </a:r>
                      <a:endParaRPr lang="sl-SI" sz="1300" dirty="0">
                        <a:effectLst/>
                      </a:endParaRPr>
                    </a:p>
                  </a:txBody>
                  <a:tcPr marT="45716" marB="4571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sl-SI" sz="1300" dirty="0">
                          <a:solidFill>
                            <a:srgbClr val="000080"/>
                          </a:solidFill>
                          <a:effectLst/>
                        </a:rPr>
                        <a:t>kliče k miru, razumevanju in sreči ter lastni domovini</a:t>
                      </a:r>
                      <a:endParaRPr lang="sl-SI" sz="1300" dirty="0">
                        <a:effectLst/>
                      </a:endParaRPr>
                    </a:p>
                  </a:txBody>
                  <a:tcPr marT="45716" marB="4571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6811646"/>
                  </a:ext>
                </a:extLst>
              </a:tr>
              <a:tr h="744377">
                <a:tc>
                  <a:txBody>
                    <a:bodyPr/>
                    <a:lstStyle/>
                    <a:p>
                      <a:pPr fontAlgn="t"/>
                      <a:r>
                        <a:rPr lang="sl-SI" sz="1300" dirty="0" smtClean="0">
                          <a:effectLst/>
                        </a:rPr>
                        <a:t>5. kitica</a:t>
                      </a:r>
                      <a:endParaRPr lang="sl-SI" sz="1300" dirty="0">
                        <a:effectLst/>
                      </a:endParaRPr>
                    </a:p>
                  </a:txBody>
                  <a:tcPr marT="45716" marB="4571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it-IT" sz="1300" dirty="0" err="1">
                          <a:solidFill>
                            <a:srgbClr val="000080"/>
                          </a:solidFill>
                          <a:effectLst/>
                        </a:rPr>
                        <a:t>hvali</a:t>
                      </a:r>
                      <a:r>
                        <a:rPr lang="it-IT" sz="1300" dirty="0">
                          <a:solidFill>
                            <a:srgbClr val="000080"/>
                          </a:solidFill>
                          <a:effectLst/>
                        </a:rPr>
                        <a:t> </a:t>
                      </a:r>
                      <a:r>
                        <a:rPr lang="it-IT" sz="1300" dirty="0" err="1">
                          <a:solidFill>
                            <a:srgbClr val="000080"/>
                          </a:solidFill>
                          <a:effectLst/>
                        </a:rPr>
                        <a:t>Slovenke</a:t>
                      </a:r>
                      <a:r>
                        <a:rPr lang="it-IT" sz="1300" dirty="0">
                          <a:solidFill>
                            <a:srgbClr val="000080"/>
                          </a:solidFill>
                          <a:effectLst/>
                        </a:rPr>
                        <a:t> in </a:t>
                      </a:r>
                      <a:r>
                        <a:rPr lang="it-IT" sz="1300" dirty="0" err="1">
                          <a:solidFill>
                            <a:srgbClr val="000080"/>
                          </a:solidFill>
                          <a:effectLst/>
                        </a:rPr>
                        <a:t>povzdiguje</a:t>
                      </a:r>
                      <a:r>
                        <a:rPr lang="it-IT" sz="1300" dirty="0">
                          <a:solidFill>
                            <a:srgbClr val="000080"/>
                          </a:solidFill>
                          <a:effectLst/>
                        </a:rPr>
                        <a:t> </a:t>
                      </a:r>
                      <a:r>
                        <a:rPr lang="it-IT" sz="1300" dirty="0" err="1">
                          <a:solidFill>
                            <a:srgbClr val="000080"/>
                          </a:solidFill>
                          <a:effectLst/>
                        </a:rPr>
                        <a:t>nadaljevanje</a:t>
                      </a:r>
                      <a:r>
                        <a:rPr lang="it-IT" sz="1300" dirty="0">
                          <a:solidFill>
                            <a:srgbClr val="000080"/>
                          </a:solidFill>
                          <a:effectLst/>
                        </a:rPr>
                        <a:t> in </a:t>
                      </a:r>
                      <a:r>
                        <a:rPr lang="it-IT" sz="1300" dirty="0" err="1">
                          <a:solidFill>
                            <a:srgbClr val="000080"/>
                          </a:solidFill>
                          <a:effectLst/>
                        </a:rPr>
                        <a:t>moč</a:t>
                      </a:r>
                      <a:r>
                        <a:rPr lang="it-IT" sz="1300" dirty="0">
                          <a:solidFill>
                            <a:srgbClr val="000080"/>
                          </a:solidFill>
                          <a:effectLst/>
                        </a:rPr>
                        <a:t> </a:t>
                      </a:r>
                      <a:r>
                        <a:rPr lang="it-IT" sz="1300" dirty="0" err="1">
                          <a:solidFill>
                            <a:srgbClr val="000080"/>
                          </a:solidFill>
                          <a:effectLst/>
                        </a:rPr>
                        <a:t>našega</a:t>
                      </a:r>
                      <a:r>
                        <a:rPr lang="it-IT" sz="1300" dirty="0">
                          <a:solidFill>
                            <a:srgbClr val="000080"/>
                          </a:solidFill>
                          <a:effectLst/>
                        </a:rPr>
                        <a:t> </a:t>
                      </a:r>
                      <a:r>
                        <a:rPr lang="it-IT" sz="1300" dirty="0" err="1">
                          <a:solidFill>
                            <a:srgbClr val="000080"/>
                          </a:solidFill>
                          <a:effectLst/>
                        </a:rPr>
                        <a:t>rodu</a:t>
                      </a:r>
                      <a:r>
                        <a:rPr lang="it-IT" sz="1300" dirty="0">
                          <a:solidFill>
                            <a:srgbClr val="000080"/>
                          </a:solidFill>
                          <a:effectLst/>
                        </a:rPr>
                        <a:t>, </a:t>
                      </a:r>
                      <a:r>
                        <a:rPr lang="it-IT" sz="1300" dirty="0" err="1">
                          <a:solidFill>
                            <a:srgbClr val="000080"/>
                          </a:solidFill>
                          <a:effectLst/>
                        </a:rPr>
                        <a:t>naroda</a:t>
                      </a:r>
                      <a:endParaRPr lang="it-IT" sz="1300" dirty="0">
                        <a:effectLst/>
                      </a:endParaRPr>
                    </a:p>
                  </a:txBody>
                  <a:tcPr marT="45716" marB="4571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1573199"/>
                  </a:ext>
                </a:extLst>
              </a:tr>
              <a:tr h="439858">
                <a:tc>
                  <a:txBody>
                    <a:bodyPr/>
                    <a:lstStyle/>
                    <a:p>
                      <a:pPr fontAlgn="t"/>
                      <a:r>
                        <a:rPr lang="sl-SI" sz="1300" dirty="0" smtClean="0">
                          <a:effectLst/>
                        </a:rPr>
                        <a:t>6. kitica</a:t>
                      </a:r>
                      <a:endParaRPr lang="sl-SI" sz="1300" dirty="0">
                        <a:effectLst/>
                      </a:endParaRPr>
                    </a:p>
                  </a:txBody>
                  <a:tcPr marT="45716" marB="4571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sl-SI" sz="1300" dirty="0" smtClean="0">
                          <a:solidFill>
                            <a:srgbClr val="000080"/>
                          </a:solidFill>
                          <a:effectLst/>
                        </a:rPr>
                        <a:t>Spodbuja</a:t>
                      </a:r>
                      <a:r>
                        <a:rPr lang="sl-SI" sz="1300" baseline="0" dirty="0" smtClean="0">
                          <a:solidFill>
                            <a:srgbClr val="000080"/>
                          </a:solidFill>
                          <a:effectLst/>
                        </a:rPr>
                        <a:t> mladeniče</a:t>
                      </a:r>
                      <a:r>
                        <a:rPr lang="it-IT" sz="1300" dirty="0" smtClean="0">
                          <a:solidFill>
                            <a:srgbClr val="000080"/>
                          </a:solidFill>
                          <a:effectLst/>
                        </a:rPr>
                        <a:t>, </a:t>
                      </a:r>
                      <a:r>
                        <a:rPr lang="it-IT" sz="1300" dirty="0" err="1">
                          <a:solidFill>
                            <a:srgbClr val="000080"/>
                          </a:solidFill>
                          <a:effectLst/>
                        </a:rPr>
                        <a:t>naj</a:t>
                      </a:r>
                      <a:r>
                        <a:rPr lang="it-IT" sz="1300" dirty="0">
                          <a:solidFill>
                            <a:srgbClr val="000080"/>
                          </a:solidFill>
                          <a:effectLst/>
                        </a:rPr>
                        <a:t> se ne puste </a:t>
                      </a:r>
                      <a:r>
                        <a:rPr lang="it-IT" sz="1300" dirty="0" err="1">
                          <a:solidFill>
                            <a:srgbClr val="000080"/>
                          </a:solidFill>
                          <a:effectLst/>
                        </a:rPr>
                        <a:t>potolči</a:t>
                      </a:r>
                      <a:r>
                        <a:rPr lang="it-IT" sz="1300" dirty="0">
                          <a:solidFill>
                            <a:srgbClr val="000080"/>
                          </a:solidFill>
                          <a:effectLst/>
                        </a:rPr>
                        <a:t>, </a:t>
                      </a:r>
                      <a:r>
                        <a:rPr lang="it-IT" sz="1300" dirty="0" err="1">
                          <a:solidFill>
                            <a:srgbClr val="000080"/>
                          </a:solidFill>
                          <a:effectLst/>
                        </a:rPr>
                        <a:t>naj</a:t>
                      </a:r>
                      <a:r>
                        <a:rPr lang="it-IT" sz="1300" dirty="0">
                          <a:solidFill>
                            <a:srgbClr val="000080"/>
                          </a:solidFill>
                          <a:effectLst/>
                        </a:rPr>
                        <a:t> </a:t>
                      </a:r>
                      <a:r>
                        <a:rPr lang="it-IT" sz="1300" dirty="0" err="1">
                          <a:solidFill>
                            <a:srgbClr val="000080"/>
                          </a:solidFill>
                          <a:effectLst/>
                        </a:rPr>
                        <a:t>branijo</a:t>
                      </a:r>
                      <a:r>
                        <a:rPr lang="it-IT" sz="1300" dirty="0">
                          <a:solidFill>
                            <a:srgbClr val="000080"/>
                          </a:solidFill>
                          <a:effectLst/>
                        </a:rPr>
                        <a:t> </a:t>
                      </a:r>
                      <a:r>
                        <a:rPr lang="it-IT" sz="1300" dirty="0" err="1">
                          <a:solidFill>
                            <a:srgbClr val="000080"/>
                          </a:solidFill>
                          <a:effectLst/>
                        </a:rPr>
                        <a:t>domovino</a:t>
                      </a:r>
                      <a:endParaRPr lang="it-IT" sz="1300" dirty="0">
                        <a:effectLst/>
                      </a:endParaRPr>
                    </a:p>
                  </a:txBody>
                  <a:tcPr marT="45716" marB="4571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6710602"/>
                  </a:ext>
                </a:extLst>
              </a:tr>
              <a:tr h="744377">
                <a:tc>
                  <a:txBody>
                    <a:bodyPr/>
                    <a:lstStyle/>
                    <a:p>
                      <a:pPr fontAlgn="t"/>
                      <a:r>
                        <a:rPr lang="sl-SI" sz="1300" dirty="0" smtClean="0">
                          <a:effectLst/>
                        </a:rPr>
                        <a:t>7. kitica</a:t>
                      </a:r>
                      <a:endParaRPr lang="sl-SI" sz="1300" dirty="0">
                        <a:effectLst/>
                      </a:endParaRPr>
                    </a:p>
                  </a:txBody>
                  <a:tcPr marT="45716" marB="4571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sl-SI" sz="1300" dirty="0">
                          <a:solidFill>
                            <a:srgbClr val="000080"/>
                          </a:solidFill>
                          <a:effectLst/>
                        </a:rPr>
                        <a:t>nagovarja k miru, svobodi in medsebojnemu spoštovanju, sožitju narodov in toleranci, strpnosti</a:t>
                      </a:r>
                      <a:endParaRPr lang="sl-SI" sz="1300" dirty="0">
                        <a:effectLst/>
                      </a:endParaRPr>
                    </a:p>
                  </a:txBody>
                  <a:tcPr marT="45716" marB="4571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1375108"/>
                  </a:ext>
                </a:extLst>
              </a:tr>
              <a:tr h="744377">
                <a:tc>
                  <a:txBody>
                    <a:bodyPr/>
                    <a:lstStyle/>
                    <a:p>
                      <a:pPr fontAlgn="t"/>
                      <a:r>
                        <a:rPr lang="sl-SI" sz="1300" dirty="0" smtClean="0">
                          <a:effectLst/>
                        </a:rPr>
                        <a:t>8. kitica</a:t>
                      </a:r>
                      <a:endParaRPr lang="sl-SI" sz="1300" dirty="0">
                        <a:effectLst/>
                      </a:endParaRPr>
                    </a:p>
                  </a:txBody>
                  <a:tcPr marT="45716" marB="4571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sl-SI" sz="1300" dirty="0">
                          <a:solidFill>
                            <a:srgbClr val="000080"/>
                          </a:solidFill>
                          <a:effectLst/>
                        </a:rPr>
                        <a:t>nazdravlja vsem dobrim ljudem, želi bratstvo, humanost, človečnost</a:t>
                      </a:r>
                      <a:endParaRPr lang="sl-SI" sz="1300" dirty="0">
                        <a:effectLst/>
                      </a:endParaRPr>
                    </a:p>
                  </a:txBody>
                  <a:tcPr marT="45716" marB="4571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8344032"/>
                  </a:ext>
                </a:extLst>
              </a:tr>
            </a:tbl>
          </a:graphicData>
        </a:graphic>
      </p:graphicFrame>
      <p:sp>
        <p:nvSpPr>
          <p:cNvPr id="9" name="PoljeZBesedilom 8"/>
          <p:cNvSpPr txBox="1"/>
          <p:nvPr/>
        </p:nvSpPr>
        <p:spPr>
          <a:xfrm>
            <a:off x="385763" y="457200"/>
            <a:ext cx="4495800" cy="25860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sl-SI" dirty="0"/>
              <a:t>V kateri kitici pesnik nagovarja</a:t>
            </a:r>
          </a:p>
          <a:p>
            <a:pPr marL="285750" indent="-285750">
              <a:buFontTx/>
              <a:buChar char="-"/>
              <a:defRPr/>
            </a:pPr>
            <a:r>
              <a:rPr lang="sl-SI" dirty="0"/>
              <a:t>prijatelje?</a:t>
            </a:r>
          </a:p>
          <a:p>
            <a:pPr marL="285750" indent="-285750">
              <a:buFontTx/>
              <a:buChar char="-"/>
              <a:defRPr/>
            </a:pPr>
            <a:r>
              <a:rPr lang="sl-SI" dirty="0"/>
              <a:t>slovenski svet?</a:t>
            </a:r>
          </a:p>
          <a:p>
            <a:pPr marL="285750" indent="-285750">
              <a:buFontTx/>
              <a:buChar char="-"/>
              <a:defRPr/>
            </a:pPr>
            <a:r>
              <a:rPr lang="sl-SI" dirty="0"/>
              <a:t>Slovane?</a:t>
            </a:r>
          </a:p>
          <a:p>
            <a:pPr marL="285750" indent="-285750">
              <a:buFontTx/>
              <a:buChar char="-"/>
              <a:defRPr/>
            </a:pPr>
            <a:r>
              <a:rPr lang="sl-SI" dirty="0"/>
              <a:t>Slovenke?</a:t>
            </a:r>
          </a:p>
          <a:p>
            <a:pPr marL="285750" indent="-285750">
              <a:buFontTx/>
              <a:buChar char="-"/>
              <a:defRPr/>
            </a:pPr>
            <a:r>
              <a:rPr lang="sl-SI" dirty="0"/>
              <a:t>slovenske može?</a:t>
            </a:r>
          </a:p>
          <a:p>
            <a:pPr marL="285750" indent="-285750">
              <a:buFontTx/>
              <a:buChar char="-"/>
              <a:defRPr/>
            </a:pPr>
            <a:r>
              <a:rPr lang="sl-SI" dirty="0"/>
              <a:t>vse narode?</a:t>
            </a:r>
          </a:p>
          <a:p>
            <a:pPr marL="285750" indent="-285750">
              <a:buFontTx/>
              <a:buChar char="-"/>
              <a:defRPr/>
            </a:pPr>
            <a:endParaRPr lang="sl-SI" dirty="0"/>
          </a:p>
          <a:p>
            <a:pPr marL="285750" indent="-285750">
              <a:buFontTx/>
              <a:buChar char="-"/>
              <a:defRPr/>
            </a:pPr>
            <a:endParaRPr lang="sl-SI" dirty="0"/>
          </a:p>
        </p:txBody>
      </p:sp>
      <p:pic>
        <p:nvPicPr>
          <p:cNvPr id="5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43800" y="609600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9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5"/>
          <p:cNvSpPr>
            <a:spLocks noChangeArrowheads="1"/>
          </p:cNvSpPr>
          <p:nvPr/>
        </p:nvSpPr>
        <p:spPr bwMode="auto">
          <a:xfrm>
            <a:off x="315913" y="2201863"/>
            <a:ext cx="3352800" cy="2514600"/>
          </a:xfrm>
          <a:prstGeom prst="rect">
            <a:avLst/>
          </a:prstGeom>
          <a:solidFill>
            <a:schemeClr val="accent2"/>
          </a:solidFill>
          <a:ln w="2857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sl-SI" altLang="sl-SI" sz="2800">
                <a:latin typeface="Arial" panose="020B0604020202020204" pitchFamily="34" charset="0"/>
              </a:rPr>
              <a:t>Poziv k: </a:t>
            </a:r>
          </a:p>
          <a:p>
            <a:pPr eaLnBrk="1" hangingPunct="1">
              <a:spcBef>
                <a:spcPct val="20000"/>
              </a:spcBef>
            </a:pPr>
            <a:r>
              <a:rPr lang="sl-SI" altLang="sl-SI" sz="2800">
                <a:solidFill>
                  <a:schemeClr val="bg1"/>
                </a:solidFill>
                <a:latin typeface="Arial" panose="020B0604020202020204" pitchFamily="34" charset="0"/>
              </a:rPr>
              <a:t>- enakosti</a:t>
            </a:r>
          </a:p>
          <a:p>
            <a:pPr eaLnBrk="1" hangingPunct="1">
              <a:spcBef>
                <a:spcPct val="20000"/>
              </a:spcBef>
            </a:pPr>
            <a:r>
              <a:rPr lang="sl-SI" altLang="sl-SI" sz="2800">
                <a:solidFill>
                  <a:schemeClr val="bg1"/>
                </a:solidFill>
                <a:latin typeface="Arial" panose="020B0604020202020204" pitchFamily="34" charset="0"/>
              </a:rPr>
              <a:t>- bratstvu</a:t>
            </a:r>
          </a:p>
          <a:p>
            <a:pPr eaLnBrk="1" hangingPunct="1">
              <a:spcBef>
                <a:spcPct val="20000"/>
              </a:spcBef>
            </a:pPr>
            <a:r>
              <a:rPr lang="sl-SI" altLang="sl-SI" sz="2800">
                <a:solidFill>
                  <a:schemeClr val="bg1"/>
                </a:solidFill>
                <a:latin typeface="Arial" panose="020B0604020202020204" pitchFamily="34" charset="0"/>
              </a:rPr>
              <a:t>- spravi</a:t>
            </a:r>
          </a:p>
          <a:p>
            <a:pPr eaLnBrk="1" hangingPunct="1">
              <a:spcBef>
                <a:spcPct val="20000"/>
              </a:spcBef>
            </a:pPr>
            <a:r>
              <a:rPr lang="sl-SI" altLang="sl-SI" sz="2800">
                <a:solidFill>
                  <a:schemeClr val="bg1"/>
                </a:solidFill>
                <a:latin typeface="Arial" panose="020B0604020202020204" pitchFamily="34" charset="0"/>
              </a:rPr>
              <a:t>- strpnosti</a:t>
            </a:r>
          </a:p>
          <a:p>
            <a:pPr eaLnBrk="1" hangingPunct="1">
              <a:spcBef>
                <a:spcPct val="20000"/>
              </a:spcBef>
            </a:pPr>
            <a:endParaRPr lang="sl-SI" altLang="sl-SI" sz="28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1267" name="Rectangle 6"/>
          <p:cNvSpPr>
            <a:spLocks noChangeArrowheads="1"/>
          </p:cNvSpPr>
          <p:nvPr/>
        </p:nvSpPr>
        <p:spPr bwMode="auto">
          <a:xfrm>
            <a:off x="6265863" y="1447800"/>
            <a:ext cx="2895600" cy="3505200"/>
          </a:xfrm>
          <a:prstGeom prst="rect">
            <a:avLst/>
          </a:prstGeom>
          <a:solidFill>
            <a:schemeClr val="accent2"/>
          </a:solidFill>
          <a:ln w="2857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FontTx/>
              <a:buChar char="-"/>
            </a:pPr>
            <a:r>
              <a:rPr lang="sl-SI" altLang="sl-SI" sz="2800">
                <a:solidFill>
                  <a:schemeClr val="bg1"/>
                </a:solidFill>
                <a:latin typeface="Arial" panose="020B0604020202020204" pitchFamily="34" charset="0"/>
              </a:rPr>
              <a:t>prijateljev</a:t>
            </a:r>
          </a:p>
          <a:p>
            <a:pPr eaLnBrk="1" hangingPunct="1">
              <a:spcBef>
                <a:spcPct val="20000"/>
              </a:spcBef>
              <a:buFontTx/>
              <a:buChar char="-"/>
            </a:pPr>
            <a:r>
              <a:rPr lang="sl-SI" altLang="sl-SI" sz="2800">
                <a:solidFill>
                  <a:schemeClr val="bg1"/>
                </a:solidFill>
                <a:latin typeface="Arial" panose="020B0604020202020204" pitchFamily="34" charset="0"/>
              </a:rPr>
              <a:t>mladenk</a:t>
            </a:r>
          </a:p>
          <a:p>
            <a:pPr eaLnBrk="1" hangingPunct="1">
              <a:spcBef>
                <a:spcPct val="20000"/>
              </a:spcBef>
            </a:pPr>
            <a:r>
              <a:rPr lang="sl-SI" altLang="sl-SI" sz="2800">
                <a:solidFill>
                  <a:schemeClr val="bg1"/>
                </a:solidFill>
                <a:latin typeface="Arial" panose="020B0604020202020204" pitchFamily="34" charset="0"/>
              </a:rPr>
              <a:t>-  mladeničev</a:t>
            </a:r>
          </a:p>
          <a:p>
            <a:pPr eaLnBrk="1" hangingPunct="1">
              <a:spcBef>
                <a:spcPct val="20000"/>
              </a:spcBef>
              <a:buFontTx/>
              <a:buChar char="-"/>
            </a:pPr>
            <a:r>
              <a:rPr lang="sl-SI" altLang="sl-SI" sz="2800">
                <a:solidFill>
                  <a:schemeClr val="bg1"/>
                </a:solidFill>
                <a:latin typeface="Arial" panose="020B0604020202020204" pitchFamily="34" charset="0"/>
              </a:rPr>
              <a:t>Slovencev</a:t>
            </a:r>
          </a:p>
          <a:p>
            <a:pPr eaLnBrk="1" hangingPunct="1">
              <a:spcBef>
                <a:spcPct val="20000"/>
              </a:spcBef>
              <a:buFontTx/>
              <a:buChar char="-"/>
            </a:pPr>
            <a:r>
              <a:rPr lang="sl-SI" altLang="sl-SI" sz="2800">
                <a:solidFill>
                  <a:schemeClr val="bg1"/>
                </a:solidFill>
                <a:latin typeface="Arial" panose="020B0604020202020204" pitchFamily="34" charset="0"/>
              </a:rPr>
              <a:t>vseh miroljubnih narodov</a:t>
            </a:r>
          </a:p>
          <a:p>
            <a:pPr eaLnBrk="1" hangingPunct="1">
              <a:spcBef>
                <a:spcPct val="20000"/>
              </a:spcBef>
            </a:pPr>
            <a:endParaRPr lang="sl-SI" altLang="sl-SI" sz="28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1268" name="Line 7"/>
          <p:cNvSpPr>
            <a:spLocks noChangeShapeType="1"/>
          </p:cNvSpPr>
          <p:nvPr/>
        </p:nvSpPr>
        <p:spPr bwMode="auto">
          <a:xfrm>
            <a:off x="4343400" y="3733800"/>
            <a:ext cx="914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sl-SI"/>
          </a:p>
        </p:txBody>
      </p:sp>
      <p:sp>
        <p:nvSpPr>
          <p:cNvPr id="11269" name="Text Box 8"/>
          <p:cNvSpPr txBox="1">
            <a:spLocks noChangeArrowheads="1"/>
          </p:cNvSpPr>
          <p:nvPr/>
        </p:nvSpPr>
        <p:spPr bwMode="auto">
          <a:xfrm>
            <a:off x="3792538" y="2940050"/>
            <a:ext cx="2227262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r>
              <a:rPr lang="sl-SI" altLang="sl-SI" sz="2800">
                <a:latin typeface="Arial" panose="020B0604020202020204" pitchFamily="34" charset="0"/>
              </a:rPr>
              <a:t>nagovarjanje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36513" y="-26988"/>
            <a:ext cx="4495800" cy="868363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l-SI" altLang="sl-SI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ZVRST/VRSTA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>
          <a:xfrm>
            <a:off x="238125" y="1011238"/>
            <a:ext cx="6019800" cy="2819400"/>
          </a:xfrm>
          <a:ln w="34925">
            <a:solidFill>
              <a:schemeClr val="accent2"/>
            </a:solidFill>
            <a:miter lim="800000"/>
            <a:headEnd/>
            <a:tailEnd/>
          </a:ln>
        </p:spPr>
        <p:txBody>
          <a:bodyPr rtlCol="0"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l-SI" altLang="sl-SI" sz="2800" dirty="0" smtClean="0"/>
              <a:t>lirska domoljubna pesem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sl-SI" altLang="sl-SI" sz="2800" dirty="0" smtClean="0"/>
              <a:t>oda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sl-SI" altLang="sl-SI" sz="2800" dirty="0" smtClean="0"/>
              <a:t>zdravica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sl-SI" altLang="sl-SI" sz="2800" dirty="0" smtClean="0"/>
              <a:t>napitnica z motivi pivskega veselja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sl-SI" altLang="sl-SI" sz="2800" dirty="0" smtClean="0"/>
              <a:t>politična pesem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sl-SI" altLang="sl-SI" sz="2800" dirty="0" smtClean="0"/>
              <a:t>slovenska himna: 7. kitica</a:t>
            </a:r>
          </a:p>
        </p:txBody>
      </p:sp>
      <p:sp>
        <p:nvSpPr>
          <p:cNvPr id="8196" name="Rectangle 4"/>
          <p:cNvSpPr>
            <a:spLocks noChangeArrowheads="1"/>
          </p:cNvSpPr>
          <p:nvPr/>
        </p:nvSpPr>
        <p:spPr bwMode="auto">
          <a:xfrm>
            <a:off x="7010400" y="4038600"/>
            <a:ext cx="2133600" cy="86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sl-SI" altLang="sl-SI" b="1" smtClean="0">
                <a:solidFill>
                  <a:schemeClr val="accent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IDEJA</a:t>
            </a:r>
          </a:p>
        </p:txBody>
      </p:sp>
      <p:sp>
        <p:nvSpPr>
          <p:cNvPr id="10245" name="Rectangle 5"/>
          <p:cNvSpPr>
            <a:spLocks noChangeArrowheads="1"/>
          </p:cNvSpPr>
          <p:nvPr/>
        </p:nvSpPr>
        <p:spPr bwMode="auto">
          <a:xfrm>
            <a:off x="228600" y="4800600"/>
            <a:ext cx="8686800" cy="2057400"/>
          </a:xfrm>
          <a:prstGeom prst="rect">
            <a:avLst/>
          </a:prstGeom>
          <a:noFill/>
          <a:ln w="3492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sl-SI" altLang="sl-SI" sz="2800">
                <a:latin typeface="Arial" panose="020B0604020202020204" pitchFamily="34" charset="0"/>
              </a:rPr>
              <a:t>   Pesem je poziv k osvoboditvi vseh narodov, vsega človeštva.</a:t>
            </a:r>
          </a:p>
          <a:p>
            <a:pPr eaLnBrk="1" hangingPunct="1">
              <a:spcBef>
                <a:spcPct val="20000"/>
              </a:spcBef>
            </a:pPr>
            <a:r>
              <a:rPr lang="sl-SI" altLang="sl-SI" sz="2800">
                <a:latin typeface="Arial" panose="020B0604020202020204" pitchFamily="34" charset="0"/>
              </a:rPr>
              <a:t>   V Zdravljici so izražene ideje svobode, vere v lasten narod in v sožitje vseh narodov sveta.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endParaRPr lang="sl-SI" altLang="sl-SI" sz="2800">
              <a:latin typeface="Arial" panose="020B0604020202020204" pitchFamily="34" charset="0"/>
            </a:endParaRPr>
          </a:p>
        </p:txBody>
      </p:sp>
      <p:pic>
        <p:nvPicPr>
          <p:cNvPr id="2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33518" y="597693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6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Pravokotnik 2"/>
          <p:cNvSpPr>
            <a:spLocks noChangeArrowheads="1"/>
          </p:cNvSpPr>
          <p:nvPr/>
        </p:nvSpPr>
        <p:spPr bwMode="auto">
          <a:xfrm>
            <a:off x="2743200" y="76200"/>
            <a:ext cx="2514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r>
              <a:rPr lang="sl-SI" altLang="sl-SI"/>
              <a:t>LIKOVNA PESEM</a:t>
            </a:r>
          </a:p>
        </p:txBody>
      </p:sp>
      <p:sp>
        <p:nvSpPr>
          <p:cNvPr id="12291" name="Pravokotnik 3"/>
          <p:cNvSpPr>
            <a:spLocks noChangeArrowheads="1"/>
          </p:cNvSpPr>
          <p:nvPr/>
        </p:nvSpPr>
        <p:spPr bwMode="auto">
          <a:xfrm>
            <a:off x="457200" y="685800"/>
            <a:ext cx="7924800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r>
              <a:rPr lang="sl-SI" altLang="sl-SI"/>
              <a:t>Zdravljica je likovno oblikovana pesem ali carmina figurata. To pomeni, da tudi z obliko ponuja sporočilo oz. temo, pravzaprav jo podpira.</a:t>
            </a:r>
          </a:p>
          <a:p>
            <a:endParaRPr lang="sl-SI" altLang="sl-SI"/>
          </a:p>
          <a:p>
            <a:r>
              <a:rPr lang="sl-SI" altLang="sl-SI"/>
              <a:t>Ta napitnica ima obliko kupic, kar razberemo iz premišljene razporeditve različnega števila zlogov v verzih: 7-8-7-8-3-3-8 (stopica je jamb).</a:t>
            </a:r>
          </a:p>
        </p:txBody>
      </p:sp>
      <p:sp>
        <p:nvSpPr>
          <p:cNvPr id="12292" name="Pravokotnik 4"/>
          <p:cNvSpPr>
            <a:spLocks noChangeArrowheads="1"/>
          </p:cNvSpPr>
          <p:nvPr/>
        </p:nvSpPr>
        <p:spPr bwMode="auto">
          <a:xfrm>
            <a:off x="990600" y="2895600"/>
            <a:ext cx="4800600" cy="310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/>
            <a:r>
              <a:rPr lang="sl-SI" altLang="sl-SI" sz="2800"/>
              <a:t>Prijatli! Obrodile</a:t>
            </a:r>
          </a:p>
          <a:p>
            <a:pPr algn="ctr"/>
            <a:r>
              <a:rPr lang="sl-SI" altLang="sl-SI" sz="2800"/>
              <a:t>So trte vince nam sladko,</a:t>
            </a:r>
          </a:p>
          <a:p>
            <a:pPr algn="ctr"/>
            <a:r>
              <a:rPr lang="sl-SI" altLang="sl-SI" sz="2800"/>
              <a:t>ki nam oživlja žile,</a:t>
            </a:r>
          </a:p>
          <a:p>
            <a:pPr algn="ctr"/>
            <a:r>
              <a:rPr lang="sl-SI" altLang="sl-SI" sz="2800"/>
              <a:t>srce razjasni in oko,</a:t>
            </a:r>
          </a:p>
          <a:p>
            <a:pPr algn="ctr"/>
            <a:r>
              <a:rPr lang="sl-SI" altLang="sl-SI" sz="2800"/>
              <a:t>ki utopi</a:t>
            </a:r>
          </a:p>
          <a:p>
            <a:pPr algn="ctr"/>
            <a:r>
              <a:rPr lang="sl-SI" altLang="sl-SI" sz="2800"/>
              <a:t>vse skrbi,</a:t>
            </a:r>
          </a:p>
          <a:p>
            <a:pPr algn="ctr"/>
            <a:r>
              <a:rPr lang="sl-SI" altLang="sl-SI" sz="2800"/>
              <a:t>V potrtih prsih up budi!</a:t>
            </a:r>
          </a:p>
        </p:txBody>
      </p:sp>
      <p:pic>
        <p:nvPicPr>
          <p:cNvPr id="2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01000" y="2651918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3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Načrt po meri">
  <a:themeElements>
    <a:clrScheme name="Načrt po meri 9">
      <a:dk1>
        <a:srgbClr val="336699"/>
      </a:dk1>
      <a:lt1>
        <a:srgbClr val="FFFFFF"/>
      </a:lt1>
      <a:dk2>
        <a:srgbClr val="000000"/>
      </a:dk2>
      <a:lt2>
        <a:srgbClr val="E3EBF1"/>
      </a:lt2>
      <a:accent1>
        <a:srgbClr val="003399"/>
      </a:accent1>
      <a:accent2>
        <a:srgbClr val="468A4B"/>
      </a:accent2>
      <a:accent3>
        <a:srgbClr val="AAAAAA"/>
      </a:accent3>
      <a:accent4>
        <a:srgbClr val="DADADA"/>
      </a:accent4>
      <a:accent5>
        <a:srgbClr val="AAADCA"/>
      </a:accent5>
      <a:accent6>
        <a:srgbClr val="3F7D43"/>
      </a:accent6>
      <a:hlink>
        <a:srgbClr val="66CCFF"/>
      </a:hlink>
      <a:folHlink>
        <a:srgbClr val="F0E500"/>
      </a:folHlink>
    </a:clrScheme>
    <a:fontScheme name="Načrt po meri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Načrt po meri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črt po meri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črt po meri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črt po meri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črt po meri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črt po meri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črt po meri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črt po meri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črt po meri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črt po meri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črt po meri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črt po meri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ova t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227</TotalTime>
  <Words>655</Words>
  <Application>Microsoft Office PowerPoint</Application>
  <PresentationFormat>Diaprojekcija na zaslonu (4:3)</PresentationFormat>
  <Paragraphs>123</Paragraphs>
  <Slides>12</Slides>
  <Notes>0</Notes>
  <HiddenSlides>0</HiddenSlides>
  <MMClips>11</MMClips>
  <ScaleCrop>false</ScaleCrop>
  <HeadingPairs>
    <vt:vector size="6" baseType="variant">
      <vt:variant>
        <vt:lpstr>Uporabljene pisave</vt:lpstr>
      </vt:variant>
      <vt:variant>
        <vt:i4>4</vt:i4>
      </vt:variant>
      <vt:variant>
        <vt:lpstr>Tema</vt:lpstr>
      </vt:variant>
      <vt:variant>
        <vt:i4>2</vt:i4>
      </vt:variant>
      <vt:variant>
        <vt:lpstr>Naslovi diapozitivov</vt:lpstr>
      </vt:variant>
      <vt:variant>
        <vt:i4>12</vt:i4>
      </vt:variant>
    </vt:vector>
  </HeadingPairs>
  <TitlesOfParts>
    <vt:vector size="18" baseType="lpstr">
      <vt:lpstr>Arial</vt:lpstr>
      <vt:lpstr>Calibri</vt:lpstr>
      <vt:lpstr>Calibri Light</vt:lpstr>
      <vt:lpstr>Tahoma</vt:lpstr>
      <vt:lpstr>Načrt po meri</vt:lpstr>
      <vt:lpstr>Officeova tema</vt:lpstr>
      <vt:lpstr>FRANCE PREŠEREN  ZDRAVLJICA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ZVRST/VRSTA</vt:lpstr>
      <vt:lpstr>PowerPointova predstavitev</vt:lpstr>
      <vt:lpstr>PowerPointova predstavitev</vt:lpstr>
      <vt:lpstr>PowerPointova predstavitev</vt:lpstr>
      <vt:lpstr>PowerPointova predstavitev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Ksenja Žmauc</dc:creator>
  <cp:lastModifiedBy>Ksenja Žmauc</cp:lastModifiedBy>
  <cp:revision>38</cp:revision>
  <cp:lastPrinted>1601-01-01T00:00:00Z</cp:lastPrinted>
  <dcterms:created xsi:type="dcterms:W3CDTF">1601-01-01T00:00:00Z</dcterms:created>
  <dcterms:modified xsi:type="dcterms:W3CDTF">2021-02-01T21:21:45Z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