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2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9F3451C-457D-4BF8-B619-880B771D05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6D7F1123-30F7-40FF-AEC5-B66E521DB5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xmlns="" id="{63932964-DCF7-4B6A-99EC-C0794A04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7654-BE32-4770-A418-8B9A3DE81304}" type="datetimeFigureOut">
              <a:rPr lang="sl-SI" smtClean="0"/>
              <a:t>31.1.2021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xmlns="" id="{7D3EDC16-1626-432E-A29E-15BC68207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xmlns="" id="{5DC18400-09AB-4525-8A26-D62D5F092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12DBC-20A4-4E55-8ACF-21317E742E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9248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2BEA2EA-E01E-443F-83D4-CBF6CB425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xmlns="" id="{CEE7FE05-9AA1-410A-BAFD-404C6EA882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xmlns="" id="{9F8AEE90-69D1-45E4-A831-7B6C58C09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7654-BE32-4770-A418-8B9A3DE81304}" type="datetimeFigureOut">
              <a:rPr lang="sl-SI" smtClean="0"/>
              <a:t>31.1.2021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xmlns="" id="{EAEC351F-9125-48A2-9FA1-5561E8281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xmlns="" id="{931088B3-B476-4FF1-AD15-79AAC66C4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12DBC-20A4-4E55-8ACF-21317E742E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75681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xmlns="" id="{264F25F9-4DCD-46C9-A631-2CA84F336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xmlns="" id="{F1DE2B7A-15C5-4444-96DE-F71092A9DB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xmlns="" id="{6FA2531D-7A70-4E83-93EA-6EE6FA510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7654-BE32-4770-A418-8B9A3DE81304}" type="datetimeFigureOut">
              <a:rPr lang="sl-SI" smtClean="0"/>
              <a:t>31.1.2021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xmlns="" id="{890899F7-CC0E-436C-B464-8A518D006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xmlns="" id="{AC2E698C-621C-4E96-BB0D-DD9BBE7A9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12DBC-20A4-4E55-8ACF-21317E742E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0641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BB864402-64D1-4FDF-BBE9-86A8A0AD0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BA5C96E0-C382-4E9D-9D32-13E7451B6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xmlns="" id="{D1C8C411-6F1B-49F7-BF6F-394291C7F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7654-BE32-4770-A418-8B9A3DE81304}" type="datetimeFigureOut">
              <a:rPr lang="sl-SI" smtClean="0"/>
              <a:t>31.1.2021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xmlns="" id="{365D9D5C-C7D5-407E-AB28-FAF525FDF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xmlns="" id="{409BE1C0-5456-47BD-B307-70746B9BB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12DBC-20A4-4E55-8ACF-21317E742E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7837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D5C039BF-83AA-4D60-B5DF-F877FA378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xmlns="" id="{5BF9C005-A59F-4293-8D20-25F56B8D4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xmlns="" id="{BCC4D6C9-174F-4601-AC77-ADD83C0EB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7654-BE32-4770-A418-8B9A3DE81304}" type="datetimeFigureOut">
              <a:rPr lang="sl-SI" smtClean="0"/>
              <a:t>31.1.2021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xmlns="" id="{F48DA060-DF54-438E-B0AA-B4D2349F3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xmlns="" id="{AED416CF-3058-4459-AA9D-A40F6698E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12DBC-20A4-4E55-8ACF-21317E742E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36696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191C371-3197-4BAB-88AA-1161D9E6C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77FBFF94-5C93-4AE5-BDCE-EAE83C6FCE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xmlns="" id="{487C669E-2678-47DE-8EBA-6FAEA7CE62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xmlns="" id="{BBD4F0D7-D961-4DA2-91E9-CA4BB9411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7654-BE32-4770-A418-8B9A3DE81304}" type="datetimeFigureOut">
              <a:rPr lang="sl-SI" smtClean="0"/>
              <a:t>31.1.2021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xmlns="" id="{98B2831C-0C2E-4C51-81A0-E981D407F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xmlns="" id="{2D6BA4C3-74EC-4D1B-9F20-0EB0856C0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12DBC-20A4-4E55-8ACF-21317E742E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12785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1B3683D-FF29-4A07-8392-6CD427A7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xmlns="" id="{70FD3036-0760-4C37-BF02-0D311E48BA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xmlns="" id="{B6A1B076-06ED-46EB-A360-7463CC138E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xmlns="" id="{B3461B0B-DBB4-41AA-A3C5-8FD32CA50F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xmlns="" id="{22E33A26-3806-4DEC-AED5-B42E5D46E0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xmlns="" id="{359B08EE-3356-4030-A6C5-B1DC532B8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7654-BE32-4770-A418-8B9A3DE81304}" type="datetimeFigureOut">
              <a:rPr lang="sl-SI" smtClean="0"/>
              <a:t>31.1.2021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xmlns="" id="{89425D85-EAF0-4464-8023-F5D5E4CD5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xmlns="" id="{A3359617-4298-4874-AF30-1AD71578E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12DBC-20A4-4E55-8ACF-21317E742E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6366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3A7F8582-1B69-4206-9DFF-1401193EF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xmlns="" id="{A0B6C80B-3E89-4846-96BF-14180DD72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7654-BE32-4770-A418-8B9A3DE81304}" type="datetimeFigureOut">
              <a:rPr lang="sl-SI" smtClean="0"/>
              <a:t>31.1.2021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xmlns="" id="{A0E54BC8-B5A1-4B17-BAA8-2603496DC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xmlns="" id="{4C50C9C3-8DA3-4FEA-B4F4-41484CA75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12DBC-20A4-4E55-8ACF-21317E742E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13261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xmlns="" id="{B0AF98D2-2517-4D10-9057-D86ED5979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7654-BE32-4770-A418-8B9A3DE81304}" type="datetimeFigureOut">
              <a:rPr lang="sl-SI" smtClean="0"/>
              <a:t>31.1.2021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xmlns="" id="{E2F665A4-26BE-48D5-B2A7-C5169151E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xmlns="" id="{EA73DE2C-EA66-467D-9483-DDA713CE8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12DBC-20A4-4E55-8ACF-21317E742E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906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11FFC2C-3E5B-42BA-9378-2299D63BB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9367CDFE-9726-42A7-B1C1-CFD2D76FC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xmlns="" id="{82DE7DB0-7630-4505-BD68-2CFDD4EEB4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xmlns="" id="{22F3F6CC-E925-4ED8-B722-946932264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7654-BE32-4770-A418-8B9A3DE81304}" type="datetimeFigureOut">
              <a:rPr lang="sl-SI" smtClean="0"/>
              <a:t>31.1.2021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xmlns="" id="{99D56788-88F2-4467-B754-F2F39D2C0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xmlns="" id="{AB1B54D8-AC47-41DE-9433-347A2750E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12DBC-20A4-4E55-8ACF-21317E742E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154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FCF211-4D0E-4527-96F7-E75997BF8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xmlns="" id="{12A67696-29D7-4B43-A029-74B2ACEEDF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xmlns="" id="{58DBC2E8-6620-4A75-80AE-2AD54CCACE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xmlns="" id="{E143FE0C-4244-4D7B-AB7A-A0231B7B2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7654-BE32-4770-A418-8B9A3DE81304}" type="datetimeFigureOut">
              <a:rPr lang="sl-SI" smtClean="0"/>
              <a:t>31.1.2021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xmlns="" id="{BAAF39E3-3A22-4541-9723-760C4B08A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xmlns="" id="{683973BD-95A4-4D68-8AD9-E25EF76C3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12DBC-20A4-4E55-8ACF-21317E742E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7490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xmlns="" id="{3ACE95CB-D084-4460-A940-908B79995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xmlns="" id="{07FC2950-23E1-44DF-974A-23FEF81E1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xmlns="" id="{660A66CF-B4D7-4A05-ADAA-187ED25B1F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27654-BE32-4770-A418-8B9A3DE81304}" type="datetimeFigureOut">
              <a:rPr lang="sl-SI" smtClean="0"/>
              <a:t>31.1.2021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xmlns="" id="{0BF32EFA-915C-4F2A-B2C6-506851436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xmlns="" id="{CD0EB76E-E199-4FC4-B0DF-9A3D193B78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12DBC-20A4-4E55-8ACF-21317E742E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6437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>
            <a:extLst>
              <a:ext uri="{FF2B5EF4-FFF2-40B4-BE49-F238E27FC236}">
                <a16:creationId xmlns:a16="http://schemas.microsoft.com/office/drawing/2014/main" xmlns="" id="{CD746256-0B8B-4C88-B78D-DF0B1342CFEE}"/>
              </a:ext>
            </a:extLst>
          </p:cNvPr>
          <p:cNvSpPr txBox="1">
            <a:spLocks/>
          </p:cNvSpPr>
          <p:nvPr/>
        </p:nvSpPr>
        <p:spPr>
          <a:xfrm>
            <a:off x="5963478" y="357809"/>
            <a:ext cx="5791200" cy="659958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2400" i="1" dirty="0"/>
              <a:t>1</a:t>
            </a:r>
            <a:r>
              <a:rPr lang="sl-SI" sz="2400" b="1" i="1" dirty="0"/>
              <a:t>. OKRASNI PRIDEVEK</a:t>
            </a:r>
            <a:r>
              <a:rPr lang="sl-SI" sz="2400" dirty="0"/>
              <a:t>:</a:t>
            </a:r>
            <a:br>
              <a:rPr lang="sl-SI" sz="2400" dirty="0"/>
            </a:br>
            <a:r>
              <a:rPr lang="sl-SI" sz="2400" dirty="0"/>
              <a:t>2. </a:t>
            </a:r>
            <a:r>
              <a:rPr lang="sl-SI" sz="2400" b="1" i="1" dirty="0"/>
              <a:t>POOSEBITEV</a:t>
            </a:r>
            <a:r>
              <a:rPr lang="sl-SI" sz="2400" dirty="0"/>
              <a:t>:</a:t>
            </a:r>
            <a:r>
              <a:rPr lang="sl-SI" sz="2400" u="sng" dirty="0"/>
              <a:t/>
            </a:r>
            <a:br>
              <a:rPr lang="sl-SI" sz="2400" u="sng" dirty="0"/>
            </a:br>
            <a:r>
              <a:rPr lang="sl-SI" sz="2400" dirty="0"/>
              <a:t>3. </a:t>
            </a:r>
            <a:r>
              <a:rPr lang="sl-SI" sz="2400" b="1" i="1" dirty="0"/>
              <a:t>METAFORA</a:t>
            </a:r>
            <a:r>
              <a:rPr lang="sl-SI" sz="2400" dirty="0"/>
              <a:t>:</a:t>
            </a:r>
            <a:br>
              <a:rPr lang="sl-SI" sz="2400" dirty="0"/>
            </a:br>
            <a:r>
              <a:rPr lang="sl-SI" sz="2400" dirty="0"/>
              <a:t>4. </a:t>
            </a:r>
            <a:r>
              <a:rPr lang="sl-SI" sz="2400" b="1" i="1" dirty="0"/>
              <a:t>PONAVLJANJE</a:t>
            </a:r>
            <a:r>
              <a:rPr lang="sl-SI" sz="2400" dirty="0"/>
              <a:t>:</a:t>
            </a:r>
            <a:br>
              <a:rPr lang="sl-SI" sz="2400" dirty="0"/>
            </a:br>
            <a:r>
              <a:rPr lang="sl-SI" sz="2400" dirty="0"/>
              <a:t>5. </a:t>
            </a:r>
            <a:r>
              <a:rPr lang="sl-SI" sz="2400" b="1" dirty="0"/>
              <a:t>ALITERACIJA</a:t>
            </a:r>
            <a:r>
              <a:rPr lang="sl-SI" sz="2400" dirty="0"/>
              <a:t>:</a:t>
            </a:r>
            <a:br>
              <a:rPr lang="sl-SI" sz="2400" dirty="0"/>
            </a:br>
            <a:r>
              <a:rPr lang="sl-SI" sz="2400" dirty="0"/>
              <a:t>6. </a:t>
            </a:r>
            <a:r>
              <a:rPr lang="sl-SI" sz="2400" b="1" i="1" dirty="0"/>
              <a:t>PRETIRAVANJE</a:t>
            </a:r>
            <a:r>
              <a:rPr lang="sl-SI" sz="2400" dirty="0"/>
              <a:t>: cela pesem</a:t>
            </a:r>
            <a:br>
              <a:rPr lang="sl-SI" sz="2400" dirty="0"/>
            </a:br>
            <a:r>
              <a:rPr lang="sl-SI" sz="2400" dirty="0"/>
              <a:t>7. </a:t>
            </a:r>
            <a:r>
              <a:rPr lang="sl-SI" sz="2400" b="1" i="1" dirty="0"/>
              <a:t>INVERZIJA</a:t>
            </a:r>
            <a:r>
              <a:rPr lang="sl-SI" sz="2400" dirty="0"/>
              <a:t>:</a:t>
            </a:r>
            <a:br>
              <a:rPr lang="sl-SI" sz="2400" dirty="0"/>
            </a:br>
            <a:r>
              <a:rPr lang="sl-SI" sz="2400" dirty="0"/>
              <a:t>8. </a:t>
            </a:r>
            <a:r>
              <a:rPr lang="sl-SI" sz="2400" b="1" i="1" dirty="0"/>
              <a:t>STOPNJEVANJE</a:t>
            </a:r>
            <a:r>
              <a:rPr lang="sl-SI" sz="2400" dirty="0"/>
              <a:t>:</a:t>
            </a:r>
            <a:br>
              <a:rPr lang="sl-SI" sz="2400" dirty="0"/>
            </a:br>
            <a:r>
              <a:rPr lang="sl-SI" sz="2400" dirty="0"/>
              <a:t>9. </a:t>
            </a:r>
            <a:r>
              <a:rPr lang="sl-SI" sz="2400" b="1" dirty="0"/>
              <a:t>RIMA</a:t>
            </a:r>
            <a:r>
              <a:rPr lang="sl-SI" sz="2400" dirty="0"/>
              <a:t>: notranja in zunanja:</a:t>
            </a:r>
            <a:br>
              <a:rPr lang="sl-SI" sz="2400" dirty="0"/>
            </a:br>
            <a:endParaRPr lang="sl-SI" sz="2400" dirty="0"/>
          </a:p>
        </p:txBody>
      </p:sp>
      <p:sp>
        <p:nvSpPr>
          <p:cNvPr id="5" name="Označba mesta vsebine 2">
            <a:extLst>
              <a:ext uri="{FF2B5EF4-FFF2-40B4-BE49-F238E27FC236}">
                <a16:creationId xmlns:a16="http://schemas.microsoft.com/office/drawing/2014/main" xmlns="" id="{C264E179-8EEC-490C-A4B2-1718F85F852C}"/>
              </a:ext>
            </a:extLst>
          </p:cNvPr>
          <p:cNvSpPr txBox="1">
            <a:spLocks/>
          </p:cNvSpPr>
          <p:nvPr/>
        </p:nvSpPr>
        <p:spPr>
          <a:xfrm>
            <a:off x="437322" y="357809"/>
            <a:ext cx="5658678" cy="62550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l-SI" sz="3200" dirty="0"/>
              <a:t>*8. Pesniška sredstva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l-SI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GAZELE, 3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l-SI" sz="2000" i="1" dirty="0"/>
              <a:t>Žalostna komú neznana je </a:t>
            </a:r>
            <a:r>
              <a:rPr lang="sl-SI" sz="2000" i="1" u="sng" dirty="0"/>
              <a:t>resnica</a:t>
            </a:r>
            <a:r>
              <a:rPr lang="sl-SI" sz="2000" i="1" dirty="0"/>
              <a:t>, </a:t>
            </a:r>
            <a:r>
              <a:rPr lang="sl-SI" sz="2000" b="1" i="1" dirty="0"/>
              <a:t>de jo ljubim</a:t>
            </a:r>
            <a:r>
              <a:rPr lang="sl-SI" sz="2000" i="1" dirty="0"/>
              <a:t>,</a:t>
            </a:r>
            <a:r>
              <a:rPr lang="sl-SI" sz="2000" dirty="0"/>
              <a:t/>
            </a:r>
            <a:br>
              <a:rPr lang="sl-SI" sz="2000" dirty="0"/>
            </a:br>
            <a:r>
              <a:rPr lang="sl-SI" sz="2000" i="1" dirty="0"/>
              <a:t>v pesmih mojih </a:t>
            </a:r>
            <a:r>
              <a:rPr lang="sl-SI" sz="2000" i="1" dirty="0" err="1"/>
              <a:t>védna</a:t>
            </a:r>
            <a:r>
              <a:rPr lang="sl-SI" sz="2000" i="1" dirty="0"/>
              <a:t>, sama </a:t>
            </a:r>
            <a:r>
              <a:rPr lang="sl-SI" sz="2000" i="1" u="sng" dirty="0"/>
              <a:t>govorica</a:t>
            </a:r>
            <a:r>
              <a:rPr lang="sl-SI" sz="2000" i="1" dirty="0"/>
              <a:t>, </a:t>
            </a:r>
            <a:r>
              <a:rPr lang="sl-SI" sz="2000" b="1" i="1" dirty="0"/>
              <a:t>de jo ljubim</a:t>
            </a:r>
            <a:r>
              <a:rPr lang="sl-SI" sz="2000" i="1" dirty="0"/>
              <a:t>.</a:t>
            </a:r>
            <a:r>
              <a:rPr lang="sl-SI" sz="2000" dirty="0"/>
              <a:t/>
            </a:r>
            <a:br>
              <a:rPr lang="sl-SI" sz="2000" dirty="0"/>
            </a:br>
            <a:r>
              <a:rPr lang="sl-SI" sz="2000" b="1" i="1" dirty="0"/>
              <a:t>Ve že </a:t>
            </a:r>
            <a:r>
              <a:rPr lang="sl-SI" sz="2000" i="1" dirty="0"/>
              <a:t>noč, ki brídko sliši zdihovati me brez spanja,</a:t>
            </a:r>
            <a:r>
              <a:rPr lang="sl-SI" sz="2000" dirty="0"/>
              <a:t/>
            </a:r>
            <a:br>
              <a:rPr lang="sl-SI" sz="2000" dirty="0"/>
            </a:br>
            <a:r>
              <a:rPr lang="sl-SI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 že </a:t>
            </a:r>
            <a:r>
              <a:rPr lang="sl-SI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svítla</a:t>
            </a:r>
            <a:r>
              <a:rPr lang="sl-SI" sz="20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zarja</a:t>
            </a:r>
            <a:r>
              <a:rPr lang="sl-SI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l-SI" sz="20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dneva </a:t>
            </a:r>
            <a:r>
              <a:rPr lang="sl-SI" sz="2000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porodnica</a:t>
            </a:r>
            <a:r>
              <a:rPr lang="sl-SI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l-SI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jo ljubim</a:t>
            </a:r>
            <a:r>
              <a:rPr lang="sl-SI" sz="2000" i="1" dirty="0"/>
              <a:t>.</a:t>
            </a:r>
            <a:r>
              <a:rPr lang="sl-SI" sz="2000" dirty="0"/>
              <a:t/>
            </a:r>
            <a:br>
              <a:rPr lang="sl-SI" sz="2000" dirty="0"/>
            </a:br>
            <a:r>
              <a:rPr lang="sl-SI" sz="2000" b="1" i="1" dirty="0">
                <a:solidFill>
                  <a:schemeClr val="accent6">
                    <a:lumMod val="50000"/>
                  </a:schemeClr>
                </a:solidFill>
              </a:rPr>
              <a:t>Ve že </a:t>
            </a:r>
            <a:r>
              <a:rPr lang="sl-SI" sz="2000" i="1" dirty="0">
                <a:solidFill>
                  <a:schemeClr val="accent6">
                    <a:lumMod val="50000"/>
                  </a:schemeClr>
                </a:solidFill>
              </a:rPr>
              <a:t>jutro, ve že poldne, ve že mračni hlad večera</a:t>
            </a:r>
            <a:r>
              <a:rPr lang="sl-SI" sz="2000" i="1" dirty="0"/>
              <a:t>,</a:t>
            </a:r>
            <a:r>
              <a:rPr lang="sl-SI" sz="2000" dirty="0"/>
              <a:t/>
            </a:r>
            <a:br>
              <a:rPr lang="sl-SI" sz="2000" dirty="0"/>
            </a:br>
            <a:r>
              <a:rPr lang="sl-SI" sz="2000" i="1" dirty="0">
                <a:solidFill>
                  <a:srgbClr val="92D050"/>
                </a:solidFill>
              </a:rPr>
              <a:t>tiho tožbo </a:t>
            </a:r>
            <a:r>
              <a:rPr lang="sl-SI" sz="2000" i="1" dirty="0" err="1"/>
              <a:t>mojga</a:t>
            </a:r>
            <a:r>
              <a:rPr lang="sl-SI" sz="2000" i="1" dirty="0"/>
              <a:t> </a:t>
            </a:r>
            <a:r>
              <a:rPr lang="sl-SI" sz="2000" i="1" dirty="0" err="1"/>
              <a:t>bled'ga</a:t>
            </a:r>
            <a:r>
              <a:rPr lang="sl-SI" sz="2000" i="1" dirty="0"/>
              <a:t>, </a:t>
            </a:r>
            <a:r>
              <a:rPr lang="sl-SI" sz="2000" i="1" dirty="0" err="1"/>
              <a:t>vel'ga</a:t>
            </a:r>
            <a:r>
              <a:rPr lang="sl-SI" sz="2000" i="1" dirty="0"/>
              <a:t> </a:t>
            </a:r>
            <a:r>
              <a:rPr lang="sl-SI" sz="2000" i="1" u="sng" dirty="0"/>
              <a:t>lica</a:t>
            </a:r>
            <a:r>
              <a:rPr lang="sl-SI" sz="2000" i="1" dirty="0"/>
              <a:t>, </a:t>
            </a:r>
            <a:r>
              <a:rPr lang="sl-SI" sz="2000" b="1" i="1" dirty="0"/>
              <a:t>de jo ljubim</a:t>
            </a:r>
            <a:r>
              <a:rPr lang="sl-SI" sz="2000" i="1" dirty="0"/>
              <a:t>.</a:t>
            </a:r>
            <a:r>
              <a:rPr lang="sl-SI" sz="2000" dirty="0"/>
              <a:t/>
            </a:r>
            <a:br>
              <a:rPr lang="sl-SI" sz="2000" dirty="0"/>
            </a:br>
            <a:r>
              <a:rPr lang="sl-SI" sz="2000" i="1" dirty="0" err="1"/>
              <a:t>Prebivál'ša</a:t>
            </a:r>
            <a:r>
              <a:rPr lang="sl-SI" sz="2000" i="1" dirty="0"/>
              <a:t> </a:t>
            </a:r>
            <a:r>
              <a:rPr lang="sl-SI" sz="2000" i="1" dirty="0" err="1"/>
              <a:t>mojga</a:t>
            </a:r>
            <a:r>
              <a:rPr lang="sl-SI" sz="2000" i="1" dirty="0"/>
              <a:t> stenam, mirni je samoti znano,</a:t>
            </a:r>
            <a:r>
              <a:rPr lang="sl-SI" sz="2000" dirty="0"/>
              <a:t/>
            </a:r>
            <a:br>
              <a:rPr lang="sl-SI" sz="2000" dirty="0"/>
            </a:br>
            <a:r>
              <a:rPr lang="sl-SI" sz="2000" i="1" dirty="0"/>
              <a:t>tudi </a:t>
            </a:r>
            <a:r>
              <a:rPr lang="sl-SI" sz="2000" i="1" dirty="0" err="1">
                <a:solidFill>
                  <a:srgbClr val="FF0000"/>
                </a:solidFill>
              </a:rPr>
              <a:t>nepokóju</a:t>
            </a:r>
            <a:r>
              <a:rPr lang="sl-SI" sz="2000" i="1" dirty="0">
                <a:solidFill>
                  <a:srgbClr val="FF0000"/>
                </a:solidFill>
              </a:rPr>
              <a:t> mesta </a:t>
            </a:r>
            <a:r>
              <a:rPr lang="sl-SI" sz="2000" i="1" dirty="0"/>
              <a:t>ni </a:t>
            </a:r>
            <a:r>
              <a:rPr lang="sl-SI" sz="2000" i="1" u="sng" dirty="0"/>
              <a:t>novica</a:t>
            </a:r>
            <a:r>
              <a:rPr lang="sl-SI" sz="2000" i="1" dirty="0"/>
              <a:t>, </a:t>
            </a:r>
            <a:r>
              <a:rPr lang="sl-SI" sz="2000" b="1" i="1" dirty="0"/>
              <a:t>de jo ljubim</a:t>
            </a:r>
            <a:r>
              <a:rPr lang="sl-SI" sz="2000" i="1" dirty="0"/>
              <a:t>.</a:t>
            </a:r>
            <a:r>
              <a:rPr lang="sl-SI" sz="2000" dirty="0"/>
              <a:t/>
            </a:r>
            <a:br>
              <a:rPr lang="sl-SI" sz="2000" dirty="0"/>
            </a:br>
            <a:r>
              <a:rPr lang="sl-SI" sz="2000" b="1" i="1" dirty="0"/>
              <a:t>Ve že </a:t>
            </a:r>
            <a:r>
              <a:rPr lang="sl-SI" sz="2000" i="1" dirty="0"/>
              <a:t>roža, ki pri poti, </a:t>
            </a:r>
            <a:r>
              <a:rPr lang="sl-SI" sz="2000" i="1" dirty="0">
                <a:solidFill>
                  <a:schemeClr val="accent4">
                    <a:lumMod val="75000"/>
                  </a:schemeClr>
                </a:solidFill>
              </a:rPr>
              <a:t>koder draga hodi</a:t>
            </a:r>
            <a:r>
              <a:rPr lang="sl-SI" sz="2000" i="1" dirty="0"/>
              <a:t>, rase,</a:t>
            </a:r>
            <a:r>
              <a:rPr lang="sl-SI" sz="2000" dirty="0"/>
              <a:t/>
            </a:r>
            <a:br>
              <a:rPr lang="sl-SI" sz="2000" dirty="0"/>
            </a:br>
            <a:r>
              <a:rPr lang="sl-SI" sz="2000" b="1" i="1" dirty="0"/>
              <a:t>ve že</a:t>
            </a:r>
            <a:r>
              <a:rPr lang="sl-SI" sz="2000" i="1" dirty="0"/>
              <a:t>, ki nad pótjo leta </a:t>
            </a:r>
            <a:r>
              <a:rPr lang="sl-SI" sz="2000" i="1" u="sng" dirty="0"/>
              <a:t>tica</a:t>
            </a:r>
            <a:r>
              <a:rPr lang="sl-SI" sz="2000" i="1" dirty="0"/>
              <a:t>, </a:t>
            </a:r>
            <a:r>
              <a:rPr lang="sl-SI" sz="2000" b="1" i="1" dirty="0"/>
              <a:t>de jo ljubim</a:t>
            </a:r>
            <a:r>
              <a:rPr lang="sl-SI" sz="2000" i="1" dirty="0"/>
              <a:t>.</a:t>
            </a:r>
            <a:r>
              <a:rPr lang="sl-SI" sz="2000" dirty="0"/>
              <a:t/>
            </a:r>
            <a:br>
              <a:rPr lang="sl-SI" sz="2000" dirty="0"/>
            </a:br>
            <a:r>
              <a:rPr lang="sl-SI" sz="2000" b="1" i="1" dirty="0"/>
              <a:t>Ve že </a:t>
            </a:r>
            <a:r>
              <a:rPr lang="sl-SI" sz="2000" i="1" dirty="0"/>
              <a:t>mokri prag nje hiše, vsaki kamen </a:t>
            </a:r>
            <a:r>
              <a:rPr lang="sl-SI" sz="2000" i="1" dirty="0" err="1"/>
              <a:t>blizo</a:t>
            </a:r>
            <a:r>
              <a:rPr lang="sl-SI" sz="2000" i="1" dirty="0"/>
              <a:t> njega,</a:t>
            </a:r>
            <a:r>
              <a:rPr lang="sl-SI" sz="2000" dirty="0"/>
              <a:t/>
            </a:r>
            <a:br>
              <a:rPr lang="sl-SI" sz="2000" dirty="0"/>
            </a:br>
            <a:r>
              <a:rPr lang="sl-SI" sz="2000" i="1" dirty="0" err="1"/>
              <a:t>ino</a:t>
            </a:r>
            <a:r>
              <a:rPr lang="sl-SI" sz="2000" i="1" dirty="0"/>
              <a:t> ve, ki mimo vodi me </a:t>
            </a:r>
            <a:r>
              <a:rPr lang="sl-SI" sz="2000" i="1" u="sng" dirty="0"/>
              <a:t>stezica</a:t>
            </a:r>
            <a:r>
              <a:rPr lang="sl-SI" sz="2000" i="1" dirty="0"/>
              <a:t>, </a:t>
            </a:r>
            <a:r>
              <a:rPr lang="sl-SI" sz="2000" b="1" i="1" dirty="0"/>
              <a:t>de jo ljubim</a:t>
            </a:r>
            <a:r>
              <a:rPr lang="sl-SI" sz="2000" i="1" dirty="0"/>
              <a:t>.</a:t>
            </a:r>
            <a:r>
              <a:rPr lang="sl-SI" sz="2000" dirty="0"/>
              <a:t/>
            </a:r>
            <a:br>
              <a:rPr lang="sl-SI" sz="2000" dirty="0"/>
            </a:br>
            <a:r>
              <a:rPr lang="sl-SI" sz="2000" i="1" dirty="0"/>
              <a:t>Ve že vsaka stvar, kar vedet in kar slišati od mene,</a:t>
            </a:r>
            <a:r>
              <a:rPr lang="sl-SI" sz="2000" dirty="0"/>
              <a:t/>
            </a:r>
            <a:br>
              <a:rPr lang="sl-SI" sz="2000" dirty="0"/>
            </a:br>
            <a:r>
              <a:rPr lang="sl-SI" sz="2000" i="1" dirty="0"/>
              <a:t>in verjeti noče draga mi </a:t>
            </a:r>
            <a:r>
              <a:rPr lang="sl-SI" sz="2000" i="1" u="sng" dirty="0"/>
              <a:t>devica</a:t>
            </a:r>
            <a:r>
              <a:rPr lang="sl-SI" sz="2000" i="1" dirty="0"/>
              <a:t>, </a:t>
            </a:r>
            <a:r>
              <a:rPr lang="sl-SI" sz="2000" b="1" i="1" dirty="0"/>
              <a:t>de jo ljubim</a:t>
            </a:r>
            <a:r>
              <a:rPr lang="sl-SI" sz="2000" i="1" dirty="0"/>
              <a:t>.</a:t>
            </a:r>
            <a:endParaRPr lang="sl-SI" sz="2000" dirty="0"/>
          </a:p>
          <a:p>
            <a:pPr marL="0" indent="0">
              <a:buFont typeface="Arial" panose="020B0604020202020204" pitchFamily="34" charset="0"/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4508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Officeova tema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Marjeta Kmetič</dc:creator>
  <cp:lastModifiedBy>Jernej</cp:lastModifiedBy>
  <cp:revision>2</cp:revision>
  <dcterms:created xsi:type="dcterms:W3CDTF">2021-01-29T20:21:28Z</dcterms:created>
  <dcterms:modified xsi:type="dcterms:W3CDTF">2021-01-31T17:01:36Z</dcterms:modified>
</cp:coreProperties>
</file>