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4" r:id="rId10"/>
    <p:sldId id="267" r:id="rId11"/>
    <p:sldId id="272" r:id="rId12"/>
    <p:sldId id="268" r:id="rId13"/>
    <p:sldId id="271" r:id="rId14"/>
    <p:sldId id="269" r:id="rId15"/>
    <p:sldId id="270"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0CDD8639-CBE8-4E3B-917F-2AE9B6AB3F4C}" type="datetimeFigureOut">
              <a:rPr lang="sl-SI" smtClean="0"/>
              <a:pPr/>
              <a:t>13. 02. 2022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7D63F274-8451-4079-B30A-B95E85E2E0EC}"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D8639-CBE8-4E3B-917F-2AE9B6AB3F4C}" type="datetimeFigureOut">
              <a:rPr lang="sl-SI" smtClean="0"/>
              <a:pPr/>
              <a:t>13. 02. 2022</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3F274-8451-4079-B30A-B95E85E2E0EC}"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l.wikipedia.org/wiki/Slika:Pesmi-Kette.JPG" TargetMode="External"/><Relationship Id="rId1" Type="http://schemas.openxmlformats.org/officeDocument/2006/relationships/slideLayout" Target="../slideLayouts/slideLayout2.xml"/><Relationship Id="rId6" Type="http://schemas.openxmlformats.org/officeDocument/2006/relationships/hyperlink" Target="http://sl.wikipedia.org/wiki/Slika:Basni-Kette.JPG" TargetMode="External"/><Relationship Id="rId5" Type="http://schemas.openxmlformats.org/officeDocument/2006/relationships/image" Target="../media/image13.png"/><Relationship Id="rId4" Type="http://schemas.openxmlformats.org/officeDocument/2006/relationships/hyperlink" Target="http://sl.wikipedia.org/wiki/Slika:%C5%A0ivilija_in_%C5%A1karjice.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9512" y="476672"/>
            <a:ext cx="8348464" cy="1470025"/>
          </a:xfrm>
        </p:spPr>
        <p:txBody>
          <a:bodyPr>
            <a:normAutofit/>
          </a:bodyPr>
          <a:lstStyle/>
          <a:p>
            <a:r>
              <a:rPr lang="sl-SI" sz="5400" b="1" dirty="0">
                <a:solidFill>
                  <a:schemeClr val="accent4">
                    <a:lumMod val="50000"/>
                  </a:schemeClr>
                </a:solidFill>
              </a:rPr>
              <a:t>DRAGOTIN KETTE</a:t>
            </a:r>
          </a:p>
        </p:txBody>
      </p:sp>
      <p:pic>
        <p:nvPicPr>
          <p:cNvPr id="4" name="Slika 3"/>
          <p:cNvPicPr/>
          <p:nvPr/>
        </p:nvPicPr>
        <p:blipFill>
          <a:blip r:embed="rId2" cstate="print"/>
          <a:srcRect/>
          <a:stretch>
            <a:fillRect/>
          </a:stretch>
        </p:blipFill>
        <p:spPr bwMode="auto">
          <a:xfrm>
            <a:off x="2411760" y="1700808"/>
            <a:ext cx="3744416" cy="4824536"/>
          </a:xfrm>
          <a:prstGeom prst="rect">
            <a:avLst/>
          </a:prstGeom>
          <a:noFill/>
          <a:ln w="9525">
            <a:noFill/>
            <a:miter lim="800000"/>
            <a:headEnd/>
            <a:tailEnd/>
          </a:ln>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t>TRST</a:t>
            </a:r>
          </a:p>
        </p:txBody>
      </p:sp>
      <p:sp>
        <p:nvSpPr>
          <p:cNvPr id="3" name="Ograda vsebine 2"/>
          <p:cNvSpPr>
            <a:spLocks noGrp="1"/>
          </p:cNvSpPr>
          <p:nvPr>
            <p:ph idx="1"/>
          </p:nvPr>
        </p:nvSpPr>
        <p:spPr>
          <a:xfrm>
            <a:off x="457200" y="1340768"/>
            <a:ext cx="8229600" cy="4785395"/>
          </a:xfrm>
        </p:spPr>
        <p:txBody>
          <a:bodyPr/>
          <a:lstStyle/>
          <a:p>
            <a:pPr>
              <a:buNone/>
            </a:pPr>
            <a:r>
              <a:rPr lang="sl-SI" dirty="0">
                <a:solidFill>
                  <a:schemeClr val="accent4">
                    <a:lumMod val="50000"/>
                  </a:schemeClr>
                </a:solidFill>
              </a:rPr>
              <a:t>Po maturi je odšel k vojakom v Trst, se tam prehladil in bil zaradi jetike odpuščen.</a:t>
            </a:r>
          </a:p>
          <a:p>
            <a:pPr>
              <a:buNone/>
            </a:pPr>
            <a:r>
              <a:rPr lang="sl-SI" dirty="0">
                <a:solidFill>
                  <a:schemeClr val="accent4">
                    <a:lumMod val="50000"/>
                  </a:schemeClr>
                </a:solidFill>
              </a:rPr>
              <a:t>Njegov odnos do ljubezni se je spremenil. Postala je bolj čutna in erotična.</a:t>
            </a:r>
          </a:p>
          <a:p>
            <a:pPr>
              <a:buNone/>
            </a:pPr>
            <a:endParaRPr lang="sl-SI" dirty="0"/>
          </a:p>
          <a:p>
            <a:pPr>
              <a:buNone/>
            </a:pPr>
            <a:endParaRPr lang="sl-SI" dirty="0"/>
          </a:p>
        </p:txBody>
      </p:sp>
      <p:pic>
        <p:nvPicPr>
          <p:cNvPr id="5" name="Slika 4"/>
          <p:cNvPicPr/>
          <p:nvPr/>
        </p:nvPicPr>
        <p:blipFill>
          <a:blip r:embed="rId2" cstate="print"/>
          <a:srcRect/>
          <a:stretch>
            <a:fillRect/>
          </a:stretch>
        </p:blipFill>
        <p:spPr bwMode="auto">
          <a:xfrm>
            <a:off x="2267744" y="3645024"/>
            <a:ext cx="4320480" cy="2880320"/>
          </a:xfrm>
          <a:prstGeom prst="rect">
            <a:avLst/>
          </a:prstGeom>
          <a:noFill/>
          <a:ln w="9525">
            <a:noFill/>
            <a:miter lim="800000"/>
            <a:headEnd/>
            <a:tailEnd/>
          </a:ln>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88640"/>
            <a:ext cx="8229600" cy="6480720"/>
          </a:xfrm>
        </p:spPr>
        <p:txBody>
          <a:bodyPr>
            <a:normAutofit fontScale="25000" lnSpcReduction="20000"/>
          </a:bodyPr>
          <a:lstStyle/>
          <a:p>
            <a:pPr>
              <a:buNone/>
            </a:pPr>
            <a:r>
              <a:rPr lang="sl-SI" sz="4000" dirty="0"/>
              <a:t>              </a:t>
            </a:r>
          </a:p>
          <a:p>
            <a:pPr>
              <a:buNone/>
            </a:pPr>
            <a:endParaRPr lang="sl-SI" sz="4000" dirty="0"/>
          </a:p>
          <a:p>
            <a:pPr>
              <a:buNone/>
            </a:pPr>
            <a:r>
              <a:rPr lang="sl-SI" sz="4000" dirty="0"/>
              <a:t>               </a:t>
            </a:r>
            <a:r>
              <a:rPr lang="sl-SI" sz="4000" b="1" dirty="0"/>
              <a:t>NA MOLU SAN CARLO</a:t>
            </a:r>
          </a:p>
          <a:p>
            <a:pPr>
              <a:buNone/>
            </a:pPr>
            <a:r>
              <a:rPr lang="sl-SI" sz="4000" dirty="0"/>
              <a:t>               VII</a:t>
            </a:r>
          </a:p>
          <a:p>
            <a:pPr>
              <a:buNone/>
            </a:pPr>
            <a:r>
              <a:rPr lang="sl-SI" sz="4000" dirty="0"/>
              <a:t>             Kakor </a:t>
            </a:r>
            <a:r>
              <a:rPr lang="sl-SI" sz="4000" dirty="0" err="1"/>
              <a:t>labud</a:t>
            </a:r>
            <a:r>
              <a:rPr lang="sl-SI" sz="4000" dirty="0"/>
              <a:t> </a:t>
            </a:r>
            <a:r>
              <a:rPr lang="sl-SI" sz="4000" dirty="0" err="1"/>
              <a:t>belogrudi</a:t>
            </a:r>
            <a:r>
              <a:rPr lang="sl-SI" sz="4000" dirty="0"/>
              <a:t> počasi</a:t>
            </a:r>
            <a:br>
              <a:rPr lang="sl-SI" sz="4000" dirty="0"/>
            </a:br>
            <a:r>
              <a:rPr lang="sl-SI" sz="4000" dirty="0"/>
              <a:t>plove moj čoln po gladini morjá,</a:t>
            </a:r>
            <a:br>
              <a:rPr lang="sl-SI" sz="4000" dirty="0"/>
            </a:br>
            <a:r>
              <a:rPr lang="sl-SI" sz="4000" dirty="0"/>
              <a:t>tiho se koplje v šumečih vodicah,</a:t>
            </a:r>
            <a:br>
              <a:rPr lang="sl-SI" sz="4000" dirty="0"/>
            </a:br>
            <a:r>
              <a:rPr lang="sl-SI" sz="4000" dirty="0"/>
              <a:t>v </a:t>
            </a:r>
            <a:r>
              <a:rPr lang="sl-SI" sz="4000" dirty="0" err="1"/>
              <a:t>blaženstvu</a:t>
            </a:r>
            <a:r>
              <a:rPr lang="sl-SI" sz="4000" dirty="0"/>
              <a:t> koplje se duša mojà.</a:t>
            </a:r>
            <a:br>
              <a:rPr lang="sl-SI" sz="4000" dirty="0"/>
            </a:br>
            <a:br>
              <a:rPr lang="sl-SI" sz="4000" dirty="0"/>
            </a:br>
            <a:r>
              <a:rPr lang="sl-SI" sz="4000" dirty="0"/>
              <a:t>»Čudež si, ljubica, ti naredila,</a:t>
            </a:r>
            <a:br>
              <a:rPr lang="sl-SI" sz="4000" dirty="0"/>
            </a:br>
            <a:r>
              <a:rPr lang="sl-SI" sz="4000" dirty="0"/>
              <a:t>smrt ti od mene pahnila si;</a:t>
            </a:r>
            <a:br>
              <a:rPr lang="sl-SI" sz="4000" dirty="0"/>
            </a:br>
            <a:r>
              <a:rPr lang="sl-SI" sz="4000" dirty="0"/>
              <a:t>zopet si </a:t>
            </a:r>
            <a:r>
              <a:rPr lang="sl-SI" sz="4000" dirty="0" err="1"/>
              <a:t>nade</a:t>
            </a:r>
            <a:r>
              <a:rPr lang="sl-SI" sz="4000" dirty="0"/>
              <a:t> mi v srcu prižgala,</a:t>
            </a:r>
            <a:br>
              <a:rPr lang="sl-SI" sz="4000" dirty="0"/>
            </a:br>
            <a:r>
              <a:rPr lang="sl-SI" sz="4000" dirty="0"/>
              <a:t>zopet življenje vanj dahnila si.</a:t>
            </a:r>
            <a:br>
              <a:rPr lang="sl-SI" sz="4000" dirty="0"/>
            </a:br>
            <a:br>
              <a:rPr lang="sl-SI" sz="4000" dirty="0"/>
            </a:br>
            <a:r>
              <a:rPr lang="sl-SI" sz="4000" dirty="0"/>
              <a:t>Jaz sem umrl. Oj dekle, pomisli:</a:t>
            </a:r>
            <a:br>
              <a:rPr lang="sl-SI" sz="4000" dirty="0"/>
            </a:br>
            <a:r>
              <a:rPr lang="sl-SI" sz="4000" dirty="0"/>
              <a:t>moje široko razprte oči</a:t>
            </a:r>
            <a:br>
              <a:rPr lang="sl-SI" sz="4000" dirty="0"/>
            </a:br>
            <a:r>
              <a:rPr lang="sl-SI" sz="4000" dirty="0"/>
              <a:t>videle niso nebeškega sonca,</a:t>
            </a:r>
            <a:br>
              <a:rPr lang="sl-SI" sz="4000" dirty="0"/>
            </a:br>
            <a:r>
              <a:rPr lang="sl-SI" sz="4000" dirty="0"/>
              <a:t>sladkih ni </a:t>
            </a:r>
            <a:r>
              <a:rPr lang="sl-SI" sz="4000" dirty="0" err="1"/>
              <a:t>čulo</a:t>
            </a:r>
            <a:r>
              <a:rPr lang="sl-SI" sz="4000" dirty="0"/>
              <a:t> uho melodij.</a:t>
            </a:r>
            <a:br>
              <a:rPr lang="sl-SI" sz="4000" dirty="0"/>
            </a:br>
            <a:br>
              <a:rPr lang="sl-SI" sz="4000" dirty="0"/>
            </a:br>
            <a:r>
              <a:rPr lang="sl-SI" sz="4000" dirty="0"/>
              <a:t>V moje srce se iz nežnega loka</a:t>
            </a:r>
            <a:br>
              <a:rPr lang="sl-SI" sz="4000" dirty="0"/>
            </a:br>
            <a:r>
              <a:rPr lang="sl-SI" sz="4000" dirty="0"/>
              <a:t>ostro puščica </a:t>
            </a:r>
            <a:r>
              <a:rPr lang="sl-SI" sz="4000" dirty="0" err="1"/>
              <a:t>izprožila</a:t>
            </a:r>
            <a:r>
              <a:rPr lang="sl-SI" sz="4000" dirty="0"/>
              <a:t> ni;</a:t>
            </a:r>
            <a:br>
              <a:rPr lang="sl-SI" sz="4000" dirty="0"/>
            </a:br>
            <a:r>
              <a:rPr lang="sl-SI" sz="4000" dirty="0"/>
              <a:t>zame ni pomlad na licih vzcvetela,</a:t>
            </a:r>
            <a:br>
              <a:rPr lang="sl-SI" sz="4000" dirty="0"/>
            </a:br>
            <a:r>
              <a:rPr lang="sl-SI" sz="4000" dirty="0"/>
              <a:t>grud se deviška </a:t>
            </a:r>
            <a:r>
              <a:rPr lang="sl-SI" sz="4000" dirty="0" err="1"/>
              <a:t>izožila</a:t>
            </a:r>
            <a:r>
              <a:rPr lang="sl-SI" sz="4000" dirty="0"/>
              <a:t> ni.</a:t>
            </a:r>
            <a:br>
              <a:rPr lang="sl-SI" sz="4000" dirty="0"/>
            </a:br>
            <a:br>
              <a:rPr lang="sl-SI" sz="4000" dirty="0"/>
            </a:br>
            <a:r>
              <a:rPr lang="sl-SI" sz="4000" dirty="0" err="1"/>
              <a:t>Okamenel</a:t>
            </a:r>
            <a:r>
              <a:rPr lang="sl-SI" sz="4000" dirty="0"/>
              <a:t> sem klečal pred  oltarjem,</a:t>
            </a:r>
            <a:br>
              <a:rPr lang="sl-SI" sz="4000" dirty="0"/>
            </a:br>
            <a:r>
              <a:rPr lang="sl-SI" sz="4000" dirty="0"/>
              <a:t>ki ga krasil </a:t>
            </a:r>
            <a:r>
              <a:rPr lang="sl-SI" sz="4000" dirty="0" err="1"/>
              <a:t>kamenit</a:t>
            </a:r>
            <a:r>
              <a:rPr lang="sl-SI" sz="4000" dirty="0"/>
              <a:t> je idol;</a:t>
            </a:r>
            <a:br>
              <a:rPr lang="sl-SI" sz="4000" dirty="0"/>
            </a:br>
            <a:r>
              <a:rPr lang="sl-SI" sz="4000" dirty="0"/>
              <a:t>molil sem krasno, a hladno obličje,</a:t>
            </a:r>
            <a:br>
              <a:rPr lang="sl-SI" sz="4000" dirty="0"/>
            </a:br>
            <a:r>
              <a:rPr lang="sl-SI" sz="4000" dirty="0"/>
              <a:t>molil celo </a:t>
            </a:r>
            <a:r>
              <a:rPr lang="sl-SI" sz="4000" dirty="0" err="1"/>
              <a:t>kameniti</a:t>
            </a:r>
            <a:r>
              <a:rPr lang="sl-SI" sz="4000" dirty="0"/>
              <a:t> prestol.</a:t>
            </a:r>
            <a:br>
              <a:rPr lang="sl-SI" sz="4000" dirty="0"/>
            </a:br>
            <a:br>
              <a:rPr lang="sl-SI" sz="4000" dirty="0"/>
            </a:br>
            <a:r>
              <a:rPr lang="sl-SI" sz="4000" dirty="0"/>
              <a:t>Menil sem pa, da ta hladna devica</a:t>
            </a:r>
            <a:br>
              <a:rPr lang="sl-SI" sz="4000" dirty="0"/>
            </a:br>
            <a:r>
              <a:rPr lang="sl-SI" sz="4000" dirty="0"/>
              <a:t>roke na prsih </a:t>
            </a:r>
            <a:r>
              <a:rPr lang="sl-SI" sz="4000" dirty="0" err="1"/>
              <a:t>razkrižala</a:t>
            </a:r>
            <a:r>
              <a:rPr lang="sl-SI" sz="4000" dirty="0"/>
              <a:t> bo,</a:t>
            </a:r>
            <a:br>
              <a:rPr lang="sl-SI" sz="4000" dirty="0"/>
            </a:br>
            <a:r>
              <a:rPr lang="sl-SI" sz="4000" dirty="0"/>
              <a:t>z mehkim nasmehom se, milim pogledom,</a:t>
            </a:r>
            <a:br>
              <a:rPr lang="sl-SI" sz="4000" dirty="0"/>
            </a:br>
            <a:r>
              <a:rPr lang="sl-SI" sz="4000" dirty="0"/>
              <a:t>vernemu slugi približala bo.</a:t>
            </a:r>
            <a:br>
              <a:rPr lang="sl-SI" sz="4000" dirty="0"/>
            </a:br>
            <a:br>
              <a:rPr lang="sl-SI" sz="4000" dirty="0"/>
            </a:br>
            <a:r>
              <a:rPr lang="sl-SI" sz="4000" dirty="0"/>
              <a:t>In šele ti . . .« Toda nisem ji mogel</a:t>
            </a:r>
            <a:br>
              <a:rPr lang="sl-SI" sz="4000" dirty="0"/>
            </a:br>
            <a:r>
              <a:rPr lang="sl-SI" sz="4000" dirty="0"/>
              <a:t>praviti dalje </a:t>
            </a:r>
            <a:r>
              <a:rPr lang="sl-SI" sz="4000" dirty="0" err="1"/>
              <a:t>historije</a:t>
            </a:r>
            <a:r>
              <a:rPr lang="sl-SI" sz="4000" dirty="0"/>
              <a:t> te;</a:t>
            </a:r>
            <a:br>
              <a:rPr lang="sl-SI" sz="4000" dirty="0"/>
            </a:br>
            <a:r>
              <a:rPr lang="sl-SI" sz="4000" dirty="0"/>
              <a:t>smeh je ušel pri očeh nagajivih,</a:t>
            </a:r>
            <a:br>
              <a:rPr lang="sl-SI" sz="4000" dirty="0"/>
            </a:br>
            <a:r>
              <a:rPr lang="sl-SI" sz="4000" dirty="0"/>
              <a:t>smeh ji ušel skozi ustne sladké.</a:t>
            </a:r>
            <a:br>
              <a:rPr lang="sl-SI" sz="4000" dirty="0"/>
            </a:br>
            <a:br>
              <a:rPr lang="sl-SI" sz="4000" dirty="0"/>
            </a:br>
            <a:r>
              <a:rPr lang="sl-SI" sz="4000" dirty="0"/>
              <a:t>In zasmejalo se morje prostrano</a:t>
            </a:r>
            <a:br>
              <a:rPr lang="sl-SI" sz="4000" dirty="0"/>
            </a:br>
            <a:r>
              <a:rPr lang="sl-SI" sz="4000" dirty="0"/>
              <a:t>in zasmejal se je lahni </a:t>
            </a:r>
            <a:r>
              <a:rPr lang="sl-SI" sz="4000" dirty="0" err="1"/>
              <a:t>zefir</a:t>
            </a:r>
            <a:br>
              <a:rPr lang="sl-SI" sz="4000" dirty="0"/>
            </a:br>
            <a:r>
              <a:rPr lang="sl-SI" sz="4000" dirty="0"/>
              <a:t>in zasmejale se drobne zvezdice</a:t>
            </a:r>
            <a:br>
              <a:rPr lang="sl-SI" sz="4000" dirty="0"/>
            </a:br>
            <a:r>
              <a:rPr lang="sl-SI" sz="4000" dirty="0"/>
              <a:t>v tihi, neskončni, brezdanji večer.</a:t>
            </a:r>
            <a:br>
              <a:rPr lang="sl-SI" sz="4000" dirty="0"/>
            </a:br>
            <a:br>
              <a:rPr lang="sl-SI" sz="4000" dirty="0"/>
            </a:br>
            <a:r>
              <a:rPr lang="sl-SI" sz="4000" dirty="0"/>
              <a:t>Toda zaprl sem ji ustnice zlobne,</a:t>
            </a:r>
            <a:br>
              <a:rPr lang="sl-SI" sz="4000" dirty="0"/>
            </a:br>
            <a:r>
              <a:rPr lang="sl-SI" sz="4000" dirty="0"/>
              <a:t>s strastnim poljubom zaprl sem jih . . .</a:t>
            </a:r>
            <a:br>
              <a:rPr lang="sl-SI" sz="4000" dirty="0"/>
            </a:br>
            <a:r>
              <a:rPr lang="sl-SI" sz="4000" dirty="0"/>
              <a:t>Čolnič hiti ko </a:t>
            </a:r>
            <a:r>
              <a:rPr lang="sl-SI" sz="4000" dirty="0" err="1"/>
              <a:t>labud</a:t>
            </a:r>
            <a:r>
              <a:rPr lang="sl-SI" sz="4000" dirty="0"/>
              <a:t> </a:t>
            </a:r>
            <a:r>
              <a:rPr lang="sl-SI" sz="4000" dirty="0" err="1"/>
              <a:t>belogrudi</a:t>
            </a:r>
            <a:r>
              <a:rPr lang="sl-SI" sz="4000" dirty="0"/>
              <a:t>,</a:t>
            </a:r>
            <a:br>
              <a:rPr lang="sl-SI" sz="4000" dirty="0"/>
            </a:br>
            <a:r>
              <a:rPr lang="sl-SI" sz="4000" dirty="0"/>
              <a:t>vetrc objema nas lahen in tih.</a:t>
            </a:r>
          </a:p>
          <a:p>
            <a:pPr>
              <a:buNone/>
            </a:pPr>
            <a:endParaRPr lang="sl-SI" dirty="0"/>
          </a:p>
        </p:txBody>
      </p:sp>
      <p:pic>
        <p:nvPicPr>
          <p:cNvPr id="6" name="Slika 5"/>
          <p:cNvPicPr/>
          <p:nvPr/>
        </p:nvPicPr>
        <p:blipFill>
          <a:blip r:embed="rId2" cstate="print"/>
          <a:srcRect/>
          <a:stretch>
            <a:fillRect/>
          </a:stretch>
        </p:blipFill>
        <p:spPr bwMode="auto">
          <a:xfrm>
            <a:off x="4067944" y="548680"/>
            <a:ext cx="4547746" cy="5777111"/>
          </a:xfrm>
          <a:prstGeom prst="rect">
            <a:avLst/>
          </a:prstGeom>
          <a:noFill/>
          <a:ln w="9525">
            <a:noFill/>
            <a:miter lim="800000"/>
            <a:headEnd/>
            <a:tailEnd/>
          </a:ln>
        </p:spPr>
      </p:pic>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4">
                    <a:lumMod val="50000"/>
                  </a:schemeClr>
                </a:solidFill>
              </a:rPr>
              <a:t>LJUBLJANA – CUKRARNA </a:t>
            </a:r>
          </a:p>
        </p:txBody>
      </p:sp>
      <p:sp>
        <p:nvSpPr>
          <p:cNvPr id="3" name="Ograda vsebine 2"/>
          <p:cNvSpPr>
            <a:spLocks noGrp="1"/>
          </p:cNvSpPr>
          <p:nvPr>
            <p:ph idx="1"/>
          </p:nvPr>
        </p:nvSpPr>
        <p:spPr>
          <a:xfrm>
            <a:off x="457200" y="1340768"/>
            <a:ext cx="8229600" cy="4785395"/>
          </a:xfrm>
        </p:spPr>
        <p:txBody>
          <a:bodyPr/>
          <a:lstStyle/>
          <a:p>
            <a:pPr>
              <a:buNone/>
            </a:pPr>
            <a:r>
              <a:rPr lang="sl-SI" dirty="0">
                <a:solidFill>
                  <a:schemeClr val="accent4">
                    <a:lumMod val="50000"/>
                  </a:schemeClr>
                </a:solidFill>
              </a:rPr>
              <a:t>Iz Trsta se je vrnil v Ljubljano k prijatelju Murnu v staro </a:t>
            </a:r>
            <a:r>
              <a:rPr lang="sl-SI" dirty="0" err="1">
                <a:solidFill>
                  <a:schemeClr val="accent4">
                    <a:lumMod val="50000"/>
                  </a:schemeClr>
                </a:solidFill>
              </a:rPr>
              <a:t>cukrarno</a:t>
            </a:r>
            <a:r>
              <a:rPr lang="sl-SI" dirty="0">
                <a:solidFill>
                  <a:schemeClr val="accent4">
                    <a:lumMod val="50000"/>
                  </a:schemeClr>
                </a:solidFill>
              </a:rPr>
              <a:t>, kjer je čez en mesec (26. </a:t>
            </a:r>
            <a:r>
              <a:rPr lang="sl-SI">
                <a:solidFill>
                  <a:schemeClr val="accent4">
                    <a:lumMod val="50000"/>
                  </a:schemeClr>
                </a:solidFill>
              </a:rPr>
              <a:t>aprila 1899) </a:t>
            </a:r>
            <a:r>
              <a:rPr lang="sl-SI" dirty="0">
                <a:solidFill>
                  <a:schemeClr val="accent4">
                    <a:lumMod val="50000"/>
                  </a:schemeClr>
                </a:solidFill>
              </a:rPr>
              <a:t>komaj triindvajsetleten umrl.</a:t>
            </a:r>
          </a:p>
        </p:txBody>
      </p:sp>
      <p:pic>
        <p:nvPicPr>
          <p:cNvPr id="4" name="Slika 3"/>
          <p:cNvPicPr/>
          <p:nvPr/>
        </p:nvPicPr>
        <p:blipFill>
          <a:blip r:embed="rId2" cstate="print"/>
          <a:srcRect/>
          <a:stretch>
            <a:fillRect/>
          </a:stretch>
        </p:blipFill>
        <p:spPr bwMode="auto">
          <a:xfrm>
            <a:off x="1043608" y="3212976"/>
            <a:ext cx="6408712" cy="3384376"/>
          </a:xfrm>
          <a:prstGeom prst="rect">
            <a:avLst/>
          </a:prstGeom>
          <a:noFill/>
          <a:ln w="9525">
            <a:noFill/>
            <a:miter lim="800000"/>
            <a:headEnd/>
            <a:tailEnd/>
          </a:ln>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lum bright="-4000" contrast="5000"/>
          </a:blip>
          <a:srcRect/>
          <a:stretch>
            <a:fillRect/>
          </a:stretch>
        </p:blipFill>
        <p:spPr bwMode="auto">
          <a:xfrm>
            <a:off x="971600" y="764704"/>
            <a:ext cx="6984775" cy="5472608"/>
          </a:xfrm>
          <a:prstGeom prst="rect">
            <a:avLst/>
          </a:prstGeom>
          <a:noFill/>
          <a:ln w="9525">
            <a:noFill/>
            <a:miter lim="800000"/>
            <a:headEnd/>
            <a:tailEnd/>
          </a:ln>
        </p:spPr>
      </p:pic>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476672"/>
            <a:ext cx="8229600" cy="994122"/>
          </a:xfrm>
        </p:spPr>
        <p:txBody>
          <a:bodyPr>
            <a:normAutofit/>
          </a:bodyPr>
          <a:lstStyle/>
          <a:p>
            <a:r>
              <a:rPr lang="sl-SI" b="1" dirty="0">
                <a:solidFill>
                  <a:schemeClr val="accent4">
                    <a:lumMod val="50000"/>
                  </a:schemeClr>
                </a:solidFill>
              </a:rPr>
              <a:t>DELA</a:t>
            </a:r>
          </a:p>
        </p:txBody>
      </p:sp>
      <p:sp>
        <p:nvSpPr>
          <p:cNvPr id="3" name="Ograda vsebine 2"/>
          <p:cNvSpPr>
            <a:spLocks noGrp="1"/>
          </p:cNvSpPr>
          <p:nvPr>
            <p:ph idx="1"/>
          </p:nvPr>
        </p:nvSpPr>
        <p:spPr>
          <a:xfrm>
            <a:off x="467544" y="1844824"/>
            <a:ext cx="8229600" cy="4464496"/>
          </a:xfrm>
        </p:spPr>
        <p:txBody>
          <a:bodyPr/>
          <a:lstStyle/>
          <a:p>
            <a:r>
              <a:rPr lang="sl-SI" dirty="0">
                <a:solidFill>
                  <a:schemeClr val="accent4">
                    <a:lumMod val="50000"/>
                  </a:schemeClr>
                </a:solidFill>
              </a:rPr>
              <a:t>Njegove pesmi je uredil Anton Aškerc in jih leta 1900 in 1907 izdal v zbirki z naslovom Poezije. Po vsebini so predvsem ljubezenske in miselne.</a:t>
            </a:r>
          </a:p>
          <a:p>
            <a:r>
              <a:rPr lang="sl-SI" dirty="0">
                <a:solidFill>
                  <a:schemeClr val="accent4">
                    <a:lumMod val="50000"/>
                  </a:schemeClr>
                </a:solidFill>
              </a:rPr>
              <a:t>Mladinska dela: Šivilja in škarjice, Pravljica o ubogi </a:t>
            </a:r>
            <a:r>
              <a:rPr lang="sl-SI" dirty="0" err="1">
                <a:solidFill>
                  <a:schemeClr val="accent4">
                    <a:lumMod val="50000"/>
                  </a:schemeClr>
                </a:solidFill>
              </a:rPr>
              <a:t>Tereziki</a:t>
            </a:r>
            <a:r>
              <a:rPr lang="sl-SI" dirty="0">
                <a:solidFill>
                  <a:schemeClr val="accent4">
                    <a:lumMod val="50000"/>
                  </a:schemeClr>
                </a:solidFill>
              </a:rPr>
              <a:t>, številne basni.</a:t>
            </a:r>
          </a:p>
          <a:p>
            <a:endParaRPr lang="sl-SI" dirty="0"/>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descr="http://upload.wikimedia.org/wikipedia/sl/thumb/f/f7/Pesmi-Kette.JPG/200px-Pesmi-Kette.JPG">
            <a:hlinkClick r:id="rId2"/>
          </p:cNvPr>
          <p:cNvPicPr>
            <a:picLocks noGrp="1"/>
          </p:cNvPicPr>
          <p:nvPr>
            <p:ph idx="1"/>
          </p:nvPr>
        </p:nvPicPr>
        <p:blipFill>
          <a:blip r:embed="rId3" cstate="print"/>
          <a:srcRect/>
          <a:stretch>
            <a:fillRect/>
          </a:stretch>
        </p:blipFill>
        <p:spPr bwMode="auto">
          <a:xfrm>
            <a:off x="395536" y="332656"/>
            <a:ext cx="2540000" cy="3556000"/>
          </a:xfrm>
          <a:prstGeom prst="rect">
            <a:avLst/>
          </a:prstGeom>
          <a:noFill/>
          <a:ln w="9525">
            <a:noFill/>
            <a:miter lim="800000"/>
            <a:headEnd/>
            <a:tailEnd/>
          </a:ln>
        </p:spPr>
      </p:pic>
      <p:pic>
        <p:nvPicPr>
          <p:cNvPr id="5" name="Slika 4" descr="http://upload.wikimedia.org/wikipedia/sl/thumb/f/fc/%C5%A0ivilija_in_%C5%A1karjice.png/220px-%C5%A0ivilija_in_%C5%A1karjice.png">
            <a:hlinkClick r:id="rId4"/>
          </p:cNvPr>
          <p:cNvPicPr/>
          <p:nvPr/>
        </p:nvPicPr>
        <p:blipFill>
          <a:blip r:embed="rId5" cstate="print"/>
          <a:srcRect/>
          <a:stretch>
            <a:fillRect/>
          </a:stretch>
        </p:blipFill>
        <p:spPr bwMode="auto">
          <a:xfrm>
            <a:off x="3491880" y="2204864"/>
            <a:ext cx="2670294" cy="3744416"/>
          </a:xfrm>
          <a:prstGeom prst="rect">
            <a:avLst/>
          </a:prstGeom>
          <a:noFill/>
          <a:ln w="9525">
            <a:noFill/>
            <a:miter lim="800000"/>
            <a:headEnd/>
            <a:tailEnd/>
          </a:ln>
        </p:spPr>
      </p:pic>
      <p:pic>
        <p:nvPicPr>
          <p:cNvPr id="6" name="Slika 5" descr="http://upload.wikimedia.org/wikipedia/sl/thumb/2/2c/Basni-Kette.JPG/200px-Basni-Kette.JPG">
            <a:hlinkClick r:id="rId6"/>
          </p:cNvPr>
          <p:cNvPicPr/>
          <p:nvPr/>
        </p:nvPicPr>
        <p:blipFill>
          <a:blip r:embed="rId7" cstate="print"/>
          <a:srcRect/>
          <a:stretch>
            <a:fillRect/>
          </a:stretch>
        </p:blipFill>
        <p:spPr bwMode="auto">
          <a:xfrm>
            <a:off x="6660232" y="1412776"/>
            <a:ext cx="1903095" cy="2304256"/>
          </a:xfrm>
          <a:prstGeom prst="rect">
            <a:avLst/>
          </a:prstGeom>
          <a:noFill/>
          <a:ln w="9525">
            <a:noFill/>
            <a:miter lim="800000"/>
            <a:headEnd/>
            <a:tailEnd/>
          </a:ln>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4">
                    <a:lumMod val="50000"/>
                  </a:schemeClr>
                </a:solidFill>
              </a:rPr>
              <a:t>ŽIVLJENJE</a:t>
            </a:r>
          </a:p>
        </p:txBody>
      </p:sp>
      <p:sp>
        <p:nvSpPr>
          <p:cNvPr id="3" name="Ograda vsebine 2"/>
          <p:cNvSpPr>
            <a:spLocks noGrp="1"/>
          </p:cNvSpPr>
          <p:nvPr>
            <p:ph idx="1"/>
          </p:nvPr>
        </p:nvSpPr>
        <p:spPr>
          <a:xfrm>
            <a:off x="457200" y="1340768"/>
            <a:ext cx="8229600" cy="4785395"/>
          </a:xfrm>
        </p:spPr>
        <p:txBody>
          <a:bodyPr>
            <a:normAutofit/>
          </a:bodyPr>
          <a:lstStyle/>
          <a:p>
            <a:pPr>
              <a:buNone/>
            </a:pPr>
            <a:r>
              <a:rPr lang="sl-SI" sz="2800" dirty="0">
                <a:solidFill>
                  <a:schemeClr val="accent4">
                    <a:lumMod val="50000"/>
                  </a:schemeClr>
                </a:solidFill>
              </a:rPr>
              <a:t>Rodil se je 19. 1. 1876 na Premu na Notranjskem.</a:t>
            </a:r>
          </a:p>
        </p:txBody>
      </p:sp>
      <p:pic>
        <p:nvPicPr>
          <p:cNvPr id="4" name="Slika 3"/>
          <p:cNvPicPr/>
          <p:nvPr/>
        </p:nvPicPr>
        <p:blipFill>
          <a:blip r:embed="rId2" cstate="print"/>
          <a:srcRect/>
          <a:stretch>
            <a:fillRect/>
          </a:stretch>
        </p:blipFill>
        <p:spPr bwMode="auto">
          <a:xfrm>
            <a:off x="1475656" y="1988840"/>
            <a:ext cx="5716905" cy="4284345"/>
          </a:xfrm>
          <a:prstGeom prst="rect">
            <a:avLst/>
          </a:prstGeom>
          <a:noFill/>
          <a:ln w="9525">
            <a:noFill/>
            <a:miter lim="800000"/>
            <a:headEnd/>
            <a:tailEnd/>
          </a:ln>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4">
                    <a:lumMod val="50000"/>
                  </a:schemeClr>
                </a:solidFill>
              </a:rPr>
              <a:t>ROJSTNA HIŠA</a:t>
            </a:r>
          </a:p>
        </p:txBody>
      </p:sp>
      <p:pic>
        <p:nvPicPr>
          <p:cNvPr id="4" name="Slika 3"/>
          <p:cNvPicPr/>
          <p:nvPr/>
        </p:nvPicPr>
        <p:blipFill>
          <a:blip r:embed="rId2" cstate="print"/>
          <a:srcRect/>
          <a:stretch>
            <a:fillRect/>
          </a:stretch>
        </p:blipFill>
        <p:spPr bwMode="auto">
          <a:xfrm>
            <a:off x="1115616" y="1412776"/>
            <a:ext cx="6984776" cy="4896544"/>
          </a:xfrm>
          <a:prstGeom prst="rect">
            <a:avLst/>
          </a:prstGeom>
          <a:noFill/>
          <a:ln w="9525">
            <a:noFill/>
            <a:miter lim="800000"/>
            <a:headEnd/>
            <a:tailEnd/>
          </a:ln>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620688"/>
            <a:ext cx="8229600" cy="5400600"/>
          </a:xfrm>
        </p:spPr>
        <p:txBody>
          <a:bodyPr>
            <a:normAutofit/>
          </a:bodyPr>
          <a:lstStyle/>
          <a:p>
            <a:pPr>
              <a:buNone/>
            </a:pPr>
            <a:r>
              <a:rPr lang="sl-SI" dirty="0">
                <a:solidFill>
                  <a:schemeClr val="accent4">
                    <a:lumMod val="50000"/>
                  </a:schemeClr>
                </a:solidFill>
              </a:rPr>
              <a:t>Mati mu je umrla, ko je bil še majhen otrok, pri petnajstih letih je izgubil tudi očeta.</a:t>
            </a:r>
          </a:p>
          <a:p>
            <a:pPr>
              <a:buNone/>
            </a:pPr>
            <a:r>
              <a:rPr lang="sl-SI" dirty="0">
                <a:solidFill>
                  <a:schemeClr val="accent4">
                    <a:lumMod val="50000"/>
                  </a:schemeClr>
                </a:solidFill>
              </a:rPr>
              <a:t>Po očetovi smrti je zanj skrbel materin brat, tako da je lahko nadaljeval s šolanjem na gimnaziji.</a:t>
            </a:r>
          </a:p>
          <a:p>
            <a:pPr>
              <a:buNone/>
            </a:pPr>
            <a:r>
              <a:rPr lang="sl-SI" dirty="0">
                <a:solidFill>
                  <a:schemeClr val="accent4">
                    <a:lumMod val="50000"/>
                  </a:schemeClr>
                </a:solidFill>
              </a:rPr>
              <a:t>V šolskem letu 1893/1894 je bil zaradi ljubezenskih pesmi in satirične pesmi o ljubljanskem škofu </a:t>
            </a:r>
            <a:r>
              <a:rPr lang="sl-SI" dirty="0" err="1">
                <a:solidFill>
                  <a:schemeClr val="accent4">
                    <a:lumMod val="50000"/>
                  </a:schemeClr>
                </a:solidFill>
              </a:rPr>
              <a:t>Missii</a:t>
            </a:r>
            <a:r>
              <a:rPr lang="sl-SI" dirty="0">
                <a:solidFill>
                  <a:schemeClr val="accent4">
                    <a:lumMod val="50000"/>
                  </a:schemeClr>
                </a:solidFill>
              </a:rPr>
              <a:t> kaznovan tako, da je moral plačati šolnino.</a:t>
            </a:r>
          </a:p>
          <a:p>
            <a:pPr>
              <a:buNone/>
            </a:pPr>
            <a:r>
              <a:rPr lang="sl-SI" dirty="0">
                <a:solidFill>
                  <a:schemeClr val="accent4">
                    <a:lumMod val="50000"/>
                  </a:schemeClr>
                </a:solidFill>
              </a:rPr>
              <a:t>Ker je ni mogel plačati, so ga izključili.</a:t>
            </a:r>
          </a:p>
          <a:p>
            <a:pPr>
              <a:buNone/>
            </a:pPr>
            <a:endParaRPr lang="sl-SI"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4">
                    <a:lumMod val="50000"/>
                  </a:schemeClr>
                </a:solidFill>
              </a:rPr>
              <a:t>ZADRUGA</a:t>
            </a:r>
          </a:p>
        </p:txBody>
      </p:sp>
      <p:sp>
        <p:nvSpPr>
          <p:cNvPr id="3" name="Ograda vsebine 2"/>
          <p:cNvSpPr>
            <a:spLocks noGrp="1"/>
          </p:cNvSpPr>
          <p:nvPr>
            <p:ph idx="1"/>
          </p:nvPr>
        </p:nvSpPr>
        <p:spPr>
          <a:xfrm>
            <a:off x="457200" y="1412776"/>
            <a:ext cx="8229600" cy="4713387"/>
          </a:xfrm>
        </p:spPr>
        <p:txBody>
          <a:bodyPr>
            <a:normAutofit fontScale="92500" lnSpcReduction="20000"/>
          </a:bodyPr>
          <a:lstStyle/>
          <a:p>
            <a:pPr>
              <a:buNone/>
            </a:pPr>
            <a:r>
              <a:rPr lang="sl-SI" u="sng" dirty="0">
                <a:solidFill>
                  <a:schemeClr val="accent4">
                    <a:lumMod val="50000"/>
                  </a:schemeClr>
                </a:solidFill>
              </a:rPr>
              <a:t>Zadruga je literarno in politično združenje gimnazijcev. </a:t>
            </a:r>
            <a:r>
              <a:rPr lang="sl-SI" dirty="0">
                <a:solidFill>
                  <a:schemeClr val="accent4">
                    <a:lumMod val="50000"/>
                  </a:schemeClr>
                </a:solidFill>
              </a:rPr>
              <a:t>Skupaj so študirali sodobne literarne tokove, ustvarjali in ocenjevali svoja dela, se zanimali za narodnopolitična in socialna vprašanja. </a:t>
            </a:r>
          </a:p>
          <a:p>
            <a:pPr>
              <a:buNone/>
            </a:pPr>
            <a:r>
              <a:rPr lang="sl-SI" dirty="0">
                <a:solidFill>
                  <a:schemeClr val="accent4">
                    <a:lumMod val="50000"/>
                  </a:schemeClr>
                </a:solidFill>
              </a:rPr>
              <a:t>Med vidnejšimi člani so bili: </a:t>
            </a:r>
            <a:r>
              <a:rPr lang="sl-SI" u="sng" dirty="0">
                <a:solidFill>
                  <a:schemeClr val="accent4">
                    <a:lumMod val="50000"/>
                  </a:schemeClr>
                </a:solidFill>
              </a:rPr>
              <a:t>Ivan Cankar, Rudolf Maister, Dragotin Kette, Josip Murn in Oton Župančič.</a:t>
            </a:r>
          </a:p>
          <a:p>
            <a:pPr>
              <a:buNone/>
            </a:pPr>
            <a:r>
              <a:rPr lang="sl-SI" dirty="0">
                <a:solidFill>
                  <a:schemeClr val="accent4">
                    <a:lumMod val="50000"/>
                  </a:schemeClr>
                </a:solidFill>
              </a:rPr>
              <a:t>Kette je bil sprejet v Zadrugo jeseni leta 1893 in je bil njen tajnik. Med vrstniki je veljal za najbolj izobraženega, priljubljen pa je bil tudi zaradi svojega vedrega značaja, šegavosti in prisrčnosti.</a:t>
            </a:r>
          </a:p>
          <a:p>
            <a:pPr>
              <a:buNone/>
            </a:pPr>
            <a:endParaRPr lang="sl-SI" dirty="0"/>
          </a:p>
          <a:p>
            <a:pPr>
              <a:buNone/>
            </a:pPr>
            <a:endParaRPr lang="sl-SI"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620688"/>
            <a:ext cx="8229600" cy="5505475"/>
          </a:xfrm>
        </p:spPr>
        <p:txBody>
          <a:bodyPr/>
          <a:lstStyle/>
          <a:p>
            <a:pPr>
              <a:buNone/>
            </a:pPr>
            <a:r>
              <a:rPr lang="sl-SI" dirty="0">
                <a:solidFill>
                  <a:schemeClr val="accent4">
                    <a:lumMod val="50000"/>
                  </a:schemeClr>
                </a:solidFill>
              </a:rPr>
              <a:t>Kette se je peljal z vlakom iz Novega mesta proti Ljubljani. Na manjši postaji že blizu Ljubljane vstopijo tri gospodične mlajših let. Vsi prostori so bili že zasedeni, zato se posredno lotijo Ketteja in začno polglasno napletati o nedostojni mladini, o slabi vzgoji in podobnem. Nenadoma skoči Kette pokonci in se prikloni: “Dovolite, drage dame, ali smem najstarejši med vami ponuditi svoj sedež?” Nobena pa ni sedla, ker ni hotela priznati, da je najstarejša. </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4">
                    <a:lumMod val="50000"/>
                  </a:schemeClr>
                </a:solidFill>
              </a:rPr>
              <a:t>NOVOMEŠKO OBDOBJE</a:t>
            </a:r>
          </a:p>
        </p:txBody>
      </p:sp>
      <p:sp>
        <p:nvSpPr>
          <p:cNvPr id="3" name="Ograda vsebine 2"/>
          <p:cNvSpPr>
            <a:spLocks noGrp="1"/>
          </p:cNvSpPr>
          <p:nvPr>
            <p:ph idx="1"/>
          </p:nvPr>
        </p:nvSpPr>
        <p:spPr>
          <a:xfrm>
            <a:off x="457200" y="1268760"/>
            <a:ext cx="8229600" cy="4857403"/>
          </a:xfrm>
        </p:spPr>
        <p:txBody>
          <a:bodyPr/>
          <a:lstStyle/>
          <a:p>
            <a:pPr>
              <a:buNone/>
            </a:pPr>
            <a:r>
              <a:rPr lang="sl-SI" sz="2800" dirty="0">
                <a:solidFill>
                  <a:schemeClr val="accent4">
                    <a:lumMod val="50000"/>
                  </a:schemeClr>
                </a:solidFill>
              </a:rPr>
              <a:t>Jeseni leta 1896 je Kette odšel v Novo mesto ter napravil sprejemni izpit za sedmi razred gimnazije. Tedaj ga je ponovno začel podpirati stric.</a:t>
            </a:r>
          </a:p>
          <a:p>
            <a:pPr>
              <a:buNone/>
            </a:pPr>
            <a:r>
              <a:rPr lang="sl-SI" sz="2800" dirty="0">
                <a:solidFill>
                  <a:schemeClr val="accent4">
                    <a:lumMod val="50000"/>
                  </a:schemeClr>
                </a:solidFill>
              </a:rPr>
              <a:t>Tu je leta 1898 tudi maturiral</a:t>
            </a:r>
            <a:r>
              <a:rPr lang="sl-SI" dirty="0">
                <a:solidFill>
                  <a:schemeClr val="accent4">
                    <a:lumMod val="50000"/>
                  </a:schemeClr>
                </a:solidFill>
              </a:rPr>
              <a:t>.</a:t>
            </a:r>
          </a:p>
        </p:txBody>
      </p:sp>
      <p:pic>
        <p:nvPicPr>
          <p:cNvPr id="4" name="Slika 3"/>
          <p:cNvPicPr/>
          <p:nvPr/>
        </p:nvPicPr>
        <p:blipFill>
          <a:blip r:embed="rId2" cstate="print"/>
          <a:srcRect/>
          <a:stretch>
            <a:fillRect/>
          </a:stretch>
        </p:blipFill>
        <p:spPr bwMode="auto">
          <a:xfrm>
            <a:off x="3851920" y="3140968"/>
            <a:ext cx="4436760" cy="3573016"/>
          </a:xfrm>
          <a:prstGeom prst="rect">
            <a:avLst/>
          </a:prstGeom>
          <a:noFill/>
          <a:ln w="9525">
            <a:noFill/>
            <a:miter lim="800000"/>
            <a:headEnd/>
            <a:tailEnd/>
          </a:ln>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p:cNvPicPr>
            <a:picLocks noGrp="1"/>
          </p:cNvPicPr>
          <p:nvPr>
            <p:ph idx="1"/>
          </p:nvPr>
        </p:nvPicPr>
        <p:blipFill>
          <a:blip r:embed="rId2" cstate="print"/>
          <a:srcRect/>
          <a:stretch>
            <a:fillRect/>
          </a:stretch>
        </p:blipFill>
        <p:spPr bwMode="auto">
          <a:xfrm>
            <a:off x="827584" y="548680"/>
            <a:ext cx="7344816" cy="5760640"/>
          </a:xfrm>
          <a:prstGeom prst="rect">
            <a:avLst/>
          </a:prstGeom>
          <a:noFill/>
          <a:ln w="9525">
            <a:noFill/>
            <a:miter lim="800000"/>
            <a:headEnd/>
            <a:tailEnd/>
          </a:ln>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a:solidFill>
                  <a:schemeClr val="accent4">
                    <a:lumMod val="50000"/>
                  </a:schemeClr>
                </a:solidFill>
              </a:rPr>
              <a:t>ANGELA SMOLA</a:t>
            </a:r>
          </a:p>
        </p:txBody>
      </p:sp>
      <p:sp>
        <p:nvSpPr>
          <p:cNvPr id="3" name="Ograda vsebine 2"/>
          <p:cNvSpPr>
            <a:spLocks noGrp="1"/>
          </p:cNvSpPr>
          <p:nvPr>
            <p:ph idx="1"/>
          </p:nvPr>
        </p:nvSpPr>
        <p:spPr>
          <a:xfrm>
            <a:off x="457200" y="1340768"/>
            <a:ext cx="8229600" cy="4785395"/>
          </a:xfrm>
        </p:spPr>
        <p:txBody>
          <a:bodyPr/>
          <a:lstStyle/>
          <a:p>
            <a:pPr>
              <a:buNone/>
            </a:pPr>
            <a:r>
              <a:rPr lang="sl-SI" dirty="0">
                <a:solidFill>
                  <a:schemeClr val="accent4">
                    <a:lumMod val="50000"/>
                  </a:schemeClr>
                </a:solidFill>
              </a:rPr>
              <a:t>V Novem mestu se je Kette zaljubil v hčer sodnega svetnika. Posvetil ji je svoje najlepše ljubezenske pesmi.</a:t>
            </a:r>
          </a:p>
        </p:txBody>
      </p:sp>
      <p:pic>
        <p:nvPicPr>
          <p:cNvPr id="4" name="Slika 3"/>
          <p:cNvPicPr/>
          <p:nvPr/>
        </p:nvPicPr>
        <p:blipFill>
          <a:blip r:embed="rId2" cstate="print"/>
          <a:srcRect/>
          <a:stretch>
            <a:fillRect/>
          </a:stretch>
        </p:blipFill>
        <p:spPr bwMode="auto">
          <a:xfrm>
            <a:off x="4572000" y="2564904"/>
            <a:ext cx="3096344" cy="4032448"/>
          </a:xfrm>
          <a:prstGeom prst="rect">
            <a:avLst/>
          </a:prstGeom>
          <a:noFill/>
          <a:ln w="9525">
            <a:noFill/>
            <a:miter lim="800000"/>
            <a:headEnd/>
            <a:tailEnd/>
          </a:ln>
        </p:spPr>
      </p:pic>
    </p:spTree>
  </p:cSld>
  <p:clrMapOvr>
    <a:masterClrMapping/>
  </p:clrMapOvr>
  <p:transition>
    <p:wipe dir="d"/>
  </p:transition>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267</TotalTime>
  <Words>725</Words>
  <Application>Microsoft Office PowerPoint</Application>
  <PresentationFormat>Diaprojekcija na zaslonu (4:3)</PresentationFormat>
  <Paragraphs>31</Paragraphs>
  <Slides>15</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15</vt:i4>
      </vt:variant>
    </vt:vector>
  </HeadingPairs>
  <TitlesOfParts>
    <vt:vector size="18" baseType="lpstr">
      <vt:lpstr>Arial</vt:lpstr>
      <vt:lpstr>Calibri</vt:lpstr>
      <vt:lpstr>Officeova tema</vt:lpstr>
      <vt:lpstr>DRAGOTIN KETTE</vt:lpstr>
      <vt:lpstr>ŽIVLJENJE</vt:lpstr>
      <vt:lpstr>ROJSTNA HIŠA</vt:lpstr>
      <vt:lpstr>PowerPointova predstavitev</vt:lpstr>
      <vt:lpstr>ZADRUGA</vt:lpstr>
      <vt:lpstr>PowerPointova predstavitev</vt:lpstr>
      <vt:lpstr>NOVOMEŠKO OBDOBJE</vt:lpstr>
      <vt:lpstr>PowerPointova predstavitev</vt:lpstr>
      <vt:lpstr>ANGELA SMOLA</vt:lpstr>
      <vt:lpstr>TRST</vt:lpstr>
      <vt:lpstr>PowerPointova predstavitev</vt:lpstr>
      <vt:lpstr>LJUBLJANA – CUKRARNA </vt:lpstr>
      <vt:lpstr>PowerPointova predstavitev</vt:lpstr>
      <vt:lpstr>DELA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DRAGOTIN KETTE</dc:title>
  <dc:creator>Meta</dc:creator>
  <cp:lastModifiedBy>Uporabnik</cp:lastModifiedBy>
  <cp:revision>30</cp:revision>
  <dcterms:created xsi:type="dcterms:W3CDTF">2011-02-26T11:10:05Z</dcterms:created>
  <dcterms:modified xsi:type="dcterms:W3CDTF">2022-02-13T08:08:18Z</dcterms:modified>
</cp:coreProperties>
</file>