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9" r:id="rId5"/>
    <p:sldId id="313" r:id="rId6"/>
    <p:sldId id="311" r:id="rId7"/>
    <p:sldId id="312" r:id="rId8"/>
    <p:sldId id="315" r:id="rId9"/>
    <p:sldId id="314" r:id="rId10"/>
    <p:sldId id="316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anchor="b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>
            <a:normAutofit/>
          </a:bodyPr>
          <a:lstStyle/>
          <a:p>
            <a:r>
              <a:rPr lang="en-US" sz="4800" dirty="0" err="1"/>
              <a:t>Zahodna</a:t>
            </a:r>
            <a:r>
              <a:rPr lang="en-US" sz="4800" dirty="0"/>
              <a:t> </a:t>
            </a:r>
            <a:r>
              <a:rPr lang="en-US" sz="4800" dirty="0" err="1"/>
              <a:t>evropa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538" y="4240213"/>
            <a:ext cx="3497262" cy="1801812"/>
          </a:xfrm>
        </p:spPr>
        <p:txBody>
          <a:bodyPr/>
          <a:lstStyle/>
          <a:p>
            <a:r>
              <a:rPr lang="sl-SI" dirty="0"/>
              <a:t>7. razred</a:t>
            </a:r>
            <a:endParaRPr lang="en-US" dirty="0"/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CEE11B06-DAA2-4923-9699-33C379370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479" r="3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8136E7-1817-4FBE-9D06-B5A05C64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Klimogrami</a:t>
            </a: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D0CA681-BF2C-4DF2-94F0-BE699B55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341690-121B-483B-AF8C-6DA9D0C8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2" y="2331684"/>
            <a:ext cx="5909098" cy="33268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34897D-8767-459D-8223-B04455DB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00" y="2155434"/>
            <a:ext cx="5729364" cy="36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AD4D6DB-1D9F-457C-B04A-494DC28F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Prebivalstvo, poselitev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240AFEE-2F84-4CBE-BC4E-F5E3E80E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4701988" cy="4024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Zelo gosto poseljena.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Prevladujeta romanska in germanska jezikovna skupina.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Številni priseljenci (iz Evrope in priseljenci iz bivših kolonij), zaradi visoke gospodarske razvitosti.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FC5542B-D00F-4ED0-B7E5-3D07A6E6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Paris souvenir seller attacks police with miniature Eiffel Towers">
            <a:extLst>
              <a:ext uri="{FF2B5EF4-FFF2-40B4-BE49-F238E27FC236}">
                <a16:creationId xmlns:a16="http://schemas.microsoft.com/office/drawing/2014/main" id="{56751639-B822-47D3-83BE-544F765B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64" y="165940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205E8-4D1A-4DDE-ADAF-33B14E9E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82F34C-408D-43DD-B58E-A02C9F55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6" y="1852891"/>
            <a:ext cx="6208058" cy="44717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Dobri pogoji za </a:t>
            </a:r>
            <a:r>
              <a:rPr lang="sl-SI" b="1" dirty="0"/>
              <a:t>kmetijstvo</a:t>
            </a:r>
            <a:r>
              <a:rPr lang="sl-SI" dirty="0"/>
              <a:t> (oceansko podnebje, ravnina).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Intenzivno in specializirano kmetijstvo.</a:t>
            </a:r>
          </a:p>
          <a:p>
            <a:pPr marL="457200" lvl="1" indent="0"/>
            <a:r>
              <a:rPr lang="sl-SI" dirty="0"/>
              <a:t>PONOVIMO: Kaj je intenzivno in kaj specializirano kmetijstvo?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Te države so velike izvoznice hrane.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Rudarstvo – ruda, premog (nekoč pomembno).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Industrijska revolucija (konec 18. stoletja) </a:t>
            </a:r>
            <a:r>
              <a:rPr lang="sl-SI" dirty="0">
                <a:sym typeface="Wingdings" panose="05000000000000000000" pitchFamily="2" charset="2"/>
              </a:rPr>
              <a:t> rudna nahajališča + nova znanja/razvoj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ym typeface="Wingdings" panose="05000000000000000000" pitchFamily="2" charset="2"/>
              </a:rPr>
              <a:t>Industrija visokih tehnologij</a:t>
            </a:r>
            <a:r>
              <a:rPr lang="sl-SI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ym typeface="Wingdings" panose="05000000000000000000" pitchFamily="2" charset="2"/>
              </a:rPr>
              <a:t>Storitvene dejavnosti </a:t>
            </a:r>
            <a:r>
              <a:rPr lang="sl-SI" dirty="0">
                <a:sym typeface="Wingdings" panose="05000000000000000000" pitchFamily="2" charset="2"/>
              </a:rPr>
              <a:t>(danes prevladuje)  pomorstvo in turizem.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9F29F1E-F541-4EDB-BBCB-C0431DF4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Picture 2" descr="Hutchison Ports and TIL to develop container terminal in Port of Rotterdam">
            <a:extLst>
              <a:ext uri="{FF2B5EF4-FFF2-40B4-BE49-F238E27FC236}">
                <a16:creationId xmlns:a16="http://schemas.microsoft.com/office/drawing/2014/main" id="{4D0470D8-0933-4A7D-857E-22AA8A65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03" y="1852891"/>
            <a:ext cx="5549152" cy="4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4D9A102-204A-453D-BF5F-6776B07E6A8B}"/>
              </a:ext>
            </a:extLst>
          </p:cNvPr>
          <p:cNvSpPr txBox="1"/>
          <p:nvPr/>
        </p:nvSpPr>
        <p:spPr>
          <a:xfrm>
            <a:off x="8577859" y="602954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Pristanišče v Rotterdamu, Nizozemska.</a:t>
            </a:r>
          </a:p>
        </p:txBody>
      </p:sp>
    </p:spTree>
    <p:extLst>
      <p:ext uri="{BB962C8B-B14F-4D97-AF65-F5344CB8AC3E}">
        <p14:creationId xmlns:p14="http://schemas.microsoft.com/office/powerpoint/2010/main" val="270985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2D716C-323F-183B-D6E9-0DC36C05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CF852-CF48-4C94-3CE9-C546D29B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D015B-5F55-2C2B-A50A-A4C614B4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EAB3C-1E13-A4F6-3AF6-C0759A0E69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5929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0E08-9226-D921-3771-AE4B3CEB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zahodne</a:t>
            </a:r>
            <a:r>
              <a:rPr lang="en-US" dirty="0"/>
              <a:t> </a:t>
            </a:r>
            <a:r>
              <a:rPr lang="en-US" dirty="0" err="1"/>
              <a:t>evrope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70E60-3D97-EC3C-08E7-2E247EA29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Velika </a:t>
            </a:r>
            <a:r>
              <a:rPr lang="en-US" dirty="0" err="1"/>
              <a:t>britanija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176FE-15E1-1C01-C1BF-7B488E7415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London</a:t>
            </a:r>
          </a:p>
          <a:p>
            <a:r>
              <a:rPr lang="en-US" dirty="0"/>
              <a:t>61 </a:t>
            </a:r>
            <a:r>
              <a:rPr lang="en-US" dirty="0" err="1"/>
              <a:t>milijonov</a:t>
            </a:r>
            <a:endParaRPr lang="en-US" dirty="0"/>
          </a:p>
          <a:p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9856C-396E-B456-AEB9-F8C8827C4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irska</a:t>
            </a:r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B35B2-4E59-6F38-A055-74F863A725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Dublin</a:t>
            </a:r>
          </a:p>
          <a:p>
            <a:r>
              <a:rPr lang="en-US" dirty="0"/>
              <a:t>4,2 </a:t>
            </a:r>
            <a:r>
              <a:rPr lang="en-US" dirty="0" err="1"/>
              <a:t>milijona</a:t>
            </a:r>
            <a:endParaRPr lang="en-US" dirty="0"/>
          </a:p>
          <a:p>
            <a:endParaRPr lang="en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AC5CF9-7A31-B216-A0F6-8BBD8CF5E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nizozemska</a:t>
            </a:r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86FD66-5917-15D7-9B87-E9D230024D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Amsterdam</a:t>
            </a:r>
          </a:p>
          <a:p>
            <a:r>
              <a:rPr lang="en-US" dirty="0"/>
              <a:t>16 </a:t>
            </a:r>
            <a:r>
              <a:rPr lang="en-US" dirty="0" err="1"/>
              <a:t>milijonov</a:t>
            </a:r>
            <a:endParaRPr lang="en-US" dirty="0"/>
          </a:p>
          <a:p>
            <a:endParaRPr lang="en-S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882F8D-61F7-6155-843E-FE13784B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7ECB3-5EFB-578F-2E2C-EF3EA89B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61" y="3382149"/>
            <a:ext cx="2762250" cy="1657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BE061-53DA-DF27-0EBA-461C4286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82148"/>
            <a:ext cx="2762250" cy="165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7B1701-F328-6AA7-9796-CD7F2EDE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812" y="3382148"/>
            <a:ext cx="2762250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0E08-9226-D921-3771-AE4B3CEB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zahodne</a:t>
            </a:r>
            <a:r>
              <a:rPr lang="en-US" dirty="0"/>
              <a:t> </a:t>
            </a:r>
            <a:r>
              <a:rPr lang="en-US" dirty="0" err="1"/>
              <a:t>evrope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70E60-3D97-EC3C-08E7-2E247EA29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Belgija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176FE-15E1-1C01-C1BF-7B488E7415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Bruselj</a:t>
            </a:r>
            <a:endParaRPr lang="en-US" dirty="0"/>
          </a:p>
          <a:p>
            <a:r>
              <a:rPr lang="en-US" dirty="0"/>
              <a:t>10 </a:t>
            </a:r>
            <a:r>
              <a:rPr lang="en-US" dirty="0" err="1"/>
              <a:t>milijonov</a:t>
            </a:r>
            <a:endParaRPr lang="en-US" dirty="0"/>
          </a:p>
          <a:p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9856C-396E-B456-AEB9-F8C8827C4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Luksemburg</a:t>
            </a:r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B35B2-4E59-6F38-A055-74F863A725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Luxembourg</a:t>
            </a:r>
          </a:p>
          <a:p>
            <a:r>
              <a:rPr lang="en-US" dirty="0"/>
              <a:t>450.000</a:t>
            </a:r>
            <a:endParaRPr lang="en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AC5CF9-7A31-B216-A0F6-8BBD8CF5E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Francija</a:t>
            </a:r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86FD66-5917-15D7-9B87-E9D230024D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Pariz</a:t>
            </a:r>
            <a:endParaRPr lang="en-US" dirty="0"/>
          </a:p>
          <a:p>
            <a:r>
              <a:rPr lang="en-US" dirty="0"/>
              <a:t>60 </a:t>
            </a:r>
            <a:r>
              <a:rPr lang="en-US" dirty="0" err="1"/>
              <a:t>milijonov</a:t>
            </a:r>
            <a:endParaRPr lang="en-S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882F8D-61F7-6155-843E-FE13784B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26BDC-73BA-90D7-2792-23BCD127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504291"/>
            <a:ext cx="2761727" cy="1658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0CFE8D-626F-0283-94E1-4B8D9DB1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465680"/>
            <a:ext cx="2762250" cy="165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C014F-6038-01A0-39F1-813EC726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812" y="3465680"/>
            <a:ext cx="2762251" cy="16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09C3D97D-4230-4BDD-8022-DE331FC1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67" y="2047540"/>
            <a:ext cx="1069281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Atlantski ocean (velik vpliv na podnebje, rastlinstvo in ljudi).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Zgodnja industrializacija.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Kolonije v preteklosti.</a:t>
            </a:r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95D8C08D-4BA2-4F2B-AF2B-04254294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povezuje zahodno </a:t>
            </a:r>
            <a:r>
              <a:rPr lang="sl-SI" dirty="0" err="1"/>
              <a:t>evropo</a:t>
            </a:r>
            <a:r>
              <a:rPr lang="sl-SI" dirty="0"/>
              <a:t>?</a:t>
            </a:r>
          </a:p>
        </p:txBody>
      </p:sp>
      <p:sp>
        <p:nvSpPr>
          <p:cNvPr id="10" name="Označba mesta številke diapozitiva 9">
            <a:extLst>
              <a:ext uri="{FF2B5EF4-FFF2-40B4-BE49-F238E27FC236}">
                <a16:creationId xmlns:a16="http://schemas.microsoft.com/office/drawing/2014/main" id="{D2EA9EE9-1977-44BB-A8CA-760B590D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Kolonija (geografija) - Wikipedija, prosta enciklopedija">
            <a:extLst>
              <a:ext uri="{FF2B5EF4-FFF2-40B4-BE49-F238E27FC236}">
                <a16:creationId xmlns:a16="http://schemas.microsoft.com/office/drawing/2014/main" id="{9FBD438F-D714-49A1-95E4-1DF47AA8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7" y="3628237"/>
            <a:ext cx="7073154" cy="31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rska - Kompas">
            <a:extLst>
              <a:ext uri="{FF2B5EF4-FFF2-40B4-BE49-F238E27FC236}">
                <a16:creationId xmlns:a16="http://schemas.microsoft.com/office/drawing/2014/main" id="{6ED00DEC-D2A7-4DCF-B17A-738E34D0E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r="11992"/>
          <a:stretch/>
        </p:blipFill>
        <p:spPr bwMode="auto">
          <a:xfrm>
            <a:off x="7987303" y="1915557"/>
            <a:ext cx="3959188" cy="357390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639814A8-EC25-47F0-9EDE-F482192F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90309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Prevladujejo </a:t>
            </a:r>
            <a:r>
              <a:rPr lang="sl-SI" b="1" dirty="0"/>
              <a:t>nižavja in hribovja</a:t>
            </a:r>
            <a:r>
              <a:rPr lang="sl-SI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Veliko nižavje </a:t>
            </a:r>
            <a:r>
              <a:rPr lang="sl-SI" dirty="0">
                <a:sym typeface="Wingdings" panose="05000000000000000000" pitchFamily="2" charset="2"/>
              </a:rPr>
              <a:t> S Francija in države Beneluksa*.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Zelo znižana in uravnana </a:t>
            </a:r>
            <a:r>
              <a:rPr lang="sl-SI" b="1" dirty="0"/>
              <a:t>stara gorstva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S Velike Britanije, osrednji del Francije.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/>
              <a:t>Mlada gorstva </a:t>
            </a:r>
            <a:r>
              <a:rPr lang="sl-SI" dirty="0">
                <a:sym typeface="Wingdings" panose="05000000000000000000" pitchFamily="2" charset="2"/>
              </a:rPr>
              <a:t> J in JV Francije (Pireneji in Alpe).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9D4B610C-9CBE-436E-89F6-6817A8A7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površje</a:t>
            </a:r>
          </a:p>
        </p:txBody>
      </p:sp>
      <p:sp>
        <p:nvSpPr>
          <p:cNvPr id="10" name="Označba mesta številke diapozitiva 9">
            <a:extLst>
              <a:ext uri="{FF2B5EF4-FFF2-40B4-BE49-F238E27FC236}">
                <a16:creationId xmlns:a16="http://schemas.microsoft.com/office/drawing/2014/main" id="{0F5BC88B-D3BF-4BB7-B8E8-0AE9A232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BD4523C-684B-4EB5-8C47-610B4254ADB8}"/>
              </a:ext>
            </a:extLst>
          </p:cNvPr>
          <p:cNvSpPr txBox="1"/>
          <p:nvPr/>
        </p:nvSpPr>
        <p:spPr>
          <a:xfrm>
            <a:off x="1143000" y="621421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*Beneluks = Belgija, Nizozemska in Luksemburg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F0C166C1-A11F-407B-B317-2190189659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763" y="439304"/>
            <a:ext cx="8457414" cy="59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B4009F0-061F-4891-858D-90DFC11D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Reke in obala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635DF1E9-731B-4EB2-823A-DA091658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19529"/>
            <a:ext cx="5157787" cy="823912"/>
          </a:xfrm>
        </p:spPr>
        <p:txBody>
          <a:bodyPr/>
          <a:lstStyle/>
          <a:p>
            <a:r>
              <a:rPr lang="sl-SI" dirty="0"/>
              <a:t>reke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2850AA60-20C1-435D-A144-D516FBA59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43441"/>
            <a:ext cx="4996423" cy="123629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Široke rečne doline.</a:t>
            </a:r>
          </a:p>
          <a:p>
            <a:r>
              <a:rPr lang="sl-SI" dirty="0"/>
              <a:t>Reke povezane s prekopi </a:t>
            </a:r>
            <a:r>
              <a:rPr lang="sl-SI" dirty="0">
                <a:sym typeface="Wingdings" panose="05000000000000000000" pitchFamily="2" charset="2"/>
              </a:rPr>
              <a:t> plovba daleč v notranjost.</a:t>
            </a:r>
            <a:endParaRPr lang="sl-SI" dirty="0"/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6B285152-B1AC-401D-BE8B-21D77DF10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3582490"/>
            <a:ext cx="5183188" cy="822740"/>
          </a:xfrm>
        </p:spPr>
        <p:txBody>
          <a:bodyPr/>
          <a:lstStyle/>
          <a:p>
            <a:r>
              <a:rPr lang="sl-SI" dirty="0"/>
              <a:t>obala</a:t>
            </a:r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AA203760-3E44-45C5-8BCF-6A8167A59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4406402"/>
            <a:ext cx="5785130" cy="2194834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Večinoma nizke, peščene.</a:t>
            </a:r>
          </a:p>
          <a:p>
            <a:r>
              <a:rPr lang="sl-SI" dirty="0"/>
              <a:t>Visoke, strme obale (</a:t>
            </a:r>
            <a:r>
              <a:rPr lang="sl-SI" b="1" dirty="0"/>
              <a:t>klifi</a:t>
            </a:r>
            <a:r>
              <a:rPr lang="sl-SI" dirty="0"/>
              <a:t>)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Z deli Velike Britanije, Francije in Irske.</a:t>
            </a:r>
          </a:p>
          <a:p>
            <a:r>
              <a:rPr lang="sl-SI" dirty="0"/>
              <a:t>Oblika obal ima velik vpliv na gostoto </a:t>
            </a:r>
            <a:br>
              <a:rPr lang="sl-SI" dirty="0"/>
            </a:br>
            <a:r>
              <a:rPr lang="sl-SI" dirty="0"/>
              <a:t>poselitve in gospodarstvo.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F1C9D9B-92B8-454E-899F-65F2B950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Zeleno, ki te ljubim, zeleno …">
            <a:extLst>
              <a:ext uri="{FF2B5EF4-FFF2-40B4-BE49-F238E27FC236}">
                <a16:creationId xmlns:a16="http://schemas.microsoft.com/office/drawing/2014/main" id="{EDC004AE-2164-4135-89CB-2B863943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90" y="3170104"/>
            <a:ext cx="5157787" cy="322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ABC93DE-B208-4432-9887-CB972DEFF921}"/>
              </a:ext>
            </a:extLst>
          </p:cNvPr>
          <p:cNvSpPr txBox="1"/>
          <p:nvPr/>
        </p:nvSpPr>
        <p:spPr>
          <a:xfrm>
            <a:off x="10444052" y="596196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Klifi (Irska)</a:t>
            </a:r>
          </a:p>
        </p:txBody>
      </p:sp>
      <p:pic>
        <p:nvPicPr>
          <p:cNvPr id="2054" name="Picture 6" descr="Bikini or topless in Blankenberge? opportunity to impose a large fine |  abroad">
            <a:extLst>
              <a:ext uri="{FF2B5EF4-FFF2-40B4-BE49-F238E27FC236}">
                <a16:creationId xmlns:a16="http://schemas.microsoft.com/office/drawing/2014/main" id="{AA9D9D21-46E4-4BD1-83B9-5E1720C8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89" y="256764"/>
            <a:ext cx="5157787" cy="27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4B17812-F543-4D28-8373-5DBAF3973344}"/>
              </a:ext>
            </a:extLst>
          </p:cNvPr>
          <p:cNvSpPr txBox="1"/>
          <p:nvPr/>
        </p:nvSpPr>
        <p:spPr>
          <a:xfrm>
            <a:off x="8853874" y="31547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Nizka, peščena plaža (Belgija)</a:t>
            </a:r>
          </a:p>
        </p:txBody>
      </p:sp>
    </p:spTree>
    <p:extLst>
      <p:ext uri="{BB962C8B-B14F-4D97-AF65-F5344CB8AC3E}">
        <p14:creationId xmlns:p14="http://schemas.microsoft.com/office/powerpoint/2010/main" val="132685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11FA333F-CF18-488D-9AA5-CB85A2A9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podnebje</a:t>
            </a:r>
          </a:p>
        </p:txBody>
      </p:sp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52149A0F-BE0A-426F-9FBD-2C037B27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901" y="2112306"/>
            <a:ext cx="3447489" cy="823912"/>
          </a:xfrm>
        </p:spPr>
        <p:txBody>
          <a:bodyPr>
            <a:normAutofit/>
          </a:bodyPr>
          <a:lstStyle/>
          <a:p>
            <a:r>
              <a:rPr lang="sl-SI" sz="2800" dirty="0"/>
              <a:t>Oceansko podnebje</a:t>
            </a:r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E4ADEC85-4B3B-428E-8325-EFDC5F6FB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316" y="2985267"/>
            <a:ext cx="6364660" cy="3684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Večji del Z Evrope.</a:t>
            </a:r>
          </a:p>
          <a:p>
            <a:pPr marL="342900" indent="-342900"/>
            <a:r>
              <a:rPr lang="sl-SI" sz="2400" dirty="0"/>
              <a:t>Poletja so topla, zime mile (T po navadi ne padejo pod 0°C).</a:t>
            </a:r>
          </a:p>
          <a:p>
            <a:pPr marL="342900" indent="-342900"/>
            <a:r>
              <a:rPr lang="sl-SI" sz="2400" dirty="0"/>
              <a:t>Majhne T razlike med letnimi časi.</a:t>
            </a:r>
          </a:p>
          <a:p>
            <a:pPr marL="342900" indent="-342900"/>
            <a:r>
              <a:rPr lang="sl-SI" sz="2400" dirty="0"/>
              <a:t>Enakomerno porazdeljene padavine.</a:t>
            </a:r>
          </a:p>
          <a:p>
            <a:pPr marL="342900" indent="-342900"/>
            <a:endParaRPr lang="sl-SI" sz="2400" dirty="0"/>
          </a:p>
          <a:p>
            <a:pPr marL="342900" indent="-342900"/>
            <a:r>
              <a:rPr lang="sl-SI" sz="2400" dirty="0"/>
              <a:t>Omogočena rast trave in listnatih gozdov (izkrčeni), danes prevladujejo travniki in pašniki.</a:t>
            </a:r>
          </a:p>
        </p:txBody>
      </p:sp>
      <p:sp>
        <p:nvSpPr>
          <p:cNvPr id="12" name="Označba mesta besedila 11">
            <a:extLst>
              <a:ext uri="{FF2B5EF4-FFF2-40B4-BE49-F238E27FC236}">
                <a16:creationId xmlns:a16="http://schemas.microsoft.com/office/drawing/2014/main" id="{73ED261B-84D8-4C3C-A208-C87387CBF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6975" y="2141745"/>
            <a:ext cx="3447489" cy="823912"/>
          </a:xfrm>
        </p:spPr>
        <p:txBody>
          <a:bodyPr/>
          <a:lstStyle/>
          <a:p>
            <a:r>
              <a:rPr lang="sl-SI" dirty="0"/>
              <a:t>Sredozemsko podnebje</a:t>
            </a:r>
          </a:p>
        </p:txBody>
      </p:sp>
      <p:sp>
        <p:nvSpPr>
          <p:cNvPr id="13" name="Označba mesta vsebine 12">
            <a:extLst>
              <a:ext uri="{FF2B5EF4-FFF2-40B4-BE49-F238E27FC236}">
                <a16:creationId xmlns:a16="http://schemas.microsoft.com/office/drawing/2014/main" id="{548EB1EA-BD46-44C2-9669-E0075AF56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6975" y="2965657"/>
            <a:ext cx="3447489" cy="121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JV obala Francije, ki leži ob Sredozemskem morju.</a:t>
            </a:r>
          </a:p>
        </p:txBody>
      </p:sp>
      <p:sp>
        <p:nvSpPr>
          <p:cNvPr id="14" name="Označba mesta besedila 13">
            <a:extLst>
              <a:ext uri="{FF2B5EF4-FFF2-40B4-BE49-F238E27FC236}">
                <a16:creationId xmlns:a16="http://schemas.microsoft.com/office/drawing/2014/main" id="{E3032BB6-3D7D-4BBC-8E8D-FE6E824D8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797" y="4458748"/>
            <a:ext cx="3447489" cy="823912"/>
          </a:xfrm>
        </p:spPr>
        <p:txBody>
          <a:bodyPr/>
          <a:lstStyle/>
          <a:p>
            <a:r>
              <a:rPr lang="sl-SI" dirty="0"/>
              <a:t>Gorsko podnebje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479384CF-C0E6-4851-BC05-097FB16058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91797" y="5282660"/>
            <a:ext cx="3447489" cy="121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V Alpah in Pirenejih.</a:t>
            </a:r>
          </a:p>
        </p:txBody>
      </p:sp>
      <p:sp>
        <p:nvSpPr>
          <p:cNvPr id="8" name="Označba mesta številke diapozitiva 7">
            <a:extLst>
              <a:ext uri="{FF2B5EF4-FFF2-40B4-BE49-F238E27FC236}">
                <a16:creationId xmlns:a16="http://schemas.microsoft.com/office/drawing/2014/main" id="{A43395F7-7A86-4B0F-AEC7-DAA0EA19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E9FA4361-DA90-4A86-A8D9-61AE57D7B2E6}"/>
              </a:ext>
            </a:extLst>
          </p:cNvPr>
          <p:cNvSpPr/>
          <p:nvPr/>
        </p:nvSpPr>
        <p:spPr>
          <a:xfrm>
            <a:off x="842964" y="1506022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Vpliv Atlantskega oceana (</a:t>
            </a:r>
            <a:r>
              <a:rPr lang="sl-SI" sz="2400" b="1" dirty="0"/>
              <a:t>topel Severnoatlantski tok</a:t>
            </a:r>
            <a:r>
              <a:rPr lang="sl-SI" sz="2400" dirty="0"/>
              <a:t>) </a:t>
            </a:r>
            <a:r>
              <a:rPr lang="sl-SI" sz="2400" dirty="0">
                <a:sym typeface="Wingdings" panose="05000000000000000000" pitchFamily="2" charset="2"/>
              </a:rPr>
              <a:t> prinaša topel in vlažen zrak.</a:t>
            </a:r>
          </a:p>
        </p:txBody>
      </p:sp>
    </p:spTree>
    <p:extLst>
      <p:ext uri="{BB962C8B-B14F-4D97-AF65-F5344CB8AC3E}">
        <p14:creationId xmlns:p14="http://schemas.microsoft.com/office/powerpoint/2010/main" val="195303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AD96582-C52D-4F4D-BA12-434BF79B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klimogrami</a:t>
            </a:r>
            <a:endParaRPr lang="sl-SI" dirty="0"/>
          </a:p>
        </p:txBody>
      </p:sp>
      <p:sp>
        <p:nvSpPr>
          <p:cNvPr id="10" name="Označba mesta številke diapozitiva 9">
            <a:extLst>
              <a:ext uri="{FF2B5EF4-FFF2-40B4-BE49-F238E27FC236}">
                <a16:creationId xmlns:a16="http://schemas.microsoft.com/office/drawing/2014/main" id="{F2D3F0D9-C126-4F39-A90E-6F0DE188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9</a:t>
            </a:fld>
            <a:endParaRPr lang="en-US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5705593-1C28-44B1-A95C-0E29B18D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62" y="1459791"/>
            <a:ext cx="8966493" cy="50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8022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 lines design" id="{2407D200-3004-4ADD-9D29-6D4C9B951E75}" vid="{22312BCD-9B59-4CBE-B473-4FDC2F04D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2B0DF-AFCF-4681-BDD6-4CC4EE7AE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{EE10FC9E-3C6A-44C4-A713-64E7B7EA5ABC}tf22797433_win32</Template>
  <TotalTime>87</TotalTime>
  <Words>380</Words>
  <Application>Microsoft Office PowerPoint</Application>
  <PresentationFormat>Širokozaslonsko</PresentationFormat>
  <Paragraphs>82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Univers Condensed Light</vt:lpstr>
      <vt:lpstr>Walbaum Display Light</vt:lpstr>
      <vt:lpstr>Wingdings</vt:lpstr>
      <vt:lpstr>AngleLinesVTI</vt:lpstr>
      <vt:lpstr>Zahodna evropa</vt:lpstr>
      <vt:lpstr>PowerPointova predstavitev</vt:lpstr>
      <vt:lpstr>Države zahodne evrope</vt:lpstr>
      <vt:lpstr>Države zahodne evrope</vt:lpstr>
      <vt:lpstr>Kaj povezuje zahodno evropo?</vt:lpstr>
      <vt:lpstr>površje</vt:lpstr>
      <vt:lpstr>Reke in obala</vt:lpstr>
      <vt:lpstr>podnebje</vt:lpstr>
      <vt:lpstr>klimogrami</vt:lpstr>
      <vt:lpstr>Klimogrami</vt:lpstr>
      <vt:lpstr>Prebivalstvo, poselitev</vt:lpstr>
      <vt:lpstr>gospodarstvo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Zahodna evropa</dc:title>
  <dc:creator>Kastelic, Monika</dc:creator>
  <cp:lastModifiedBy>SIO Administrator</cp:lastModifiedBy>
  <cp:revision>11</cp:revision>
  <dcterms:created xsi:type="dcterms:W3CDTF">2024-01-21T21:39:58Z</dcterms:created>
  <dcterms:modified xsi:type="dcterms:W3CDTF">2024-01-28T21:00:56Z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