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311" r:id="rId3"/>
    <p:sldId id="312" r:id="rId4"/>
    <p:sldId id="323" r:id="rId5"/>
    <p:sldId id="315" r:id="rId6"/>
    <p:sldId id="324" r:id="rId7"/>
    <p:sldId id="329" r:id="rId8"/>
    <p:sldId id="328" r:id="rId9"/>
    <p:sldId id="314" r:id="rId10"/>
    <p:sldId id="325" r:id="rId11"/>
    <p:sldId id="326" r:id="rId12"/>
    <p:sldId id="327" r:id="rId13"/>
    <p:sldId id="270" r:id="rId14"/>
    <p:sldId id="330" r:id="rId15"/>
    <p:sldId id="331" r:id="rId16"/>
    <p:sldId id="271" r:id="rId17"/>
    <p:sldId id="332" r:id="rId18"/>
    <p:sldId id="274" r:id="rId19"/>
    <p:sldId id="273" r:id="rId20"/>
    <p:sldId id="334" r:id="rId21"/>
    <p:sldId id="335" r:id="rId22"/>
    <p:sldId id="336" r:id="rId23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192DC3C-7F11-4019-9BC5-17FCCE78E3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8CB7F8F-66DF-4ABB-B59D-B70495209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A02AA32-D19B-4DE1-BE23-24883D6FC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02CDF-C7E5-4C0F-953F-B123339AA815}" type="datetimeFigureOut">
              <a:rPr lang="sl-SI" smtClean="0"/>
              <a:t>8. 02. 2024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944F50E-647B-4759-989C-419A78C72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ED583C1-035F-49FD-BFA8-EC1350E93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623E-A5B0-4823-B276-A59A2510776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38952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3686340-26ED-455D-9906-1C7BA3419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1F6029F1-640D-4F5E-9AEF-1611D26F8F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8D72D68-E269-4912-BF18-CABFFCBF5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02CDF-C7E5-4C0F-953F-B123339AA815}" type="datetimeFigureOut">
              <a:rPr lang="sl-SI" smtClean="0"/>
              <a:t>8. 02. 2024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3B4F1D1-0D18-461B-A8E9-2337195F4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CE61C2A-4DAD-4FD7-A283-3F0ACA3BD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623E-A5B0-4823-B276-A59A2510776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306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07A4A682-784F-483B-B2D9-82E758EEB3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150D7148-3648-44C8-AFAF-572E857AED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0C18B72-65B1-40C6-B7F5-E3A7C3135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02CDF-C7E5-4C0F-953F-B123339AA815}" type="datetimeFigureOut">
              <a:rPr lang="sl-SI" smtClean="0"/>
              <a:t>8. 02. 2024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1E766AC-CB89-43DD-9C76-53329ED51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5A74459-47AB-471A-BC31-55CC78749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623E-A5B0-4823-B276-A59A2510776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5321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2/7/20XX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0EB13613-B0EE-441F-BE95-C20ED5BBA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3556" y="-3643"/>
            <a:ext cx="4613230" cy="6861641"/>
          </a:xfrm>
          <a:custGeom>
            <a:avLst/>
            <a:gdLst>
              <a:gd name="connsiteX0" fmla="*/ 4613230 w 4613230"/>
              <a:gd name="connsiteY0" fmla="*/ 6861641 h 6861641"/>
              <a:gd name="connsiteX1" fmla="*/ 0 w 4613230"/>
              <a:gd name="connsiteY1" fmla="*/ 6861641 h 6861641"/>
              <a:gd name="connsiteX2" fmla="*/ 1788950 w 4613230"/>
              <a:gd name="connsiteY2" fmla="*/ 0 h 6861641"/>
              <a:gd name="connsiteX3" fmla="*/ 4613230 w 4613230"/>
              <a:gd name="connsiteY3" fmla="*/ 0 h 6861641"/>
              <a:gd name="connsiteX4" fmla="*/ 4613230 w 4613230"/>
              <a:gd name="connsiteY4" fmla="*/ 6861641 h 686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3230" h="6861641">
                <a:moveTo>
                  <a:pt x="4613230" y="6861641"/>
                </a:moveTo>
                <a:lnTo>
                  <a:pt x="0" y="6861641"/>
                </a:lnTo>
                <a:lnTo>
                  <a:pt x="1788950" y="0"/>
                </a:lnTo>
                <a:lnTo>
                  <a:pt x="4613230" y="0"/>
                </a:lnTo>
                <a:lnTo>
                  <a:pt x="4613230" y="686164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2399D2ED-C606-4FE3-B01C-3A0A39699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3556" y="-14280"/>
            <a:ext cx="4615080" cy="10637"/>
          </a:xfrm>
          <a:custGeom>
            <a:avLst/>
            <a:gdLst>
              <a:gd name="connsiteX0" fmla="*/ 4615080 w 4615080"/>
              <a:gd name="connsiteY0" fmla="*/ 10637 h 10637"/>
              <a:gd name="connsiteX1" fmla="*/ 0 w 4615080"/>
              <a:gd name="connsiteY1" fmla="*/ 7095 h 10637"/>
              <a:gd name="connsiteX2" fmla="*/ 1850 w 4615080"/>
              <a:gd name="connsiteY2" fmla="*/ 0 h 10637"/>
              <a:gd name="connsiteX3" fmla="*/ 4615080 w 4615080"/>
              <a:gd name="connsiteY3" fmla="*/ 0 h 10637"/>
              <a:gd name="connsiteX4" fmla="*/ 4615080 w 4615080"/>
              <a:gd name="connsiteY4" fmla="*/ 10637 h 10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5080" h="10637">
                <a:moveTo>
                  <a:pt x="4615080" y="10637"/>
                </a:moveTo>
                <a:lnTo>
                  <a:pt x="0" y="7095"/>
                </a:lnTo>
                <a:lnTo>
                  <a:pt x="1850" y="0"/>
                </a:lnTo>
                <a:lnTo>
                  <a:pt x="4615080" y="0"/>
                </a:lnTo>
                <a:lnTo>
                  <a:pt x="4615080" y="1063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05C98F-3390-4876-ACE6-6BDD7A931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-33558" y="0"/>
            <a:ext cx="6705601" cy="8096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6F8EC6-7B48-45CF-933E-F83D29E16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3514060" y="1"/>
            <a:ext cx="510363" cy="685799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37FFCAA-1618-46D9-B44D-5CE6E225D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11602477" y="365123"/>
            <a:ext cx="589522" cy="649287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F2CA3C-3424-4A00-9FDF-0DC9EFAC2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9340702" y="-10737"/>
            <a:ext cx="2851297" cy="16800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FA2E1A-8693-4B6C-ABF7-81B17586C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33557" y="6045958"/>
            <a:ext cx="6876857" cy="81204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C564A0C9-27BD-49AC-A786-23623E329E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23279" y="0"/>
            <a:ext cx="9568721" cy="6858000"/>
          </a:xfrm>
          <a:custGeom>
            <a:avLst/>
            <a:gdLst>
              <a:gd name="connsiteX0" fmla="*/ 1955447 w 9568721"/>
              <a:gd name="connsiteY0" fmla="*/ 0 h 6858000"/>
              <a:gd name="connsiteX1" fmla="*/ 9568721 w 9568721"/>
              <a:gd name="connsiteY1" fmla="*/ 0 h 6858000"/>
              <a:gd name="connsiteX2" fmla="*/ 9568721 w 9568721"/>
              <a:gd name="connsiteY2" fmla="*/ 6858000 h 6858000"/>
              <a:gd name="connsiteX3" fmla="*/ 0 w 9568721"/>
              <a:gd name="connsiteY3" fmla="*/ 6858000 h 6858000"/>
              <a:gd name="connsiteX4" fmla="*/ 0 w 9568721"/>
              <a:gd name="connsiteY4" fmla="*/ 6857998 h 6858000"/>
              <a:gd name="connsiteX5" fmla="*/ 167446 w 9568721"/>
              <a:gd name="connsiteY5" fmla="*/ 68579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8721" h="6858000">
                <a:moveTo>
                  <a:pt x="1955447" y="0"/>
                </a:moveTo>
                <a:lnTo>
                  <a:pt x="9568721" y="0"/>
                </a:lnTo>
                <a:lnTo>
                  <a:pt x="9568721" y="6858000"/>
                </a:lnTo>
                <a:lnTo>
                  <a:pt x="0" y="6858000"/>
                </a:lnTo>
                <a:lnTo>
                  <a:pt x="0" y="6857998"/>
                </a:lnTo>
                <a:lnTo>
                  <a:pt x="167446" y="685799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08E3DBC-8B68-468D-8087-25FED9397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697" y="1040001"/>
            <a:ext cx="3338625" cy="3150159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90C672D-EAE7-4BF2-81BB-72858B251D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538" y="4240213"/>
            <a:ext cx="3497262" cy="18018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US" dirty="0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27380364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92810" cy="4351338"/>
          </a:xfrm>
        </p:spPr>
        <p:txBody>
          <a:bodyPr/>
          <a:lstStyle>
            <a:lvl1pPr>
              <a:lnSpc>
                <a:spcPct val="100000"/>
              </a:lnSpc>
              <a:buNone/>
              <a:defRPr/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2/7/20XX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425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3200400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3200400" cy="3684588"/>
          </a:xfrm>
        </p:spPr>
        <p:txBody>
          <a:bodyPr>
            <a:normAutofit/>
          </a:bodyPr>
          <a:lstStyle>
            <a:lvl1pPr marL="283464" indent="-283464">
              <a:defRPr sz="2000"/>
            </a:lvl1pPr>
            <a:lvl2pPr marL="283464" indent="-283464">
              <a:defRPr sz="2000"/>
            </a:lvl2pPr>
            <a:lvl3pPr marL="283464" indent="-283464">
              <a:defRPr sz="2000"/>
            </a:lvl3pPr>
            <a:lvl4pPr marL="283464" indent="-283464">
              <a:defRPr sz="2000"/>
            </a:lvl4pPr>
            <a:lvl5pPr marL="283464" indent="-283464"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5800" y="1734325"/>
            <a:ext cx="3200400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5800" y="2558237"/>
            <a:ext cx="3200400" cy="3684588"/>
          </a:xfrm>
        </p:spPr>
        <p:txBody>
          <a:bodyPr>
            <a:normAutofit/>
          </a:bodyPr>
          <a:lstStyle>
            <a:lvl1pPr marL="283464" indent="-283464">
              <a:defRPr sz="2000"/>
            </a:lvl1pPr>
            <a:lvl2pPr marL="283464" indent="-283464">
              <a:defRPr sz="2000"/>
            </a:lvl2pPr>
            <a:lvl3pPr marL="283464" indent="-283464">
              <a:defRPr sz="2000"/>
            </a:lvl3pPr>
            <a:lvl4pPr marL="283464" indent="-283464">
              <a:defRPr sz="2000"/>
            </a:lvl4pPr>
            <a:lvl5pPr marL="283464" indent="-283464"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0851D2E-FEBE-45BF-A78F-C1F61B6C3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1812" y="1734325"/>
            <a:ext cx="3200400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4135C99B-A268-4617-89C4-8F3AA2AAA69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1812" y="2558237"/>
            <a:ext cx="3200400" cy="3684588"/>
          </a:xfrm>
        </p:spPr>
        <p:txBody>
          <a:bodyPr>
            <a:normAutofit/>
          </a:bodyPr>
          <a:lstStyle>
            <a:lvl1pPr marL="283464" indent="-283464">
              <a:defRPr sz="2000"/>
            </a:lvl1pPr>
            <a:lvl2pPr marL="283464" indent="-283464">
              <a:defRPr sz="2000"/>
            </a:lvl2pPr>
            <a:lvl3pPr marL="283464" indent="-283464">
              <a:defRPr sz="2000"/>
            </a:lvl3pPr>
            <a:lvl4pPr marL="283464" indent="-283464">
              <a:defRPr sz="2000"/>
            </a:lvl4pPr>
            <a:lvl5pPr marL="283464" indent="-283464"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2/7/20XX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403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9CC2E62-67EC-41BC-81E2-083DBA999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14E75B1-0A2E-4FFE-B08B-5D5294DACA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FB94391-4F6D-47FE-AFB5-D9E6A02EF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02CDF-C7E5-4C0F-953F-B123339AA815}" type="datetimeFigureOut">
              <a:rPr lang="sl-SI" smtClean="0"/>
              <a:t>8. 02. 2024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9C93E30-6903-403E-A8C0-8C2A71116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0AC5219-0626-4BA3-8E8A-CA0BC60F9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623E-A5B0-4823-B276-A59A2510776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32797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3DBC3CC-CD22-4AFB-952C-BAA7EBA10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F93836D5-8A43-4AFE-B65E-87ED1BC55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3AD9E64-304F-4809-9423-6AA3DD844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02CDF-C7E5-4C0F-953F-B123339AA815}" type="datetimeFigureOut">
              <a:rPr lang="sl-SI" smtClean="0"/>
              <a:t>8. 02. 2024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37E159B-9D1C-410E-8729-F9E05D6B9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7F989C5-3D9D-4BA2-852D-8B169691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623E-A5B0-4823-B276-A59A2510776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05667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05B606A-2771-48E4-86C8-49787E52C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64D2443-6808-4888-B6FF-F7CE2631B6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EA4518F0-E65F-4894-90EA-FD020AB83F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619C5434-D4C0-40C6-84B5-4EEF9AAC2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02CDF-C7E5-4C0F-953F-B123339AA815}" type="datetimeFigureOut">
              <a:rPr lang="sl-SI" smtClean="0"/>
              <a:t>8. 02. 2024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A8860E2A-251C-48F0-9CAE-D3E772CBA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C87798AB-3828-4C58-A4BB-D518A413E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623E-A5B0-4823-B276-A59A2510776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75573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56169F1-ABC3-43C6-901E-7500A57AB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458160E6-A75E-4FBD-A2F0-B57CA3B3C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149B9A0E-0D5A-4E02-A897-598A8FB0C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CE2B7CC2-7D10-4A23-A5FD-FCBA64AF6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28A8FC95-F170-4539-94A8-9C0812A8E6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00DD092A-CCBE-4701-83B8-D915DD064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02CDF-C7E5-4C0F-953F-B123339AA815}" type="datetimeFigureOut">
              <a:rPr lang="sl-SI" smtClean="0"/>
              <a:t>8. 02. 2024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24B5780A-91E8-472E-BECE-73BDBBDFE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3B6630B4-F4D0-40B3-8CAD-9AF47F31E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623E-A5B0-4823-B276-A59A2510776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15448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1B72422-2621-47DF-8495-DE66DCCDD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337B201F-62C8-4E92-9266-456E4B00E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02CDF-C7E5-4C0F-953F-B123339AA815}" type="datetimeFigureOut">
              <a:rPr lang="sl-SI" smtClean="0"/>
              <a:t>8. 02. 2024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A16203AC-7A46-491A-B4BC-861376743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2144665A-B9AC-4DC5-8A26-A3F31E60D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623E-A5B0-4823-B276-A59A2510776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80206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28B0D9EB-C6A5-4324-BAA1-92CC23E68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02CDF-C7E5-4C0F-953F-B123339AA815}" type="datetimeFigureOut">
              <a:rPr lang="sl-SI" smtClean="0"/>
              <a:t>8. 02. 2024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BD6AB342-63F0-459B-9F78-8EBD6A3FF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21095A21-2B81-4B79-94A7-3409F0221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623E-A5B0-4823-B276-A59A2510776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04660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837994B-88AC-4D77-B5F0-016316FBB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BA7FACD-8179-4543-A66D-028530FE0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614D199E-83C6-4AE8-A508-435A0F29C4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C3C4D959-78BA-4A3F-AF18-5D60E5246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02CDF-C7E5-4C0F-953F-B123339AA815}" type="datetimeFigureOut">
              <a:rPr lang="sl-SI" smtClean="0"/>
              <a:t>8. 02. 2024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7498097-73DE-4D1C-91A6-94021995F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F2AFC2EF-DD3F-41C9-83AE-6ADE0110B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623E-A5B0-4823-B276-A59A2510776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50043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DBFCB22-BE45-45E4-A27C-532515112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2876BB34-55FD-460E-AD04-E2294593F3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EFA1B239-AA26-43D8-9D42-22629E613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E4AA44B8-DDCF-427E-972F-036D1315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02CDF-C7E5-4C0F-953F-B123339AA815}" type="datetimeFigureOut">
              <a:rPr lang="sl-SI" smtClean="0"/>
              <a:t>8. 02. 2024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665BF140-F60C-42E0-A61C-EA0EAB906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6FA27171-C85E-4FBB-9A46-F67435AEE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623E-A5B0-4823-B276-A59A2510776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31397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1E28FC7E-1320-4956-882E-756546AA5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AD7042EA-D842-41A9-8128-B0C205304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243E698-883E-4BD6-8C67-8E28F2E69C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02CDF-C7E5-4C0F-953F-B123339AA815}" type="datetimeFigureOut">
              <a:rPr lang="sl-SI" smtClean="0"/>
              <a:t>8. 02. 2024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34EA7F6-B78A-4937-A719-889D55973F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8E83686-C56B-47AD-A479-658EFB32AE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8623E-A5B0-4823-B276-A59A2510776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03829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0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36C10-A9EA-414E-B3D3-09BAD9FA9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697" y="1040001"/>
            <a:ext cx="3338625" cy="3150159"/>
          </a:xfrm>
        </p:spPr>
        <p:txBody>
          <a:bodyPr>
            <a:normAutofit/>
          </a:bodyPr>
          <a:lstStyle/>
          <a:p>
            <a:r>
              <a:rPr lang="sl-SI" sz="4800" dirty="0"/>
              <a:t>Severna Evropa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140D27-0E15-4434-A8B8-FC32761449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0538" y="4240213"/>
            <a:ext cx="3497262" cy="1801812"/>
          </a:xfrm>
        </p:spPr>
        <p:txBody>
          <a:bodyPr/>
          <a:lstStyle/>
          <a:p>
            <a:r>
              <a:rPr lang="sl-SI" dirty="0"/>
              <a:t>7. razred</a:t>
            </a:r>
            <a:endParaRPr lang="en-US" dirty="0"/>
          </a:p>
        </p:txBody>
      </p:sp>
      <p:pic>
        <p:nvPicPr>
          <p:cNvPr id="7" name="Označba mesta slike 6">
            <a:extLst>
              <a:ext uri="{FF2B5EF4-FFF2-40B4-BE49-F238E27FC236}">
                <a16:creationId xmlns:a16="http://schemas.microsoft.com/office/drawing/2014/main" id="{A62BD64F-7A46-40DC-9C59-D7D3E0ACF65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5" r="63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963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0E79F7D8-10EF-427C-B223-6437FF9E4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BAF986AF-B0CF-41EE-9949-CBFB4D8C1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Fjord</a:t>
            </a:r>
          </a:p>
        </p:txBody>
      </p:sp>
      <p:pic>
        <p:nvPicPr>
          <p:cNvPr id="4" name="Picture 2" descr="What is a fjord? - visitBergen.com">
            <a:extLst>
              <a:ext uri="{FF2B5EF4-FFF2-40B4-BE49-F238E27FC236}">
                <a16:creationId xmlns:a16="http://schemas.microsoft.com/office/drawing/2014/main" id="{04B65C9D-87DD-45FC-9A06-17E3477E5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3550"/>
            <a:ext cx="12192000" cy="338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265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6708296D-EA3E-447D-9D63-4B048739BA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0EF7176D-9960-4801-95C9-C6A464719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Gejzirji</a:t>
            </a:r>
          </a:p>
        </p:txBody>
      </p:sp>
      <p:pic>
        <p:nvPicPr>
          <p:cNvPr id="7170" name="Picture 2" descr="Gejzir - Wikipedija, prosta enciklopedija">
            <a:extLst>
              <a:ext uri="{FF2B5EF4-FFF2-40B4-BE49-F238E27FC236}">
                <a16:creationId xmlns:a16="http://schemas.microsoft.com/office/drawing/2014/main" id="{7DDF2B1C-632A-463C-89E8-DF18848BD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369" y="681037"/>
            <a:ext cx="8383641" cy="558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379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BA7CF2EE-69A8-4721-B14C-1D8CF1A62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19165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dirty="0"/>
              <a:t>Precej hladnejše podnebje kot ostali deli Evrope.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dirty="0"/>
              <a:t>Sega v subpolarni pas, temperature pogosto pod 0°C.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dirty="0"/>
              <a:t>Malo padavin zaradi hladnega podnebja.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dirty="0"/>
              <a:t>Vpliv Severnoatlantskega toka.</a:t>
            </a:r>
          </a:p>
          <a:p>
            <a:endParaRPr lang="sl-SI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0333E6CA-6CA5-473E-9D58-AB6FC6DA1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Podnebje in rastlinstvo</a:t>
            </a:r>
          </a:p>
        </p:txBody>
      </p:sp>
      <p:pic>
        <p:nvPicPr>
          <p:cNvPr id="1026" name="Picture 2" descr="Atlantski tokovi in njihov pomen za pomorščake. Obvladajte moč morja.">
            <a:extLst>
              <a:ext uri="{FF2B5EF4-FFF2-40B4-BE49-F238E27FC236}">
                <a16:creationId xmlns:a16="http://schemas.microsoft.com/office/drawing/2014/main" id="{B1D648CD-1A03-44C7-BCC0-D2EB03163E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5883983" y="1794249"/>
            <a:ext cx="6218370" cy="349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94DD7662-571B-4428-8062-A10D5BE4DC35}"/>
              </a:ext>
            </a:extLst>
          </p:cNvPr>
          <p:cNvSpPr txBox="1"/>
          <p:nvPr/>
        </p:nvSpPr>
        <p:spPr>
          <a:xfrm>
            <a:off x="9161929" y="5180520"/>
            <a:ext cx="2706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topel Severnoatlantski tok</a:t>
            </a:r>
          </a:p>
        </p:txBody>
      </p:sp>
    </p:spTree>
    <p:extLst>
      <p:ext uri="{BB962C8B-B14F-4D97-AF65-F5344CB8AC3E}">
        <p14:creationId xmlns:p14="http://schemas.microsoft.com/office/powerpoint/2010/main" val="1709354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149E2FE-4E1D-4D6A-9291-87C8EFD04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Tundrsko podnebje</a:t>
            </a:r>
          </a:p>
        </p:txBody>
      </p:sp>
      <p:graphicFrame>
        <p:nvGraphicFramePr>
          <p:cNvPr id="4" name="Označba mesta vsebine 3">
            <a:extLst>
              <a:ext uri="{FF2B5EF4-FFF2-40B4-BE49-F238E27FC236}">
                <a16:creationId xmlns:a16="http://schemas.microsoft.com/office/drawing/2014/main" id="{9CD3364A-9BD1-456C-B288-538A1C9C16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8736744"/>
              </p:ext>
            </p:extLst>
          </p:nvPr>
        </p:nvGraphicFramePr>
        <p:xfrm>
          <a:off x="1828800" y="2214880"/>
          <a:ext cx="4630599" cy="3738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3782627484"/>
                    </a:ext>
                  </a:extLst>
                </a:gridCol>
                <a:gridCol w="2618919">
                  <a:extLst>
                    <a:ext uri="{9D8B030D-6E8A-4147-A177-3AD203B41FA5}">
                      <a16:colId xmlns:a16="http://schemas.microsoft.com/office/drawing/2014/main" val="450746987"/>
                    </a:ext>
                  </a:extLst>
                </a:gridCol>
              </a:tblGrid>
              <a:tr h="772160">
                <a:tc>
                  <a:txBody>
                    <a:bodyPr/>
                    <a:lstStyle/>
                    <a:p>
                      <a:r>
                        <a:rPr lang="sl-SI" b="1" dirty="0"/>
                        <a:t>Območje</a:t>
                      </a:r>
                    </a:p>
                  </a:txBody>
                  <a:tcPr>
                    <a:solidFill>
                      <a:srgbClr val="A39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skrajni S del Norveške in Islandije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451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b="1" dirty="0"/>
                        <a:t>Temperature in padavine</a:t>
                      </a:r>
                    </a:p>
                  </a:txBody>
                  <a:tcPr>
                    <a:solidFill>
                      <a:srgbClr val="A39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poleti nad 0°C, dolge mrzle zime</a:t>
                      </a:r>
                    </a:p>
                    <a:p>
                      <a:endParaRPr lang="sl-SI" dirty="0"/>
                    </a:p>
                    <a:p>
                      <a:r>
                        <a:rPr lang="sl-SI" dirty="0"/>
                        <a:t>malo, sneg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9388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b="1" dirty="0"/>
                        <a:t>Pogoji za življenje</a:t>
                      </a:r>
                    </a:p>
                    <a:p>
                      <a:endParaRPr lang="sl-SI" b="1" dirty="0"/>
                    </a:p>
                    <a:p>
                      <a:endParaRPr lang="sl-SI" b="1" dirty="0"/>
                    </a:p>
                    <a:p>
                      <a:endParaRPr lang="sl-SI" b="1" dirty="0"/>
                    </a:p>
                  </a:txBody>
                  <a:tcPr>
                    <a:solidFill>
                      <a:srgbClr val="A39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redko poseljeno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965040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r>
                        <a:rPr lang="sl-SI" b="1" dirty="0"/>
                        <a:t>Rastlinstvo</a:t>
                      </a:r>
                    </a:p>
                  </a:txBody>
                  <a:tcPr>
                    <a:solidFill>
                      <a:srgbClr val="A39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tundra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61179"/>
                  </a:ext>
                </a:extLst>
              </a:tr>
            </a:tbl>
          </a:graphicData>
        </a:graphic>
      </p:graphicFrame>
      <p:pic>
        <p:nvPicPr>
          <p:cNvPr id="5" name="Picture 2" descr="Location Icon Vector Art, Icons, and Graphics for Free Download">
            <a:extLst>
              <a:ext uri="{FF2B5EF4-FFF2-40B4-BE49-F238E27FC236}">
                <a16:creationId xmlns:a16="http://schemas.microsoft.com/office/drawing/2014/main" id="{0BCF4675-89A2-4F8B-9526-B866E3899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06" y="2084832"/>
            <a:ext cx="885825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ain Gauge: Over 382 Royalty-Free Licensable Stock Vectors &amp; Vector Art |  Shutterstock">
            <a:extLst>
              <a:ext uri="{FF2B5EF4-FFF2-40B4-BE49-F238E27FC236}">
                <a16:creationId xmlns:a16="http://schemas.microsoft.com/office/drawing/2014/main" id="{C9E5BC6E-5A71-42EB-857B-62BC3A9E0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9" t="13530" r="38109" b="18235"/>
          <a:stretch/>
        </p:blipFill>
        <p:spPr bwMode="auto">
          <a:xfrm>
            <a:off x="886431" y="3313448"/>
            <a:ext cx="729719" cy="65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opulation Icon Images – Browse 56,012 Stock Photos, Vectors, and Video |  Adobe Stock">
            <a:extLst>
              <a:ext uri="{FF2B5EF4-FFF2-40B4-BE49-F238E27FC236}">
                <a16:creationId xmlns:a16="http://schemas.microsoft.com/office/drawing/2014/main" id="{D456BDE8-4D1E-4E3C-A11E-64B501190B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" t="22231" r="77424" b="25126"/>
          <a:stretch/>
        </p:blipFill>
        <p:spPr bwMode="auto">
          <a:xfrm>
            <a:off x="730325" y="4312177"/>
            <a:ext cx="968188" cy="60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Growing Images - Free Download on Freepik | Free icons, Plant icon, Freepik">
            <a:extLst>
              <a:ext uri="{FF2B5EF4-FFF2-40B4-BE49-F238E27FC236}">
                <a16:creationId xmlns:a16="http://schemas.microsoft.com/office/drawing/2014/main" id="{8CE922F9-AD5F-4A14-862E-56553C50A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68" y="5261673"/>
            <a:ext cx="641537" cy="64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36BF42F5-DF85-4013-AAF9-BD4949E88E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2049" y="2214880"/>
            <a:ext cx="5548265" cy="392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10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0B54207-2F0E-4FC2-B1D6-0A15D6196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30" y="365125"/>
            <a:ext cx="2181486" cy="1325563"/>
          </a:xfrm>
        </p:spPr>
        <p:txBody>
          <a:bodyPr/>
          <a:lstStyle/>
          <a:p>
            <a:r>
              <a:rPr lang="sl-SI" dirty="0"/>
              <a:t>Tundra</a:t>
            </a:r>
          </a:p>
        </p:txBody>
      </p:sp>
      <p:pic>
        <p:nvPicPr>
          <p:cNvPr id="2054" name="Picture 6" descr="Tundra - Lake Clark National Park &amp; Preserve (U.S. National Park Service)">
            <a:extLst>
              <a:ext uri="{FF2B5EF4-FFF2-40B4-BE49-F238E27FC236}">
                <a16:creationId xmlns:a16="http://schemas.microsoft.com/office/drawing/2014/main" id="{CBD2C34B-3A67-456F-A7F8-638A0C801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316" y="95534"/>
            <a:ext cx="9983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442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5991A14-2BAC-40BD-9BBD-36F77BFB5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75DF22FB-9FF2-4C97-9A4F-08BE63EEA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739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AED5878-DB79-4E63-AD27-3D410AFA3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Zmerno hladno podnebje</a:t>
            </a:r>
          </a:p>
        </p:txBody>
      </p:sp>
      <p:graphicFrame>
        <p:nvGraphicFramePr>
          <p:cNvPr id="4" name="Označba mesta vsebine 3">
            <a:extLst>
              <a:ext uri="{FF2B5EF4-FFF2-40B4-BE49-F238E27FC236}">
                <a16:creationId xmlns:a16="http://schemas.microsoft.com/office/drawing/2014/main" id="{BA074BDE-0FB4-4670-9075-2B8CEFD012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9309796"/>
              </p:ext>
            </p:extLst>
          </p:nvPr>
        </p:nvGraphicFramePr>
        <p:xfrm>
          <a:off x="1828800" y="2084832"/>
          <a:ext cx="4630599" cy="401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1040">
                  <a:extLst>
                    <a:ext uri="{9D8B030D-6E8A-4147-A177-3AD203B41FA5}">
                      <a16:colId xmlns:a16="http://schemas.microsoft.com/office/drawing/2014/main" val="3782627484"/>
                    </a:ext>
                  </a:extLst>
                </a:gridCol>
                <a:gridCol w="2659559">
                  <a:extLst>
                    <a:ext uri="{9D8B030D-6E8A-4147-A177-3AD203B41FA5}">
                      <a16:colId xmlns:a16="http://schemas.microsoft.com/office/drawing/2014/main" val="450746987"/>
                    </a:ext>
                  </a:extLst>
                </a:gridCol>
              </a:tblGrid>
              <a:tr h="772160">
                <a:tc>
                  <a:txBody>
                    <a:bodyPr/>
                    <a:lstStyle/>
                    <a:p>
                      <a:r>
                        <a:rPr lang="sl-SI" b="1" dirty="0"/>
                        <a:t>Območje</a:t>
                      </a:r>
                    </a:p>
                  </a:txBody>
                  <a:tcPr>
                    <a:solidFill>
                      <a:srgbClr val="94D6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Večji del Norveške, Švedske in Finske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451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b="1" dirty="0"/>
                        <a:t>Temperature in padavine</a:t>
                      </a:r>
                    </a:p>
                  </a:txBody>
                  <a:tcPr>
                    <a:solidFill>
                      <a:srgbClr val="94D6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dolge mrzle zime, topla poletja</a:t>
                      </a:r>
                    </a:p>
                    <a:p>
                      <a:endParaRPr lang="sl-SI" dirty="0"/>
                    </a:p>
                    <a:p>
                      <a:r>
                        <a:rPr lang="sl-SI" dirty="0"/>
                        <a:t>malo, enakomerno razporejene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9388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b="1" dirty="0"/>
                        <a:t>Pogoji za življenje</a:t>
                      </a:r>
                    </a:p>
                    <a:p>
                      <a:endParaRPr lang="sl-SI" b="1" dirty="0"/>
                    </a:p>
                    <a:p>
                      <a:endParaRPr lang="sl-SI" b="1" dirty="0"/>
                    </a:p>
                    <a:p>
                      <a:endParaRPr lang="sl-SI" b="1" dirty="0"/>
                    </a:p>
                  </a:txBody>
                  <a:tcPr>
                    <a:solidFill>
                      <a:srgbClr val="94D6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redko poseljeno (predvsem ob rekah, jezerih, nahajališčih rud)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965040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r>
                        <a:rPr lang="sl-SI" b="1" dirty="0"/>
                        <a:t>Rastlinstvo</a:t>
                      </a:r>
                    </a:p>
                  </a:txBody>
                  <a:tcPr>
                    <a:solidFill>
                      <a:srgbClr val="94D6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tajga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61179"/>
                  </a:ext>
                </a:extLst>
              </a:tr>
            </a:tbl>
          </a:graphicData>
        </a:graphic>
      </p:graphicFrame>
      <p:pic>
        <p:nvPicPr>
          <p:cNvPr id="5" name="Picture 2" descr="Location Icon Vector Art, Icons, and Graphics for Free Download">
            <a:extLst>
              <a:ext uri="{FF2B5EF4-FFF2-40B4-BE49-F238E27FC236}">
                <a16:creationId xmlns:a16="http://schemas.microsoft.com/office/drawing/2014/main" id="{804A98D8-AA66-49AC-8638-209CCF137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04" y="2084832"/>
            <a:ext cx="885825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ain Gauge: Over 382 Royalty-Free Licensable Stock Vectors &amp; Vector Art |  Shutterstock">
            <a:extLst>
              <a:ext uri="{FF2B5EF4-FFF2-40B4-BE49-F238E27FC236}">
                <a16:creationId xmlns:a16="http://schemas.microsoft.com/office/drawing/2014/main" id="{3098A4F0-43FC-4922-AA28-C6479BECAB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9" t="13530" r="38109" b="18235"/>
          <a:stretch/>
        </p:blipFill>
        <p:spPr bwMode="auto">
          <a:xfrm>
            <a:off x="886431" y="3313448"/>
            <a:ext cx="729719" cy="65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opulation Icon Images – Browse 56,012 Stock Photos, Vectors, and Video |  Adobe Stock">
            <a:extLst>
              <a:ext uri="{FF2B5EF4-FFF2-40B4-BE49-F238E27FC236}">
                <a16:creationId xmlns:a16="http://schemas.microsoft.com/office/drawing/2014/main" id="{BC739AEA-A686-4122-83BC-737376AA46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" t="22231" r="77424" b="25126"/>
          <a:stretch/>
        </p:blipFill>
        <p:spPr bwMode="auto">
          <a:xfrm>
            <a:off x="730321" y="4422274"/>
            <a:ext cx="968188" cy="60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Growing Images - Free Download on Freepik | Free icons, Plant icon, Freepik">
            <a:extLst>
              <a:ext uri="{FF2B5EF4-FFF2-40B4-BE49-F238E27FC236}">
                <a16:creationId xmlns:a16="http://schemas.microsoft.com/office/drawing/2014/main" id="{F6943B58-7611-44CF-B983-70B58B0BF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47" y="5481868"/>
            <a:ext cx="641537" cy="64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78C00416-2DBD-4844-BC9A-DE22C0B3BA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3015" y="2175408"/>
            <a:ext cx="5548265" cy="392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8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4EEA510-3DCE-4349-9AB5-E080DBC9F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Tajga</a:t>
            </a:r>
          </a:p>
        </p:txBody>
      </p:sp>
      <p:pic>
        <p:nvPicPr>
          <p:cNvPr id="3074" name="Picture 2" descr="Tajga - Medianauka.pl">
            <a:extLst>
              <a:ext uri="{FF2B5EF4-FFF2-40B4-BE49-F238E27FC236}">
                <a16:creationId xmlns:a16="http://schemas.microsoft.com/office/drawing/2014/main" id="{4EA568F1-0093-408A-B81B-D5347077F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0" y="0"/>
            <a:ext cx="9150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06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380A189-089E-4408-A5C5-77C05C178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Oceansko podnebje</a:t>
            </a:r>
          </a:p>
        </p:txBody>
      </p:sp>
      <p:graphicFrame>
        <p:nvGraphicFramePr>
          <p:cNvPr id="3" name="Označba mesta vsebine 3">
            <a:extLst>
              <a:ext uri="{FF2B5EF4-FFF2-40B4-BE49-F238E27FC236}">
                <a16:creationId xmlns:a16="http://schemas.microsoft.com/office/drawing/2014/main" id="{196ECA20-9884-4F6B-9FDF-9304BF8D62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0257458"/>
              </p:ext>
            </p:extLst>
          </p:nvPr>
        </p:nvGraphicFramePr>
        <p:xfrm>
          <a:off x="2011680" y="2129536"/>
          <a:ext cx="4630599" cy="406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3782627484"/>
                    </a:ext>
                  </a:extLst>
                </a:gridCol>
                <a:gridCol w="2618919">
                  <a:extLst>
                    <a:ext uri="{9D8B030D-6E8A-4147-A177-3AD203B41FA5}">
                      <a16:colId xmlns:a16="http://schemas.microsoft.com/office/drawing/2014/main" val="450746987"/>
                    </a:ext>
                  </a:extLst>
                </a:gridCol>
              </a:tblGrid>
              <a:tr h="772160">
                <a:tc>
                  <a:txBody>
                    <a:bodyPr/>
                    <a:lstStyle/>
                    <a:p>
                      <a:r>
                        <a:rPr lang="sl-SI" b="1" dirty="0"/>
                        <a:t>Območje</a:t>
                      </a:r>
                    </a:p>
                  </a:txBody>
                  <a:tcPr>
                    <a:solidFill>
                      <a:srgbClr val="97CB4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Južna obala Norveške, Danska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451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b="1" dirty="0"/>
                        <a:t>Temperature in padavine</a:t>
                      </a:r>
                    </a:p>
                  </a:txBody>
                  <a:tcPr>
                    <a:solidFill>
                      <a:srgbClr val="97CB4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topla poletja, vlažne in hladne zime</a:t>
                      </a:r>
                    </a:p>
                    <a:p>
                      <a:endParaRPr lang="sl-SI" dirty="0"/>
                    </a:p>
                    <a:p>
                      <a:r>
                        <a:rPr lang="sl-SI" dirty="0"/>
                        <a:t>enakomerno razporejene padavine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9388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b="1" dirty="0"/>
                        <a:t>Pogoji za življenje</a:t>
                      </a:r>
                    </a:p>
                    <a:p>
                      <a:endParaRPr lang="sl-SI" b="1" dirty="0"/>
                    </a:p>
                    <a:p>
                      <a:endParaRPr lang="sl-SI" b="1" dirty="0"/>
                    </a:p>
                    <a:p>
                      <a:endParaRPr lang="sl-SI" b="1" dirty="0"/>
                    </a:p>
                  </a:txBody>
                  <a:tcPr>
                    <a:solidFill>
                      <a:srgbClr val="97CB4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gosto poseljeno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965040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r>
                        <a:rPr lang="sl-SI" b="1" dirty="0"/>
                        <a:t>Rastlinstvo</a:t>
                      </a:r>
                    </a:p>
                  </a:txBody>
                  <a:tcPr>
                    <a:solidFill>
                      <a:srgbClr val="97CB4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izkrčeno v večjem delu (zaradi poselitve)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61179"/>
                  </a:ext>
                </a:extLst>
              </a:tr>
            </a:tbl>
          </a:graphicData>
        </a:graphic>
      </p:graphicFrame>
      <p:pic>
        <p:nvPicPr>
          <p:cNvPr id="4" name="Picture 2" descr="Location Icon Vector Art, Icons, and Graphics for Free Download">
            <a:extLst>
              <a:ext uri="{FF2B5EF4-FFF2-40B4-BE49-F238E27FC236}">
                <a16:creationId xmlns:a16="http://schemas.microsoft.com/office/drawing/2014/main" id="{A120BF5F-6D67-4835-89CB-163815FB9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06" y="2084832"/>
            <a:ext cx="885825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ain Gauge: Over 382 Royalty-Free Licensable Stock Vectors &amp; Vector Art |  Shutterstock">
            <a:extLst>
              <a:ext uri="{FF2B5EF4-FFF2-40B4-BE49-F238E27FC236}">
                <a16:creationId xmlns:a16="http://schemas.microsoft.com/office/drawing/2014/main" id="{86FBF84A-E8E3-4393-BAA6-CC7C35B58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9" t="13530" r="38109" b="18235"/>
          <a:stretch/>
        </p:blipFill>
        <p:spPr bwMode="auto">
          <a:xfrm>
            <a:off x="886431" y="3313448"/>
            <a:ext cx="729719" cy="65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opulation Icon Images – Browse 56,012 Stock Photos, Vectors, and Video |  Adobe Stock">
            <a:extLst>
              <a:ext uri="{FF2B5EF4-FFF2-40B4-BE49-F238E27FC236}">
                <a16:creationId xmlns:a16="http://schemas.microsoft.com/office/drawing/2014/main" id="{A035AC73-A5A7-4A94-9E5C-F6662539C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" t="22231" r="77424" b="25126"/>
          <a:stretch/>
        </p:blipFill>
        <p:spPr bwMode="auto">
          <a:xfrm>
            <a:off x="730325" y="4312177"/>
            <a:ext cx="968188" cy="60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Growing Images - Free Download on Freepik | Free icons, Plant icon, Freepik">
            <a:extLst>
              <a:ext uri="{FF2B5EF4-FFF2-40B4-BE49-F238E27FC236}">
                <a16:creationId xmlns:a16="http://schemas.microsoft.com/office/drawing/2014/main" id="{2294BA07-40A9-4BF6-A040-2271B7D01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68" y="5261673"/>
            <a:ext cx="641537" cy="64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D55290E6-69EE-4B93-A5C6-852094242A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4968" y="2200224"/>
            <a:ext cx="5548265" cy="392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09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2436E10-CD79-49A3-86E6-AFCBD3D7D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Celinsko podnebje</a:t>
            </a:r>
          </a:p>
        </p:txBody>
      </p:sp>
      <p:graphicFrame>
        <p:nvGraphicFramePr>
          <p:cNvPr id="3" name="Označba mesta vsebine 3">
            <a:extLst>
              <a:ext uri="{FF2B5EF4-FFF2-40B4-BE49-F238E27FC236}">
                <a16:creationId xmlns:a16="http://schemas.microsoft.com/office/drawing/2014/main" id="{99A31F40-D1A8-4D14-9EF2-B0CE674554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9681607"/>
              </p:ext>
            </p:extLst>
          </p:nvPr>
        </p:nvGraphicFramePr>
        <p:xfrm>
          <a:off x="1787808" y="2084832"/>
          <a:ext cx="4630599" cy="4338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3782627484"/>
                    </a:ext>
                  </a:extLst>
                </a:gridCol>
                <a:gridCol w="2649399">
                  <a:extLst>
                    <a:ext uri="{9D8B030D-6E8A-4147-A177-3AD203B41FA5}">
                      <a16:colId xmlns:a16="http://schemas.microsoft.com/office/drawing/2014/main" val="450746987"/>
                    </a:ext>
                  </a:extLst>
                </a:gridCol>
              </a:tblGrid>
              <a:tr h="772160">
                <a:tc>
                  <a:txBody>
                    <a:bodyPr/>
                    <a:lstStyle/>
                    <a:p>
                      <a:r>
                        <a:rPr lang="sl-SI" b="1" dirty="0"/>
                        <a:t>Območje</a:t>
                      </a:r>
                    </a:p>
                  </a:txBody>
                  <a:tcPr>
                    <a:solidFill>
                      <a:srgbClr val="80CB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Pribaltske države, del Danske, jug Skandinavije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451369"/>
                  </a:ext>
                </a:extLst>
              </a:tr>
              <a:tr h="360680">
                <a:tc>
                  <a:txBody>
                    <a:bodyPr/>
                    <a:lstStyle/>
                    <a:p>
                      <a:r>
                        <a:rPr lang="sl-SI" b="1" dirty="0"/>
                        <a:t>Temperature in padavine</a:t>
                      </a:r>
                    </a:p>
                  </a:txBody>
                  <a:tcPr>
                    <a:solidFill>
                      <a:srgbClr val="80CB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poletja vroča, zime mrzle</a:t>
                      </a:r>
                    </a:p>
                    <a:p>
                      <a:endParaRPr lang="sl-SI" dirty="0"/>
                    </a:p>
                    <a:p>
                      <a:r>
                        <a:rPr lang="sl-SI" dirty="0"/>
                        <a:t>količina padavin se zmanjšuje z oddaljenostjo od morja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938853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sl-SI" b="1" dirty="0"/>
                        <a:t>Pogoji za življenje</a:t>
                      </a:r>
                    </a:p>
                  </a:txBody>
                  <a:tcPr>
                    <a:solidFill>
                      <a:srgbClr val="80CB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gosto poseljeno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965040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r>
                        <a:rPr lang="sl-SI" b="1" dirty="0"/>
                        <a:t>Rastlinstvo</a:t>
                      </a:r>
                    </a:p>
                  </a:txBody>
                  <a:tcPr>
                    <a:solidFill>
                      <a:srgbClr val="80CB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malo padavin – prerija</a:t>
                      </a:r>
                    </a:p>
                    <a:p>
                      <a:r>
                        <a:rPr lang="sl-SI" dirty="0"/>
                        <a:t>več padavin – listnati in mešani gozd</a:t>
                      </a:r>
                    </a:p>
                    <a:p>
                      <a:endParaRPr lang="sl-SI" dirty="0"/>
                    </a:p>
                    <a:p>
                      <a:r>
                        <a:rPr lang="sl-SI" dirty="0"/>
                        <a:t>uporaba za kmetijstvo – izkrčeno rastlinstvo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61179"/>
                  </a:ext>
                </a:extLst>
              </a:tr>
            </a:tbl>
          </a:graphicData>
        </a:graphic>
      </p:graphicFrame>
      <p:pic>
        <p:nvPicPr>
          <p:cNvPr id="4" name="Picture 2" descr="Location Icon Vector Art, Icons, and Graphics for Free Download">
            <a:extLst>
              <a:ext uri="{FF2B5EF4-FFF2-40B4-BE49-F238E27FC236}">
                <a16:creationId xmlns:a16="http://schemas.microsoft.com/office/drawing/2014/main" id="{85140CF7-9591-4F46-BE9A-1BA389413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06" y="2084832"/>
            <a:ext cx="885825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ain Gauge: Over 382 Royalty-Free Licensable Stock Vectors &amp; Vector Art |  Shutterstock">
            <a:extLst>
              <a:ext uri="{FF2B5EF4-FFF2-40B4-BE49-F238E27FC236}">
                <a16:creationId xmlns:a16="http://schemas.microsoft.com/office/drawing/2014/main" id="{CFD6D46C-9026-45E5-9815-8A134CCED8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9" t="13530" r="38109" b="18235"/>
          <a:stretch/>
        </p:blipFill>
        <p:spPr bwMode="auto">
          <a:xfrm>
            <a:off x="886431" y="3313448"/>
            <a:ext cx="729719" cy="65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Growing Images - Free Download on Freepik | Free icons, Plant icon, Freepik">
            <a:extLst>
              <a:ext uri="{FF2B5EF4-FFF2-40B4-BE49-F238E27FC236}">
                <a16:creationId xmlns:a16="http://schemas.microsoft.com/office/drawing/2014/main" id="{AB91EAF1-DBC1-4BDA-BDA9-BF8D90846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48" y="5326272"/>
            <a:ext cx="641537" cy="64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opulation Icon Images – Browse 56,012 Stock Photos, Vectors, and Video |  Adobe Stock">
            <a:extLst>
              <a:ext uri="{FF2B5EF4-FFF2-40B4-BE49-F238E27FC236}">
                <a16:creationId xmlns:a16="http://schemas.microsoft.com/office/drawing/2014/main" id="{C362DB6B-2CB5-4D71-B87D-7B2CD26784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" t="22231" r="77424" b="25126"/>
          <a:stretch/>
        </p:blipFill>
        <p:spPr bwMode="auto">
          <a:xfrm>
            <a:off x="730323" y="4325112"/>
            <a:ext cx="968188" cy="60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6DE2249D-E512-4DA5-BB6E-EBFB551981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1030" y="2084832"/>
            <a:ext cx="5548265" cy="392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97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70E08-9226-D921-3771-AE4B3CEBE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Države</a:t>
            </a:r>
            <a:r>
              <a:rPr lang="en-US" dirty="0"/>
              <a:t> </a:t>
            </a:r>
            <a:r>
              <a:rPr lang="sl-SI" dirty="0"/>
              <a:t>Severne</a:t>
            </a:r>
            <a:r>
              <a:rPr lang="en-US" dirty="0"/>
              <a:t> </a:t>
            </a:r>
            <a:r>
              <a:rPr lang="sl-SI" dirty="0"/>
              <a:t>E</a:t>
            </a:r>
            <a:r>
              <a:rPr lang="en-US" dirty="0" err="1"/>
              <a:t>vrope</a:t>
            </a:r>
            <a:endParaRPr lang="en-S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70E60-3D97-EC3C-08E7-2E247EA295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err="1"/>
              <a:t>islandija</a:t>
            </a:r>
            <a:endParaRPr lang="en-S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F176FE-15E1-1C01-C1BF-7B488E74156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Rejkjavik</a:t>
            </a:r>
            <a:endParaRPr lang="en-US" dirty="0"/>
          </a:p>
          <a:p>
            <a:r>
              <a:rPr lang="sl-SI" dirty="0"/>
              <a:t>372 520 prebivalcev</a:t>
            </a:r>
            <a:endParaRPr lang="en-S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09856C-396E-B456-AEB9-F8C8827C44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l-SI" dirty="0"/>
              <a:t>norveška</a:t>
            </a:r>
            <a:endParaRPr lang="en-SI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4B35B2-4E59-6F38-A055-74F863A725A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sl-SI" dirty="0"/>
              <a:t>Oslo</a:t>
            </a:r>
            <a:endParaRPr lang="en-US" dirty="0"/>
          </a:p>
          <a:p>
            <a:r>
              <a:rPr lang="sl-SI" dirty="0"/>
              <a:t>5,408 milijonov</a:t>
            </a:r>
            <a:endParaRPr lang="en-SI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C5CF9-7A31-B216-A0F6-8BBD8CF5EF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l-SI" dirty="0"/>
              <a:t>švedska</a:t>
            </a:r>
            <a:endParaRPr lang="en-SI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C86FD66-5917-15D7-9B87-E9D230024D9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Stockholm</a:t>
            </a:r>
            <a:endParaRPr lang="sl-SI" dirty="0"/>
          </a:p>
          <a:p>
            <a:r>
              <a:rPr lang="sl-SI" dirty="0"/>
              <a:t>10,42 milijonov</a:t>
            </a:r>
            <a:endParaRPr lang="en-SI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A882F8D-61F7-6155-843E-FE13784B1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2</a:t>
            </a:fld>
            <a:endParaRPr lang="en-US" dirty="0"/>
          </a:p>
        </p:txBody>
      </p:sp>
      <p:sp>
        <p:nvSpPr>
          <p:cNvPr id="9" name="AutoShape 2" descr="https://upload.wikimedia.org/wikipedia/commons/c/ce/Flag_of_Iceland.svg">
            <a:extLst>
              <a:ext uri="{FF2B5EF4-FFF2-40B4-BE49-F238E27FC236}">
                <a16:creationId xmlns:a16="http://schemas.microsoft.com/office/drawing/2014/main" id="{E0728229-C2EE-4C4F-8D36-72B3E3777D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5A2451C6-47B7-4D48-9535-235FF9049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88" y="4007519"/>
            <a:ext cx="2500312" cy="1800225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697F3747-25A4-46CD-981B-B772B9340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4007518"/>
            <a:ext cx="2476500" cy="1800225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EB023980-34AB-43D7-BD42-1EB00F707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8706" y="4136812"/>
            <a:ext cx="2474228" cy="154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04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7E349D1-101C-4117-B4A5-03F3D7986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Poselitev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C1B9325-DA65-414C-A28D-39844148B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024" y="1892992"/>
            <a:ext cx="4119282" cy="4351338"/>
          </a:xfrm>
        </p:spPr>
        <p:txBody>
          <a:bodyPr/>
          <a:lstStyle/>
          <a:p>
            <a:r>
              <a:rPr lang="sl-SI" dirty="0"/>
              <a:t>Najredkeje poseljen del Evrope (nizke T).</a:t>
            </a:r>
          </a:p>
          <a:p>
            <a:r>
              <a:rPr lang="sl-SI" dirty="0"/>
              <a:t>Jezikovne skupine: germanska, ugrofinska, baltska.</a:t>
            </a:r>
          </a:p>
        </p:txBody>
      </p:sp>
      <p:pic>
        <p:nvPicPr>
          <p:cNvPr id="2050" name="Picture 2" descr="Naravne značilnosti">
            <a:extLst>
              <a:ext uri="{FF2B5EF4-FFF2-40B4-BE49-F238E27FC236}">
                <a16:creationId xmlns:a16="http://schemas.microsoft.com/office/drawing/2014/main" id="{C68DED1B-2D2F-472F-A546-E8C529669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564" y="1307827"/>
            <a:ext cx="7377859" cy="52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E414C07E-7024-40E2-B4BE-10292B313D62}"/>
              </a:ext>
            </a:extLst>
          </p:cNvPr>
          <p:cNvSpPr txBox="1"/>
          <p:nvPr/>
        </p:nvSpPr>
        <p:spPr>
          <a:xfrm>
            <a:off x="676521" y="5430971"/>
            <a:ext cx="40300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/>
              <a:t>Na zemljevidu poišči glavna mesta skandinavskih držav in opiši njihovo lego. Pojasni vzroke za njihovo lego.</a:t>
            </a:r>
          </a:p>
        </p:txBody>
      </p:sp>
    </p:spTree>
    <p:extLst>
      <p:ext uri="{BB962C8B-B14F-4D97-AF65-F5344CB8AC3E}">
        <p14:creationId xmlns:p14="http://schemas.microsoft.com/office/powerpoint/2010/main" val="21652269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5180E0-B7ED-4079-AFCB-1E6A675EC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Gospodarstvo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31E54D4-C908-48FE-B2C0-3ADBEA5FD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Dobra gospodarska razvitost (naravni viri: gozd, reke, rude, ribolov, nafta).</a:t>
            </a:r>
          </a:p>
          <a:p>
            <a:r>
              <a:rPr lang="sl-SI" dirty="0"/>
              <a:t>Pribaltske države so gospodarsko slabe razvite od skandinavskih </a:t>
            </a:r>
            <a:r>
              <a:rPr lang="sl-SI" dirty="0">
                <a:sym typeface="Wingdings" panose="05000000000000000000" pitchFamily="2" charset="2"/>
              </a:rPr>
              <a:t> po vključitvi v EU zaostanek zmanjšujejo.</a:t>
            </a:r>
            <a:endParaRPr lang="sl-SI" dirty="0"/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23FC8F6-CBFE-4898-9B8C-16217B8C3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9868" y="4227556"/>
            <a:ext cx="3799004" cy="190773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89F28DB-27C7-450A-8970-944ABEBDC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683" y="4359944"/>
            <a:ext cx="4574380" cy="164962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D443CF8-0A28-49C9-83F7-A8C41FB144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61" y="3715617"/>
            <a:ext cx="3118457" cy="293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68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3EFD81-403E-4043-A97A-B724EEC92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Gospodarstvo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6CA48FA4-97C6-45BB-AA37-BEAED94A7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518" y="1608819"/>
            <a:ext cx="3200400" cy="823912"/>
          </a:xfrm>
        </p:spPr>
        <p:txBody>
          <a:bodyPr/>
          <a:lstStyle/>
          <a:p>
            <a:r>
              <a:rPr lang="sl-SI" dirty="0"/>
              <a:t>kmetijstvo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C835E6A-FE7B-4B0D-81A1-BC59A2DACD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0518" y="2432731"/>
            <a:ext cx="3200400" cy="3684588"/>
          </a:xfrm>
        </p:spPr>
        <p:txBody>
          <a:bodyPr>
            <a:normAutofit lnSpcReduction="10000"/>
          </a:bodyPr>
          <a:lstStyle/>
          <a:p>
            <a:r>
              <a:rPr lang="sl-SI" sz="2400" dirty="0"/>
              <a:t>Danska (rodovitna prst) </a:t>
            </a:r>
            <a:r>
              <a:rPr lang="sl-SI" sz="2400" dirty="0">
                <a:sym typeface="Wingdings" panose="05000000000000000000" pitchFamily="2" charset="2"/>
              </a:rPr>
              <a:t> </a:t>
            </a:r>
            <a:r>
              <a:rPr lang="sl-SI" sz="2400" b="1" dirty="0"/>
              <a:t>Specializirano kmetijstvo</a:t>
            </a:r>
            <a:r>
              <a:rPr lang="sl-SI" sz="2400" dirty="0"/>
              <a:t>, izobraženost in organizacija.</a:t>
            </a:r>
          </a:p>
          <a:p>
            <a:r>
              <a:rPr lang="sl-SI" sz="2400" dirty="0"/>
              <a:t>Izkrčeno naravno rastlinstvo </a:t>
            </a:r>
            <a:r>
              <a:rPr lang="sl-SI" sz="2400" dirty="0">
                <a:sym typeface="Wingdings" panose="05000000000000000000" pitchFamily="2" charset="2"/>
              </a:rPr>
              <a:t> več ½ površja je spremenjena v obdelovalne površine.</a:t>
            </a:r>
          </a:p>
          <a:p>
            <a:endParaRPr lang="sl-SI" dirty="0"/>
          </a:p>
          <a:p>
            <a:endParaRPr lang="sl-SI" dirty="0"/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D8CC4C35-1F9E-4096-A7EB-E7CA82FBA6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056530" y="1608819"/>
            <a:ext cx="3200400" cy="823912"/>
          </a:xfrm>
        </p:spPr>
        <p:txBody>
          <a:bodyPr/>
          <a:lstStyle/>
          <a:p>
            <a:r>
              <a:rPr lang="sl-SI" dirty="0"/>
              <a:t>ribištvo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D68C61DB-CC36-4AAA-A788-81C7202173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056530" y="2432731"/>
            <a:ext cx="3200400" cy="3684588"/>
          </a:xfrm>
        </p:spPr>
        <p:txBody>
          <a:bodyPr/>
          <a:lstStyle/>
          <a:p>
            <a:r>
              <a:rPr lang="sl-SI" sz="2400" dirty="0"/>
              <a:t>Norveška, Islandija, Danska.</a:t>
            </a:r>
          </a:p>
          <a:p>
            <a:r>
              <a:rPr lang="sl-SI" sz="2400" dirty="0"/>
              <a:t>Mešanje toplega in hladnega toka </a:t>
            </a:r>
            <a:r>
              <a:rPr lang="sl-SI" sz="2400" dirty="0">
                <a:sym typeface="Wingdings" panose="05000000000000000000" pitchFamily="2" charset="2"/>
              </a:rPr>
              <a:t> veliko rib.</a:t>
            </a:r>
          </a:p>
          <a:p>
            <a:r>
              <a:rPr lang="sl-SI" sz="2400" dirty="0">
                <a:sym typeface="Wingdings" panose="05000000000000000000" pitchFamily="2" charset="2"/>
              </a:rPr>
              <a:t>Omejena količina ulova (zaradi prekomernega lova v preteklosti).</a:t>
            </a:r>
            <a:endParaRPr lang="sl-SI" sz="2400" dirty="0"/>
          </a:p>
          <a:p>
            <a:endParaRPr lang="sl-SI" dirty="0"/>
          </a:p>
        </p:txBody>
      </p:sp>
      <p:sp>
        <p:nvSpPr>
          <p:cNvPr id="7" name="Označba mesta besedila 6">
            <a:extLst>
              <a:ext uri="{FF2B5EF4-FFF2-40B4-BE49-F238E27FC236}">
                <a16:creationId xmlns:a16="http://schemas.microsoft.com/office/drawing/2014/main" id="{76C01BF8-4CB4-4A9C-AE88-A0D6F6F374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2542" y="1608819"/>
            <a:ext cx="3200400" cy="823912"/>
          </a:xfrm>
        </p:spPr>
        <p:txBody>
          <a:bodyPr/>
          <a:lstStyle/>
          <a:p>
            <a:r>
              <a:rPr lang="sl-SI" dirty="0"/>
              <a:t>industrija</a:t>
            </a:r>
          </a:p>
        </p:txBody>
      </p:sp>
      <p:sp>
        <p:nvSpPr>
          <p:cNvPr id="8" name="Označba mesta vsebine 7">
            <a:extLst>
              <a:ext uri="{FF2B5EF4-FFF2-40B4-BE49-F238E27FC236}">
                <a16:creationId xmlns:a16="http://schemas.microsoft.com/office/drawing/2014/main" id="{CCDADEFD-6B2F-4CA8-9C7B-621EDCD4DBA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42095" y="2432731"/>
            <a:ext cx="4760258" cy="3684588"/>
          </a:xfrm>
        </p:spPr>
        <p:txBody>
          <a:bodyPr>
            <a:noAutofit/>
          </a:bodyPr>
          <a:lstStyle/>
          <a:p>
            <a:r>
              <a:rPr lang="sl-SI" sz="2400" dirty="0"/>
              <a:t>Finska in Švedska </a:t>
            </a:r>
            <a:r>
              <a:rPr lang="sl-SI" sz="2400" dirty="0">
                <a:sym typeface="Wingdings" panose="05000000000000000000" pitchFamily="2" charset="2"/>
              </a:rPr>
              <a:t> </a:t>
            </a:r>
            <a:r>
              <a:rPr lang="sl-SI" sz="2400" b="1" dirty="0">
                <a:sym typeface="Wingdings" panose="05000000000000000000" pitchFamily="2" charset="2"/>
              </a:rPr>
              <a:t>lesna in papirna industrija </a:t>
            </a:r>
            <a:r>
              <a:rPr lang="sl-SI" sz="2400" dirty="0">
                <a:sym typeface="Wingdings" panose="05000000000000000000" pitchFamily="2" charset="2"/>
              </a:rPr>
              <a:t>(obsežni gozdovi).</a:t>
            </a:r>
          </a:p>
          <a:p>
            <a:r>
              <a:rPr lang="sl-SI" sz="2400" dirty="0">
                <a:sym typeface="Wingdings" panose="05000000000000000000" pitchFamily="2" charset="2"/>
              </a:rPr>
              <a:t>Švedska  </a:t>
            </a:r>
            <a:r>
              <a:rPr lang="sl-SI" sz="2400" b="1" dirty="0">
                <a:sym typeface="Wingdings" panose="05000000000000000000" pitchFamily="2" charset="2"/>
              </a:rPr>
              <a:t>rudarstvo </a:t>
            </a:r>
            <a:r>
              <a:rPr lang="sl-SI" sz="2400" dirty="0">
                <a:sym typeface="Wingdings" panose="05000000000000000000" pitchFamily="2" charset="2"/>
              </a:rPr>
              <a:t>(železo) za izvoz.</a:t>
            </a:r>
          </a:p>
          <a:p>
            <a:r>
              <a:rPr lang="sl-SI" sz="2400" dirty="0">
                <a:sym typeface="Wingdings" panose="05000000000000000000" pitchFamily="2" charset="2"/>
              </a:rPr>
              <a:t>Norveška  </a:t>
            </a:r>
            <a:r>
              <a:rPr lang="sl-SI" sz="2400" b="1" dirty="0">
                <a:sym typeface="Wingdings" panose="05000000000000000000" pitchFamily="2" charset="2"/>
              </a:rPr>
              <a:t>nahajališča nafte in zemeljskega plina </a:t>
            </a:r>
            <a:r>
              <a:rPr lang="sl-SI" sz="2400" dirty="0">
                <a:sym typeface="Wingdings" panose="05000000000000000000" pitchFamily="2" charset="2"/>
              </a:rPr>
              <a:t>(visok življenjski standard).</a:t>
            </a:r>
          </a:p>
          <a:p>
            <a:r>
              <a:rPr lang="sl-SI" sz="2400" b="1" dirty="0">
                <a:sym typeface="Wingdings" panose="05000000000000000000" pitchFamily="2" charset="2"/>
              </a:rPr>
              <a:t>Obnovljivi viri energije </a:t>
            </a:r>
            <a:r>
              <a:rPr lang="sl-SI" sz="2400" dirty="0">
                <a:sym typeface="Wingdings" panose="05000000000000000000" pitchFamily="2" charset="2"/>
              </a:rPr>
              <a:t>(hidroelektrarne, vetrne elektrarne, geotermalna energija)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86013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70E08-9226-D921-3771-AE4B3CEBE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Države</a:t>
            </a:r>
            <a:r>
              <a:rPr lang="en-US" dirty="0"/>
              <a:t> </a:t>
            </a:r>
            <a:r>
              <a:rPr lang="sl-SI" dirty="0"/>
              <a:t>Severne</a:t>
            </a:r>
            <a:r>
              <a:rPr lang="en-US" dirty="0"/>
              <a:t> </a:t>
            </a:r>
            <a:r>
              <a:rPr lang="sl-SI" dirty="0"/>
              <a:t>E</a:t>
            </a:r>
            <a:r>
              <a:rPr lang="en-US" dirty="0" err="1"/>
              <a:t>vrope</a:t>
            </a:r>
            <a:endParaRPr lang="en-S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70E60-3D97-EC3C-08E7-2E247EA295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danska</a:t>
            </a:r>
            <a:endParaRPr lang="en-S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F176FE-15E1-1C01-C1BF-7B488E74156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København</a:t>
            </a:r>
            <a:endParaRPr lang="sl-SI" dirty="0"/>
          </a:p>
          <a:p>
            <a:r>
              <a:rPr lang="sl-SI" dirty="0"/>
              <a:t>5,857 milijonov</a:t>
            </a:r>
            <a:endParaRPr lang="en-S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09856C-396E-B456-AEB9-F8C8827C44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l-SI" dirty="0"/>
              <a:t>finska</a:t>
            </a:r>
            <a:endParaRPr lang="en-SI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4B35B2-4E59-6F38-A055-74F863A725A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 Helsinki</a:t>
            </a:r>
            <a:endParaRPr lang="sl-SI" dirty="0"/>
          </a:p>
          <a:p>
            <a:r>
              <a:rPr lang="sl-SI" dirty="0"/>
              <a:t>5,541 milijonov</a:t>
            </a:r>
            <a:endParaRPr lang="en-SI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C5CF9-7A31-B216-A0F6-8BBD8CF5EF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l-SI" dirty="0" err="1"/>
              <a:t>estonija</a:t>
            </a:r>
            <a:endParaRPr lang="en-SI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C86FD66-5917-15D7-9B87-E9D230024D9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err="1"/>
              <a:t>Talin</a:t>
            </a:r>
            <a:endParaRPr lang="sl-SI" dirty="0"/>
          </a:p>
          <a:p>
            <a:r>
              <a:rPr lang="sl-SI" dirty="0"/>
              <a:t>1,331 milijonov</a:t>
            </a:r>
            <a:endParaRPr lang="en-SI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A882F8D-61F7-6155-843E-FE13784B1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3</a:t>
            </a:fld>
            <a:endParaRPr lang="en-US" dirty="0"/>
          </a:p>
        </p:txBody>
      </p:sp>
      <p:pic>
        <p:nvPicPr>
          <p:cNvPr id="2050" name="Picture 2" descr="https://encrypted-tbn0.gstatic.com/images?q=tbn:ANd9GcRgREigepe9H0cwGZOCJ4MXf97qA_Z6BNDRrS3c3cOhFzE-5k4k2E_bIT62Dt0B&amp;s=10">
            <a:extLst>
              <a:ext uri="{FF2B5EF4-FFF2-40B4-BE49-F238E27FC236}">
                <a16:creationId xmlns:a16="http://schemas.microsoft.com/office/drawing/2014/main" id="{FBA77FB1-0166-4BF6-B8E8-F769D5031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4198844"/>
            <a:ext cx="24765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2E822F12-82EB-477B-90CA-C7F34799E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588" y="4197704"/>
            <a:ext cx="3054928" cy="18669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8FA20570-909C-4B51-894B-99CED04F1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7285" y="4120559"/>
            <a:ext cx="3054927" cy="19440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7525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70E08-9226-D921-3771-AE4B3CEBE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Države</a:t>
            </a:r>
            <a:r>
              <a:rPr lang="en-US" dirty="0"/>
              <a:t> </a:t>
            </a:r>
            <a:r>
              <a:rPr lang="sl-SI" dirty="0"/>
              <a:t>Severne</a:t>
            </a:r>
            <a:r>
              <a:rPr lang="en-US" dirty="0"/>
              <a:t> </a:t>
            </a:r>
            <a:r>
              <a:rPr lang="sl-SI" dirty="0"/>
              <a:t>E</a:t>
            </a:r>
            <a:r>
              <a:rPr lang="en-US" dirty="0" err="1"/>
              <a:t>vrope</a:t>
            </a:r>
            <a:endParaRPr lang="en-S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70E60-3D97-EC3C-08E7-2E247EA29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95600" y="1769269"/>
            <a:ext cx="3200400" cy="823912"/>
          </a:xfrm>
        </p:spPr>
        <p:txBody>
          <a:bodyPr/>
          <a:lstStyle/>
          <a:p>
            <a:r>
              <a:rPr lang="sl-SI" dirty="0" err="1"/>
              <a:t>latvija</a:t>
            </a:r>
            <a:endParaRPr lang="en-S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F176FE-15E1-1C01-C1BF-7B488E7415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95600" y="2593181"/>
            <a:ext cx="3200400" cy="3684588"/>
          </a:xfrm>
        </p:spPr>
        <p:txBody>
          <a:bodyPr/>
          <a:lstStyle/>
          <a:p>
            <a:r>
              <a:rPr lang="en-US" dirty="0"/>
              <a:t>Riga</a:t>
            </a:r>
            <a:endParaRPr lang="sl-SI" dirty="0"/>
          </a:p>
          <a:p>
            <a:r>
              <a:rPr lang="sl-SI" dirty="0"/>
              <a:t>1,884 milijonov</a:t>
            </a:r>
            <a:endParaRPr lang="en-S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09856C-396E-B456-AEB9-F8C8827C44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51612" y="1769269"/>
            <a:ext cx="3200400" cy="823912"/>
          </a:xfrm>
        </p:spPr>
        <p:txBody>
          <a:bodyPr/>
          <a:lstStyle/>
          <a:p>
            <a:r>
              <a:rPr lang="sl-SI" dirty="0" err="1"/>
              <a:t>litva</a:t>
            </a:r>
            <a:endParaRPr lang="en-SI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4B35B2-4E59-6F38-A055-74F863A725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51612" y="2593181"/>
            <a:ext cx="3200400" cy="3684588"/>
          </a:xfrm>
        </p:spPr>
        <p:txBody>
          <a:bodyPr/>
          <a:lstStyle/>
          <a:p>
            <a:r>
              <a:rPr lang="en-US" dirty="0"/>
              <a:t> </a:t>
            </a:r>
            <a:r>
              <a:rPr lang="sl-SI" dirty="0"/>
              <a:t>V</a:t>
            </a:r>
            <a:r>
              <a:rPr lang="en-US" dirty="0" err="1"/>
              <a:t>ilna</a:t>
            </a:r>
            <a:endParaRPr lang="sl-SI" dirty="0"/>
          </a:p>
          <a:p>
            <a:r>
              <a:rPr lang="sl-SI" dirty="0"/>
              <a:t>2,801 milijonov</a:t>
            </a:r>
            <a:endParaRPr lang="en-SI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A882F8D-61F7-6155-843E-FE13784B1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4</a:t>
            </a:fld>
            <a:endParaRPr lang="en-US" dirty="0"/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3A55555D-FF10-423F-BBF7-F260F44EA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388" y="4334708"/>
            <a:ext cx="2935288" cy="1467644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9378B459-E6D9-4238-8A35-DFCDA13BB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030" y="4263498"/>
            <a:ext cx="2564757" cy="153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60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značba mesta vsebine 11">
            <a:extLst>
              <a:ext uri="{FF2B5EF4-FFF2-40B4-BE49-F238E27FC236}">
                <a16:creationId xmlns:a16="http://schemas.microsoft.com/office/drawing/2014/main" id="{09C3D97D-4230-4BDD-8022-DE331FC1C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667" y="2047540"/>
            <a:ext cx="6289786" cy="4351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/>
              <a:t>Severna Evropa: </a:t>
            </a:r>
            <a:r>
              <a:rPr lang="sl-SI" dirty="0" err="1"/>
              <a:t>Skadinavski</a:t>
            </a:r>
            <a:r>
              <a:rPr lang="sl-SI" dirty="0"/>
              <a:t> polotok, </a:t>
            </a:r>
            <a:r>
              <a:rPr lang="sl-SI" dirty="0" err="1"/>
              <a:t>Isladija</a:t>
            </a:r>
            <a:r>
              <a:rPr lang="sl-SI" dirty="0"/>
              <a:t>, območja ob Baltskem morju.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/>
              <a:t>Redka poselitev.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/>
              <a:t>Hladno podnebje.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/>
              <a:t>Vikingi.</a:t>
            </a:r>
          </a:p>
        </p:txBody>
      </p:sp>
      <p:sp>
        <p:nvSpPr>
          <p:cNvPr id="11" name="Naslov 10">
            <a:extLst>
              <a:ext uri="{FF2B5EF4-FFF2-40B4-BE49-F238E27FC236}">
                <a16:creationId xmlns:a16="http://schemas.microsoft.com/office/drawing/2014/main" id="{95D8C08D-4BA2-4F2B-AF2B-04254294A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Kaj povezuje Severno Evropo?</a:t>
            </a:r>
          </a:p>
        </p:txBody>
      </p:sp>
      <p:sp>
        <p:nvSpPr>
          <p:cNvPr id="10" name="Označba mesta številke diapozitiva 9">
            <a:extLst>
              <a:ext uri="{FF2B5EF4-FFF2-40B4-BE49-F238E27FC236}">
                <a16:creationId xmlns:a16="http://schemas.microsoft.com/office/drawing/2014/main" id="{D2EA9EE9-1977-44BB-A8CA-760B590DA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5</a:t>
            </a:fld>
            <a:endParaRPr lang="en-US" dirty="0"/>
          </a:p>
        </p:txBody>
      </p:sp>
      <p:pic>
        <p:nvPicPr>
          <p:cNvPr id="6146" name="Picture 2" descr="https://upload.wikimedia.org/wikipedia/commons/thumb/7/78/Viking_attack_on_Gu%C3%A9rande%2C_from_a_Saint-Aubin_MS.jpg/300px-Viking_attack_on_Gu%C3%A9rande%2C_from_a_Saint-Aubin_MS.jpg">
            <a:extLst>
              <a:ext uri="{FF2B5EF4-FFF2-40B4-BE49-F238E27FC236}">
                <a16:creationId xmlns:a16="http://schemas.microsoft.com/office/drawing/2014/main" id="{A9E479E8-4F39-472E-B0C1-5CA98B0C3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970" y="1027906"/>
            <a:ext cx="4268404" cy="567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194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169EB25E-5A8C-452D-BAD4-820E2F15F5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dirty="0"/>
              <a:t>Severni tečajnik (66,5°) – omejuje območje okrog tečajev, kjer Sonce vsaj enkrat v letu ne vzide/zaide.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dirty="0"/>
              <a:t>Polarni dan.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dirty="0"/>
              <a:t>Polarna noč – težave za ljudi?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l-SI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06FAE07B-A5D7-4F47-9195-0FBBAFFA6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Polarni dan in polarna noč</a:t>
            </a:r>
          </a:p>
        </p:txBody>
      </p:sp>
      <p:pic>
        <p:nvPicPr>
          <p:cNvPr id="9218" name="Picture 2" descr="Polarni dan - polarna noć - Životni Stil - 2023">
            <a:extLst>
              <a:ext uri="{FF2B5EF4-FFF2-40B4-BE49-F238E27FC236}">
                <a16:creationId xmlns:a16="http://schemas.microsoft.com/office/drawing/2014/main" id="{E408D9DC-3FB9-4900-80AA-023E6266B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89" b="22171"/>
          <a:stretch/>
        </p:blipFill>
        <p:spPr bwMode="auto">
          <a:xfrm>
            <a:off x="4602662" y="4154789"/>
            <a:ext cx="7271999" cy="233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77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1C4F955E-BD78-4066-A2CB-C70A9E1E8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C05BE2BC-6A2F-4BD5-8AD8-6C21DB4B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6" name="Picture 2" descr="https://si.izzi.digital/DOS/28316/datastore/17/publication/28316/pictures/2020/06/24/1592987812_3_776x446_poglavje_6_14.jpg?v=1706175780">
            <a:extLst>
              <a:ext uri="{FF2B5EF4-FFF2-40B4-BE49-F238E27FC236}">
                <a16:creationId xmlns:a16="http://schemas.microsoft.com/office/drawing/2014/main" id="{3A1AC5A4-4FF3-4BE3-91DC-31830E100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5" y="183301"/>
            <a:ext cx="11294449" cy="649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251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AC9AAC88-0CFF-4D24-8FF9-67DCB168B3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D7C489A5-B15A-486B-8B49-D838DD8DC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Polarni sij</a:t>
            </a:r>
          </a:p>
        </p:txBody>
      </p:sp>
      <p:pic>
        <p:nvPicPr>
          <p:cNvPr id="8194" name="Picture 2" descr="Polarni sij - Wikipedija, prosta enciklopedija">
            <a:extLst>
              <a:ext uri="{FF2B5EF4-FFF2-40B4-BE49-F238E27FC236}">
                <a16:creationId xmlns:a16="http://schemas.microsoft.com/office/drawing/2014/main" id="{1BFF7093-0CEB-4E82-AE8E-6FB284851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301" y="1690688"/>
            <a:ext cx="7658582" cy="499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2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značba mesta vsebine 11">
            <a:extLst>
              <a:ext uri="{FF2B5EF4-FFF2-40B4-BE49-F238E27FC236}">
                <a16:creationId xmlns:a16="http://schemas.microsoft.com/office/drawing/2014/main" id="{639814A8-EC25-47F0-9EDE-F482192F1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590309" cy="435133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/>
              <a:t>Staro gorstvo: Skandinavsko gorstvo.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/>
              <a:t>Baltski ščit.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/>
              <a:t>Delovanje ledenikov: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l-SI" dirty="0"/>
              <a:t>ledeniške doline (U oblika)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l-SI" dirty="0"/>
              <a:t>fjordi,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l-SI" dirty="0"/>
              <a:t>morene,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l-SI" dirty="0"/>
              <a:t>ledeniška jezera.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dirty="0"/>
          </a:p>
        </p:txBody>
      </p:sp>
      <p:sp>
        <p:nvSpPr>
          <p:cNvPr id="11" name="Naslov 10">
            <a:extLst>
              <a:ext uri="{FF2B5EF4-FFF2-40B4-BE49-F238E27FC236}">
                <a16:creationId xmlns:a16="http://schemas.microsoft.com/office/drawing/2014/main" id="{9D4B610C-9CBE-436E-89F6-6817A8A7E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Površje</a:t>
            </a:r>
          </a:p>
        </p:txBody>
      </p:sp>
      <p:sp>
        <p:nvSpPr>
          <p:cNvPr id="10" name="Označba mesta številke diapozitiva 9">
            <a:extLst>
              <a:ext uri="{FF2B5EF4-FFF2-40B4-BE49-F238E27FC236}">
                <a16:creationId xmlns:a16="http://schemas.microsoft.com/office/drawing/2014/main" id="{0F5BC88B-D3BF-4BB7-B8E8-0AE9A232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9</a:t>
            </a:fld>
            <a:endParaRPr lang="en-US" dirty="0"/>
          </a:p>
        </p:txBody>
      </p:sp>
      <p:pic>
        <p:nvPicPr>
          <p:cNvPr id="3078" name="Picture 6" descr="Northern Europe Physical Map Highly Detailed: стоковая векторная графика  (без лицензионных платежей), 794408371 | Shutterstock">
            <a:extLst>
              <a:ext uri="{FF2B5EF4-FFF2-40B4-BE49-F238E27FC236}">
                <a16:creationId xmlns:a16="http://schemas.microsoft.com/office/drawing/2014/main" id="{31874235-A093-4912-8CDB-58218B92BB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004"/>
          <a:stretch/>
        </p:blipFill>
        <p:spPr bwMode="auto">
          <a:xfrm>
            <a:off x="5769015" y="136526"/>
            <a:ext cx="5190979" cy="658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6282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Modra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523</Words>
  <Application>Microsoft Office PowerPoint</Application>
  <PresentationFormat>Širokozaslonsko</PresentationFormat>
  <Paragraphs>133</Paragraphs>
  <Slides>22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Wingdings</vt:lpstr>
      <vt:lpstr>Officeova tema</vt:lpstr>
      <vt:lpstr>Severna Evropa</vt:lpstr>
      <vt:lpstr>Države Severne Evrope</vt:lpstr>
      <vt:lpstr>Države Severne Evrope</vt:lpstr>
      <vt:lpstr>Države Severne Evrope</vt:lpstr>
      <vt:lpstr>Kaj povezuje Severno Evropo?</vt:lpstr>
      <vt:lpstr>Polarni dan in polarna noč</vt:lpstr>
      <vt:lpstr>PowerPointova predstavitev</vt:lpstr>
      <vt:lpstr>Polarni sij</vt:lpstr>
      <vt:lpstr>Površje</vt:lpstr>
      <vt:lpstr>Fjord</vt:lpstr>
      <vt:lpstr>Gejzirji</vt:lpstr>
      <vt:lpstr>Podnebje in rastlinstvo</vt:lpstr>
      <vt:lpstr>Tundrsko podnebje</vt:lpstr>
      <vt:lpstr>Tundra</vt:lpstr>
      <vt:lpstr>PowerPointova predstavitev</vt:lpstr>
      <vt:lpstr>Zmerno hladno podnebje</vt:lpstr>
      <vt:lpstr>Tajga</vt:lpstr>
      <vt:lpstr>Oceansko podnebje</vt:lpstr>
      <vt:lpstr>Celinsko podnebje</vt:lpstr>
      <vt:lpstr>Poselitev</vt:lpstr>
      <vt:lpstr>Gospodarstvo</vt:lpstr>
      <vt:lpstr>Gospodarstvo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SIO Administrator</dc:creator>
  <cp:lastModifiedBy>SIO Administrator</cp:lastModifiedBy>
  <cp:revision>13</cp:revision>
  <dcterms:created xsi:type="dcterms:W3CDTF">2024-01-31T22:54:10Z</dcterms:created>
  <dcterms:modified xsi:type="dcterms:W3CDTF">2024-02-08T21:46:25Z</dcterms:modified>
</cp:coreProperties>
</file>