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9C9B-4648-4207-9009-A4C2C977DE22}" type="datetimeFigureOut">
              <a:rPr lang="sl-SI" smtClean="0"/>
              <a:t>29. 11. 2023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87DA-443F-4B0A-A56F-16DB6DE96161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03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9C9B-4648-4207-9009-A4C2C977DE22}" type="datetimeFigureOut">
              <a:rPr lang="sl-SI" smtClean="0"/>
              <a:t>29. 11. 2023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87DA-443F-4B0A-A56F-16DB6DE961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7023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9C9B-4648-4207-9009-A4C2C977DE22}" type="datetimeFigureOut">
              <a:rPr lang="sl-SI" smtClean="0"/>
              <a:t>29. 11. 2023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87DA-443F-4B0A-A56F-16DB6DE961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291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9C9B-4648-4207-9009-A4C2C977DE22}" type="datetimeFigureOut">
              <a:rPr lang="sl-SI" smtClean="0"/>
              <a:t>29. 11. 2023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87DA-443F-4B0A-A56F-16DB6DE961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2505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9C9B-4648-4207-9009-A4C2C977DE22}" type="datetimeFigureOut">
              <a:rPr lang="sl-SI" smtClean="0"/>
              <a:t>29. 11. 2023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87DA-443F-4B0A-A56F-16DB6DE96161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75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9C9B-4648-4207-9009-A4C2C977DE22}" type="datetimeFigureOut">
              <a:rPr lang="sl-SI" smtClean="0"/>
              <a:t>29. 11. 2023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87DA-443F-4B0A-A56F-16DB6DE961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9053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9C9B-4648-4207-9009-A4C2C977DE22}" type="datetimeFigureOut">
              <a:rPr lang="sl-SI" smtClean="0"/>
              <a:t>29. 11. 2023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87DA-443F-4B0A-A56F-16DB6DE961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1484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9C9B-4648-4207-9009-A4C2C977DE22}" type="datetimeFigureOut">
              <a:rPr lang="sl-SI" smtClean="0"/>
              <a:t>29. 11. 2023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87DA-443F-4B0A-A56F-16DB6DE961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97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9C9B-4648-4207-9009-A4C2C977DE22}" type="datetimeFigureOut">
              <a:rPr lang="sl-SI" smtClean="0"/>
              <a:t>29. 11. 2023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87DA-443F-4B0A-A56F-16DB6DE961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436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4069C9B-4648-4207-9009-A4C2C977DE22}" type="datetimeFigureOut">
              <a:rPr lang="sl-SI" smtClean="0"/>
              <a:t>29. 11. 2023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AD87DA-443F-4B0A-A56F-16DB6DE961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94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9C9B-4648-4207-9009-A4C2C977DE22}" type="datetimeFigureOut">
              <a:rPr lang="sl-SI" smtClean="0"/>
              <a:t>29. 11. 2023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87DA-443F-4B0A-A56F-16DB6DE961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72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4069C9B-4648-4207-9009-A4C2C977DE22}" type="datetimeFigureOut">
              <a:rPr lang="sl-SI" smtClean="0"/>
              <a:t>29. 11. 2023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AAD87DA-443F-4B0A-A56F-16DB6DE96161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12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13F175-FF17-48B3-84C6-7B7A5A9D53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SESTAVA PREBIVALSTVA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D559AE6-32FE-4EDC-BFF9-D81A47224D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9. RAZRED</a:t>
            </a:r>
          </a:p>
        </p:txBody>
      </p:sp>
    </p:spTree>
    <p:extLst>
      <p:ext uri="{BB962C8B-B14F-4D97-AF65-F5344CB8AC3E}">
        <p14:creationId xmlns:p14="http://schemas.microsoft.com/office/powerpoint/2010/main" val="3959698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705CA7-4509-4C60-AE55-C1EF1327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586" y="313497"/>
            <a:ext cx="11094720" cy="1450757"/>
          </a:xfrm>
        </p:spPr>
        <p:txBody>
          <a:bodyPr/>
          <a:lstStyle/>
          <a:p>
            <a:r>
              <a:rPr lang="sl-SI" dirty="0"/>
              <a:t>Kaj vpliva na spreminjanje števila prebivalcev?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0320191-FDDD-4A16-B32C-84F74825A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586" y="1872628"/>
            <a:ext cx="6343426" cy="4023360"/>
          </a:xfrm>
        </p:spPr>
        <p:txBody>
          <a:bodyPr>
            <a:normAutofit/>
          </a:bodyPr>
          <a:lstStyle/>
          <a:p>
            <a:r>
              <a:rPr lang="sl-SI" sz="2400" dirty="0"/>
              <a:t>1. </a:t>
            </a:r>
            <a:r>
              <a:rPr lang="sl-SI" sz="2400" b="1" dirty="0"/>
              <a:t>Naravno gibanje </a:t>
            </a:r>
            <a:br>
              <a:rPr lang="sl-SI" sz="2400" b="1" dirty="0"/>
            </a:br>
            <a:r>
              <a:rPr lang="sl-SI" sz="2400" dirty="0">
                <a:sym typeface="Wingdings" panose="05000000000000000000" pitchFamily="2" charset="2"/>
              </a:rPr>
              <a:t>rojstva in smrti</a:t>
            </a:r>
          </a:p>
          <a:p>
            <a:r>
              <a:rPr lang="sl-SI" sz="2400" dirty="0">
                <a:sym typeface="Wingdings" panose="05000000000000000000" pitchFamily="2" charset="2"/>
              </a:rPr>
              <a:t>2. </a:t>
            </a:r>
            <a:r>
              <a:rPr lang="sl-SI" sz="2400" b="1" dirty="0">
                <a:sym typeface="Wingdings" panose="05000000000000000000" pitchFamily="2" charset="2"/>
              </a:rPr>
              <a:t>Selitveno gibanje </a:t>
            </a:r>
            <a:br>
              <a:rPr lang="sl-SI" sz="2400" b="1" dirty="0">
                <a:sym typeface="Wingdings" panose="05000000000000000000" pitchFamily="2" charset="2"/>
              </a:rPr>
            </a:br>
            <a:r>
              <a:rPr lang="sl-SI" sz="2400" dirty="0">
                <a:sym typeface="Wingdings" panose="05000000000000000000" pitchFamily="2" charset="2"/>
              </a:rPr>
              <a:t>priseljevanje in odseljevanje</a:t>
            </a:r>
          </a:p>
          <a:p>
            <a:pPr marL="0" indent="0">
              <a:buNone/>
            </a:pPr>
            <a:endParaRPr lang="sl-SI" sz="2400" dirty="0">
              <a:sym typeface="Wingdings" panose="05000000000000000000" pitchFamily="2" charset="2"/>
            </a:endParaRPr>
          </a:p>
          <a:p>
            <a:r>
              <a:rPr lang="sl-SI" sz="2400" b="1" dirty="0">
                <a:solidFill>
                  <a:schemeClr val="accent6"/>
                </a:solidFill>
                <a:sym typeface="Wingdings" panose="05000000000000000000" pitchFamily="2" charset="2"/>
              </a:rPr>
              <a:t>Število prebivalstva v Sloveniji zelo počasi narašča in je v zadnjih letih predvsem posledica priseljevanja.</a:t>
            </a:r>
            <a:endParaRPr lang="sl-SI" sz="2400" b="1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Ali vsak novorojenček takoj ob rojstvu zajoka? - Novorojenček -  Ringaraja.net">
            <a:extLst>
              <a:ext uri="{FF2B5EF4-FFF2-40B4-BE49-F238E27FC236}">
                <a16:creationId xmlns:a16="http://schemas.microsoft.com/office/drawing/2014/main" id="{CB362565-6CA5-4D76-811A-0F8A3D8B9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10"/>
          <a:stretch/>
        </p:blipFill>
        <p:spPr bwMode="auto">
          <a:xfrm>
            <a:off x="7036405" y="1764254"/>
            <a:ext cx="2331713" cy="226986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ko organizirati pogreb za svojca? - Generali">
            <a:extLst>
              <a:ext uri="{FF2B5EF4-FFF2-40B4-BE49-F238E27FC236}">
                <a16:creationId xmlns:a16="http://schemas.microsoft.com/office/drawing/2014/main" id="{35D94B7B-250A-41BB-8421-7929E28F4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604" y="2525945"/>
            <a:ext cx="2387216" cy="2167217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naplus - Tudi Slovenija je dežela priseljencev">
            <a:extLst>
              <a:ext uri="{FF2B5EF4-FFF2-40B4-BE49-F238E27FC236}">
                <a16:creationId xmlns:a16="http://schemas.microsoft.com/office/drawing/2014/main" id="{8226F671-DE1E-4AE4-B5BA-065A145EC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78" y="4424220"/>
            <a:ext cx="2262009" cy="2159138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203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594584-9649-4570-9255-DB9D1C65D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Državljanska sestava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B41E4D1-4B12-46C4-8519-3117CC3AE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75772"/>
          </a:xfrm>
        </p:spPr>
        <p:txBody>
          <a:bodyPr>
            <a:normAutofit/>
          </a:bodyPr>
          <a:lstStyle/>
          <a:p>
            <a:r>
              <a:rPr lang="sl-SI" sz="2400" dirty="0"/>
              <a:t>Večina prebivalcev Slovenije ima slovensko državljanstvo.</a:t>
            </a:r>
          </a:p>
          <a:p>
            <a:r>
              <a:rPr lang="sl-SI" sz="2400" dirty="0"/>
              <a:t>Tuji državljani:</a:t>
            </a:r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endParaRPr lang="sl-SI" sz="2400" dirty="0"/>
          </a:p>
          <a:p>
            <a:endParaRPr lang="sl-SI" sz="240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B598A1F-971E-4E5A-A362-A7C0A3FDF6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028794"/>
              </p:ext>
            </p:extLst>
          </p:nvPr>
        </p:nvGraphicFramePr>
        <p:xfrm>
          <a:off x="3248808" y="2363896"/>
          <a:ext cx="3248213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211">
                  <a:extLst>
                    <a:ext uri="{9D8B030D-6E8A-4147-A177-3AD203B41FA5}">
                      <a16:colId xmlns:a16="http://schemas.microsoft.com/office/drawing/2014/main" val="85460425"/>
                    </a:ext>
                  </a:extLst>
                </a:gridCol>
                <a:gridCol w="1712002">
                  <a:extLst>
                    <a:ext uri="{9D8B030D-6E8A-4147-A177-3AD203B41FA5}">
                      <a16:colId xmlns:a16="http://schemas.microsoft.com/office/drawing/2014/main" val="887546251"/>
                    </a:ext>
                  </a:extLst>
                </a:gridCol>
              </a:tblGrid>
              <a:tr h="360580">
                <a:tc>
                  <a:txBody>
                    <a:bodyPr/>
                    <a:lstStyle/>
                    <a:p>
                      <a:r>
                        <a:rPr lang="sl-SI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1. januar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483626"/>
                  </a:ext>
                </a:extLst>
              </a:tr>
              <a:tr h="360580">
                <a:tc>
                  <a:txBody>
                    <a:bodyPr/>
                    <a:lstStyle/>
                    <a:p>
                      <a:r>
                        <a:rPr lang="sl-SI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757322"/>
                  </a:ext>
                </a:extLst>
              </a:tr>
              <a:tr h="360580">
                <a:tc>
                  <a:txBody>
                    <a:bodyPr/>
                    <a:lstStyle/>
                    <a:p>
                      <a:r>
                        <a:rPr lang="sl-SI" dirty="0"/>
                        <a:t>156.351 preb.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+9.800 preb.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61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357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6F9A2F-E8FA-45FF-9B39-0A63E1F6E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Narodna sestava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89C54A9-3D98-455B-A30E-0747BEBC6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541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Dve narodni manjšini: italijanska (obalne občine) in madžarska (Prekmurje, ob meji).</a:t>
            </a:r>
          </a:p>
          <a:p>
            <a:pPr marL="292608" lvl="1" indent="0">
              <a:buNone/>
            </a:pPr>
            <a:r>
              <a:rPr lang="sl-SI" sz="2000" dirty="0"/>
              <a:t>Pravice:</a:t>
            </a:r>
          </a:p>
          <a:p>
            <a:pPr marL="635508" lvl="1" indent="-342900">
              <a:buFontTx/>
              <a:buChar char="-"/>
            </a:pPr>
            <a:r>
              <a:rPr lang="sl-SI" sz="2000" dirty="0"/>
              <a:t>uradni jezik tudi italijanščina/madžarščina</a:t>
            </a:r>
          </a:p>
          <a:p>
            <a:pPr marL="635508" lvl="1" indent="-342900">
              <a:buFontTx/>
              <a:buChar char="-"/>
            </a:pPr>
            <a:r>
              <a:rPr lang="sl-SI" sz="2000" dirty="0"/>
              <a:t>vzgoja in izobraževanje v svojem jeziku</a:t>
            </a:r>
          </a:p>
          <a:p>
            <a:pPr marL="635508" lvl="1" indent="-342900">
              <a:buFontTx/>
              <a:buChar char="-"/>
            </a:pPr>
            <a:r>
              <a:rPr lang="sl-SI" sz="2000" dirty="0"/>
              <a:t>uporaba narodnih simbolov</a:t>
            </a:r>
          </a:p>
          <a:p>
            <a:pPr marL="635508" lvl="1" indent="-342900">
              <a:buFontTx/>
              <a:buChar char="-"/>
            </a:pPr>
            <a:r>
              <a:rPr lang="sl-SI" sz="2000" dirty="0"/>
              <a:t>predstavniki v občinskih svetih in v Državnem zboru</a:t>
            </a:r>
            <a:endParaRPr lang="sl-SI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Romi (Prekmurje, Dolenjska, Bela krajina, spodnje Posavje)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Priseljenci iz nekdanjih jugoslovanskih republik in njihovi potomci (delo in zaradi vojne) </a:t>
            </a:r>
            <a:r>
              <a:rPr lang="sl-SI" sz="2400" dirty="0">
                <a:sym typeface="Wingdings" panose="05000000000000000000" pitchFamily="2" charset="2"/>
              </a:rPr>
              <a:t> podatkov o narodni pripadnosti od leta 2011 ne zbiramo več.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951701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EB0FE2-4AE9-4528-801E-E52E10F4E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Izobrazbena sestava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F105673-B1B5-46F5-92FF-7FC11A088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380155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Pomemben kazalec gospodarske, socialne in kulturne razvitosti družbe.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Z leti se izboljšuje, vendar še vedno zaostaja za gospodarsko najbolj razvitimi državami.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Boljša izobrazba praviloma povečuje možnost zaposlitve.</a:t>
            </a:r>
          </a:p>
        </p:txBody>
      </p:sp>
      <p:pic>
        <p:nvPicPr>
          <p:cNvPr id="2050" name="Picture 2" descr="Socioekonomske značilnosti prebivalstva, Slovenija, 1. januar 2017">
            <a:extLst>
              <a:ext uri="{FF2B5EF4-FFF2-40B4-BE49-F238E27FC236}">
                <a16:creationId xmlns:a16="http://schemas.microsoft.com/office/drawing/2014/main" id="{BD75DAD6-BE15-4890-AAA5-F18F34345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6694"/>
            <a:ext cx="564832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291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619FA1-4C9F-43E0-AC85-3725BA74B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Verska sestava prebivalstva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C445614-37BE-4DC3-B57B-B59791B39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1845734"/>
            <a:ext cx="5787614" cy="45819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Od leta 2002 ne zbiramo več podatkov o verski sestavi.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Največji verski skupnosti v Sloveniji sta </a:t>
            </a:r>
            <a:r>
              <a:rPr lang="sl-SI" sz="2400" b="1" dirty="0">
                <a:solidFill>
                  <a:schemeClr val="accent6"/>
                </a:solidFill>
              </a:rPr>
              <a:t>katoliška in evangeličanska</a:t>
            </a:r>
            <a:r>
              <a:rPr lang="sl-SI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Zaradi priseljevanja se povečujeta tudi </a:t>
            </a:r>
            <a:r>
              <a:rPr lang="sl-SI" sz="2400" b="1" dirty="0">
                <a:solidFill>
                  <a:schemeClr val="accent6"/>
                </a:solidFill>
              </a:rPr>
              <a:t>pravoslavna in muslimanska </a:t>
            </a:r>
            <a:r>
              <a:rPr lang="sl-SI" sz="2400" dirty="0"/>
              <a:t>verska skupnost.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chemeClr val="accent6"/>
                </a:solidFill>
              </a:rPr>
              <a:t>Ateist</a:t>
            </a:r>
            <a:r>
              <a:rPr lang="sl-SI" sz="2400" dirty="0"/>
              <a:t>=človek, ki ne pripada nobeni verski skupnosti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V Sloveniji versko svobodo zagotavlja ustava. Delovanje verskih skupnosti in izpovedovanje vere (zasebno in javno) je svobodno.</a:t>
            </a:r>
          </a:p>
        </p:txBody>
      </p:sp>
      <p:pic>
        <p:nvPicPr>
          <p:cNvPr id="3076" name="Picture 4" descr="O nas – EVANGELIČANSKA CERKEV SLOVENIJA">
            <a:extLst>
              <a:ext uri="{FF2B5EF4-FFF2-40B4-BE49-F238E27FC236}">
                <a16:creationId xmlns:a16="http://schemas.microsoft.com/office/drawing/2014/main" id="{65F3F3C1-7284-4D61-8F20-BE94C54B8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09"/>
          <a:stretch/>
        </p:blipFill>
        <p:spPr bwMode="auto">
          <a:xfrm>
            <a:off x="8065103" y="2465295"/>
            <a:ext cx="4121524" cy="22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apa Franjo prebačen u bolnicu - Neum.online">
            <a:extLst>
              <a:ext uri="{FF2B5EF4-FFF2-40B4-BE49-F238E27FC236}">
                <a16:creationId xmlns:a16="http://schemas.microsoft.com/office/drawing/2014/main" id="{72D8BF4E-0EAF-407E-AE1D-E29EAD4009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7"/>
          <a:stretch/>
        </p:blipFill>
        <p:spPr bwMode="auto">
          <a:xfrm>
            <a:off x="8070476" y="1"/>
            <a:ext cx="4121524" cy="246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žamija » Visit Ljubljana">
            <a:extLst>
              <a:ext uri="{FF2B5EF4-FFF2-40B4-BE49-F238E27FC236}">
                <a16:creationId xmlns:a16="http://schemas.microsoft.com/office/drawing/2014/main" id="{7FDCBCCB-CBDF-4EA8-9202-999E1BD8C4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1" b="10214"/>
          <a:stretch/>
        </p:blipFill>
        <p:spPr bwMode="auto">
          <a:xfrm>
            <a:off x="8070476" y="4535873"/>
            <a:ext cx="4116151" cy="23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821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29BAE3-C2E6-482A-90F9-DB596CF8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Aktivno prebivalstvo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93A7633-4FC5-4748-9CFF-5FD6FB660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/>
              <a:t>Prebivalstvo glede na delovno sposobnost in aktivnost delimo na: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delovno sposobno prebivalstvo (osebe starejše od 15 let),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delovno aktivno prebivalstvo (osebe, ki opravljajo delo in zanj dobijo plačilo, registrirane brezposelne osebe, osebe na porodniškem dopustu),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drugo prebivalstvo z lastnimi dohodki (upokojenci, delovni invalidi, dijaki in študentje s štipendijami/prejemki socialne pomoči),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vzdrževano prebivalstvo (brez lastnih dohodkov - otroci).</a:t>
            </a:r>
          </a:p>
          <a:p>
            <a:pPr marL="0" indent="0">
              <a:buNone/>
            </a:pPr>
            <a:r>
              <a:rPr lang="sl-SI" sz="2400" dirty="0">
                <a:solidFill>
                  <a:schemeClr val="accent2"/>
                </a:solidFill>
              </a:rPr>
              <a:t>V Sloveniji je delavno aktivnih malo manj kot polovica prebivalcev, ta odstotek bo zaradi staranja prebivalstva v prihodnosti še nižji.</a:t>
            </a:r>
          </a:p>
        </p:txBody>
      </p:sp>
    </p:spTree>
    <p:extLst>
      <p:ext uri="{BB962C8B-B14F-4D97-AF65-F5344CB8AC3E}">
        <p14:creationId xmlns:p14="http://schemas.microsoft.com/office/powerpoint/2010/main" val="404003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</TotalTime>
  <Words>351</Words>
  <Application>Microsoft Office PowerPoint</Application>
  <PresentationFormat>Širokozaslonsko</PresentationFormat>
  <Paragraphs>43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Retrospektiva</vt:lpstr>
      <vt:lpstr>SESTAVA PREBIVALSTVA</vt:lpstr>
      <vt:lpstr>Kaj vpliva na spreminjanje števila prebivalcev?</vt:lpstr>
      <vt:lpstr>Državljanska sestava</vt:lpstr>
      <vt:lpstr>Narodna sestava</vt:lpstr>
      <vt:lpstr>Izobrazbena sestava</vt:lpstr>
      <vt:lpstr>Verska sestava prebivalstva</vt:lpstr>
      <vt:lpstr>Aktivno prebivalstvo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ŠTEVILO IN SESTAVA PREBIVALSTVA</dc:title>
  <dc:creator>SIO Administrator</dc:creator>
  <cp:lastModifiedBy>SIO Administrator</cp:lastModifiedBy>
  <cp:revision>6</cp:revision>
  <dcterms:created xsi:type="dcterms:W3CDTF">2023-11-29T22:09:07Z</dcterms:created>
  <dcterms:modified xsi:type="dcterms:W3CDTF">2023-11-29T22:57:24Z</dcterms:modified>
</cp:coreProperties>
</file>