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67" r:id="rId5"/>
    <p:sldId id="270" r:id="rId6"/>
    <p:sldId id="271" r:id="rId7"/>
    <p:sldId id="272" r:id="rId8"/>
    <p:sldId id="273" r:id="rId9"/>
    <p:sldId id="274" r:id="rId10"/>
    <p:sldId id="275" r:id="rId11"/>
    <p:sldId id="268" r:id="rId12"/>
    <p:sldId id="269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ivzeti razdelek" id="{2967C045-C561-40A1-B612-278F45262F3A}">
          <p14:sldIdLst>
            <p14:sldId id="256"/>
          </p14:sldIdLst>
        </p14:section>
        <p14:section name="Odsek brez naslova" id="{76A58E21-A3A7-49DB-AC2D-9543AB447B43}">
          <p14:sldIdLst>
            <p14:sldId id="265"/>
            <p14:sldId id="266"/>
            <p14:sldId id="267"/>
            <p14:sldId id="270"/>
            <p14:sldId id="271"/>
            <p14:sldId id="272"/>
            <p14:sldId id="273"/>
            <p14:sldId id="274"/>
            <p14:sldId id="275"/>
          </p14:sldIdLst>
        </p14:section>
        <p14:section name="Odsek brez naslova" id="{AB0B3601-4709-4170-B63B-44269FE93BFC}">
          <p14:sldIdLst>
            <p14:sldId id="268"/>
            <p14:sldId id="269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4660"/>
  </p:normalViewPr>
  <p:slideViewPr>
    <p:cSldViewPr snapToGrid="0">
      <p:cViewPr varScale="1">
        <p:scale>
          <a:sx n="85" d="100"/>
          <a:sy n="85" d="100"/>
        </p:scale>
        <p:origin x="45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CC117E8-B3E8-4A0C-B0FC-D110B8DDCA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47ED257-1388-4F0F-84F4-55046E8915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CA865B5F-248D-4145-B4F7-F79D7ECA7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E3BB0-A1F1-4F6B-8D4D-DA985D6F4F03}" type="datetimeFigureOut">
              <a:rPr lang="sl-SI" smtClean="0"/>
              <a:t>23. 02. 2024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B82B24E-9EF7-4244-B062-02F45DC7E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D4A50B6-BDB4-4087-B5F7-104027A91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BB594-56CF-4604-9F0A-BE51F5C1B11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57362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13B11CC-4699-437D-AF25-DA9885DF4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4A3C7FBD-6BFA-4E8E-9F0C-E7B7606F5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45C89191-ECE7-4353-BA39-99D6BD9CC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E3BB0-A1F1-4F6B-8D4D-DA985D6F4F03}" type="datetimeFigureOut">
              <a:rPr lang="sl-SI" smtClean="0"/>
              <a:t>23. 02. 2024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BD645EFD-58E3-439F-BD85-2C7C07539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F0F8735A-C5B0-44A9-BCBD-E6BA48DD4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BB594-56CF-4604-9F0A-BE51F5C1B11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45609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F4B8EA91-0B7E-4BC4-BDC1-A9D6E992E5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E2FA4EB2-4D9A-49F0-A014-C8F8FBC7F6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E2054EC-6F38-42AA-8C8F-01E38BDDB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E3BB0-A1F1-4F6B-8D4D-DA985D6F4F03}" type="datetimeFigureOut">
              <a:rPr lang="sl-SI" smtClean="0"/>
              <a:t>23. 02. 2024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151326A-471D-479E-BC0D-150CA2380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CFC84BCC-5299-43CA-90AC-9951DAC0D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BB594-56CF-4604-9F0A-BE51F5C1B11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22531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1D39C65-BA18-455F-BDC6-5A8ECAE17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E9C5D34-FD46-478F-B9AE-1DDF0003F3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DEA404A-D30F-45CB-BD17-249BF0453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E3BB0-A1F1-4F6B-8D4D-DA985D6F4F03}" type="datetimeFigureOut">
              <a:rPr lang="sl-SI" smtClean="0"/>
              <a:t>23. 02. 2024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BBFA6906-5FCF-4810-9354-0655E8B12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71297D81-9CED-41CF-8C54-014036F12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BB594-56CF-4604-9F0A-BE51F5C1B11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04814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B6B57F6-BDF6-4E88-AC98-874C0F89E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A46C446D-0938-4A8E-973D-3866E2393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CFDD524-285E-404A-9BC0-1F00DF0CF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E3BB0-A1F1-4F6B-8D4D-DA985D6F4F03}" type="datetimeFigureOut">
              <a:rPr lang="sl-SI" smtClean="0"/>
              <a:t>23. 02. 2024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E6252029-527F-47F7-A2DE-6E735F877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2A20F67-995B-491C-A8CE-06587147D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BB594-56CF-4604-9F0A-BE51F5C1B11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85820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7DBACD0-CBF2-45BF-B363-16BE61989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2A51963-A908-4859-9C83-EB9F68AA1B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EE651D42-5CA5-498A-9556-D4CFD0B87E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6A7FDCFE-D4EE-46E9-8582-3093E474A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E3BB0-A1F1-4F6B-8D4D-DA985D6F4F03}" type="datetimeFigureOut">
              <a:rPr lang="sl-SI" smtClean="0"/>
              <a:t>23. 02. 2024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3771F947-F73C-4E7C-8AB5-1EF5837A4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11EB0A62-12EA-4A1C-B391-D381377CD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BB594-56CF-4604-9F0A-BE51F5C1B11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36799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75C1836-24AD-4298-8FB6-FBC5DF4F3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E110B719-C941-49E1-8EFE-427FE8BB6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0753258E-1D2A-4777-83CE-3350597788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90B48FFA-7F1B-4E4E-AEEC-9D794C5592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93872A40-3906-4E2E-9661-B7464816FB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06F7E90C-45E1-4724-A8E5-7C76DBC58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E3BB0-A1F1-4F6B-8D4D-DA985D6F4F03}" type="datetimeFigureOut">
              <a:rPr lang="sl-SI" smtClean="0"/>
              <a:t>23. 02. 2024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994F49C8-3EFA-4503-BE12-AAD4A1EAA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3D564801-31EB-4540-B28B-CB7E36CDB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BB594-56CF-4604-9F0A-BE51F5C1B11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30490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B43A356-4EFE-4327-8576-5BF1BFA6E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CB6372A2-4E7F-4364-A77A-C15A91FE1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E3BB0-A1F1-4F6B-8D4D-DA985D6F4F03}" type="datetimeFigureOut">
              <a:rPr lang="sl-SI" smtClean="0"/>
              <a:t>23. 02. 2024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D00FF71E-978A-48A5-B590-FA0215A07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2B121127-E874-4D77-8482-E311AA37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BB594-56CF-4604-9F0A-BE51F5C1B11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37228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A5551421-BEDD-40FD-A52D-74AA84BCF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E3BB0-A1F1-4F6B-8D4D-DA985D6F4F03}" type="datetimeFigureOut">
              <a:rPr lang="sl-SI" smtClean="0"/>
              <a:t>23. 02. 2024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95E55757-FBB5-4352-BC12-AAEDD8AFF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23DCBFF1-00D4-4073-8199-6066DD53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BB594-56CF-4604-9F0A-BE51F5C1B11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01125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88A0E40-90BD-49BB-95F0-83405DB9D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AC74B46-2F3E-4446-8CE3-311A27F61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3C658FE6-EAE8-4428-A2A8-276036090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874AE87F-601D-4BD6-907D-3E359F1C0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E3BB0-A1F1-4F6B-8D4D-DA985D6F4F03}" type="datetimeFigureOut">
              <a:rPr lang="sl-SI" smtClean="0"/>
              <a:t>23. 02. 2024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16299582-BE3C-4478-85BF-D96C61943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8B6BAE8C-9053-49C4-962F-C4A39B888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BB594-56CF-4604-9F0A-BE51F5C1B11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80487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D25A3F-8A56-4C73-AFC1-2FE26C14A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C46EADB4-A997-4C83-BF94-3710E7B0B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89F5121B-608A-4F82-B7B2-9866F5783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CD95ACF5-3183-4379-94AC-2BD3EDE2D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E3BB0-A1F1-4F6B-8D4D-DA985D6F4F03}" type="datetimeFigureOut">
              <a:rPr lang="sl-SI" smtClean="0"/>
              <a:t>23. 02. 2024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D74324BB-101E-4401-A6CF-E52920C42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830D639C-0F0A-4DDB-A244-955AEF353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BB594-56CF-4604-9F0A-BE51F5C1B11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61634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D882883E-0B14-450F-B53E-DFDA65FEE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8CCEF77F-CD61-4E0B-9736-78CAF7DD94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06EC469-2E78-4228-8570-9578E4F124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E3BB0-A1F1-4F6B-8D4D-DA985D6F4F03}" type="datetimeFigureOut">
              <a:rPr lang="sl-SI" smtClean="0"/>
              <a:t>23. 02. 2024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E685527E-BC16-4B1C-ADBA-F32923407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C8E5A2A-0165-4914-B825-CC7C58DDA6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BB594-56CF-4604-9F0A-BE51F5C1B11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2079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68C6821-A42E-47EE-9622-5EEE87B686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6186163-9DF2-4E40-B658-F84D051F94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0746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7F46505-D96D-4949-8A54-F9ADA899E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trgovina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ADF0845-A2A4-4A33-9D1F-DE002C803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051" y="2249424"/>
            <a:ext cx="6075919" cy="4023360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Vloga posrednika med proizvajalci in potrošniki.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Zaradi globalizacije je pomen trgovine vse večji.</a:t>
            </a:r>
          </a:p>
          <a:p>
            <a:pPr marL="0" indent="0">
              <a:buNone/>
            </a:pPr>
            <a:r>
              <a:rPr lang="sl-SI" sz="2400" dirty="0"/>
              <a:t>Poznamo: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sz="2400" b="1" dirty="0"/>
              <a:t>notranja trgovina </a:t>
            </a:r>
            <a:r>
              <a:rPr lang="sl-SI" sz="2400" dirty="0"/>
              <a:t>(znotraj države)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sz="2400" b="1" dirty="0"/>
              <a:t>zunanja trgovina </a:t>
            </a:r>
            <a:r>
              <a:rPr lang="sl-SI" sz="2400" dirty="0"/>
              <a:t>(uvoz in izvoz) </a:t>
            </a:r>
            <a:r>
              <a:rPr lang="sl-SI" sz="2400" dirty="0">
                <a:sym typeface="Wingdings" panose="05000000000000000000" pitchFamily="2" charset="2"/>
              </a:rPr>
              <a:t></a:t>
            </a:r>
            <a:r>
              <a:rPr lang="sl-SI" sz="2400" dirty="0"/>
              <a:t> porast z vstopom v EU.</a:t>
            </a:r>
            <a:endParaRPr lang="sl-SI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Velika nakupovalna središča (na območju mest).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Spletna trgovina (v porastu).</a:t>
            </a:r>
          </a:p>
        </p:txBody>
      </p:sp>
      <p:pic>
        <p:nvPicPr>
          <p:cNvPr id="1026" name="Picture 2" descr="BTC City Ljubljana » Visit Ljubljana">
            <a:extLst>
              <a:ext uri="{FF2B5EF4-FFF2-40B4-BE49-F238E27FC236}">
                <a16:creationId xmlns:a16="http://schemas.microsoft.com/office/drawing/2014/main" id="{CDB73FFF-C28A-447D-A0CE-4319031D9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562" y="892826"/>
            <a:ext cx="4715435" cy="281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bout You: promo koda za popust ob nakupu | 1nadan.si">
            <a:extLst>
              <a:ext uri="{FF2B5EF4-FFF2-40B4-BE49-F238E27FC236}">
                <a16:creationId xmlns:a16="http://schemas.microsoft.com/office/drawing/2014/main" id="{AC2BEEB5-B004-46A4-8580-1DB4ADF55D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77" b="37304"/>
          <a:stretch/>
        </p:blipFill>
        <p:spPr bwMode="auto">
          <a:xfrm>
            <a:off x="7476565" y="4119804"/>
            <a:ext cx="4715435" cy="114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History of Booking.com - Keycafe Blog">
            <a:extLst>
              <a:ext uri="{FF2B5EF4-FFF2-40B4-BE49-F238E27FC236}">
                <a16:creationId xmlns:a16="http://schemas.microsoft.com/office/drawing/2014/main" id="{00D30665-4825-4ABD-BEB2-A244FD816D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" t="29577" r="9196" b="32211"/>
          <a:stretch/>
        </p:blipFill>
        <p:spPr bwMode="auto">
          <a:xfrm>
            <a:off x="7476563" y="5267286"/>
            <a:ext cx="4715435" cy="100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820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D6B4E93C-1516-4B46-9E70-75DF2741D3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turizem</a:t>
            </a:r>
          </a:p>
        </p:txBody>
      </p:sp>
      <p:sp>
        <p:nvSpPr>
          <p:cNvPr id="5" name="Podnaslov 4">
            <a:extLst>
              <a:ext uri="{FF2B5EF4-FFF2-40B4-BE49-F238E27FC236}">
                <a16:creationId xmlns:a16="http://schemas.microsoft.com/office/drawing/2014/main" id="{5E383F9E-2F25-42D4-A0FF-807490F601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/>
              <a:t>9. razred</a:t>
            </a:r>
          </a:p>
        </p:txBody>
      </p:sp>
      <p:pic>
        <p:nvPicPr>
          <p:cNvPr id="7170" name="Picture 2" descr="Plaže - Portorož in Piran">
            <a:extLst>
              <a:ext uri="{FF2B5EF4-FFF2-40B4-BE49-F238E27FC236}">
                <a16:creationId xmlns:a16="http://schemas.microsoft.com/office/drawing/2014/main" id="{D6CC088D-6859-412F-8640-2E021D6E6C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9" b="10955"/>
          <a:stretch/>
        </p:blipFill>
        <p:spPr bwMode="auto">
          <a:xfrm>
            <a:off x="0" y="0"/>
            <a:ext cx="12273587" cy="465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895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B15AC21-24E1-4DC5-882F-A4AD83880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Razvoj turizma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2DBADD6-2B54-41AB-A1C8-4604CBFBB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49424"/>
            <a:ext cx="5735259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l-SI" sz="2400" b="1" dirty="0"/>
              <a:t>Romarska središča.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b="1" dirty="0"/>
              <a:t>Začetek razvoja turizma (18. stol):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sz="2400" dirty="0"/>
              <a:t>naravne znamenitosti (kraške jame, Cerkniško jezero, Blejsko jezero),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sz="2400" dirty="0"/>
              <a:t>zdravilišča (Rogaška Slatina, Dobrna, Rimske Toplice),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sz="2400" dirty="0"/>
              <a:t>letovišča (Portorož, Bled).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b="1" dirty="0"/>
              <a:t>Organizirani turizem </a:t>
            </a:r>
            <a:r>
              <a:rPr lang="sl-SI" sz="2400" dirty="0"/>
              <a:t>(z izgradnjo železnice (19. stol) </a:t>
            </a:r>
            <a:r>
              <a:rPr lang="sl-SI" sz="2400" dirty="0">
                <a:sym typeface="Wingdings" panose="05000000000000000000" pitchFamily="2" charset="2"/>
              </a:rPr>
              <a:t> dostopnost turističnih krajev</a:t>
            </a:r>
            <a:r>
              <a:rPr lang="sl-SI" sz="2400" dirty="0"/>
              <a:t>).</a:t>
            </a:r>
          </a:p>
          <a:p>
            <a:pPr>
              <a:buFont typeface="Arial" panose="020B0604020202020204" pitchFamily="34" charset="0"/>
              <a:buChar char="•"/>
            </a:pPr>
            <a:endParaRPr lang="sl-SI" sz="2400" dirty="0"/>
          </a:p>
          <a:p>
            <a:pPr marL="128016" lvl="1" indent="0">
              <a:buNone/>
            </a:pPr>
            <a:endParaRPr lang="sl-SI" sz="2400" dirty="0"/>
          </a:p>
        </p:txBody>
      </p:sp>
      <p:pic>
        <p:nvPicPr>
          <p:cNvPr id="3074" name="Picture 2" descr="undefined">
            <a:extLst>
              <a:ext uri="{FF2B5EF4-FFF2-40B4-BE49-F238E27FC236}">
                <a16:creationId xmlns:a16="http://schemas.microsoft.com/office/drawing/2014/main" id="{75841AC7-F2D6-4126-872A-896AD114F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410" y="107393"/>
            <a:ext cx="4464050" cy="311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>
            <a:extLst>
              <a:ext uri="{FF2B5EF4-FFF2-40B4-BE49-F238E27FC236}">
                <a16:creationId xmlns:a16="http://schemas.microsoft.com/office/drawing/2014/main" id="{5D5D8218-7BD5-4A65-AE7C-05A17707D4DF}"/>
              </a:ext>
            </a:extLst>
          </p:cNvPr>
          <p:cNvSpPr/>
          <p:nvPr/>
        </p:nvSpPr>
        <p:spPr>
          <a:xfrm>
            <a:off x="6987657" y="3244334"/>
            <a:ext cx="52263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600" dirty="0">
                <a:solidFill>
                  <a:srgbClr val="202122"/>
                </a:solidFill>
                <a:latin typeface="Arial" panose="020B0604020202020204" pitchFamily="34" charset="0"/>
              </a:rPr>
              <a:t>cerkev sv. Vida, predhodnica bazilike na Brezjah (1887)</a:t>
            </a:r>
            <a:endParaRPr lang="sl-SI" sz="1600" dirty="0"/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E8680362-EAB3-4044-9CC2-F0F95F6DC48C}"/>
              </a:ext>
            </a:extLst>
          </p:cNvPr>
          <p:cNvSpPr/>
          <p:nvPr/>
        </p:nvSpPr>
        <p:spPr>
          <a:xfrm>
            <a:off x="7694064" y="6275718"/>
            <a:ext cx="42987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600" dirty="0">
                <a:solidFill>
                  <a:srgbClr val="202122"/>
                </a:solidFill>
                <a:latin typeface="Arial" panose="020B0604020202020204" pitchFamily="34" charset="0"/>
              </a:rPr>
              <a:t>Atomske toplice (danes Terme </a:t>
            </a:r>
            <a:r>
              <a:rPr lang="sl-SI" sz="1600" dirty="0" err="1">
                <a:solidFill>
                  <a:srgbClr val="202122"/>
                </a:solidFill>
                <a:latin typeface="Arial" panose="020B0604020202020204" pitchFamily="34" charset="0"/>
              </a:rPr>
              <a:t>Olimia</a:t>
            </a:r>
            <a:r>
              <a:rPr lang="sl-SI" sz="1600" dirty="0">
                <a:solidFill>
                  <a:srgbClr val="202122"/>
                </a:solidFill>
                <a:latin typeface="Arial" panose="020B0604020202020204" pitchFamily="34" charset="0"/>
              </a:rPr>
              <a:t>) (1957)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B759943B-80F6-42B4-A7E5-E929CF55B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410" y="3582888"/>
            <a:ext cx="4464050" cy="269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1562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DFE293B-B4E9-4140-8AFD-4F6723EB1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Pogoji za razvoj turizma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27923EF-D2F5-4D0B-AAF6-F5AC694AA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728" y="2200980"/>
            <a:ext cx="4641566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400" dirty="0"/>
              <a:t>Slovenija ima </a:t>
            </a:r>
            <a:r>
              <a:rPr lang="sl-SI" sz="2400" b="1" dirty="0"/>
              <a:t>dobre pogoje</a:t>
            </a:r>
            <a:r>
              <a:rPr lang="sl-SI" sz="2400" dirty="0"/>
              <a:t> za razvoj turizma: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raznolikost pokrajine,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ohranjena narava,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bogata naravna in kulturna dediščina,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dobra kulinarika.</a:t>
            </a:r>
          </a:p>
        </p:txBody>
      </p:sp>
      <p:pic>
        <p:nvPicPr>
          <p:cNvPr id="4098" name="Picture 2" descr="Iconographic map by Slovenian Tourist Board - Issuu">
            <a:extLst>
              <a:ext uri="{FF2B5EF4-FFF2-40B4-BE49-F238E27FC236}">
                <a16:creationId xmlns:a16="http://schemas.microsoft.com/office/drawing/2014/main" id="{2B0B0461-48B8-44A1-923B-76F857F4C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894" y="1567320"/>
            <a:ext cx="7593106" cy="529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958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>
            <a:extLst>
              <a:ext uri="{FF2B5EF4-FFF2-40B4-BE49-F238E27FC236}">
                <a16:creationId xmlns:a16="http://schemas.microsoft.com/office/drawing/2014/main" id="{1C5BE18C-5819-4401-BA8B-E7366C67F35A}"/>
              </a:ext>
            </a:extLst>
          </p:cNvPr>
          <p:cNvSpPr txBox="1"/>
          <p:nvPr/>
        </p:nvSpPr>
        <p:spPr>
          <a:xfrm>
            <a:off x="4599983" y="4266025"/>
            <a:ext cx="396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mir, ohranjena narava, športne  aktivnosti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4AE63F2B-F729-4CD9-9E04-841969D20D03}"/>
              </a:ext>
            </a:extLst>
          </p:cNvPr>
          <p:cNvSpPr txBox="1"/>
          <p:nvPr/>
        </p:nvSpPr>
        <p:spPr>
          <a:xfrm>
            <a:off x="5242765" y="2622675"/>
            <a:ext cx="3682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sezona vse leto, zabava, </a:t>
            </a:r>
            <a:r>
              <a:rPr lang="sl-SI" dirty="0" err="1"/>
              <a:t>wellness</a:t>
            </a:r>
            <a:endParaRPr lang="sl-SI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818A15D-5E64-4376-A47F-7F8409D9F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Turistični kraji v </a:t>
            </a:r>
            <a:r>
              <a:rPr lang="sl-SI" dirty="0" err="1"/>
              <a:t>sloveniji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ACDFCA9-C557-419B-AF00-99DE5B43D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451" y="2296651"/>
            <a:ext cx="4563969" cy="4437529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Zdraviliški kraji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Gorski kraji.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Obmorski kraji.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Kraške jame.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Mesta.</a:t>
            </a:r>
          </a:p>
          <a:p>
            <a:pPr>
              <a:buFont typeface="Arial" panose="020B0604020202020204" pitchFamily="34" charset="0"/>
              <a:buChar char="•"/>
            </a:pPr>
            <a:endParaRPr lang="sl-SI" sz="2400" dirty="0"/>
          </a:p>
          <a:p>
            <a:pPr>
              <a:buFont typeface="Arial" panose="020B0604020202020204" pitchFamily="34" charset="0"/>
              <a:buChar char="•"/>
            </a:pPr>
            <a:endParaRPr lang="sl-SI" sz="2400" dirty="0"/>
          </a:p>
          <a:p>
            <a:pPr marL="0" indent="0">
              <a:buNone/>
            </a:pPr>
            <a:r>
              <a:rPr lang="sl-SI" sz="2400" dirty="0"/>
              <a:t>Zakaj turisti obiskujejo te kraje? Naštej razloge za posamezne kraje.</a:t>
            </a:r>
          </a:p>
        </p:txBody>
      </p:sp>
      <p:pic>
        <p:nvPicPr>
          <p:cNvPr id="2050" name="Picture 2" descr="Terme Šmarješke toplice">
            <a:extLst>
              <a:ext uri="{FF2B5EF4-FFF2-40B4-BE49-F238E27FC236}">
                <a16:creationId xmlns:a16="http://schemas.microsoft.com/office/drawing/2014/main" id="{8974AED1-D79B-459D-A2CE-8C282C657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902" y="164754"/>
            <a:ext cx="3756025" cy="250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ellness">
            <a:extLst>
              <a:ext uri="{FF2B5EF4-FFF2-40B4-BE49-F238E27FC236}">
                <a16:creationId xmlns:a16="http://schemas.microsoft.com/office/drawing/2014/main" id="{6E4D0D21-7B0E-45F5-82E6-208676DFD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941" y="2296651"/>
            <a:ext cx="3583641" cy="238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t TRIGLAV CLIMB | Julian Alps, Slovenia | LIFE Adventures">
            <a:extLst>
              <a:ext uri="{FF2B5EF4-FFF2-40B4-BE49-F238E27FC236}">
                <a16:creationId xmlns:a16="http://schemas.microsoft.com/office/drawing/2014/main" id="{4DE5DC78-3608-4B4E-BFF2-9B29BA06F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068" y="1999508"/>
            <a:ext cx="3447228" cy="215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RANJSKA GORA - Enter Point Slovenija">
            <a:extLst>
              <a:ext uri="{FF2B5EF4-FFF2-40B4-BE49-F238E27FC236}">
                <a16:creationId xmlns:a16="http://schemas.microsoft.com/office/drawing/2014/main" id="{BAEC8DF1-5F7F-41A5-BA92-698489D42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435" y="1577151"/>
            <a:ext cx="2770094" cy="215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zolske plaže za vse okuse - Primorske novice">
            <a:extLst>
              <a:ext uri="{FF2B5EF4-FFF2-40B4-BE49-F238E27FC236}">
                <a16:creationId xmlns:a16="http://schemas.microsoft.com/office/drawing/2014/main" id="{88E5DD94-35B3-4738-8CEF-AFF9B6763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797" y="3400913"/>
            <a:ext cx="3756025" cy="250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8DE6F0BA-2918-4D27-A292-F31BB4CB5A44}"/>
              </a:ext>
            </a:extLst>
          </p:cNvPr>
          <p:cNvSpPr txBox="1"/>
          <p:nvPr/>
        </p:nvSpPr>
        <p:spPr>
          <a:xfrm>
            <a:off x="8621271" y="4923185"/>
            <a:ext cx="1682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morje, podnebje</a:t>
            </a:r>
          </a:p>
        </p:txBody>
      </p:sp>
      <p:pic>
        <p:nvPicPr>
          <p:cNvPr id="2060" name="Picture 12" descr="Kraške jame, čudežni podzemni svet | Slovenia Outdoor">
            <a:extLst>
              <a:ext uri="{FF2B5EF4-FFF2-40B4-BE49-F238E27FC236}">
                <a16:creationId xmlns:a16="http://schemas.microsoft.com/office/drawing/2014/main" id="{FCC93C99-EB82-48E9-9F9A-2F94EF290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419" y="4303137"/>
            <a:ext cx="3824095" cy="215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D30903DB-46AC-4BC1-9E28-82EC17A75726}"/>
              </a:ext>
            </a:extLst>
          </p:cNvPr>
          <p:cNvSpPr txBox="1"/>
          <p:nvPr/>
        </p:nvSpPr>
        <p:spPr>
          <a:xfrm>
            <a:off x="6380451" y="6024659"/>
            <a:ext cx="2291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neznano, naravna znamenitost</a:t>
            </a:r>
          </a:p>
        </p:txBody>
      </p:sp>
      <p:pic>
        <p:nvPicPr>
          <p:cNvPr id="2062" name="Picture 14" descr="TROMOSTOVJE">
            <a:extLst>
              <a:ext uri="{FF2B5EF4-FFF2-40B4-BE49-F238E27FC236}">
                <a16:creationId xmlns:a16="http://schemas.microsoft.com/office/drawing/2014/main" id="{5D26A21F-8473-4799-B568-DFFAD72B7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300" y="5058492"/>
            <a:ext cx="2649992" cy="176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10 Best Things to Do in Ljubljana - What is Ljubljana Most Famous For? – Go  Guides">
            <a:extLst>
              <a:ext uri="{FF2B5EF4-FFF2-40B4-BE49-F238E27FC236}">
                <a16:creationId xmlns:a16="http://schemas.microsoft.com/office/drawing/2014/main" id="{FC5487A8-B1B7-4046-88C4-B8256D3B8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181" y="4116490"/>
            <a:ext cx="2639600" cy="175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7FE28915-6241-49DF-B850-F79102E01261}"/>
              </a:ext>
            </a:extLst>
          </p:cNvPr>
          <p:cNvSpPr txBox="1"/>
          <p:nvPr/>
        </p:nvSpPr>
        <p:spPr>
          <a:xfrm>
            <a:off x="8258575" y="6446765"/>
            <a:ext cx="2264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zgodovina, arhitektura</a:t>
            </a:r>
          </a:p>
        </p:txBody>
      </p:sp>
    </p:spTree>
    <p:extLst>
      <p:ext uri="{BB962C8B-B14F-4D97-AF65-F5344CB8AC3E}">
        <p14:creationId xmlns:p14="http://schemas.microsoft.com/office/powerpoint/2010/main" val="167245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6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695E7A2-66AB-4914-8C82-605A73AD6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Vloga in prihodnost turizma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84DB150-6FF0-47C0-9318-A149A955FC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Hitro rastoča gospodarska dejavnost.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Vpliv na razvoj drugih dejavnosti, pokrajine in življenje ljudi.</a:t>
            </a:r>
          </a:p>
          <a:p>
            <a:pPr>
              <a:buFont typeface="Arial" panose="020B0604020202020204" pitchFamily="34" charset="0"/>
              <a:buChar char="•"/>
            </a:pPr>
            <a:endParaRPr lang="sl-SI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Izzivi slovenskega turizma: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sz="2400" dirty="0"/>
              <a:t>letni časi,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sz="2400" dirty="0"/>
              <a:t>osredotočenost turistov na 3 območja (obmorski in gorski kraji, zdravilišča),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sz="2400" dirty="0"/>
              <a:t>premalo letalskih in železniških povezav,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sz="2400" dirty="0"/>
              <a:t>slaba prepoznavnost države,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sz="2400" dirty="0"/>
              <a:t>poletni tranzitni turisti (pot na Hrvaško).</a:t>
            </a:r>
          </a:p>
        </p:txBody>
      </p:sp>
    </p:spTree>
    <p:extLst>
      <p:ext uri="{BB962C8B-B14F-4D97-AF65-F5344CB8AC3E}">
        <p14:creationId xmlns:p14="http://schemas.microsoft.com/office/powerpoint/2010/main" val="3298867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2439BB6-9A31-467F-9901-7C4787625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0963EEE-5667-4EA2-866A-B9D0BDECD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52B5272-6706-4ED4-8DA8-4EF030A28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33375"/>
            <a:ext cx="11430000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82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A121317-CB0E-45C6-A509-46DCBBCB7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4D934E4-28FB-4AA2-98C2-6793D0B42E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26" name="Picture 2" descr="https://www.slovenia.info/uploads/znamenitosti/Attractions-postojnska-jama.jpg?1479393633208">
            <a:extLst>
              <a:ext uri="{FF2B5EF4-FFF2-40B4-BE49-F238E27FC236}">
                <a16:creationId xmlns:a16="http://schemas.microsoft.com/office/drawing/2014/main" id="{7FDD2DE2-52A5-44E1-AA2F-28C62F9B6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3375"/>
            <a:ext cx="1143000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312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B263319-774F-4433-AAA1-18C7D7BEF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5C07A86-C4A8-4776-B7B0-4A4B066B5B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050" name="Picture 2" descr="a herd of sheep grazing on a lush green hillside">
            <a:extLst>
              <a:ext uri="{FF2B5EF4-FFF2-40B4-BE49-F238E27FC236}">
                <a16:creationId xmlns:a16="http://schemas.microsoft.com/office/drawing/2014/main" id="{1862BE38-8ACC-4CEE-9877-D7DE8A7CB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3375"/>
            <a:ext cx="1143000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922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372A1DC-6E20-47A7-8C42-89256736E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4C372C4-8845-48E0-9BA6-8CDD17A209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3074" name="Picture 2" descr="unesco_skocjanske jame">
            <a:extLst>
              <a:ext uri="{FF2B5EF4-FFF2-40B4-BE49-F238E27FC236}">
                <a16:creationId xmlns:a16="http://schemas.microsoft.com/office/drawing/2014/main" id="{6C836753-79E3-40B4-9550-DFFC9EA12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3375"/>
            <a:ext cx="1143000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234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7B1CF191-1448-4243-9F2A-C062F01EEE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Promet in trgovina</a:t>
            </a:r>
          </a:p>
        </p:txBody>
      </p:sp>
      <p:sp>
        <p:nvSpPr>
          <p:cNvPr id="5" name="Podnaslov 4">
            <a:extLst>
              <a:ext uri="{FF2B5EF4-FFF2-40B4-BE49-F238E27FC236}">
                <a16:creationId xmlns:a16="http://schemas.microsoft.com/office/drawing/2014/main" id="{9B20D6B0-F856-46FB-A983-7ECEBE8C43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/>
              <a:t>9. razred</a:t>
            </a:r>
          </a:p>
        </p:txBody>
      </p:sp>
      <p:pic>
        <p:nvPicPr>
          <p:cNvPr id="6146" name="Picture 2" descr="Slovenija stoji na cestah: gospodarstvo bi 'aktiviralo' odstavni pas |  24ur.com">
            <a:extLst>
              <a:ext uri="{FF2B5EF4-FFF2-40B4-BE49-F238E27FC236}">
                <a16:creationId xmlns:a16="http://schemas.microsoft.com/office/drawing/2014/main" id="{EEE86A9E-FA08-46FB-B31A-E42CB2536B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35" b="7547"/>
          <a:stretch/>
        </p:blipFill>
        <p:spPr bwMode="auto">
          <a:xfrm>
            <a:off x="-23532" y="0"/>
            <a:ext cx="12215532" cy="460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8717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50FF707-6D04-4943-9A90-783F5D993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82B4382-B662-4548-9312-64F395385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098" name="Picture 2" descr="unesco_kocevski gozdovi_pragozd krokar">
            <a:extLst>
              <a:ext uri="{FF2B5EF4-FFF2-40B4-BE49-F238E27FC236}">
                <a16:creationId xmlns:a16="http://schemas.microsoft.com/office/drawing/2014/main" id="{E6069978-6956-4189-B42C-49F70718F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82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667BED0-A084-471C-8651-D8FB8AD18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C522AD6-5C31-4F9C-B326-7DCCB0AE81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122" name="Picture 2" descr="a man wearing a stone building that has a rock wall">
            <a:extLst>
              <a:ext uri="{FF2B5EF4-FFF2-40B4-BE49-F238E27FC236}">
                <a16:creationId xmlns:a16="http://schemas.microsoft.com/office/drawing/2014/main" id="{B7DF11D1-F362-4B5C-9392-FAFE8B459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23948"/>
            <a:ext cx="1143000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1046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A030391-8C9B-4603-ADB4-FBED78C63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5727A50-96B6-4220-97F9-E71D25A5A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146" name="Picture 2" descr="unseco_ljubljansko barje_koliscarji">
            <a:extLst>
              <a:ext uri="{FF2B5EF4-FFF2-40B4-BE49-F238E27FC236}">
                <a16:creationId xmlns:a16="http://schemas.microsoft.com/office/drawing/2014/main" id="{E3B86B85-0516-45D0-B59E-DE679C962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3375"/>
            <a:ext cx="1143000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9367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3C1EDF6-61F8-4B40-8D6F-A5B258177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ECCCD21-98AA-46B1-826C-916B700648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7170" name="Picture 2" descr="unesco_plecnikova dediscina_ljubljana">
            <a:extLst>
              <a:ext uri="{FF2B5EF4-FFF2-40B4-BE49-F238E27FC236}">
                <a16:creationId xmlns:a16="http://schemas.microsoft.com/office/drawing/2014/main" id="{B786984B-4B14-4DE2-8379-E26BC8C85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3375"/>
            <a:ext cx="1143000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4172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65FF270-B53B-4981-9E43-94EB54592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162C157-E2A1-4AD1-A9C8-FE71E43A8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8194" name="Picture 2" descr="unesco slovenija_lipicanci">
            <a:extLst>
              <a:ext uri="{FF2B5EF4-FFF2-40B4-BE49-F238E27FC236}">
                <a16:creationId xmlns:a16="http://schemas.microsoft.com/office/drawing/2014/main" id="{CEDDA09E-51FC-4115-B156-FC2C35F09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3375"/>
            <a:ext cx="1143000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619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4175F7D-9EBC-4F4B-9AF9-A31C29863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Prometna prehodnost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F284EA4-FD22-4105-8F65-A7F40F9A2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547" y="2286000"/>
            <a:ext cx="5910727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400" dirty="0"/>
              <a:t>Slovenija je izrazito prometno prehodna država – </a:t>
            </a:r>
            <a:r>
              <a:rPr lang="sl-SI" sz="2400" b="1" dirty="0"/>
              <a:t>leži na stičišču prometnih poti </a:t>
            </a:r>
            <a:r>
              <a:rPr lang="sl-SI" sz="2400" dirty="0"/>
              <a:t>(Alpe – Jadransko morje, Padska – Panonska nižina).</a:t>
            </a:r>
          </a:p>
          <a:p>
            <a:pPr>
              <a:buFont typeface="Arial" panose="020B0604020202020204" pitchFamily="34" charset="0"/>
              <a:buChar char="•"/>
            </a:pPr>
            <a:endParaRPr lang="sl-SI" sz="2400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529D0429-B24D-4A8E-AFF2-B1FB41124E8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89547" y="4297680"/>
          <a:ext cx="5910728" cy="18692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70243">
                  <a:extLst>
                    <a:ext uri="{9D8B030D-6E8A-4147-A177-3AD203B41FA5}">
                      <a16:colId xmlns:a16="http://schemas.microsoft.com/office/drawing/2014/main" val="941377169"/>
                    </a:ext>
                  </a:extLst>
                </a:gridCol>
                <a:gridCol w="1869638">
                  <a:extLst>
                    <a:ext uri="{9D8B030D-6E8A-4147-A177-3AD203B41FA5}">
                      <a16:colId xmlns:a16="http://schemas.microsoft.com/office/drawing/2014/main" val="808474439"/>
                    </a:ext>
                  </a:extLst>
                </a:gridCol>
                <a:gridCol w="2070847">
                  <a:extLst>
                    <a:ext uri="{9D8B030D-6E8A-4147-A177-3AD203B41FA5}">
                      <a16:colId xmlns:a16="http://schemas.microsoft.com/office/drawing/2014/main" val="1543149870"/>
                    </a:ext>
                  </a:extLst>
                </a:gridCol>
              </a:tblGrid>
              <a:tr h="680545">
                <a:tc>
                  <a:txBody>
                    <a:bodyPr/>
                    <a:lstStyle/>
                    <a:p>
                      <a:r>
                        <a:rPr lang="sl-SI" dirty="0">
                          <a:solidFill>
                            <a:srgbClr val="A2BD7D"/>
                          </a:solidFill>
                        </a:rPr>
                        <a:t>Sredozemski koridor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Španija - Ukrajina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Povezuje: J – </a:t>
                      </a:r>
                      <a:r>
                        <a:rPr lang="sl-SI" dirty="0" err="1"/>
                        <a:t>Sr</a:t>
                      </a:r>
                      <a:r>
                        <a:rPr lang="sl-SI" dirty="0"/>
                        <a:t> - V Evropa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9908493"/>
                  </a:ext>
                </a:extLst>
              </a:tr>
              <a:tr h="1174640">
                <a:tc>
                  <a:txBody>
                    <a:bodyPr/>
                    <a:lstStyle/>
                    <a:p>
                      <a:r>
                        <a:rPr lang="sl-SI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Baltsko-jadranski koridor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Poljska - Italija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l-SI" dirty="0" err="1"/>
                        <a:t>Sr</a:t>
                      </a:r>
                      <a:r>
                        <a:rPr lang="sl-SI" dirty="0"/>
                        <a:t> Evropa (najpomembnejša cestna in železniška povezava)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4060801"/>
                  </a:ext>
                </a:extLst>
              </a:tr>
            </a:tbl>
          </a:graphicData>
        </a:graphic>
      </p:graphicFrame>
      <p:pic>
        <p:nvPicPr>
          <p:cNvPr id="1026" name="Picture 2" descr="Zahtevani standardi evropskih transportnih omrežij – Drugi tir">
            <a:extLst>
              <a:ext uri="{FF2B5EF4-FFF2-40B4-BE49-F238E27FC236}">
                <a16:creationId xmlns:a16="http://schemas.microsoft.com/office/drawing/2014/main" id="{8854FBF3-EEE3-45F7-99DE-41DFF0500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694" y="1335024"/>
            <a:ext cx="5764306" cy="510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989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AC1A897-DEB6-4DED-8AA6-D1851C9B8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Prometno omrežje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4A855A8-661E-442E-8010-3AADD7BC7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9720071" cy="4023360"/>
          </a:xfrm>
        </p:spPr>
        <p:txBody>
          <a:bodyPr>
            <a:normAutofit/>
          </a:bodyPr>
          <a:lstStyle/>
          <a:p>
            <a:r>
              <a:rPr lang="sl-SI" sz="2400" b="1" dirty="0"/>
              <a:t>Vloga prometnega omrežja: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povezovanje različnih delov Slovenije,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povezovanje z drugimi državami,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pomembno za gospodarski razvoj.</a:t>
            </a:r>
          </a:p>
          <a:p>
            <a:pPr>
              <a:buFont typeface="Arial" panose="020B0604020202020204" pitchFamily="34" charset="0"/>
              <a:buChar char="•"/>
            </a:pPr>
            <a:endParaRPr lang="sl-SI" sz="2400" dirty="0"/>
          </a:p>
          <a:p>
            <a:pPr marL="0" indent="0">
              <a:buNone/>
            </a:pPr>
            <a:r>
              <a:rPr lang="sl-SI" sz="2400" b="1" dirty="0"/>
              <a:t>Prometno težje dostopna območja </a:t>
            </a:r>
            <a:r>
              <a:rPr lang="sl-SI" sz="2400" dirty="0"/>
              <a:t>so </a:t>
            </a:r>
            <a:r>
              <a:rPr lang="sl-SI" sz="2400" dirty="0">
                <a:solidFill>
                  <a:schemeClr val="accent1"/>
                </a:solidFill>
              </a:rPr>
              <a:t>redkeje poseljena </a:t>
            </a:r>
            <a:r>
              <a:rPr lang="sl-SI" sz="2400" dirty="0"/>
              <a:t>ali območja s katerih se prebivalstvo </a:t>
            </a:r>
            <a:r>
              <a:rPr lang="sl-SI" sz="2400" dirty="0">
                <a:solidFill>
                  <a:schemeClr val="accent1"/>
                </a:solidFill>
              </a:rPr>
              <a:t>odseljuje</a:t>
            </a:r>
            <a:r>
              <a:rPr lang="sl-SI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4502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lika 14">
            <a:extLst>
              <a:ext uri="{FF2B5EF4-FFF2-40B4-BE49-F238E27FC236}">
                <a16:creationId xmlns:a16="http://schemas.microsoft.com/office/drawing/2014/main" id="{CF773B6D-CA77-421E-94BD-1F490C3E1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021" y="0"/>
            <a:ext cx="103219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896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484319E-BC36-4EA7-91FC-9031A105E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železnice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FC5901E-C4BA-4AD7-8E1F-56CEEDE0B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938" y="2413322"/>
            <a:ext cx="5071872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Začetki: Južna železnica </a:t>
            </a:r>
            <a:br>
              <a:rPr lang="sl-SI" sz="2400" dirty="0"/>
            </a:br>
            <a:r>
              <a:rPr lang="sl-SI" sz="2400" dirty="0"/>
              <a:t>(sredina 19. stol, Dunaj - Trst).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Večina železniškega omrežja je bila zgrajena do l. 1918, v zadnjih letih poteka modernizacija in posodabljanje.</a:t>
            </a:r>
          </a:p>
          <a:p>
            <a:pPr>
              <a:buFont typeface="Arial" panose="020B0604020202020204" pitchFamily="34" charset="0"/>
              <a:buChar char="•"/>
            </a:pPr>
            <a:endParaRPr lang="sl-SI" sz="2400" dirty="0"/>
          </a:p>
          <a:p>
            <a:pPr marL="0" indent="0">
              <a:buNone/>
            </a:pPr>
            <a:endParaRPr lang="sl-SI" sz="2400" dirty="0"/>
          </a:p>
        </p:txBody>
      </p:sp>
      <p:pic>
        <p:nvPicPr>
          <p:cNvPr id="7170" name="Picture 2" descr="Železniška infrastruktura | GOV.SI">
            <a:extLst>
              <a:ext uri="{FF2B5EF4-FFF2-40B4-BE49-F238E27FC236}">
                <a16:creationId xmlns:a16="http://schemas.microsoft.com/office/drawing/2014/main" id="{8B52A0E0-A0E8-4DBF-B07A-0A9306044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810" y="1490591"/>
            <a:ext cx="6382477" cy="451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078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99C7223-E2F5-42EB-B624-63345FA92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Cestno omrežje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A6AE2CE-6598-4C14-8B00-1247B8E21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sz="2400" dirty="0"/>
              <a:t>Veliki vložki v cestno omrežje od 70ih let naprej – gradnja avtocest.</a:t>
            </a:r>
          </a:p>
          <a:p>
            <a:r>
              <a:rPr lang="sl-SI" sz="2400" dirty="0"/>
              <a:t>Avtocestni križ: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A1 (Maribor - Koper)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A2 (Jesenice - Brežice)</a:t>
            </a:r>
          </a:p>
          <a:p>
            <a:pPr>
              <a:buFont typeface="Arial" panose="020B0604020202020204" pitchFamily="34" charset="0"/>
              <a:buChar char="•"/>
            </a:pPr>
            <a:endParaRPr lang="sl-SI" sz="2400" dirty="0"/>
          </a:p>
          <a:p>
            <a:pPr>
              <a:buFont typeface="Arial" panose="020B0604020202020204" pitchFamily="34" charset="0"/>
              <a:buChar char="•"/>
            </a:pPr>
            <a:endParaRPr lang="sl-SI" sz="2400" dirty="0"/>
          </a:p>
          <a:p>
            <a:pPr>
              <a:buFont typeface="Arial" panose="020B0604020202020204" pitchFamily="34" charset="0"/>
              <a:buChar char="•"/>
            </a:pPr>
            <a:endParaRPr lang="sl-SI" sz="2400" dirty="0"/>
          </a:p>
          <a:p>
            <a:r>
              <a:rPr lang="sl-SI" sz="2400" dirty="0"/>
              <a:t>Z vstopom Slovenije v EU se je močno povečal </a:t>
            </a:r>
            <a:r>
              <a:rPr lang="sl-SI" sz="2400" b="1" dirty="0"/>
              <a:t>tranzitni promet</a:t>
            </a:r>
            <a:r>
              <a:rPr lang="sl-SI" sz="2400" dirty="0"/>
              <a:t>.</a:t>
            </a:r>
          </a:p>
          <a:p>
            <a:endParaRPr lang="sl-SI" dirty="0"/>
          </a:p>
        </p:txBody>
      </p:sp>
      <p:pic>
        <p:nvPicPr>
          <p:cNvPr id="3076" name="Picture 4" descr="Slovensko avtocestno omrežje - Wikipedija, prosta enciklopedija">
            <a:extLst>
              <a:ext uri="{FF2B5EF4-FFF2-40B4-BE49-F238E27FC236}">
                <a16:creationId xmlns:a16="http://schemas.microsoft.com/office/drawing/2014/main" id="{4CCE982B-C0A2-4BB8-91E8-B506467B7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883" y="2771572"/>
            <a:ext cx="4652682" cy="303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508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E290E9F-079E-4219-B2F6-4912A49A3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Pomorski promet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FCA5A6F-7AF0-4089-A2B0-0AB32E73D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Luka Koper – pomembno za države celinske Evrope.</a:t>
            </a:r>
          </a:p>
        </p:txBody>
      </p:sp>
      <p:pic>
        <p:nvPicPr>
          <p:cNvPr id="5122" name="Picture 2" descr="Srednjo Evropo povezujemo z morjem - Luka Koper d.d.">
            <a:extLst>
              <a:ext uri="{FF2B5EF4-FFF2-40B4-BE49-F238E27FC236}">
                <a16:creationId xmlns:a16="http://schemas.microsoft.com/office/drawing/2014/main" id="{320D37C5-493A-40EE-9380-E7F269F0A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912" y="2757690"/>
            <a:ext cx="5984501" cy="398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1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86F6C07-C4B3-43FF-9A03-13F2D0479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Letalski promet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D73D190-E244-4D86-9172-CC06081C4B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Mednarodna letališča: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sz="2000" dirty="0"/>
              <a:t>Letališče Jožeta Pučnika Ljubljana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sz="2000" dirty="0"/>
              <a:t>Letališče Edvarda Rusjana Maribor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sz="2000" dirty="0"/>
              <a:t>Letališče Portorož</a:t>
            </a:r>
          </a:p>
          <a:p>
            <a:pPr>
              <a:buFont typeface="Arial" panose="020B0604020202020204" pitchFamily="34" charset="0"/>
              <a:buChar char="•"/>
            </a:pPr>
            <a:endParaRPr lang="sl-SI" sz="2400" dirty="0"/>
          </a:p>
        </p:txBody>
      </p:sp>
      <p:pic>
        <p:nvPicPr>
          <p:cNvPr id="6146" name="Picture 2" descr="Brnik bo vendarle zaprt | 24ur.com">
            <a:extLst>
              <a:ext uri="{FF2B5EF4-FFF2-40B4-BE49-F238E27FC236}">
                <a16:creationId xmlns:a16="http://schemas.microsoft.com/office/drawing/2014/main" id="{47BF728C-BA61-4B1C-B2F3-8A5BC9E7C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965" y="1843738"/>
            <a:ext cx="6647723" cy="442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7700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470</Words>
  <Application>Microsoft Office PowerPoint</Application>
  <PresentationFormat>Širokozaslonsko</PresentationFormat>
  <Paragraphs>85</Paragraphs>
  <Slides>24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Wingdings</vt:lpstr>
      <vt:lpstr>Officeova tema</vt:lpstr>
      <vt:lpstr>PowerPointova predstavitev</vt:lpstr>
      <vt:lpstr>Promet in trgovina</vt:lpstr>
      <vt:lpstr>Prometna prehodnost</vt:lpstr>
      <vt:lpstr>Prometno omrežje</vt:lpstr>
      <vt:lpstr>PowerPointova predstavitev</vt:lpstr>
      <vt:lpstr>železnice</vt:lpstr>
      <vt:lpstr>Cestno omrežje</vt:lpstr>
      <vt:lpstr>Pomorski promet</vt:lpstr>
      <vt:lpstr>Letalski promet</vt:lpstr>
      <vt:lpstr>trgovina</vt:lpstr>
      <vt:lpstr>turizem</vt:lpstr>
      <vt:lpstr>Razvoj turizma</vt:lpstr>
      <vt:lpstr>Pogoji za razvoj turizma</vt:lpstr>
      <vt:lpstr>Turistični kraji v sloveniji</vt:lpstr>
      <vt:lpstr>Vloga in prihodnost turizma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SIO Administrator</dc:creator>
  <cp:lastModifiedBy>SIO Administrator</cp:lastModifiedBy>
  <cp:revision>2</cp:revision>
  <dcterms:created xsi:type="dcterms:W3CDTF">2024-02-23T20:05:54Z</dcterms:created>
  <dcterms:modified xsi:type="dcterms:W3CDTF">2024-02-23T20:06:42Z</dcterms:modified>
</cp:coreProperties>
</file>