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6B17590-3414-4573-9202-928221F2A4AB}">
          <p14:sldIdLst>
            <p14:sldId id="256"/>
          </p14:sldIdLst>
        </p14:section>
        <p14:section name="Privzeti razdelek" id="{FAF24F05-255B-430C-979A-B7088A0A8C54}">
          <p14:sldIdLst>
            <p14:sldId id="257"/>
            <p14:sldId id="258"/>
            <p14:sldId id="259"/>
            <p14:sldId id="260"/>
          </p14:sldIdLst>
        </p14:section>
        <p14:section name="Odsek brez naslova" id="{2B353FB0-1544-441F-A196-475761D13E0D}">
          <p14:sldIdLst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0A8B4D-5536-4B10-87E2-55819BB81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959871-1B7D-4B2A-846E-D37C601DE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3956B9-C618-4327-B9D3-4CAB5CC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916C2E7-CD89-45E5-AA23-DF180F28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BE44B5-F3A7-444A-8A7D-B335CDA1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34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3645B9-798A-410A-8797-2BCD33B7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205A1DC-B915-4505-ADB1-F35D8477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9DC999-9907-4DB6-AC5A-BDC6468B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B07EF7-6F68-43C4-994F-5258631B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DE3E06-BAFC-4774-AEA1-5A9BF812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75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0B86D30-5AEC-4404-B2EB-E4E8CC223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2384D86-DEC7-4788-82E1-09504153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BF4D8A-2A06-4BAC-A4A7-31FFC6A4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876AB9-96CE-460B-BD7C-B140B0B4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A17E59-92DE-4C51-B88B-AF70359D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97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14C1B-CA35-40D1-8F57-8BEEDA48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251A4C-BBD9-4922-A4C7-5F654C59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64A776-506E-4199-B27A-C5C42F48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F56DFA-AE3D-4FE5-A592-2F979FD4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267110-CF06-4069-AF28-BEBDCB1C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6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F7D398-83EC-4EB3-8C74-A9F623C5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11BC7C-6476-4B3A-BE9E-E789BEE3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F6E2C4-7C8D-4B88-B41E-D0131E58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079B01-12A1-4736-8778-3D6D6F00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C3D80B-BEE4-48B4-90F7-3BE16BF5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1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47053D-4885-4F89-B21D-5635C4C4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1507E1-9E0D-4AAC-913A-527D51DBA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24E3290-2F68-4C15-98B7-BB633E94D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F831B41-12F0-4375-B77E-897B5423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48D7CA9-DA6F-4BB8-921F-4C4605BC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AEF3DAE-B8D5-4F59-BD2A-DAF59745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07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88FAE4-209F-4B0C-BC07-E2142BE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14D3540-F4DF-4255-9CD5-2900B1302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617A9C2-D3D9-411F-9E63-355A16417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CCB8EAF-4E5A-45F6-8FF7-7A14FEA45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9F8A678-8A39-43BE-A323-69D04A218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BC467C7-56FA-4822-B6A4-45CF2F85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6719A71-A508-4A6E-99E6-BD14DCAB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E80F8FF-E0D0-4C0E-9CB7-ED393A8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10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A7B639-1FB2-489E-A60F-386EFE00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5C7E5DF-3004-4876-9835-24679EF1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7CD444E-5DB2-4D0C-95B8-4061B5E3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509A4EA-D2EA-491B-AC94-742E8A70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49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8424542-5586-471C-B802-F97CAB41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217C1B5-3B77-4645-818C-5A2E0350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C542F85-4E89-4683-A9BD-CB2E8896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57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4EF53E-6820-485B-B95B-9F5E1F0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5F4FE8-CEBC-4E00-9725-ADAC67A4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01CB5E4-2880-45C2-9A1F-ED0D5C061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68016C9-12CF-4EF6-857F-69C219BC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8B3CF21-2C85-42E4-A768-4A605D00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6224EA-1040-451A-9B15-AF49C668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55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14821-1999-4209-98A7-C225CBF8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0E6DCDE-5095-4D57-B121-3342F819B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9EF52C0-092C-4690-BD8D-F58E67E19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4006585-443E-412B-8F4C-0CD0DE24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32AAF8E-310A-4AAC-B8CB-91BF2179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AB32BA-9040-4370-9024-047CD8D5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19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5B44999-8ACF-4704-A823-980BA0E7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01D796-63EE-41C5-8B08-E3E1E4AFC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42F4B6-DA70-419A-8747-C2256AE0F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7057-40BF-46AC-84A5-238FF36936EE}" type="datetimeFigureOut">
              <a:rPr lang="sl-SI" smtClean="0"/>
              <a:t>23. 02. 2024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CD0ED3-9A7B-46F9-8206-B4736700E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877138-6F64-4DAB-8D56-D50E5F9A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8FA-4FDF-47D7-84E9-7557B523F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3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191AC7-FFA4-40FD-AC69-49EF0F7D7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5E7E1F-8B23-4A07-9FF9-0E67D5A8C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19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496D6-F1BA-4714-A618-B66047B6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Preskrba Električne energije v </a:t>
            </a:r>
            <a:r>
              <a:rPr lang="sl-SI" dirty="0" err="1"/>
              <a:t>sloveniji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0C80C7-9D0B-48B6-BF28-83004481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6279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2/3 pridobimo v Sloveniji, dobrih 30% uvozimo.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Električno energijo priskrbi: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/>
              <a:t>jedrska elektrarna Krško </a:t>
            </a:r>
            <a:r>
              <a:rPr lang="sl-SI" sz="2000" dirty="0"/>
              <a:t>(40%)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/>
              <a:t>hidroelektrarne</a:t>
            </a:r>
            <a:r>
              <a:rPr lang="sl-SI" sz="2000" dirty="0"/>
              <a:t> (30%)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/>
              <a:t>termoelektrarne</a:t>
            </a:r>
            <a:r>
              <a:rPr lang="sl-SI" sz="2000" dirty="0"/>
              <a:t> (30%) – Šoštanj, Brestanica, Toplarna Ljubljana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/>
              <a:t>sončne elektrarne </a:t>
            </a:r>
            <a:r>
              <a:rPr lang="sl-SI" sz="2000" dirty="0"/>
              <a:t>(slabih 5%)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b="1" dirty="0"/>
              <a:t>ostali viri </a:t>
            </a:r>
            <a:r>
              <a:rPr lang="sl-SI" sz="2000" dirty="0">
                <a:sym typeface="Wingdings" panose="05000000000000000000" pitchFamily="2" charset="2"/>
              </a:rPr>
              <a:t> biomasa, veter (manj kot 1%)</a:t>
            </a:r>
            <a:endParaRPr lang="sl-SI" sz="2000" dirty="0"/>
          </a:p>
        </p:txBody>
      </p:sp>
      <p:pic>
        <p:nvPicPr>
          <p:cNvPr id="9218" name="Picture 2" descr="Jedrsko elektrarno Krško ponoči zaustavili in izklopili iz omrežja -  siol.net">
            <a:extLst>
              <a:ext uri="{FF2B5EF4-FFF2-40B4-BE49-F238E27FC236}">
                <a16:creationId xmlns:a16="http://schemas.microsoft.com/office/drawing/2014/main" id="{DA3EAEB5-A078-4C82-BCDD-EB3F4693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9" y="2750371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CF20028D-725B-4093-BC48-A697E3FA32E5}"/>
              </a:ext>
            </a:extLst>
          </p:cNvPr>
          <p:cNvSpPr/>
          <p:nvPr/>
        </p:nvSpPr>
        <p:spPr>
          <a:xfrm>
            <a:off x="7046259" y="6124694"/>
            <a:ext cx="255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Jedrska elektrarna Krško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563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7FCD03-6E62-4EA9-B9F1-5A3B2CBE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85166" cy="1499616"/>
          </a:xfrm>
        </p:spPr>
        <p:txBody>
          <a:bodyPr/>
          <a:lstStyle/>
          <a:p>
            <a:r>
              <a:rPr lang="sl-SI" dirty="0"/>
              <a:t>Poraba električne energije v gospodinjstvih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2E5FA9-C755-4023-B35D-CC3F1763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66903"/>
            <a:ext cx="8146766" cy="4023360"/>
          </a:xfrm>
        </p:spPr>
        <p:txBody>
          <a:bodyPr/>
          <a:lstStyle/>
          <a:p>
            <a:r>
              <a:rPr lang="sl-SI" dirty="0"/>
              <a:t>Kako lahko prispevamo k manjši porabi električne energije?</a:t>
            </a:r>
          </a:p>
        </p:txBody>
      </p:sp>
      <p:pic>
        <p:nvPicPr>
          <p:cNvPr id="3074" name="Picture 2" descr="Poraba električne energije v stanovanjih - Smartinka.si">
            <a:extLst>
              <a:ext uri="{FF2B5EF4-FFF2-40B4-BE49-F238E27FC236}">
                <a16:creationId xmlns:a16="http://schemas.microsoft.com/office/drawing/2014/main" id="{EBF1C2D8-3301-44C5-9E6B-89DE6D063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28" y="2530120"/>
            <a:ext cx="6861190" cy="42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3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A3FA5B-1339-4B44-AAAF-438AE9FC0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Industrija v </a:t>
            </a:r>
            <a:r>
              <a:rPr lang="sl-SI" dirty="0" err="1"/>
              <a:t>sloveniji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F19647-A413-46C0-9B1F-6B22541F2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  <p:pic>
        <p:nvPicPr>
          <p:cNvPr id="4098" name="Picture 2" descr="Vpliv industrije na okolje">
            <a:extLst>
              <a:ext uri="{FF2B5EF4-FFF2-40B4-BE49-F238E27FC236}">
                <a16:creationId xmlns:a16="http://schemas.microsoft.com/office/drawing/2014/main" id="{0C486B4D-0D35-455C-871A-BC85D9718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3" b="27026"/>
          <a:stretch/>
        </p:blipFill>
        <p:spPr bwMode="auto">
          <a:xfrm>
            <a:off x="0" y="0"/>
            <a:ext cx="12192000" cy="45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8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3E0471-5DCF-40A5-8C7C-B8BE3532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industrije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1D9D53-7DE6-4CCC-9180-AC423C2D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6729"/>
            <a:ext cx="5466319" cy="490369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/>
              <a:t>Začetek:</a:t>
            </a:r>
            <a:r>
              <a:rPr lang="sl-SI" sz="2400" dirty="0"/>
              <a:t> povezano z naravnimi viri in izgradnjo J železnice</a:t>
            </a:r>
          </a:p>
          <a:p>
            <a:pPr marL="128016" lvl="1" indent="0">
              <a:buNone/>
            </a:pPr>
            <a:r>
              <a:rPr lang="sl-SI" sz="2000" dirty="0"/>
              <a:t>železarstvo, premogovništvo, industrija gradbenega materiala, gradbena, strojna, lesna, papirna, prehrambna, tekstilna, tobačna industrija</a:t>
            </a:r>
          </a:p>
          <a:p>
            <a:pPr marL="128016" lvl="1" indent="0">
              <a:buNone/>
            </a:pPr>
            <a:endParaRPr lang="sl-SI" sz="2000" dirty="0"/>
          </a:p>
          <a:p>
            <a:pPr marL="128016" lvl="1" indent="0">
              <a:buNone/>
            </a:pPr>
            <a:endParaRPr lang="sl-SI" sz="2000" dirty="0"/>
          </a:p>
          <a:p>
            <a:pPr marL="128016" lvl="1" indent="0">
              <a:buNone/>
            </a:pPr>
            <a:endParaRPr lang="sl-S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/>
              <a:t>Po drugi svetovni vojni</a:t>
            </a:r>
            <a:r>
              <a:rPr lang="sl-SI" sz="2400" dirty="0"/>
              <a:t>: nove tovarne, povečevanje št. Zaposlenih v industriji - nekatera podjetja so se hitro razvijala in so uspešna še danes (npr. Gorenje, Krka), mnoga pa so po osamosvojitvi propadla.</a:t>
            </a:r>
          </a:p>
        </p:txBody>
      </p:sp>
      <p:pic>
        <p:nvPicPr>
          <p:cNvPr id="1026" name="Picture 2" descr="Industrija">
            <a:extLst>
              <a:ext uri="{FF2B5EF4-FFF2-40B4-BE49-F238E27FC236}">
                <a16:creationId xmlns:a16="http://schemas.microsoft.com/office/drawing/2014/main" id="{8F3D50ED-20B6-4704-885C-91CE5BD9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67" y="1297374"/>
            <a:ext cx="5250224" cy="37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B0EFB58B-1858-4E57-80A7-A41937643CA8}"/>
              </a:ext>
            </a:extLst>
          </p:cNvPr>
          <p:cNvSpPr/>
          <p:nvPr/>
        </p:nvSpPr>
        <p:spPr>
          <a:xfrm>
            <a:off x="6729567" y="5009480"/>
            <a:ext cx="303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016" lvl="1" indent="0">
              <a:buNone/>
            </a:pPr>
            <a:r>
              <a:rPr lang="sl-SI" sz="2000" b="1" dirty="0"/>
              <a:t>INDUSTRIJSKI POLMESEC</a:t>
            </a:r>
          </a:p>
        </p:txBody>
      </p:sp>
    </p:spTree>
    <p:extLst>
      <p:ext uri="{BB962C8B-B14F-4D97-AF65-F5344CB8AC3E}">
        <p14:creationId xmlns:p14="http://schemas.microsoft.com/office/powerpoint/2010/main" val="396054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94A99C-1324-4526-9C8D-41914565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INDUSTRIJA V SLOVENIJI DANES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11D9A6-C928-4F56-B41E-1C4059A62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53" y="2084832"/>
            <a:ext cx="779714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Modernizacija (po osamosvojitvi, zaradi tujega kapitala).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Slovenska podjetja se uspešno uveljavljajo na svetovnem trgu.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Najpomembnejše danes (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sl-SI" sz="2400" dirty="0"/>
              <a:t>št. zaposlenih in prihodki): kovinarska, strojna, kemična, industrija visokih tehnologij, avtomobilska, prehrambna industrija.</a:t>
            </a:r>
          </a:p>
        </p:txBody>
      </p:sp>
      <p:pic>
        <p:nvPicPr>
          <p:cNvPr id="2050" name="Picture 2" descr="Industrija">
            <a:extLst>
              <a:ext uri="{FF2B5EF4-FFF2-40B4-BE49-F238E27FC236}">
                <a16:creationId xmlns:a16="http://schemas.microsoft.com/office/drawing/2014/main" id="{C4BC9FF6-BA6F-40B7-9708-DFCD8465A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r="24409"/>
          <a:stretch/>
        </p:blipFill>
        <p:spPr bwMode="auto">
          <a:xfrm>
            <a:off x="8346142" y="0"/>
            <a:ext cx="3774141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z Gorenja na Hisense Gorenje Europe prenesli okoli 930 zaposlenih | Dnevnik">
            <a:extLst>
              <a:ext uri="{FF2B5EF4-FFF2-40B4-BE49-F238E27FC236}">
                <a16:creationId xmlns:a16="http://schemas.microsoft.com/office/drawing/2014/main" id="{E67D9B3A-CB84-49F8-8342-3C919332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41" y="4341907"/>
            <a:ext cx="3774141" cy="25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9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BB658-0C6C-4B81-9DE7-DD53A324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F0845F-F506-4A97-82C7-62D393B81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81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CD875D2-B28D-44A2-AFAC-526F95DBA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Energetika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34EB1FCD-84F3-4E12-896E-ADA7BCC18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  <p:pic>
        <p:nvPicPr>
          <p:cNvPr id="5124" name="Picture 4" descr="Hidroelektrarna Medvode - Wikipedija, prosta enciklopedija">
            <a:extLst>
              <a:ext uri="{FF2B5EF4-FFF2-40B4-BE49-F238E27FC236}">
                <a16:creationId xmlns:a16="http://schemas.microsoft.com/office/drawing/2014/main" id="{3BD599B8-E452-43C8-A9D3-A78E6A502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3" b="12680"/>
          <a:stretch/>
        </p:blipFill>
        <p:spPr bwMode="auto">
          <a:xfrm>
            <a:off x="0" y="0"/>
            <a:ext cx="12192000" cy="45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09416-33BD-49B7-A5B8-9D81EA0F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energije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5FCA3D-A6B8-4AF9-B287-0FDE5AAC1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Energetika je dejavnost, ki obsega proizvodnjo, prenos in dobavo energije porabnikom.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Največji porabniki energije: promet, industrija, gospodinjstva.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Vire energije ločimo 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neobnovljive vire energije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2"/>
                </a:solidFill>
              </a:rPr>
              <a:t>obnovljive vire energije</a:t>
            </a:r>
          </a:p>
        </p:txBody>
      </p:sp>
    </p:spTree>
    <p:extLst>
      <p:ext uri="{BB962C8B-B14F-4D97-AF65-F5344CB8AC3E}">
        <p14:creationId xmlns:p14="http://schemas.microsoft.com/office/powerpoint/2010/main" val="75378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F88B14-2B8E-4846-9FCE-7B49700F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Neobnovljivi viri energije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2D688B-7B33-4F6D-BDBB-9E033D7B7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Večino energije pridobimo od njih.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Razen lignita, jih v celoti </a:t>
            </a:r>
            <a:r>
              <a:rPr lang="sl-SI" sz="2400" dirty="0">
                <a:solidFill>
                  <a:schemeClr val="accent4">
                    <a:lumMod val="50000"/>
                  </a:schemeClr>
                </a:solidFill>
              </a:rPr>
              <a:t>uvažamo</a:t>
            </a:r>
            <a:r>
              <a:rPr lang="sl-SI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Neobnovljivi viri so:</a:t>
            </a:r>
          </a:p>
          <a:p>
            <a:pPr marL="0" indent="0">
              <a:buNone/>
            </a:pPr>
            <a:endParaRPr lang="sl-SI" sz="2400" dirty="0"/>
          </a:p>
          <a:p>
            <a:pPr lvl="1">
              <a:buFont typeface="Arial" panose="020B0604020202020204" pitchFamily="34" charset="0"/>
              <a:buChar char="•"/>
            </a:pPr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198DC56-9089-4C5F-8BAE-2A8FF114CFB8}"/>
              </a:ext>
            </a:extLst>
          </p:cNvPr>
          <p:cNvSpPr/>
          <p:nvPr/>
        </p:nvSpPr>
        <p:spPr>
          <a:xfrm>
            <a:off x="38879" y="5802642"/>
            <a:ext cx="33492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sl-SI" sz="2400" b="1" dirty="0"/>
              <a:t>nafta </a:t>
            </a:r>
            <a:r>
              <a:rPr lang="sl-SI" sz="2400" dirty="0"/>
              <a:t>in njeni derivati </a:t>
            </a:r>
            <a:br>
              <a:rPr lang="sl-SI" sz="2400" dirty="0"/>
            </a:br>
            <a:r>
              <a:rPr lang="sl-SI" sz="2400" dirty="0"/>
              <a:t>(promet)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E21653D-D72D-4F3D-82CD-2696E5C030A0}"/>
              </a:ext>
            </a:extLst>
          </p:cNvPr>
          <p:cNvSpPr/>
          <p:nvPr/>
        </p:nvSpPr>
        <p:spPr>
          <a:xfrm>
            <a:off x="3792071" y="5802642"/>
            <a:ext cx="3529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l-SI" sz="2400" b="1" dirty="0"/>
              <a:t>zemeljski plin </a:t>
            </a:r>
          </a:p>
          <a:p>
            <a:pPr lvl="1" algn="ctr"/>
            <a:r>
              <a:rPr lang="sl-SI" sz="2400" dirty="0"/>
              <a:t>(industrija, ogrevanje)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E542096-C08D-463F-97CD-2CF3A04B1295}"/>
              </a:ext>
            </a:extLst>
          </p:cNvPr>
          <p:cNvSpPr/>
          <p:nvPr/>
        </p:nvSpPr>
        <p:spPr>
          <a:xfrm>
            <a:off x="8160105" y="5433310"/>
            <a:ext cx="32845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dirty="0"/>
              <a:t>premog </a:t>
            </a:r>
            <a:br>
              <a:rPr lang="sl-SI" sz="2400" b="1" dirty="0"/>
            </a:br>
            <a:r>
              <a:rPr lang="sl-SI" sz="2400" dirty="0"/>
              <a:t>(termoelektrarna Šoštanj </a:t>
            </a:r>
            <a:br>
              <a:rPr lang="sl-SI" sz="2400" dirty="0"/>
            </a:br>
            <a:r>
              <a:rPr lang="sl-SI" sz="2400" dirty="0">
                <a:sym typeface="Wingdings" panose="05000000000000000000" pitchFamily="2" charset="2"/>
              </a:rPr>
              <a:t> za električno E)</a:t>
            </a:r>
            <a:endParaRPr lang="sl-SI" sz="2400" dirty="0"/>
          </a:p>
        </p:txBody>
      </p:sp>
      <p:pic>
        <p:nvPicPr>
          <p:cNvPr id="8194" name="Picture 2" descr="Proizvodnja nafte | Alfa Laval">
            <a:extLst>
              <a:ext uri="{FF2B5EF4-FFF2-40B4-BE49-F238E27FC236}">
                <a16:creationId xmlns:a16="http://schemas.microsoft.com/office/drawing/2014/main" id="{F28902D4-A4F8-4576-9A89-C90575B78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3530"/>
          <a:stretch/>
        </p:blipFill>
        <p:spPr bwMode="auto">
          <a:xfrm>
            <a:off x="717554" y="3686993"/>
            <a:ext cx="2330824" cy="217235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emeljski plin – udobno, varčno in predvsem varno | Petrol">
            <a:extLst>
              <a:ext uri="{FF2B5EF4-FFF2-40B4-BE49-F238E27FC236}">
                <a16:creationId xmlns:a16="http://schemas.microsoft.com/office/drawing/2014/main" id="{F48B4DFE-23EF-489F-82BC-1041A13F8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33445"/>
          <a:stretch/>
        </p:blipFill>
        <p:spPr bwMode="auto">
          <a:xfrm>
            <a:off x="4557863" y="3537254"/>
            <a:ext cx="2330824" cy="217235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remogovnik Velenje obiskali kriminalisti | Dnevnik">
            <a:extLst>
              <a:ext uri="{FF2B5EF4-FFF2-40B4-BE49-F238E27FC236}">
                <a16:creationId xmlns:a16="http://schemas.microsoft.com/office/drawing/2014/main" id="{D382ED23-6F93-4AE4-9A9E-335B14AFC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6"/>
          <a:stretch/>
        </p:blipFill>
        <p:spPr bwMode="auto">
          <a:xfrm>
            <a:off x="8540009" y="3211504"/>
            <a:ext cx="2330824" cy="217235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7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C932A-0C79-4A95-A076-56DD5064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Obnovljivi viri energije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209477-30D9-4AE8-9416-8BC34046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37807"/>
            <a:ext cx="2409353" cy="64633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Obnovljivi viri so: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4E1BA6FF-85C6-4835-8BCC-6C30EAE9E27F}"/>
              </a:ext>
            </a:extLst>
          </p:cNvPr>
          <p:cNvSpPr/>
          <p:nvPr/>
        </p:nvSpPr>
        <p:spPr>
          <a:xfrm>
            <a:off x="3891758" y="3162655"/>
            <a:ext cx="2233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dirty="0"/>
              <a:t>vodna energija</a:t>
            </a:r>
            <a:br>
              <a:rPr lang="sl-SI" sz="2400" dirty="0"/>
            </a:br>
            <a:r>
              <a:rPr lang="sl-SI" sz="2400" dirty="0"/>
              <a:t>(hidroelektrarne)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EBAFBF2-BF92-41F5-B832-293AC299727F}"/>
              </a:ext>
            </a:extLst>
          </p:cNvPr>
          <p:cNvSpPr/>
          <p:nvPr/>
        </p:nvSpPr>
        <p:spPr>
          <a:xfrm>
            <a:off x="6759389" y="1883973"/>
            <a:ext cx="5432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/>
              <a:t>biomasa </a:t>
            </a:r>
            <a:br>
              <a:rPr lang="sl-SI" sz="2400" dirty="0"/>
            </a:br>
            <a:r>
              <a:rPr lang="sl-SI" sz="2400" dirty="0"/>
              <a:t>(les in lesni odpadki, industrijski in </a:t>
            </a:r>
            <a:br>
              <a:rPr lang="sl-SI" sz="2400" dirty="0"/>
            </a:br>
            <a:r>
              <a:rPr lang="sl-SI" sz="2400" dirty="0"/>
              <a:t>komunalni odpadki, odpadki iz kmetijstva)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197DE83-AE90-4B97-A2A9-123AFBEF105F}"/>
              </a:ext>
            </a:extLst>
          </p:cNvPr>
          <p:cNvSpPr/>
          <p:nvPr/>
        </p:nvSpPr>
        <p:spPr>
          <a:xfrm>
            <a:off x="277906" y="5525612"/>
            <a:ext cx="3437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/>
              <a:t>sončna energija </a:t>
            </a:r>
            <a:br>
              <a:rPr lang="sl-SI" sz="2400" dirty="0"/>
            </a:br>
            <a:r>
              <a:rPr lang="sl-SI" sz="2400" dirty="0"/>
              <a:t>(sončni zbiralniki – toplota, </a:t>
            </a:r>
            <a:br>
              <a:rPr lang="sl-SI" sz="2400" dirty="0"/>
            </a:br>
            <a:r>
              <a:rPr lang="sl-SI" sz="2400" dirty="0"/>
              <a:t>sončne celice – elektrika)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1B4E4E5-2089-48A9-BB45-39A0C85E5DE3}"/>
              </a:ext>
            </a:extLst>
          </p:cNvPr>
          <p:cNvSpPr/>
          <p:nvPr/>
        </p:nvSpPr>
        <p:spPr>
          <a:xfrm>
            <a:off x="3796552" y="5525612"/>
            <a:ext cx="459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/>
              <a:t>geotermalna energija </a:t>
            </a:r>
          </a:p>
          <a:p>
            <a:pPr algn="ctr"/>
            <a:r>
              <a:rPr lang="sl-SI" sz="2400" dirty="0"/>
              <a:t>(termalna kopališča in rastlinjaki;</a:t>
            </a:r>
          </a:p>
          <a:p>
            <a:pPr algn="ctr"/>
            <a:r>
              <a:rPr lang="sl-SI" sz="2400" dirty="0"/>
              <a:t>V Slovenija)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753E293-95BA-4B33-AC91-AB43EE2D916B}"/>
              </a:ext>
            </a:extLst>
          </p:cNvPr>
          <p:cNvSpPr/>
          <p:nvPr/>
        </p:nvSpPr>
        <p:spPr>
          <a:xfrm>
            <a:off x="9092232" y="5525613"/>
            <a:ext cx="23759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dirty="0"/>
              <a:t>vetrna energija </a:t>
            </a:r>
          </a:p>
          <a:p>
            <a:pPr algn="ctr"/>
            <a:r>
              <a:rPr lang="sl-SI" sz="2400" dirty="0"/>
              <a:t>(le tri majhne</a:t>
            </a:r>
            <a:br>
              <a:rPr lang="sl-SI" sz="2400" dirty="0"/>
            </a:br>
            <a:r>
              <a:rPr lang="sl-SI" sz="2400" dirty="0"/>
              <a:t>vetrne elektrarne)</a:t>
            </a:r>
          </a:p>
        </p:txBody>
      </p:sp>
      <p:pic>
        <p:nvPicPr>
          <p:cNvPr id="10242" name="Picture 2" descr="Fotovoltaična elektrarna na sončne celice">
            <a:extLst>
              <a:ext uri="{FF2B5EF4-FFF2-40B4-BE49-F238E27FC236}">
                <a16:creationId xmlns:a16="http://schemas.microsoft.com/office/drawing/2014/main" id="{972383CA-4F9B-4A5C-906A-800622F1D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221"/>
          <a:stretch/>
        </p:blipFill>
        <p:spPr bwMode="auto">
          <a:xfrm>
            <a:off x="792122" y="3993652"/>
            <a:ext cx="2409353" cy="15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idroelektrarna Medvode - Wikipedija, prosta enciklopedija">
            <a:extLst>
              <a:ext uri="{FF2B5EF4-FFF2-40B4-BE49-F238E27FC236}">
                <a16:creationId xmlns:a16="http://schemas.microsoft.com/office/drawing/2014/main" id="{85920D8C-48C9-4B7E-A15A-EEA469AE0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07" y="1656905"/>
            <a:ext cx="2409353" cy="15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iomasa - Aktuálně.cz">
            <a:extLst>
              <a:ext uri="{FF2B5EF4-FFF2-40B4-BE49-F238E27FC236}">
                <a16:creationId xmlns:a16="http://schemas.microsoft.com/office/drawing/2014/main" id="{CF028AFE-4D82-4845-9368-C2D27391B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7"/>
          <a:stretch/>
        </p:blipFill>
        <p:spPr bwMode="auto">
          <a:xfrm>
            <a:off x="8271017" y="269411"/>
            <a:ext cx="2409353" cy="15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otel Toplice - Terme Krka, Šmarješke Toplice – posodobljene cene za leto  2024">
            <a:extLst>
              <a:ext uri="{FF2B5EF4-FFF2-40B4-BE49-F238E27FC236}">
                <a16:creationId xmlns:a16="http://schemas.microsoft.com/office/drawing/2014/main" id="{00B7E58C-3D38-4925-9F61-563F40B5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71" y="4104806"/>
            <a:ext cx="2409353" cy="15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Druga vetrnica na Razdrtem: gradnja se je začela, domačini proti - N1">
            <a:extLst>
              <a:ext uri="{FF2B5EF4-FFF2-40B4-BE49-F238E27FC236}">
                <a16:creationId xmlns:a16="http://schemas.microsoft.com/office/drawing/2014/main" id="{42C854D9-2987-46D9-90B0-D5A3DDBB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27" y="3966578"/>
            <a:ext cx="2420860" cy="15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4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Širokozaslonsko</PresentationFormat>
  <Paragraphs>51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Officeova tema</vt:lpstr>
      <vt:lpstr>PowerPointova predstavitev</vt:lpstr>
      <vt:lpstr>Industrija v sloveniji</vt:lpstr>
      <vt:lpstr>Razvoj industrije</vt:lpstr>
      <vt:lpstr>INDUSTRIJA V SLOVENIJI DANES</vt:lpstr>
      <vt:lpstr>PowerPointova predstavitev</vt:lpstr>
      <vt:lpstr>Energetika</vt:lpstr>
      <vt:lpstr>Viri energije</vt:lpstr>
      <vt:lpstr>Neobnovljivi viri energije</vt:lpstr>
      <vt:lpstr>Obnovljivi viri energije</vt:lpstr>
      <vt:lpstr>Preskrba Električne energije v sloveniji</vt:lpstr>
      <vt:lpstr>Poraba električne energije v gospodinjstvih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 Administrator</dc:creator>
  <cp:lastModifiedBy>SIO Administrator</cp:lastModifiedBy>
  <cp:revision>1</cp:revision>
  <dcterms:created xsi:type="dcterms:W3CDTF">2024-02-23T20:12:05Z</dcterms:created>
  <dcterms:modified xsi:type="dcterms:W3CDTF">2024-02-23T20:12:12Z</dcterms:modified>
</cp:coreProperties>
</file>