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3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F2C7CC-C7C4-CA78-C67D-73DEB9F1C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2AC81A7-36A4-A7DA-78C6-E801359F6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8D5C6EA-DBF5-39B1-13A1-971E3AB8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7808B6B-0568-8C83-8AD8-F81512706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463E262-988F-EB10-A23D-BEC6CB057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106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A875E1-28BD-A3BB-22EF-901B987FC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A121A18-3A4A-1AED-1578-987383F3F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F79F4C-999C-18F8-D515-A7AF1DFD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162E0AD-F5F2-9698-437F-0AC850AA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F0514AC-59DD-8DA1-EBCB-4B226AA33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14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8242C234-44C7-D21B-9B5E-12F6BFEA6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7633A57-21BC-A35E-3A75-E0C29330D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CED9CEB-332E-D47E-6194-CCDACBB31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253856-8DE6-0D98-EAEF-335A029C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90A3841-6D8E-00F1-E348-FB0B495D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82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ED860C-7EB8-F0DE-FBAA-A7C938D05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1DB1F9E-2AF7-4B00-135D-CAECD20FE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3CDFF5D-8DE4-1836-855F-0FE0EEC99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3AAB647-1D99-266D-77C3-3F089B7F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60AD6A6-81DD-CE18-17CA-75AB0BE1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224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08ED36-82BE-475D-A9B4-89593271C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1AF99AB-3CB9-1F93-76FF-3D43B6AA9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A7D99D8-33D7-4671-EF80-6B3A897D6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8331AC-CEF6-E009-12E0-28DDBF920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A6D0F1-C46C-400F-5EDA-84207C3D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92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E594C-BF97-3A3A-F0F7-15165488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0E891B-F440-9519-7DB8-ED4529ACD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A03C635-86B5-E836-1B41-020B7820F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6E9EC92-632B-6358-B5CC-AC8DB9F79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5FA2628-8F9B-1D36-A202-8CB9DA9BD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C6988D7-A394-2E55-A430-AE51D2F6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381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18A774-D301-E27A-A2F5-3E6564DA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27730E6-E4C9-70DE-5FD9-05FE0EA6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04F8CD9-2358-35A4-46DA-D9445A020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ECADE88-0529-8DCD-BD51-9F04BA065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9733F3E-BE45-C6D8-CB05-978C7A6251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6A7F8D60-E6F2-4029-8BB2-82B13208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CB8661C-69CE-D887-8F4A-52FE3AA6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EF5E063-773A-A8F0-C856-769FE2588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152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EB5733-7EA5-5453-B86D-D82AF8C3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FF183A4-1D67-37D9-750D-332862A8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C4D54EC-5200-884A-5101-E30B2E17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4D48695-E322-453C-60CC-669C9CBB0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4308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C16D10D-2ABF-AA21-B858-CE0914FF1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8F2427F-6BB6-4D12-4332-65933300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4C76B2A-2B7D-1F24-6391-0DAE1FCB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75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378D42-558A-309D-2EF8-98B8E35C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66E7248-6AE1-EA1C-AF09-A0D250DD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756DC73-A0E1-8C69-A7D3-FF94F264B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6196754-9289-6DF7-B711-2A57DE33C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B22FAB0-7D95-9512-6D74-04D19E8D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31CB6CF-5004-7DEC-329D-386DB3FEB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8224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7F165E-63F3-5B90-2C52-05102777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CFCD75E-D0F1-B0E3-213F-F30818C8C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DCCAE2F-2F0C-3C9E-95F5-7F995F482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F350215-31C8-A3F2-BC93-1E2E6E4BA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17F8CA5-0835-3D01-AAAF-A370A958A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375C1D-67A0-DED0-D687-8C73B8E8D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104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7205F2A-615E-1761-DB2E-B18A57FA8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2371549-E81D-1D84-AE32-94E452D6D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23C72A8-66E4-4203-266E-05413A6E5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63C07-E813-4B3F-95A8-AA0307DCDB76}" type="datetimeFigureOut">
              <a:rPr lang="sl-SI" smtClean="0"/>
              <a:t>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CD1213C-416B-21FF-BCB7-002AE9A4A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A60BBC4-1A1F-FCE8-0521-5FFAB6831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7E414-11F3-4F48-A099-95D8B23EC5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899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0E60EE-C105-D852-2A5F-ADBD20D03F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>
                <a:solidFill>
                  <a:srgbClr val="FF0000"/>
                </a:solidFill>
              </a:rPr>
              <a:t>Talesov </a:t>
            </a:r>
            <a:r>
              <a:rPr lang="sl-SI" dirty="0">
                <a:solidFill>
                  <a:srgbClr val="FF0000"/>
                </a:solidFill>
              </a:rPr>
              <a:t>izrek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6387FCD-FA5A-B20C-D9C9-E9EEE7DE37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4446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3B992E8C-E393-9D49-0836-118EDD3941F0}"/>
              </a:ext>
            </a:extLst>
          </p:cNvPr>
          <p:cNvCxnSpPr>
            <a:cxnSpLocks/>
          </p:cNvCxnSpPr>
          <p:nvPr/>
        </p:nvCxnSpPr>
        <p:spPr>
          <a:xfrm>
            <a:off x="4646645" y="541176"/>
            <a:ext cx="2677886" cy="312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povezovalnik 3">
            <a:extLst>
              <a:ext uri="{FF2B5EF4-FFF2-40B4-BE49-F238E27FC236}">
                <a16:creationId xmlns:a16="http://schemas.microsoft.com/office/drawing/2014/main" id="{C1EC6594-F1D7-FE4E-A6A1-A9728BD2CCE9}"/>
              </a:ext>
            </a:extLst>
          </p:cNvPr>
          <p:cNvCxnSpPr>
            <a:cxnSpLocks/>
          </p:cNvCxnSpPr>
          <p:nvPr/>
        </p:nvCxnSpPr>
        <p:spPr>
          <a:xfrm flipV="1">
            <a:off x="1237861" y="690465"/>
            <a:ext cx="5900057" cy="2932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24C1C9FB-1EB0-27A4-A45F-96C3DF633173}"/>
              </a:ext>
            </a:extLst>
          </p:cNvPr>
          <p:cNvCxnSpPr>
            <a:cxnSpLocks/>
          </p:cNvCxnSpPr>
          <p:nvPr/>
        </p:nvCxnSpPr>
        <p:spPr>
          <a:xfrm flipV="1">
            <a:off x="867747" y="2929812"/>
            <a:ext cx="6895322" cy="261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AC5CF87C-DF38-50A3-6B57-CA1F930CB201}"/>
              </a:ext>
            </a:extLst>
          </p:cNvPr>
          <p:cNvCxnSpPr>
            <a:cxnSpLocks/>
          </p:cNvCxnSpPr>
          <p:nvPr/>
        </p:nvCxnSpPr>
        <p:spPr>
          <a:xfrm>
            <a:off x="3931298" y="1143956"/>
            <a:ext cx="2164702" cy="2556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8EB6E3A-EC6C-C441-53C5-C3D390DC012A}"/>
              </a:ext>
            </a:extLst>
          </p:cNvPr>
          <p:cNvSpPr txBox="1"/>
          <p:nvPr/>
        </p:nvSpPr>
        <p:spPr>
          <a:xfrm>
            <a:off x="5542383" y="802078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E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8754C50-18F7-9495-5F11-CFBBE9DBDB6C}"/>
              </a:ext>
            </a:extLst>
          </p:cNvPr>
          <p:cNvSpPr txBox="1"/>
          <p:nvPr/>
        </p:nvSpPr>
        <p:spPr>
          <a:xfrm>
            <a:off x="6732038" y="2454302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D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AFAE0959-D5A4-92AD-74B5-313F9E41DC0D}"/>
              </a:ext>
            </a:extLst>
          </p:cNvPr>
          <p:cNvSpPr txBox="1"/>
          <p:nvPr/>
        </p:nvSpPr>
        <p:spPr>
          <a:xfrm>
            <a:off x="4458933" y="1429689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C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9C146650-6BDD-FF05-0110-7B84DAFD1107}"/>
              </a:ext>
            </a:extLst>
          </p:cNvPr>
          <p:cNvSpPr txBox="1"/>
          <p:nvPr/>
        </p:nvSpPr>
        <p:spPr>
          <a:xfrm>
            <a:off x="5262465" y="3004102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B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123DB81-4701-9BAC-64FF-08A458C88399}"/>
              </a:ext>
            </a:extLst>
          </p:cNvPr>
          <p:cNvSpPr txBox="1"/>
          <p:nvPr/>
        </p:nvSpPr>
        <p:spPr>
          <a:xfrm>
            <a:off x="2046514" y="3167391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A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CBBFCA9-E9CE-4041-016D-9B7A737699E0}"/>
              </a:ext>
            </a:extLst>
          </p:cNvPr>
          <p:cNvSpPr txBox="1"/>
          <p:nvPr/>
        </p:nvSpPr>
        <p:spPr>
          <a:xfrm>
            <a:off x="8746849" y="690465"/>
            <a:ext cx="1697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|AC|=  4 cm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D0BC83CF-569C-D503-DF69-19DF1FC55980}"/>
              </a:ext>
            </a:extLst>
          </p:cNvPr>
          <p:cNvSpPr txBox="1"/>
          <p:nvPr/>
        </p:nvSpPr>
        <p:spPr>
          <a:xfrm>
            <a:off x="8746849" y="1260084"/>
            <a:ext cx="1697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|AB|=  6 cm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A04200E0-CB3A-05F4-8EEE-FB4734E80859}"/>
              </a:ext>
            </a:extLst>
          </p:cNvPr>
          <p:cNvSpPr txBox="1"/>
          <p:nvPr/>
        </p:nvSpPr>
        <p:spPr>
          <a:xfrm>
            <a:off x="8732903" y="1844655"/>
            <a:ext cx="1725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|</a:t>
            </a:r>
            <a:r>
              <a:rPr lang="sl-SI" sz="2400" dirty="0">
                <a:solidFill>
                  <a:srgbClr val="00B050"/>
                </a:solidFill>
              </a:rPr>
              <a:t>AD|=  9 cm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EADB46FE-BC27-F1AC-D12E-D423BEB585E6}"/>
              </a:ext>
            </a:extLst>
          </p:cNvPr>
          <p:cNvSpPr txBox="1"/>
          <p:nvPr/>
        </p:nvSpPr>
        <p:spPr>
          <a:xfrm>
            <a:off x="8732903" y="2439359"/>
            <a:ext cx="1930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|DE|=  8,5 cm</a:t>
            </a:r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C1CC1274-00D6-5873-F2ED-5FDAF3732E23}"/>
              </a:ext>
            </a:extLst>
          </p:cNvPr>
          <p:cNvCxnSpPr/>
          <p:nvPr/>
        </p:nvCxnSpPr>
        <p:spPr>
          <a:xfrm>
            <a:off x="8537510" y="2977522"/>
            <a:ext cx="2957804" cy="265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E5604A9D-AC09-4091-94BB-A273C3508BFB}"/>
              </a:ext>
            </a:extLst>
          </p:cNvPr>
          <p:cNvSpPr txBox="1"/>
          <p:nvPr/>
        </p:nvSpPr>
        <p:spPr>
          <a:xfrm>
            <a:off x="8610822" y="3080600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|AE|=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7F68EAE-F890-331F-E14B-465ABAF52E23}"/>
              </a:ext>
            </a:extLst>
          </p:cNvPr>
          <p:cNvSpPr txBox="1"/>
          <p:nvPr/>
        </p:nvSpPr>
        <p:spPr>
          <a:xfrm>
            <a:off x="8630691" y="3531644"/>
            <a:ext cx="9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|BC|=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C2960686-8D2A-BF4B-6501-F963C20E147F}"/>
              </a:ext>
            </a:extLst>
          </p:cNvPr>
          <p:cNvSpPr txBox="1"/>
          <p:nvPr/>
        </p:nvSpPr>
        <p:spPr>
          <a:xfrm>
            <a:off x="755780" y="690465"/>
            <a:ext cx="2824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Imamo kot, ki ga sekata dve </a:t>
            </a:r>
          </a:p>
          <a:p>
            <a:r>
              <a:rPr lang="sl-SI" dirty="0"/>
              <a:t>vzporedni premici.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01EAADE1-6B55-C7B7-629A-D146C6D722B1}"/>
              </a:ext>
            </a:extLst>
          </p:cNvPr>
          <p:cNvSpPr txBox="1"/>
          <p:nvPr/>
        </p:nvSpPr>
        <p:spPr>
          <a:xfrm>
            <a:off x="1057281" y="1504662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BC || DE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593B1B1-1F3A-3EB1-8DA0-C5DBDCCD7D73}"/>
              </a:ext>
            </a:extLst>
          </p:cNvPr>
          <p:cNvSpPr txBox="1"/>
          <p:nvPr/>
        </p:nvSpPr>
        <p:spPr>
          <a:xfrm>
            <a:off x="564035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6FA9316B-3BD7-CE68-E7D7-6F917A3535A5}"/>
              </a:ext>
            </a:extLst>
          </p:cNvPr>
          <p:cNvSpPr txBox="1"/>
          <p:nvPr/>
        </p:nvSpPr>
        <p:spPr>
          <a:xfrm>
            <a:off x="3103042" y="20828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07E231F-1074-A40C-B20D-30A65A30BF7F}"/>
              </a:ext>
            </a:extLst>
          </p:cNvPr>
          <p:cNvSpPr txBox="1"/>
          <p:nvPr/>
        </p:nvSpPr>
        <p:spPr>
          <a:xfrm>
            <a:off x="3975250" y="265720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181661BB-7D47-598E-3C59-944680F7DECE}"/>
              </a:ext>
            </a:extLst>
          </p:cNvPr>
          <p:cNvSpPr txBox="1"/>
          <p:nvPr/>
        </p:nvSpPr>
        <p:spPr>
          <a:xfrm>
            <a:off x="4556862" y="342785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39" name="Levi zaviti oklepaj 38">
            <a:extLst>
              <a:ext uri="{FF2B5EF4-FFF2-40B4-BE49-F238E27FC236}">
                <a16:creationId xmlns:a16="http://schemas.microsoft.com/office/drawing/2014/main" id="{130E6F7D-508E-71D4-D369-B8F6899DB9DD}"/>
              </a:ext>
            </a:extLst>
          </p:cNvPr>
          <p:cNvSpPr/>
          <p:nvPr/>
        </p:nvSpPr>
        <p:spPr>
          <a:xfrm rot="16200000">
            <a:off x="4301144" y="1172559"/>
            <a:ext cx="504517" cy="4564237"/>
          </a:xfrm>
          <a:prstGeom prst="leftBrace">
            <a:avLst>
              <a:gd name="adj1" fmla="val 8333"/>
              <a:gd name="adj2" fmla="val 49519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2FD96D11-0A5F-A4C4-21E3-2A5C5CE33932}"/>
              </a:ext>
            </a:extLst>
          </p:cNvPr>
          <p:cNvSpPr txBox="1"/>
          <p:nvPr/>
        </p:nvSpPr>
        <p:spPr>
          <a:xfrm>
            <a:off x="6005488" y="1762096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8,5</a:t>
            </a:r>
          </a:p>
        </p:txBody>
      </p:sp>
      <p:sp>
        <p:nvSpPr>
          <p:cNvPr id="41" name="Levi zaviti oklepaj 40">
            <a:extLst>
              <a:ext uri="{FF2B5EF4-FFF2-40B4-BE49-F238E27FC236}">
                <a16:creationId xmlns:a16="http://schemas.microsoft.com/office/drawing/2014/main" id="{63796420-3ABF-1B95-083D-D591D658F62E}"/>
              </a:ext>
            </a:extLst>
          </p:cNvPr>
          <p:cNvSpPr/>
          <p:nvPr/>
        </p:nvSpPr>
        <p:spPr>
          <a:xfrm rot="3854407">
            <a:off x="3448489" y="132213"/>
            <a:ext cx="504517" cy="3637809"/>
          </a:xfrm>
          <a:prstGeom prst="leftBrace">
            <a:avLst>
              <a:gd name="adj1" fmla="val 8333"/>
              <a:gd name="adj2" fmla="val 49519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0442EDB7-E866-26DB-C56D-733E0985645B}"/>
              </a:ext>
            </a:extLst>
          </p:cNvPr>
          <p:cNvSpPr txBox="1"/>
          <p:nvPr/>
        </p:nvSpPr>
        <p:spPr>
          <a:xfrm>
            <a:off x="3427935" y="1228895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cxnSp>
        <p:nvCxnSpPr>
          <p:cNvPr id="44" name="Raven povezovalnik 43">
            <a:extLst>
              <a:ext uri="{FF2B5EF4-FFF2-40B4-BE49-F238E27FC236}">
                <a16:creationId xmlns:a16="http://schemas.microsoft.com/office/drawing/2014/main" id="{B0FAD6F0-45C5-31DB-C678-1DB9141BED05}"/>
              </a:ext>
            </a:extLst>
          </p:cNvPr>
          <p:cNvCxnSpPr>
            <a:cxnSpLocks/>
          </p:cNvCxnSpPr>
          <p:nvPr/>
        </p:nvCxnSpPr>
        <p:spPr>
          <a:xfrm>
            <a:off x="4601388" y="1945578"/>
            <a:ext cx="938697" cy="107885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en povezovalnik 46">
            <a:extLst>
              <a:ext uri="{FF2B5EF4-FFF2-40B4-BE49-F238E27FC236}">
                <a16:creationId xmlns:a16="http://schemas.microsoft.com/office/drawing/2014/main" id="{E6ED3B0A-D20A-DE5D-4486-78F262CC9DF0}"/>
              </a:ext>
            </a:extLst>
          </p:cNvPr>
          <p:cNvCxnSpPr>
            <a:cxnSpLocks/>
          </p:cNvCxnSpPr>
          <p:nvPr/>
        </p:nvCxnSpPr>
        <p:spPr>
          <a:xfrm flipV="1">
            <a:off x="2134246" y="1958692"/>
            <a:ext cx="2457457" cy="117814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3D328148-9AB7-E3C3-2E3B-0C7A9C40B1EA}"/>
              </a:ext>
            </a:extLst>
          </p:cNvPr>
          <p:cNvSpPr txBox="1"/>
          <p:nvPr/>
        </p:nvSpPr>
        <p:spPr>
          <a:xfrm>
            <a:off x="1581281" y="3772000"/>
            <a:ext cx="2351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Istoležne stranice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07B2EBE-463A-ABDD-96CC-041800F1189D}"/>
              </a:ext>
            </a:extLst>
          </p:cNvPr>
          <p:cNvSpPr txBox="1"/>
          <p:nvPr/>
        </p:nvSpPr>
        <p:spPr>
          <a:xfrm>
            <a:off x="9491537" y="3066442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7AED8FD0-A5A7-EF01-5743-3CD7AA4C04E0}"/>
              </a:ext>
            </a:extLst>
          </p:cNvPr>
          <p:cNvSpPr txBox="1"/>
          <p:nvPr/>
        </p:nvSpPr>
        <p:spPr>
          <a:xfrm>
            <a:off x="5104093" y="2066376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7D2CADF-8663-91B6-F791-3D2747C2F48E}"/>
              </a:ext>
            </a:extLst>
          </p:cNvPr>
          <p:cNvSpPr txBox="1"/>
          <p:nvPr/>
        </p:nvSpPr>
        <p:spPr>
          <a:xfrm>
            <a:off x="9536565" y="3559259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D460399A-B6E2-14DC-D01E-6290D751CA46}"/>
              </a:ext>
            </a:extLst>
          </p:cNvPr>
          <p:cNvSpPr txBox="1"/>
          <p:nvPr/>
        </p:nvSpPr>
        <p:spPr>
          <a:xfrm>
            <a:off x="521572" y="4315054"/>
            <a:ext cx="35938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manjši trikotnik       </a:t>
            </a:r>
          </a:p>
          <a:p>
            <a:r>
              <a:rPr lang="sl-SI" dirty="0"/>
              <a:t>           </a:t>
            </a:r>
            <a:r>
              <a:rPr lang="sl-SI" sz="2400" dirty="0"/>
              <a:t>ABC</a:t>
            </a:r>
          </a:p>
        </p:txBody>
      </p:sp>
      <p:sp>
        <p:nvSpPr>
          <p:cNvPr id="55" name="Enakokraki trikotnik 54">
            <a:extLst>
              <a:ext uri="{FF2B5EF4-FFF2-40B4-BE49-F238E27FC236}">
                <a16:creationId xmlns:a16="http://schemas.microsoft.com/office/drawing/2014/main" id="{14DE28EB-C89B-4092-06DE-FD217F4DB597}"/>
              </a:ext>
            </a:extLst>
          </p:cNvPr>
          <p:cNvSpPr/>
          <p:nvPr/>
        </p:nvSpPr>
        <p:spPr>
          <a:xfrm>
            <a:off x="855118" y="4688577"/>
            <a:ext cx="202163" cy="214012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33B3EEAB-8366-7807-4289-D65504F2755A}"/>
              </a:ext>
            </a:extLst>
          </p:cNvPr>
          <p:cNvSpPr txBox="1"/>
          <p:nvPr/>
        </p:nvSpPr>
        <p:spPr>
          <a:xfrm>
            <a:off x="2382471" y="4302332"/>
            <a:ext cx="17812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večji trikotnik        </a:t>
            </a:r>
          </a:p>
          <a:p>
            <a:r>
              <a:rPr lang="sl-SI" sz="2400" dirty="0"/>
              <a:t>       ADE</a:t>
            </a:r>
          </a:p>
        </p:txBody>
      </p:sp>
      <p:sp>
        <p:nvSpPr>
          <p:cNvPr id="57" name="Enakokraki trikotnik 56">
            <a:extLst>
              <a:ext uri="{FF2B5EF4-FFF2-40B4-BE49-F238E27FC236}">
                <a16:creationId xmlns:a16="http://schemas.microsoft.com/office/drawing/2014/main" id="{A9D00E03-35BA-A194-B0B6-634A5F4AB4D4}"/>
              </a:ext>
            </a:extLst>
          </p:cNvPr>
          <p:cNvSpPr/>
          <p:nvPr/>
        </p:nvSpPr>
        <p:spPr>
          <a:xfrm>
            <a:off x="2555081" y="4646736"/>
            <a:ext cx="202163" cy="214012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9" name="Raven povezovalnik 58">
            <a:extLst>
              <a:ext uri="{FF2B5EF4-FFF2-40B4-BE49-F238E27FC236}">
                <a16:creationId xmlns:a16="http://schemas.microsoft.com/office/drawing/2014/main" id="{0DB444CF-AAC8-146F-F08B-5B85F774A8CB}"/>
              </a:ext>
            </a:extLst>
          </p:cNvPr>
          <p:cNvCxnSpPr>
            <a:cxnSpLocks/>
          </p:cNvCxnSpPr>
          <p:nvPr/>
        </p:nvCxnSpPr>
        <p:spPr>
          <a:xfrm flipH="1">
            <a:off x="2285640" y="4408500"/>
            <a:ext cx="1" cy="23423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Raven povezovalnik 60">
            <a:extLst>
              <a:ext uri="{FF2B5EF4-FFF2-40B4-BE49-F238E27FC236}">
                <a16:creationId xmlns:a16="http://schemas.microsoft.com/office/drawing/2014/main" id="{6FB4673E-BAC1-F028-B82C-71B39E94472E}"/>
              </a:ext>
            </a:extLst>
          </p:cNvPr>
          <p:cNvCxnSpPr/>
          <p:nvPr/>
        </p:nvCxnSpPr>
        <p:spPr>
          <a:xfrm>
            <a:off x="855118" y="5053718"/>
            <a:ext cx="27426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Lok 62">
            <a:extLst>
              <a:ext uri="{FF2B5EF4-FFF2-40B4-BE49-F238E27FC236}">
                <a16:creationId xmlns:a16="http://schemas.microsoft.com/office/drawing/2014/main" id="{F20AA084-1B25-B12D-305C-740B1798D0F7}"/>
              </a:ext>
            </a:extLst>
          </p:cNvPr>
          <p:cNvSpPr/>
          <p:nvPr/>
        </p:nvSpPr>
        <p:spPr>
          <a:xfrm>
            <a:off x="2757244" y="2805545"/>
            <a:ext cx="340158" cy="333758"/>
          </a:xfrm>
          <a:prstGeom prst="arc">
            <a:avLst>
              <a:gd name="adj1" fmla="val 16200000"/>
              <a:gd name="adj2" fmla="val 174651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4" name="Raven povezovalnik 63">
            <a:extLst>
              <a:ext uri="{FF2B5EF4-FFF2-40B4-BE49-F238E27FC236}">
                <a16:creationId xmlns:a16="http://schemas.microsoft.com/office/drawing/2014/main" id="{3B96A794-DA9D-2AB9-8955-0804903202E2}"/>
              </a:ext>
            </a:extLst>
          </p:cNvPr>
          <p:cNvCxnSpPr>
            <a:cxnSpLocks/>
          </p:cNvCxnSpPr>
          <p:nvPr/>
        </p:nvCxnSpPr>
        <p:spPr>
          <a:xfrm flipV="1">
            <a:off x="2243042" y="3004785"/>
            <a:ext cx="3209539" cy="16328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12FBDB94-E92A-B012-34CA-FE2623B4C358}"/>
              </a:ext>
            </a:extLst>
          </p:cNvPr>
          <p:cNvCxnSpPr>
            <a:cxnSpLocks/>
          </p:cNvCxnSpPr>
          <p:nvPr/>
        </p:nvCxnSpPr>
        <p:spPr>
          <a:xfrm>
            <a:off x="5542383" y="1531962"/>
            <a:ext cx="1185059" cy="139785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F75EB93-6DB7-F213-3A90-4E522EB56882}"/>
              </a:ext>
            </a:extLst>
          </p:cNvPr>
          <p:cNvSpPr txBox="1"/>
          <p:nvPr/>
        </p:nvSpPr>
        <p:spPr>
          <a:xfrm>
            <a:off x="1331861" y="5066440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3F523BEC-BBD2-D09F-86C6-F81DAABF8276}"/>
              </a:ext>
            </a:extLst>
          </p:cNvPr>
          <p:cNvSpPr txBox="1"/>
          <p:nvPr/>
        </p:nvSpPr>
        <p:spPr>
          <a:xfrm>
            <a:off x="2555081" y="5067157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8,5</a:t>
            </a:r>
          </a:p>
        </p:txBody>
      </p:sp>
      <p:sp>
        <p:nvSpPr>
          <p:cNvPr id="72" name="Lok 71">
            <a:extLst>
              <a:ext uri="{FF2B5EF4-FFF2-40B4-BE49-F238E27FC236}">
                <a16:creationId xmlns:a16="http://schemas.microsoft.com/office/drawing/2014/main" id="{6D22EBD0-59D9-4423-0A62-D54A31CCA2F8}"/>
              </a:ext>
            </a:extLst>
          </p:cNvPr>
          <p:cNvSpPr/>
          <p:nvPr/>
        </p:nvSpPr>
        <p:spPr>
          <a:xfrm flipH="1">
            <a:off x="4859154" y="2661742"/>
            <a:ext cx="446118" cy="408459"/>
          </a:xfrm>
          <a:prstGeom prst="arc">
            <a:avLst>
              <a:gd name="adj1" fmla="val 13885155"/>
              <a:gd name="adj2" fmla="val 2776878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3" name="Lok 72">
            <a:extLst>
              <a:ext uri="{FF2B5EF4-FFF2-40B4-BE49-F238E27FC236}">
                <a16:creationId xmlns:a16="http://schemas.microsoft.com/office/drawing/2014/main" id="{E146BA92-4804-FDE0-C11D-4B110A4A8672}"/>
              </a:ext>
            </a:extLst>
          </p:cNvPr>
          <p:cNvSpPr/>
          <p:nvPr/>
        </p:nvSpPr>
        <p:spPr>
          <a:xfrm flipH="1">
            <a:off x="6149035" y="2635378"/>
            <a:ext cx="446118" cy="408459"/>
          </a:xfrm>
          <a:prstGeom prst="arc">
            <a:avLst>
              <a:gd name="adj1" fmla="val 13885155"/>
              <a:gd name="adj2" fmla="val 2776878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65459EA3-3148-7947-406B-7D8D913377EE}"/>
              </a:ext>
            </a:extLst>
          </p:cNvPr>
          <p:cNvSpPr txBox="1"/>
          <p:nvPr/>
        </p:nvSpPr>
        <p:spPr>
          <a:xfrm>
            <a:off x="1336432" y="55408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27501A6E-3F80-10FF-6998-6993D21F155C}"/>
              </a:ext>
            </a:extLst>
          </p:cNvPr>
          <p:cNvSpPr txBox="1"/>
          <p:nvPr/>
        </p:nvSpPr>
        <p:spPr>
          <a:xfrm>
            <a:off x="2602088" y="5457932"/>
            <a:ext cx="3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76" name="Lok 75">
            <a:extLst>
              <a:ext uri="{FF2B5EF4-FFF2-40B4-BE49-F238E27FC236}">
                <a16:creationId xmlns:a16="http://schemas.microsoft.com/office/drawing/2014/main" id="{49EBE311-02B9-994F-771B-3B7D938960D0}"/>
              </a:ext>
            </a:extLst>
          </p:cNvPr>
          <p:cNvSpPr/>
          <p:nvPr/>
        </p:nvSpPr>
        <p:spPr>
          <a:xfrm rot="13780037" flipH="1">
            <a:off x="4157417" y="1818486"/>
            <a:ext cx="667337" cy="552687"/>
          </a:xfrm>
          <a:prstGeom prst="arc">
            <a:avLst>
              <a:gd name="adj1" fmla="val 13885155"/>
              <a:gd name="adj2" fmla="val 2776878"/>
            </a:avLst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>
              <a:highlight>
                <a:srgbClr val="FFFF00"/>
              </a:highlight>
            </a:endParaRPr>
          </a:p>
        </p:txBody>
      </p:sp>
      <p:sp>
        <p:nvSpPr>
          <p:cNvPr id="77" name="Lok 76">
            <a:extLst>
              <a:ext uri="{FF2B5EF4-FFF2-40B4-BE49-F238E27FC236}">
                <a16:creationId xmlns:a16="http://schemas.microsoft.com/office/drawing/2014/main" id="{A7700245-C714-39DE-8B39-B25B24ECC126}"/>
              </a:ext>
            </a:extLst>
          </p:cNvPr>
          <p:cNvSpPr/>
          <p:nvPr/>
        </p:nvSpPr>
        <p:spPr>
          <a:xfrm rot="13780037" flipH="1">
            <a:off x="5146185" y="1322262"/>
            <a:ext cx="565581" cy="624317"/>
          </a:xfrm>
          <a:prstGeom prst="arc">
            <a:avLst>
              <a:gd name="adj1" fmla="val 13885155"/>
              <a:gd name="adj2" fmla="val 2143003"/>
            </a:avLst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8F5D84C2-7FC0-9C92-ED1E-B75D12113D51}"/>
              </a:ext>
            </a:extLst>
          </p:cNvPr>
          <p:cNvSpPr txBox="1"/>
          <p:nvPr/>
        </p:nvSpPr>
        <p:spPr>
          <a:xfrm>
            <a:off x="1356068" y="59974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30D96793-8400-DD20-D477-D30933F57BEB}"/>
              </a:ext>
            </a:extLst>
          </p:cNvPr>
          <p:cNvSpPr txBox="1"/>
          <p:nvPr/>
        </p:nvSpPr>
        <p:spPr>
          <a:xfrm>
            <a:off x="2587165" y="594947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67082F9D-C759-6CDF-06E5-0F30DB290F6E}"/>
              </a:ext>
            </a:extLst>
          </p:cNvPr>
          <p:cNvSpPr txBox="1"/>
          <p:nvPr/>
        </p:nvSpPr>
        <p:spPr>
          <a:xfrm>
            <a:off x="4137783" y="3876741"/>
            <a:ext cx="397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Istoležne stranice so v enakem razmerju.</a:t>
            </a:r>
          </a:p>
        </p:txBody>
      </p:sp>
      <p:sp>
        <p:nvSpPr>
          <p:cNvPr id="81" name="PoljeZBesedilom 80">
            <a:extLst>
              <a:ext uri="{FF2B5EF4-FFF2-40B4-BE49-F238E27FC236}">
                <a16:creationId xmlns:a16="http://schemas.microsoft.com/office/drawing/2014/main" id="{5F8F3250-BFCF-3F72-BFA8-F56A2FE45D1D}"/>
              </a:ext>
            </a:extLst>
          </p:cNvPr>
          <p:cNvSpPr txBox="1"/>
          <p:nvPr/>
        </p:nvSpPr>
        <p:spPr>
          <a:xfrm>
            <a:off x="4318128" y="4260420"/>
            <a:ext cx="1754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y : 8,5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7030A0"/>
                </a:solidFill>
              </a:rPr>
              <a:t>6 : 9</a:t>
            </a:r>
          </a:p>
        </p:txBody>
      </p:sp>
      <p:sp>
        <p:nvSpPr>
          <p:cNvPr id="82" name="PoljeZBesedilom 81">
            <a:extLst>
              <a:ext uri="{FF2B5EF4-FFF2-40B4-BE49-F238E27FC236}">
                <a16:creationId xmlns:a16="http://schemas.microsoft.com/office/drawing/2014/main" id="{F019A78A-642F-0610-FF25-46D107673EC7}"/>
              </a:ext>
            </a:extLst>
          </p:cNvPr>
          <p:cNvSpPr txBox="1"/>
          <p:nvPr/>
        </p:nvSpPr>
        <p:spPr>
          <a:xfrm>
            <a:off x="4456002" y="5153820"/>
            <a:ext cx="152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3</a:t>
            </a:r>
            <a:r>
              <a:rPr lang="sl-SI" sz="2400" dirty="0">
                <a:solidFill>
                  <a:srgbClr val="0070C0"/>
                </a:solidFill>
              </a:rPr>
              <a:t>y</a:t>
            </a:r>
            <a:r>
              <a:rPr lang="sl-SI" sz="2400" dirty="0"/>
              <a:t> = </a:t>
            </a:r>
            <a:r>
              <a:rPr lang="sl-SI" sz="2400" dirty="0">
                <a:solidFill>
                  <a:srgbClr val="7030A0"/>
                </a:solidFill>
              </a:rPr>
              <a:t>2</a:t>
            </a:r>
            <a:r>
              <a:rPr lang="sl-SI" sz="2400" dirty="0"/>
              <a:t> · </a:t>
            </a:r>
            <a:r>
              <a:rPr lang="sl-SI" sz="2400" dirty="0">
                <a:solidFill>
                  <a:srgbClr val="0070C0"/>
                </a:solidFill>
              </a:rPr>
              <a:t>8,5</a:t>
            </a:r>
          </a:p>
        </p:txBody>
      </p:sp>
      <p:sp>
        <p:nvSpPr>
          <p:cNvPr id="83" name="PoljeZBesedilom 82">
            <a:extLst>
              <a:ext uri="{FF2B5EF4-FFF2-40B4-BE49-F238E27FC236}">
                <a16:creationId xmlns:a16="http://schemas.microsoft.com/office/drawing/2014/main" id="{EE54098D-C3ED-AD5B-4EA5-008C176C1B3A}"/>
              </a:ext>
            </a:extLst>
          </p:cNvPr>
          <p:cNvSpPr txBox="1"/>
          <p:nvPr/>
        </p:nvSpPr>
        <p:spPr>
          <a:xfrm>
            <a:off x="4307768" y="4707120"/>
            <a:ext cx="1754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y : 8,5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7030A0"/>
                </a:solidFill>
              </a:rPr>
              <a:t>2 : 3</a:t>
            </a:r>
          </a:p>
        </p:txBody>
      </p:sp>
      <p:sp>
        <p:nvSpPr>
          <p:cNvPr id="84" name="Pravokotnik 83">
            <a:extLst>
              <a:ext uri="{FF2B5EF4-FFF2-40B4-BE49-F238E27FC236}">
                <a16:creationId xmlns:a16="http://schemas.microsoft.com/office/drawing/2014/main" id="{C6470BDB-A4DA-17B6-DA34-798D1150D080}"/>
              </a:ext>
            </a:extLst>
          </p:cNvPr>
          <p:cNvSpPr/>
          <p:nvPr/>
        </p:nvSpPr>
        <p:spPr>
          <a:xfrm>
            <a:off x="4774477" y="4652926"/>
            <a:ext cx="841307" cy="411856"/>
          </a:xfrm>
          <a:prstGeom prst="rect">
            <a:avLst/>
          </a:prstGeom>
          <a:solidFill>
            <a:schemeClr val="accent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5" name="PoljeZBesedilom 84">
            <a:extLst>
              <a:ext uri="{FF2B5EF4-FFF2-40B4-BE49-F238E27FC236}">
                <a16:creationId xmlns:a16="http://schemas.microsoft.com/office/drawing/2014/main" id="{789FAD93-D983-6492-CE63-AC5816B7B303}"/>
              </a:ext>
            </a:extLst>
          </p:cNvPr>
          <p:cNvSpPr txBox="1"/>
          <p:nvPr/>
        </p:nvSpPr>
        <p:spPr>
          <a:xfrm>
            <a:off x="4474267" y="5598054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3y = 17</a:t>
            </a:r>
          </a:p>
        </p:txBody>
      </p:sp>
      <p:cxnSp>
        <p:nvCxnSpPr>
          <p:cNvPr id="87" name="Raven povezovalnik 86">
            <a:extLst>
              <a:ext uri="{FF2B5EF4-FFF2-40B4-BE49-F238E27FC236}">
                <a16:creationId xmlns:a16="http://schemas.microsoft.com/office/drawing/2014/main" id="{7319017B-D4E2-0639-5B69-902C8026906E}"/>
              </a:ext>
            </a:extLst>
          </p:cNvPr>
          <p:cNvCxnSpPr/>
          <p:nvPr/>
        </p:nvCxnSpPr>
        <p:spPr>
          <a:xfrm flipV="1">
            <a:off x="5474890" y="5616750"/>
            <a:ext cx="199980" cy="4343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PoljeZBesedilom 87">
            <a:extLst>
              <a:ext uri="{FF2B5EF4-FFF2-40B4-BE49-F238E27FC236}">
                <a16:creationId xmlns:a16="http://schemas.microsoft.com/office/drawing/2014/main" id="{C030A71F-3A68-1136-D61F-F40C1DBE0542}"/>
              </a:ext>
            </a:extLst>
          </p:cNvPr>
          <p:cNvSpPr txBox="1"/>
          <p:nvPr/>
        </p:nvSpPr>
        <p:spPr>
          <a:xfrm>
            <a:off x="5637769" y="5593903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:3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PoljeZBesedilom 88">
                <a:extLst>
                  <a:ext uri="{FF2B5EF4-FFF2-40B4-BE49-F238E27FC236}">
                    <a16:creationId xmlns:a16="http://schemas.microsoft.com/office/drawing/2014/main" id="{B3DA1078-6C4E-DCA1-9ADF-CC955B75AC98}"/>
                  </a:ext>
                </a:extLst>
              </p:cNvPr>
              <p:cNvSpPr txBox="1"/>
              <p:nvPr/>
            </p:nvSpPr>
            <p:spPr>
              <a:xfrm>
                <a:off x="4449069" y="6102877"/>
                <a:ext cx="2070823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/>
                  <a:t>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dirty="0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sl-SI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sz="2400" b="0" i="1" dirty="0" smtClean="0">
                        <a:latin typeface="Cambria Math" panose="02040503050406030204" pitchFamily="18" charset="0"/>
                      </a:rPr>
                      <m:t>=5</m:t>
                    </m:r>
                    <m:f>
                      <m:fPr>
                        <m:ctrlPr>
                          <a:rPr lang="sl-SI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/>
                  <a:t> cm</a:t>
                </a:r>
              </a:p>
            </p:txBody>
          </p:sp>
        </mc:Choice>
        <mc:Fallback xmlns="">
          <p:sp>
            <p:nvSpPr>
              <p:cNvPr id="89" name="PoljeZBesedilom 88">
                <a:extLst>
                  <a:ext uri="{FF2B5EF4-FFF2-40B4-BE49-F238E27FC236}">
                    <a16:creationId xmlns:a16="http://schemas.microsoft.com/office/drawing/2014/main" id="{B3DA1078-6C4E-DCA1-9ADF-CC955B75A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069" y="6102877"/>
                <a:ext cx="2070823" cy="616515"/>
              </a:xfrm>
              <a:prstGeom prst="rect">
                <a:avLst/>
              </a:prstGeom>
              <a:blipFill>
                <a:blip r:embed="rId2"/>
                <a:stretch>
                  <a:fillRect l="-4706" r="-3235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PoljeZBesedilom 89">
            <a:extLst>
              <a:ext uri="{FF2B5EF4-FFF2-40B4-BE49-F238E27FC236}">
                <a16:creationId xmlns:a16="http://schemas.microsoft.com/office/drawing/2014/main" id="{FE84C9AD-6EF9-DECF-36AF-A48AFC0ABDF0}"/>
              </a:ext>
            </a:extLst>
          </p:cNvPr>
          <p:cNvSpPr txBox="1"/>
          <p:nvPr/>
        </p:nvSpPr>
        <p:spPr>
          <a:xfrm>
            <a:off x="7206898" y="4352604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 : x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7030A0"/>
                </a:solidFill>
              </a:rPr>
              <a:t>6 : 9</a:t>
            </a:r>
          </a:p>
        </p:txBody>
      </p:sp>
      <p:sp>
        <p:nvSpPr>
          <p:cNvPr id="91" name="Pravokotnik 90">
            <a:extLst>
              <a:ext uri="{FF2B5EF4-FFF2-40B4-BE49-F238E27FC236}">
                <a16:creationId xmlns:a16="http://schemas.microsoft.com/office/drawing/2014/main" id="{A457E6AD-3DA8-A4DB-11B4-A58552F7505F}"/>
              </a:ext>
            </a:extLst>
          </p:cNvPr>
          <p:cNvSpPr/>
          <p:nvPr/>
        </p:nvSpPr>
        <p:spPr>
          <a:xfrm>
            <a:off x="7763069" y="4847790"/>
            <a:ext cx="513983" cy="396014"/>
          </a:xfrm>
          <a:prstGeom prst="rect">
            <a:avLst/>
          </a:prstGeom>
          <a:solidFill>
            <a:schemeClr val="accent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2" name="PoljeZBesedilom 91">
            <a:extLst>
              <a:ext uri="{FF2B5EF4-FFF2-40B4-BE49-F238E27FC236}">
                <a16:creationId xmlns:a16="http://schemas.microsoft.com/office/drawing/2014/main" id="{48B09BB5-4200-5079-C52F-8CBF08AD788D}"/>
              </a:ext>
            </a:extLst>
          </p:cNvPr>
          <p:cNvSpPr txBox="1"/>
          <p:nvPr/>
        </p:nvSpPr>
        <p:spPr>
          <a:xfrm>
            <a:off x="7454159" y="5232206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2</a:t>
            </a:r>
            <a:r>
              <a:rPr lang="sl-SI" sz="2400" dirty="0">
                <a:solidFill>
                  <a:srgbClr val="C00000"/>
                </a:solidFill>
              </a:rPr>
              <a:t> x </a:t>
            </a:r>
            <a:r>
              <a:rPr lang="sl-SI" sz="2400" dirty="0"/>
              <a:t>= 12</a:t>
            </a:r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436E8E9F-A009-39A4-261E-5493DCE32D5B}"/>
              </a:ext>
            </a:extLst>
          </p:cNvPr>
          <p:cNvSpPr txBox="1"/>
          <p:nvPr/>
        </p:nvSpPr>
        <p:spPr>
          <a:xfrm>
            <a:off x="7241868" y="4822885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 : x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7030A0"/>
                </a:solidFill>
              </a:rPr>
              <a:t>2 : 3</a:t>
            </a:r>
          </a:p>
        </p:txBody>
      </p:sp>
      <p:sp>
        <p:nvSpPr>
          <p:cNvPr id="94" name="PoljeZBesedilom 93">
            <a:extLst>
              <a:ext uri="{FF2B5EF4-FFF2-40B4-BE49-F238E27FC236}">
                <a16:creationId xmlns:a16="http://schemas.microsoft.com/office/drawing/2014/main" id="{47785AF6-F2A5-CCD9-8CCD-A2129EB86783}"/>
              </a:ext>
            </a:extLst>
          </p:cNvPr>
          <p:cNvSpPr txBox="1"/>
          <p:nvPr/>
        </p:nvSpPr>
        <p:spPr>
          <a:xfrm>
            <a:off x="7465957" y="5718637"/>
            <a:ext cx="1208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 </a:t>
            </a:r>
            <a:r>
              <a:rPr lang="sl-SI" sz="2400" dirty="0"/>
              <a:t>= 6 cm</a:t>
            </a:r>
          </a:p>
        </p:txBody>
      </p:sp>
      <p:cxnSp>
        <p:nvCxnSpPr>
          <p:cNvPr id="96" name="Raven povezovalnik 95">
            <a:extLst>
              <a:ext uri="{FF2B5EF4-FFF2-40B4-BE49-F238E27FC236}">
                <a16:creationId xmlns:a16="http://schemas.microsoft.com/office/drawing/2014/main" id="{AD07A1C6-3D40-F8A8-043A-7808D405CE21}"/>
              </a:ext>
            </a:extLst>
          </p:cNvPr>
          <p:cNvCxnSpPr/>
          <p:nvPr/>
        </p:nvCxnSpPr>
        <p:spPr>
          <a:xfrm>
            <a:off x="4307768" y="6719392"/>
            <a:ext cx="22703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aven povezovalnik 96">
            <a:extLst>
              <a:ext uri="{FF2B5EF4-FFF2-40B4-BE49-F238E27FC236}">
                <a16:creationId xmlns:a16="http://schemas.microsoft.com/office/drawing/2014/main" id="{659E102E-8969-8C8F-4FF3-D1680DC74C60}"/>
              </a:ext>
            </a:extLst>
          </p:cNvPr>
          <p:cNvCxnSpPr/>
          <p:nvPr/>
        </p:nvCxnSpPr>
        <p:spPr>
          <a:xfrm>
            <a:off x="7008224" y="6214106"/>
            <a:ext cx="22703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75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  <p:bldP spid="50" grpId="0"/>
      <p:bldP spid="51" grpId="0"/>
      <p:bldP spid="52" grpId="0"/>
      <p:bldP spid="53" grpId="0"/>
      <p:bldP spid="54" grpId="0"/>
      <p:bldP spid="55" grpId="0" animBg="1"/>
      <p:bldP spid="56" grpId="0"/>
      <p:bldP spid="57" grpId="0" animBg="1"/>
      <p:bldP spid="63" grpId="0" animBg="1"/>
      <p:bldP spid="70" grpId="0"/>
      <p:bldP spid="71" grpId="0"/>
      <p:bldP spid="72" grpId="0" animBg="1"/>
      <p:bldP spid="73" grpId="0" animBg="1"/>
      <p:bldP spid="74" grpId="0"/>
      <p:bldP spid="75" grpId="0"/>
      <p:bldP spid="76" grpId="0" animBg="1"/>
      <p:bldP spid="77" grpId="0" animBg="1"/>
      <p:bldP spid="78" grpId="0"/>
      <p:bldP spid="79" grpId="0"/>
      <p:bldP spid="80" grpId="0"/>
      <p:bldP spid="81" grpId="0"/>
      <p:bldP spid="82" grpId="0"/>
      <p:bldP spid="83" grpId="0"/>
      <p:bldP spid="84" grpId="0" animBg="1"/>
      <p:bldP spid="85" grpId="0"/>
      <p:bldP spid="88" grpId="0"/>
      <p:bldP spid="89" grpId="0"/>
      <p:bldP spid="90" grpId="0"/>
      <p:bldP spid="91" grpId="0" animBg="1"/>
      <p:bldP spid="92" grpId="0"/>
      <p:bldP spid="93" grpId="0"/>
      <p:bldP spid="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E5DFCCB8-667D-4B12-B4F2-EEBBA4E292A3}"/>
              </a:ext>
            </a:extLst>
          </p:cNvPr>
          <p:cNvCxnSpPr>
            <a:cxnSpLocks/>
          </p:cNvCxnSpPr>
          <p:nvPr/>
        </p:nvCxnSpPr>
        <p:spPr>
          <a:xfrm>
            <a:off x="755780" y="634481"/>
            <a:ext cx="5340220" cy="9423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povezovalnik 3">
            <a:extLst>
              <a:ext uri="{FF2B5EF4-FFF2-40B4-BE49-F238E27FC236}">
                <a16:creationId xmlns:a16="http://schemas.microsoft.com/office/drawing/2014/main" id="{BD6154B2-206F-4A3B-7BBE-41DE20717320}"/>
              </a:ext>
            </a:extLst>
          </p:cNvPr>
          <p:cNvCxnSpPr>
            <a:cxnSpLocks/>
          </p:cNvCxnSpPr>
          <p:nvPr/>
        </p:nvCxnSpPr>
        <p:spPr>
          <a:xfrm>
            <a:off x="1212980" y="4450702"/>
            <a:ext cx="4023049" cy="8304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4BF7C1F2-5B46-03C7-0A1E-3F2B1BF00704}"/>
              </a:ext>
            </a:extLst>
          </p:cNvPr>
          <p:cNvCxnSpPr>
            <a:cxnSpLocks/>
          </p:cNvCxnSpPr>
          <p:nvPr/>
        </p:nvCxnSpPr>
        <p:spPr>
          <a:xfrm flipV="1">
            <a:off x="2631232" y="307910"/>
            <a:ext cx="1604866" cy="54210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F4408617-58E6-8DD5-8C12-B48561A0768B}"/>
              </a:ext>
            </a:extLst>
          </p:cNvPr>
          <p:cNvCxnSpPr>
            <a:cxnSpLocks/>
          </p:cNvCxnSpPr>
          <p:nvPr/>
        </p:nvCxnSpPr>
        <p:spPr>
          <a:xfrm>
            <a:off x="1334277" y="233265"/>
            <a:ext cx="3051110" cy="55711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97FC8795-8ED3-0656-A654-A7DB82A88B96}"/>
              </a:ext>
            </a:extLst>
          </p:cNvPr>
          <p:cNvSpPr txBox="1"/>
          <p:nvPr/>
        </p:nvSpPr>
        <p:spPr>
          <a:xfrm>
            <a:off x="6506823" y="403648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|BC|=  4 cm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AF9E9999-0872-C36B-488D-142B8C72E868}"/>
              </a:ext>
            </a:extLst>
          </p:cNvPr>
          <p:cNvSpPr txBox="1"/>
          <p:nvPr/>
        </p:nvSpPr>
        <p:spPr>
          <a:xfrm>
            <a:off x="1166603" y="240363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E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4C6E3FCF-420C-65AC-AA36-645D74F9AE83}"/>
              </a:ext>
            </a:extLst>
          </p:cNvPr>
          <p:cNvSpPr txBox="1"/>
          <p:nvPr/>
        </p:nvSpPr>
        <p:spPr>
          <a:xfrm>
            <a:off x="4048890" y="69046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D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3906D79A-620B-F8F8-7507-3686A2AD028B}"/>
              </a:ext>
            </a:extLst>
          </p:cNvPr>
          <p:cNvSpPr txBox="1"/>
          <p:nvPr/>
        </p:nvSpPr>
        <p:spPr>
          <a:xfrm>
            <a:off x="2812095" y="3465746"/>
            <a:ext cx="348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C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2C36D704-277D-4329-E7A7-15DC9CA037E2}"/>
              </a:ext>
            </a:extLst>
          </p:cNvPr>
          <p:cNvSpPr txBox="1"/>
          <p:nvPr/>
        </p:nvSpPr>
        <p:spPr>
          <a:xfrm>
            <a:off x="4097432" y="504339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B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22B3267-66B8-2676-F74B-5D2704DDD660}"/>
              </a:ext>
            </a:extLst>
          </p:cNvPr>
          <p:cNvSpPr txBox="1"/>
          <p:nvPr/>
        </p:nvSpPr>
        <p:spPr>
          <a:xfrm>
            <a:off x="2497232" y="473373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A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CF0ACFEF-4EC2-7980-5B30-91ABDD1BD258}"/>
              </a:ext>
            </a:extLst>
          </p:cNvPr>
          <p:cNvSpPr txBox="1"/>
          <p:nvPr/>
        </p:nvSpPr>
        <p:spPr>
          <a:xfrm>
            <a:off x="483635" y="1509326"/>
            <a:ext cx="128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AB || DE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3F42B11-22D1-E782-C487-29F243DF180A}"/>
              </a:ext>
            </a:extLst>
          </p:cNvPr>
          <p:cNvSpPr txBox="1"/>
          <p:nvPr/>
        </p:nvSpPr>
        <p:spPr>
          <a:xfrm>
            <a:off x="6537592" y="863079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|CD|=  5 cm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BE7FCA52-9965-A54F-53A9-68EA3B70DD4F}"/>
              </a:ext>
            </a:extLst>
          </p:cNvPr>
          <p:cNvSpPr txBox="1"/>
          <p:nvPr/>
        </p:nvSpPr>
        <p:spPr>
          <a:xfrm>
            <a:off x="8711817" y="403648"/>
            <a:ext cx="1697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|ED|=  8 cm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CC9C5171-0F86-1A4C-2210-51C6B335BC23}"/>
              </a:ext>
            </a:extLst>
          </p:cNvPr>
          <p:cNvSpPr txBox="1"/>
          <p:nvPr/>
        </p:nvSpPr>
        <p:spPr>
          <a:xfrm>
            <a:off x="8761555" y="987754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|CE|=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D1CF634C-3C32-E1FA-5BB9-35B3A67E7140}"/>
              </a:ext>
            </a:extLst>
          </p:cNvPr>
          <p:cNvSpPr txBox="1"/>
          <p:nvPr/>
        </p:nvSpPr>
        <p:spPr>
          <a:xfrm>
            <a:off x="8820377" y="1437631"/>
            <a:ext cx="965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|AB|=</a:t>
            </a:r>
          </a:p>
        </p:txBody>
      </p:sp>
      <p:sp>
        <p:nvSpPr>
          <p:cNvPr id="29" name="Prostoročno: oblika 28">
            <a:extLst>
              <a:ext uri="{FF2B5EF4-FFF2-40B4-BE49-F238E27FC236}">
                <a16:creationId xmlns:a16="http://schemas.microsoft.com/office/drawing/2014/main" id="{1EB0E754-E805-6E6E-C907-1CE01A514D5C}"/>
              </a:ext>
            </a:extLst>
          </p:cNvPr>
          <p:cNvSpPr/>
          <p:nvPr/>
        </p:nvSpPr>
        <p:spPr>
          <a:xfrm>
            <a:off x="2929812" y="4572000"/>
            <a:ext cx="177282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rostoročno: oblika 29">
            <a:extLst>
              <a:ext uri="{FF2B5EF4-FFF2-40B4-BE49-F238E27FC236}">
                <a16:creationId xmlns:a16="http://schemas.microsoft.com/office/drawing/2014/main" id="{E2687B87-C29F-5B84-9885-B73E056319F6}"/>
              </a:ext>
            </a:extLst>
          </p:cNvPr>
          <p:cNvSpPr/>
          <p:nvPr/>
        </p:nvSpPr>
        <p:spPr>
          <a:xfrm>
            <a:off x="3651379" y="1228404"/>
            <a:ext cx="177282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Prostoročno: oblika 30">
            <a:extLst>
              <a:ext uri="{FF2B5EF4-FFF2-40B4-BE49-F238E27FC236}">
                <a16:creationId xmlns:a16="http://schemas.microsoft.com/office/drawing/2014/main" id="{095F3263-435A-7303-733A-06075AD419C1}"/>
              </a:ext>
            </a:extLst>
          </p:cNvPr>
          <p:cNvSpPr/>
          <p:nvPr/>
        </p:nvSpPr>
        <p:spPr>
          <a:xfrm>
            <a:off x="3582955" y="4689636"/>
            <a:ext cx="245706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3" name="Prostoročno: oblika 32">
            <a:extLst>
              <a:ext uri="{FF2B5EF4-FFF2-40B4-BE49-F238E27FC236}">
                <a16:creationId xmlns:a16="http://schemas.microsoft.com/office/drawing/2014/main" id="{06606AE4-5FFF-A300-4E1D-66FFAE625975}"/>
              </a:ext>
            </a:extLst>
          </p:cNvPr>
          <p:cNvSpPr/>
          <p:nvPr/>
        </p:nvSpPr>
        <p:spPr>
          <a:xfrm>
            <a:off x="1875121" y="916857"/>
            <a:ext cx="245706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4" name="Prostoročno: oblika 33">
            <a:extLst>
              <a:ext uri="{FF2B5EF4-FFF2-40B4-BE49-F238E27FC236}">
                <a16:creationId xmlns:a16="http://schemas.microsoft.com/office/drawing/2014/main" id="{BEBEA2A4-8672-C1EC-7EEC-A1F662B96090}"/>
              </a:ext>
            </a:extLst>
          </p:cNvPr>
          <p:cNvSpPr/>
          <p:nvPr/>
        </p:nvSpPr>
        <p:spPr>
          <a:xfrm>
            <a:off x="3160267" y="3877671"/>
            <a:ext cx="245706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5" name="Prostoročno: oblika 34">
            <a:extLst>
              <a:ext uri="{FF2B5EF4-FFF2-40B4-BE49-F238E27FC236}">
                <a16:creationId xmlns:a16="http://schemas.microsoft.com/office/drawing/2014/main" id="{40CF9490-C728-AA20-8466-747857A168F3}"/>
              </a:ext>
            </a:extLst>
          </p:cNvPr>
          <p:cNvSpPr/>
          <p:nvPr/>
        </p:nvSpPr>
        <p:spPr>
          <a:xfrm>
            <a:off x="3041146" y="3169825"/>
            <a:ext cx="245706" cy="235272"/>
          </a:xfrm>
          <a:custGeom>
            <a:avLst/>
            <a:gdLst>
              <a:gd name="connsiteX0" fmla="*/ 27992 w 177282"/>
              <a:gd name="connsiteY0" fmla="*/ 37322 h 235272"/>
              <a:gd name="connsiteX1" fmla="*/ 74645 w 177282"/>
              <a:gd name="connsiteY1" fmla="*/ 27992 h 235272"/>
              <a:gd name="connsiteX2" fmla="*/ 111968 w 177282"/>
              <a:gd name="connsiteY2" fmla="*/ 9331 h 235272"/>
              <a:gd name="connsiteX3" fmla="*/ 139959 w 177282"/>
              <a:gd name="connsiteY3" fmla="*/ 0 h 235272"/>
              <a:gd name="connsiteX4" fmla="*/ 130629 w 177282"/>
              <a:gd name="connsiteY4" fmla="*/ 37322 h 235272"/>
              <a:gd name="connsiteX5" fmla="*/ 83976 w 177282"/>
              <a:gd name="connsiteY5" fmla="*/ 74645 h 235272"/>
              <a:gd name="connsiteX6" fmla="*/ 65315 w 177282"/>
              <a:gd name="connsiteY6" fmla="*/ 121298 h 235272"/>
              <a:gd name="connsiteX7" fmla="*/ 102637 w 177282"/>
              <a:gd name="connsiteY7" fmla="*/ 102637 h 235272"/>
              <a:gd name="connsiteX8" fmla="*/ 130629 w 177282"/>
              <a:gd name="connsiteY8" fmla="*/ 83976 h 235272"/>
              <a:gd name="connsiteX9" fmla="*/ 121298 w 177282"/>
              <a:gd name="connsiteY9" fmla="*/ 111967 h 235272"/>
              <a:gd name="connsiteX10" fmla="*/ 93306 w 177282"/>
              <a:gd name="connsiteY10" fmla="*/ 130629 h 235272"/>
              <a:gd name="connsiteX11" fmla="*/ 55984 w 177282"/>
              <a:gd name="connsiteY11" fmla="*/ 158620 h 235272"/>
              <a:gd name="connsiteX12" fmla="*/ 0 w 177282"/>
              <a:gd name="connsiteY12" fmla="*/ 223935 h 235272"/>
              <a:gd name="connsiteX13" fmla="*/ 27992 w 177282"/>
              <a:gd name="connsiteY13" fmla="*/ 233265 h 235272"/>
              <a:gd name="connsiteX14" fmla="*/ 55984 w 177282"/>
              <a:gd name="connsiteY14" fmla="*/ 214604 h 235272"/>
              <a:gd name="connsiteX15" fmla="*/ 93306 w 177282"/>
              <a:gd name="connsiteY15" fmla="*/ 195943 h 235272"/>
              <a:gd name="connsiteX16" fmla="*/ 177282 w 177282"/>
              <a:gd name="connsiteY16" fmla="*/ 177282 h 235272"/>
              <a:gd name="connsiteX17" fmla="*/ 158621 w 177282"/>
              <a:gd name="connsiteY17" fmla="*/ 205273 h 235272"/>
              <a:gd name="connsiteX18" fmla="*/ 149290 w 177282"/>
              <a:gd name="connsiteY18" fmla="*/ 233265 h 235272"/>
              <a:gd name="connsiteX19" fmla="*/ 158621 w 177282"/>
              <a:gd name="connsiteY19" fmla="*/ 83976 h 235272"/>
              <a:gd name="connsiteX20" fmla="*/ 167951 w 177282"/>
              <a:gd name="connsiteY20" fmla="*/ 55984 h 23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282" h="235272">
                <a:moveTo>
                  <a:pt x="27992" y="37322"/>
                </a:moveTo>
                <a:cubicBezTo>
                  <a:pt x="43543" y="34212"/>
                  <a:pt x="59600" y="33007"/>
                  <a:pt x="74645" y="27992"/>
                </a:cubicBezTo>
                <a:cubicBezTo>
                  <a:pt x="87841" y="23594"/>
                  <a:pt x="99183" y="14810"/>
                  <a:pt x="111968" y="9331"/>
                </a:cubicBezTo>
                <a:cubicBezTo>
                  <a:pt x="121008" y="5457"/>
                  <a:pt x="130629" y="3110"/>
                  <a:pt x="139959" y="0"/>
                </a:cubicBezTo>
                <a:cubicBezTo>
                  <a:pt x="136849" y="12441"/>
                  <a:pt x="136364" y="25852"/>
                  <a:pt x="130629" y="37322"/>
                </a:cubicBezTo>
                <a:cubicBezTo>
                  <a:pt x="122429" y="53723"/>
                  <a:pt x="95845" y="64095"/>
                  <a:pt x="83976" y="74645"/>
                </a:cubicBezTo>
                <a:cubicBezTo>
                  <a:pt x="36357" y="116973"/>
                  <a:pt x="-6082" y="148072"/>
                  <a:pt x="65315" y="121298"/>
                </a:cubicBezTo>
                <a:cubicBezTo>
                  <a:pt x="78338" y="116414"/>
                  <a:pt x="90561" y="109538"/>
                  <a:pt x="102637" y="102637"/>
                </a:cubicBezTo>
                <a:cubicBezTo>
                  <a:pt x="112374" y="97073"/>
                  <a:pt x="121298" y="90196"/>
                  <a:pt x="130629" y="83976"/>
                </a:cubicBezTo>
                <a:cubicBezTo>
                  <a:pt x="127519" y="93306"/>
                  <a:pt x="127442" y="104287"/>
                  <a:pt x="121298" y="111967"/>
                </a:cubicBezTo>
                <a:cubicBezTo>
                  <a:pt x="114292" y="120724"/>
                  <a:pt x="102431" y="124111"/>
                  <a:pt x="93306" y="130629"/>
                </a:cubicBezTo>
                <a:cubicBezTo>
                  <a:pt x="80652" y="139668"/>
                  <a:pt x="67687" y="148380"/>
                  <a:pt x="55984" y="158620"/>
                </a:cubicBezTo>
                <a:cubicBezTo>
                  <a:pt x="19782" y="190297"/>
                  <a:pt x="22652" y="189956"/>
                  <a:pt x="0" y="223935"/>
                </a:cubicBezTo>
                <a:cubicBezTo>
                  <a:pt x="9331" y="227045"/>
                  <a:pt x="18291" y="234882"/>
                  <a:pt x="27992" y="233265"/>
                </a:cubicBezTo>
                <a:cubicBezTo>
                  <a:pt x="39053" y="231421"/>
                  <a:pt x="46247" y="220168"/>
                  <a:pt x="55984" y="214604"/>
                </a:cubicBezTo>
                <a:cubicBezTo>
                  <a:pt x="68060" y="207703"/>
                  <a:pt x="80522" y="201422"/>
                  <a:pt x="93306" y="195943"/>
                </a:cubicBezTo>
                <a:cubicBezTo>
                  <a:pt x="122543" y="183413"/>
                  <a:pt x="143725" y="182874"/>
                  <a:pt x="177282" y="177282"/>
                </a:cubicBezTo>
                <a:cubicBezTo>
                  <a:pt x="171062" y="186612"/>
                  <a:pt x="163636" y="195243"/>
                  <a:pt x="158621" y="205273"/>
                </a:cubicBezTo>
                <a:cubicBezTo>
                  <a:pt x="154222" y="214070"/>
                  <a:pt x="149290" y="243100"/>
                  <a:pt x="149290" y="233265"/>
                </a:cubicBezTo>
                <a:cubicBezTo>
                  <a:pt x="149290" y="183405"/>
                  <a:pt x="153401" y="133562"/>
                  <a:pt x="158621" y="83976"/>
                </a:cubicBezTo>
                <a:cubicBezTo>
                  <a:pt x="159651" y="74195"/>
                  <a:pt x="167951" y="55984"/>
                  <a:pt x="167951" y="55984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46C86EAA-04A2-AE08-7816-FB0255BAD400}"/>
              </a:ext>
            </a:extLst>
          </p:cNvPr>
          <p:cNvSpPr txBox="1"/>
          <p:nvPr/>
        </p:nvSpPr>
        <p:spPr>
          <a:xfrm>
            <a:off x="5533053" y="29770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C18BBA6-1C93-45B7-64A7-CBBB71C68CFF}"/>
              </a:ext>
            </a:extLst>
          </p:cNvPr>
          <p:cNvSpPr txBox="1"/>
          <p:nvPr/>
        </p:nvSpPr>
        <p:spPr>
          <a:xfrm>
            <a:off x="2110092" y="2094658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D448C791-4FBC-37C1-1510-790EA2596B7E}"/>
              </a:ext>
            </a:extLst>
          </p:cNvPr>
          <p:cNvSpPr txBox="1"/>
          <p:nvPr/>
        </p:nvSpPr>
        <p:spPr>
          <a:xfrm>
            <a:off x="621349" y="5856679"/>
            <a:ext cx="361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Kota z vzporednimi kraki sta skladna.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EC260C16-7085-194B-2022-C742CA853FBA}"/>
              </a:ext>
            </a:extLst>
          </p:cNvPr>
          <p:cNvSpPr txBox="1"/>
          <p:nvPr/>
        </p:nvSpPr>
        <p:spPr>
          <a:xfrm>
            <a:off x="621348" y="6277698"/>
            <a:ext cx="361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Kota z vzporednimi kraki sta skladna.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05F5BAE8-F2DC-13F7-4843-A4AF18985065}"/>
              </a:ext>
            </a:extLst>
          </p:cNvPr>
          <p:cNvSpPr txBox="1"/>
          <p:nvPr/>
        </p:nvSpPr>
        <p:spPr>
          <a:xfrm>
            <a:off x="367258" y="3290197"/>
            <a:ext cx="2459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Sovršna kota sta skladna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E5401979-091F-23CD-4AAA-E0614C24B562}"/>
              </a:ext>
            </a:extLst>
          </p:cNvPr>
          <p:cNvSpPr txBox="1"/>
          <p:nvPr/>
        </p:nvSpPr>
        <p:spPr>
          <a:xfrm>
            <a:off x="4951043" y="1899296"/>
            <a:ext cx="4799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Nasproti skladnim kotom ležijo istoležne stranice.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2AF92890-2BDB-6C19-2C92-5598EE0C60EF}"/>
              </a:ext>
            </a:extLst>
          </p:cNvPr>
          <p:cNvSpPr txBox="1"/>
          <p:nvPr/>
        </p:nvSpPr>
        <p:spPr>
          <a:xfrm>
            <a:off x="4980739" y="2350832"/>
            <a:ext cx="1403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majhen </a:t>
            </a:r>
          </a:p>
          <a:p>
            <a:r>
              <a:rPr lang="sl-SI" dirty="0"/>
              <a:t>trikotnik ABC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A617B5AD-47BC-5D68-1489-1F8CF22BA45A}"/>
              </a:ext>
            </a:extLst>
          </p:cNvPr>
          <p:cNvSpPr txBox="1"/>
          <p:nvPr/>
        </p:nvSpPr>
        <p:spPr>
          <a:xfrm>
            <a:off x="6537592" y="2330737"/>
            <a:ext cx="1399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velik </a:t>
            </a:r>
          </a:p>
          <a:p>
            <a:r>
              <a:rPr lang="sl-SI" dirty="0"/>
              <a:t>trikotnik CDE</a:t>
            </a:r>
          </a:p>
        </p:txBody>
      </p: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DDF1DF25-E6D9-D1C3-D93C-89CF45FD9D6F}"/>
              </a:ext>
            </a:extLst>
          </p:cNvPr>
          <p:cNvCxnSpPr>
            <a:cxnSpLocks/>
          </p:cNvCxnSpPr>
          <p:nvPr/>
        </p:nvCxnSpPr>
        <p:spPr>
          <a:xfrm>
            <a:off x="6419629" y="2282624"/>
            <a:ext cx="84877" cy="2041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povezovalnik 49">
            <a:extLst>
              <a:ext uri="{FF2B5EF4-FFF2-40B4-BE49-F238E27FC236}">
                <a16:creationId xmlns:a16="http://schemas.microsoft.com/office/drawing/2014/main" id="{58E77CB3-871D-6451-6B9E-6E3EAE6E13BC}"/>
              </a:ext>
            </a:extLst>
          </p:cNvPr>
          <p:cNvCxnSpPr>
            <a:cxnSpLocks/>
          </p:cNvCxnSpPr>
          <p:nvPr/>
        </p:nvCxnSpPr>
        <p:spPr>
          <a:xfrm>
            <a:off x="4746503" y="2938101"/>
            <a:ext cx="32591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75E607C-5A9B-ADC6-EC02-2AE7615CCCF1}"/>
              </a:ext>
            </a:extLst>
          </p:cNvPr>
          <p:cNvSpPr txBox="1"/>
          <p:nvPr/>
        </p:nvSpPr>
        <p:spPr>
          <a:xfrm>
            <a:off x="3518722" y="394815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C8EC2252-EE39-79FC-B301-9265E59EBB39}"/>
              </a:ext>
            </a:extLst>
          </p:cNvPr>
          <p:cNvSpPr txBox="1"/>
          <p:nvPr/>
        </p:nvSpPr>
        <p:spPr>
          <a:xfrm>
            <a:off x="6892625" y="2938100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B5A0A79E-C6C3-F823-995C-CB8D25A67529}"/>
              </a:ext>
            </a:extLst>
          </p:cNvPr>
          <p:cNvSpPr txBox="1"/>
          <p:nvPr/>
        </p:nvSpPr>
        <p:spPr>
          <a:xfrm>
            <a:off x="3582955" y="22756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DCB256C7-0693-DD72-5D2C-AC14F6891D2E}"/>
              </a:ext>
            </a:extLst>
          </p:cNvPr>
          <p:cNvSpPr txBox="1"/>
          <p:nvPr/>
        </p:nvSpPr>
        <p:spPr>
          <a:xfrm>
            <a:off x="2723543" y="399530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A763C276-13DB-68D2-9817-F0B8BDB005EF}"/>
              </a:ext>
            </a:extLst>
          </p:cNvPr>
          <p:cNvSpPr txBox="1"/>
          <p:nvPr/>
        </p:nvSpPr>
        <p:spPr>
          <a:xfrm>
            <a:off x="6561955" y="1315190"/>
            <a:ext cx="1697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|AC|=  2 cm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48CD7B3-F4E6-8A89-5AAB-490808A61F34}"/>
              </a:ext>
            </a:extLst>
          </p:cNvPr>
          <p:cNvSpPr txBox="1"/>
          <p:nvPr/>
        </p:nvSpPr>
        <p:spPr>
          <a:xfrm>
            <a:off x="5514668" y="34290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17D2A216-47F8-16B1-4B29-8B0565350819}"/>
              </a:ext>
            </a:extLst>
          </p:cNvPr>
          <p:cNvSpPr txBox="1"/>
          <p:nvPr/>
        </p:nvSpPr>
        <p:spPr>
          <a:xfrm>
            <a:off x="6897433" y="339902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37FC0C75-6C8E-96E1-3012-996D46277E30}"/>
              </a:ext>
            </a:extLst>
          </p:cNvPr>
          <p:cNvSpPr txBox="1"/>
          <p:nvPr/>
        </p:nvSpPr>
        <p:spPr>
          <a:xfrm>
            <a:off x="3219434" y="493174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63A75E05-C261-3D4B-B3DD-6521FEAA59D6}"/>
              </a:ext>
            </a:extLst>
          </p:cNvPr>
          <p:cNvSpPr txBox="1"/>
          <p:nvPr/>
        </p:nvSpPr>
        <p:spPr>
          <a:xfrm>
            <a:off x="2747688" y="4711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0C357549-1CA6-71CB-FF86-2E578089FED8}"/>
              </a:ext>
            </a:extLst>
          </p:cNvPr>
          <p:cNvSpPr txBox="1"/>
          <p:nvPr/>
        </p:nvSpPr>
        <p:spPr>
          <a:xfrm>
            <a:off x="6976719" y="381124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DC9328A-9525-D6F2-A6FD-D2E555802D32}"/>
              </a:ext>
            </a:extLst>
          </p:cNvPr>
          <p:cNvSpPr txBox="1"/>
          <p:nvPr/>
        </p:nvSpPr>
        <p:spPr>
          <a:xfrm>
            <a:off x="5655667" y="38625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BCBDFDC-6D3A-0FD8-3DB0-7FB7818CE80D}"/>
              </a:ext>
            </a:extLst>
          </p:cNvPr>
          <p:cNvSpPr txBox="1"/>
          <p:nvPr/>
        </p:nvSpPr>
        <p:spPr>
          <a:xfrm>
            <a:off x="9621198" y="1002011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0A8E11B6-1268-38C9-ACBC-41F1F501F985}"/>
              </a:ext>
            </a:extLst>
          </p:cNvPr>
          <p:cNvSpPr txBox="1"/>
          <p:nvPr/>
        </p:nvSpPr>
        <p:spPr>
          <a:xfrm>
            <a:off x="9691306" y="14636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EB0C2EA8-F883-AB0A-7C52-C503A9A8EDB0}"/>
              </a:ext>
            </a:extLst>
          </p:cNvPr>
          <p:cNvSpPr txBox="1"/>
          <p:nvPr/>
        </p:nvSpPr>
        <p:spPr>
          <a:xfrm>
            <a:off x="8984382" y="2591051"/>
            <a:ext cx="154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 : x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0070C0"/>
                </a:solidFill>
              </a:rPr>
              <a:t>2 : 5</a:t>
            </a: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9008AAA8-B174-71D2-A250-E69D4D7D769D}"/>
              </a:ext>
            </a:extLst>
          </p:cNvPr>
          <p:cNvSpPr txBox="1"/>
          <p:nvPr/>
        </p:nvSpPr>
        <p:spPr>
          <a:xfrm>
            <a:off x="9090180" y="3056628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2x= 20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D139D89B-823E-CFC1-37CB-273458D9CFCF}"/>
              </a:ext>
            </a:extLst>
          </p:cNvPr>
          <p:cNvSpPr txBox="1"/>
          <p:nvPr/>
        </p:nvSpPr>
        <p:spPr>
          <a:xfrm>
            <a:off x="9143053" y="3465745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x= 10 cm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B5D21DFC-203E-48C0-3897-4EFDBBE5F76B}"/>
              </a:ext>
            </a:extLst>
          </p:cNvPr>
          <p:cNvSpPr txBox="1"/>
          <p:nvPr/>
        </p:nvSpPr>
        <p:spPr>
          <a:xfrm>
            <a:off x="8867308" y="4313313"/>
            <a:ext cx="154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y : 8 </a:t>
            </a:r>
            <a:r>
              <a:rPr lang="sl-SI" sz="2400" dirty="0"/>
              <a:t>= </a:t>
            </a:r>
            <a:r>
              <a:rPr lang="sl-SI" sz="2400" dirty="0">
                <a:solidFill>
                  <a:srgbClr val="0070C0"/>
                </a:solidFill>
              </a:rPr>
              <a:t>2 : 5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57B5CD6D-539D-567E-B3B2-91C839E3A927}"/>
              </a:ext>
            </a:extLst>
          </p:cNvPr>
          <p:cNvSpPr txBox="1"/>
          <p:nvPr/>
        </p:nvSpPr>
        <p:spPr>
          <a:xfrm>
            <a:off x="8976107" y="4743737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5y = 16</a:t>
            </a: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B4CED752-B1E5-4990-2EF5-D2C7FE4E70AE}"/>
              </a:ext>
            </a:extLst>
          </p:cNvPr>
          <p:cNvSpPr txBox="1"/>
          <p:nvPr/>
        </p:nvSpPr>
        <p:spPr>
          <a:xfrm>
            <a:off x="9052509" y="5205043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5y = 16 : 5</a:t>
            </a:r>
          </a:p>
        </p:txBody>
      </p:sp>
      <p:cxnSp>
        <p:nvCxnSpPr>
          <p:cNvPr id="76" name="Raven povezovalnik 75">
            <a:extLst>
              <a:ext uri="{FF2B5EF4-FFF2-40B4-BE49-F238E27FC236}">
                <a16:creationId xmlns:a16="http://schemas.microsoft.com/office/drawing/2014/main" id="{DD196EE0-2763-9562-5587-DD3C5728ABFF}"/>
              </a:ext>
            </a:extLst>
          </p:cNvPr>
          <p:cNvCxnSpPr/>
          <p:nvPr/>
        </p:nvCxnSpPr>
        <p:spPr>
          <a:xfrm flipH="1">
            <a:off x="10015198" y="5211113"/>
            <a:ext cx="108799" cy="3645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39013D9A-DEEB-B5CE-6A8D-DBE1FB06D66A}"/>
              </a:ext>
            </a:extLst>
          </p:cNvPr>
          <p:cNvSpPr txBox="1"/>
          <p:nvPr/>
        </p:nvSpPr>
        <p:spPr>
          <a:xfrm>
            <a:off x="9090180" y="5666708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y = 3,2 cm</a:t>
            </a:r>
          </a:p>
        </p:txBody>
      </p:sp>
      <p:cxnSp>
        <p:nvCxnSpPr>
          <p:cNvPr id="79" name="Raven povezovalnik 78">
            <a:extLst>
              <a:ext uri="{FF2B5EF4-FFF2-40B4-BE49-F238E27FC236}">
                <a16:creationId xmlns:a16="http://schemas.microsoft.com/office/drawing/2014/main" id="{DA7ED4A7-8427-A7DB-AC70-2563021B90CF}"/>
              </a:ext>
            </a:extLst>
          </p:cNvPr>
          <p:cNvCxnSpPr/>
          <p:nvPr/>
        </p:nvCxnSpPr>
        <p:spPr>
          <a:xfrm flipV="1">
            <a:off x="9090180" y="3860688"/>
            <a:ext cx="1668016" cy="2997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>
            <a:extLst>
              <a:ext uri="{FF2B5EF4-FFF2-40B4-BE49-F238E27FC236}">
                <a16:creationId xmlns:a16="http://schemas.microsoft.com/office/drawing/2014/main" id="{18FA9BDC-BB0B-8AB7-21AD-15F0B8352A8D}"/>
              </a:ext>
            </a:extLst>
          </p:cNvPr>
          <p:cNvCxnSpPr/>
          <p:nvPr/>
        </p:nvCxnSpPr>
        <p:spPr>
          <a:xfrm flipV="1">
            <a:off x="8980088" y="6128014"/>
            <a:ext cx="1668016" cy="2997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3753177-3612-2734-8D58-777BB6658B87}"/>
              </a:ext>
            </a:extLst>
          </p:cNvPr>
          <p:cNvSpPr txBox="1"/>
          <p:nvPr/>
        </p:nvSpPr>
        <p:spPr>
          <a:xfrm>
            <a:off x="4940167" y="5625921"/>
            <a:ext cx="3308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Istoležne stranice ležijo na </a:t>
            </a:r>
          </a:p>
          <a:p>
            <a:r>
              <a:rPr lang="sl-SI" dirty="0"/>
              <a:t>isti premici ali pa so si med seboj </a:t>
            </a:r>
          </a:p>
          <a:p>
            <a:r>
              <a:rPr lang="sl-SI" dirty="0"/>
              <a:t>vzporedne. </a:t>
            </a:r>
          </a:p>
        </p:txBody>
      </p:sp>
    </p:spTree>
    <p:extLst>
      <p:ext uri="{BB962C8B-B14F-4D97-AF65-F5344CB8AC3E}">
        <p14:creationId xmlns:p14="http://schemas.microsoft.com/office/powerpoint/2010/main" val="3816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53" grpId="0"/>
      <p:bldP spid="55" grpId="0"/>
      <p:bldP spid="56" grpId="0"/>
      <p:bldP spid="57" grpId="0"/>
      <p:bldP spid="59" grpId="0"/>
      <p:bldP spid="60" grpId="0"/>
      <p:bldP spid="62" grpId="0"/>
      <p:bldP spid="63" grpId="0"/>
      <p:bldP spid="64" grpId="0"/>
      <p:bldP spid="65" grpId="0"/>
      <p:bldP spid="66" grpId="0"/>
      <p:bldP spid="67" grpId="0"/>
      <p:bldP spid="69" grpId="0"/>
      <p:bldP spid="70" grpId="0"/>
      <p:bldP spid="71" grpId="0"/>
      <p:bldP spid="72" grpId="0"/>
      <p:bldP spid="73" grpId="0"/>
      <p:bldP spid="74" grpId="0"/>
      <p:bldP spid="77" grpId="0"/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256</Words>
  <Application>Microsoft Office PowerPoint</Application>
  <PresentationFormat>Širokozaslonsko</PresentationFormat>
  <Paragraphs>89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Officeova tema</vt:lpstr>
      <vt:lpstr>Talesov izrek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Talasov izrek</dc:title>
  <dc:creator>Irena Kotnik</dc:creator>
  <cp:lastModifiedBy>Irena Kotnik</cp:lastModifiedBy>
  <cp:revision>6</cp:revision>
  <dcterms:created xsi:type="dcterms:W3CDTF">2024-03-01T01:54:58Z</dcterms:created>
  <dcterms:modified xsi:type="dcterms:W3CDTF">2024-03-01T02:57:10Z</dcterms:modified>
</cp:coreProperties>
</file>