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876424" y="759899"/>
            <a:ext cx="9893642" cy="2387600"/>
          </a:xfrm>
        </p:spPr>
        <p:txBody>
          <a:bodyPr>
            <a:normAutofit/>
          </a:bodyPr>
          <a:lstStyle/>
          <a:p>
            <a:r>
              <a:rPr lang="sl-SI" sz="6600" dirty="0"/>
              <a:t>POŠTEVANKA  ŠTEVILA  8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0884" y="3050705"/>
            <a:ext cx="3610231" cy="306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107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B9010F-0E0E-476A-8386-68A2FA799CEF}"/>
              </a:ext>
            </a:extLst>
          </p:cNvPr>
          <p:cNvSpPr txBox="1">
            <a:spLocks/>
          </p:cNvSpPr>
          <p:nvPr/>
        </p:nvSpPr>
        <p:spPr>
          <a:xfrm>
            <a:off x="1085815" y="1878919"/>
            <a:ext cx="10053320" cy="146880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5875" cap="flat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b="1" dirty="0"/>
              <a:t>Koliko lovk ima hobotnica?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213" y="3231937"/>
            <a:ext cx="3610231" cy="306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01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jeZBesedilom 5">
            <a:extLst>
              <a:ext uri="{FF2B5EF4-FFF2-40B4-BE49-F238E27FC236}">
                <a16:creationId xmlns:a16="http://schemas.microsoft.com/office/drawing/2014/main" id="{BE8F0A00-6115-45DF-BB7E-55EB50435FD1}"/>
              </a:ext>
            </a:extLst>
          </p:cNvPr>
          <p:cNvSpPr txBox="1"/>
          <p:nvPr/>
        </p:nvSpPr>
        <p:spPr>
          <a:xfrm>
            <a:off x="5112984" y="788685"/>
            <a:ext cx="232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9106054B-74C8-4BA4-B3BA-21202CB7BA56}"/>
              </a:ext>
            </a:extLst>
          </p:cNvPr>
          <p:cNvSpPr txBox="1"/>
          <p:nvPr/>
        </p:nvSpPr>
        <p:spPr>
          <a:xfrm>
            <a:off x="7944296" y="788686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 ∙ 8 = </a:t>
            </a:r>
            <a:r>
              <a:rPr lang="sl-SI" sz="32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B50247DD-7EC9-4258-BAE2-526A0852D03A}"/>
              </a:ext>
            </a:extLst>
          </p:cNvPr>
          <p:cNvSpPr txBox="1"/>
          <p:nvPr/>
        </p:nvSpPr>
        <p:spPr>
          <a:xfrm>
            <a:off x="5112984" y="3000149"/>
            <a:ext cx="232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8 + 8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BAC97A21-A0C7-495B-B476-4C4DDB4A7BFE}"/>
              </a:ext>
            </a:extLst>
          </p:cNvPr>
          <p:cNvSpPr txBox="1"/>
          <p:nvPr/>
        </p:nvSpPr>
        <p:spPr>
          <a:xfrm>
            <a:off x="8018437" y="2991123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2 ∙ 8 = </a:t>
            </a:r>
            <a:r>
              <a:rPr lang="sl-SI" sz="32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61ECC3BC-944C-42F1-8C24-146192E4EE9F}"/>
              </a:ext>
            </a:extLst>
          </p:cNvPr>
          <p:cNvSpPr txBox="1"/>
          <p:nvPr/>
        </p:nvSpPr>
        <p:spPr>
          <a:xfrm>
            <a:off x="4932680" y="5484538"/>
            <a:ext cx="232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8 + 8 + 8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E757E80E-008D-4C7F-9AB2-B75C3EF8031C}"/>
              </a:ext>
            </a:extLst>
          </p:cNvPr>
          <p:cNvSpPr txBox="1"/>
          <p:nvPr/>
        </p:nvSpPr>
        <p:spPr>
          <a:xfrm>
            <a:off x="8249096" y="5484538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3 ∙ 8 = </a:t>
            </a:r>
            <a:r>
              <a:rPr lang="sl-SI" sz="3200" dirty="0">
                <a:solidFill>
                  <a:srgbClr val="FF0000"/>
                </a:solidFill>
              </a:rPr>
              <a:t>24</a:t>
            </a:r>
          </a:p>
        </p:txBody>
      </p:sp>
      <p:pic>
        <p:nvPicPr>
          <p:cNvPr id="13" name="Slika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235" y="2364628"/>
            <a:ext cx="1656659" cy="1408160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17" y="2346307"/>
            <a:ext cx="1678213" cy="1426481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625" y="411735"/>
            <a:ext cx="1508357" cy="1282103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5"/>
          <a:stretch/>
        </p:blipFill>
        <p:spPr>
          <a:xfrm>
            <a:off x="172995" y="4708414"/>
            <a:ext cx="1688668" cy="1590875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976" y="4748623"/>
            <a:ext cx="1777006" cy="1510455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292" y="4834638"/>
            <a:ext cx="1699466" cy="144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30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" y="374859"/>
            <a:ext cx="1012727" cy="860818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502" y="393436"/>
            <a:ext cx="990873" cy="842242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909" y="374858"/>
            <a:ext cx="1012728" cy="860819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8C476A8F-7036-4780-9B76-A6ED915AF2EB}"/>
              </a:ext>
            </a:extLst>
          </p:cNvPr>
          <p:cNvSpPr txBox="1"/>
          <p:nvPr/>
        </p:nvSpPr>
        <p:spPr>
          <a:xfrm>
            <a:off x="5708822" y="792934"/>
            <a:ext cx="2842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8 + 8 + 8 + 8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19F4E9A-42C0-4DE7-8BC3-F2685FEF8398}"/>
              </a:ext>
            </a:extLst>
          </p:cNvPr>
          <p:cNvSpPr txBox="1"/>
          <p:nvPr/>
        </p:nvSpPr>
        <p:spPr>
          <a:xfrm>
            <a:off x="9418320" y="792935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4 ∙ 8 = </a:t>
            </a:r>
            <a:r>
              <a:rPr lang="sl-SI" sz="3200" dirty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6573C73A-0F1C-4944-A270-04B9F7D03A42}"/>
              </a:ext>
            </a:extLst>
          </p:cNvPr>
          <p:cNvSpPr txBox="1"/>
          <p:nvPr/>
        </p:nvSpPr>
        <p:spPr>
          <a:xfrm>
            <a:off x="5568438" y="3023426"/>
            <a:ext cx="3614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8 + 8 + 8 + 8 + 8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276FB8BF-8977-4F8C-91B1-29B079126EF8}"/>
              </a:ext>
            </a:extLst>
          </p:cNvPr>
          <p:cNvSpPr txBox="1"/>
          <p:nvPr/>
        </p:nvSpPr>
        <p:spPr>
          <a:xfrm>
            <a:off x="9558946" y="3026186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5 ∙ 8 = </a:t>
            </a:r>
            <a:r>
              <a:rPr lang="sl-SI" sz="3200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5EA2EDA9-8A25-4533-82CC-35DE6092F0B1}"/>
              </a:ext>
            </a:extLst>
          </p:cNvPr>
          <p:cNvSpPr txBox="1"/>
          <p:nvPr/>
        </p:nvSpPr>
        <p:spPr>
          <a:xfrm>
            <a:off x="5198004" y="4962958"/>
            <a:ext cx="4366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8 + 8 + 8 + 8 + 8 + 8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B31DC4E7-1A12-4450-AF07-90EF244DD747}"/>
              </a:ext>
            </a:extLst>
          </p:cNvPr>
          <p:cNvSpPr txBox="1"/>
          <p:nvPr/>
        </p:nvSpPr>
        <p:spPr>
          <a:xfrm>
            <a:off x="9705854" y="4962958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6 ∙ 8 = </a:t>
            </a:r>
            <a:r>
              <a:rPr lang="sl-SI" sz="3200" dirty="0">
                <a:solidFill>
                  <a:srgbClr val="FF0000"/>
                </a:solidFill>
              </a:rPr>
              <a:t>48</a:t>
            </a:r>
          </a:p>
        </p:txBody>
      </p:sp>
      <p:pic>
        <p:nvPicPr>
          <p:cNvPr id="12" name="Slika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733" y="393436"/>
            <a:ext cx="990873" cy="842242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9" y="2733571"/>
            <a:ext cx="1066046" cy="906139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507" y="2733572"/>
            <a:ext cx="1087501" cy="924376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592" y="2761230"/>
            <a:ext cx="1054962" cy="896717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008" y="2837689"/>
            <a:ext cx="1002876" cy="852444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497" y="2787943"/>
            <a:ext cx="965010" cy="820258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27475"/>
            <a:ext cx="965010" cy="820258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822" y="4795460"/>
            <a:ext cx="965010" cy="820258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937" y="4795460"/>
            <a:ext cx="965010" cy="820258"/>
          </a:xfrm>
          <a:prstGeom prst="rect">
            <a:avLst/>
          </a:prstGeom>
        </p:spPr>
      </p:pic>
      <p:pic>
        <p:nvPicPr>
          <p:cNvPr id="21" name="Slika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870" y="4770586"/>
            <a:ext cx="965010" cy="820258"/>
          </a:xfrm>
          <a:prstGeom prst="rect">
            <a:avLst/>
          </a:prstGeom>
        </p:spPr>
      </p:pic>
      <p:pic>
        <p:nvPicPr>
          <p:cNvPr id="22" name="Slika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71" y="4745712"/>
            <a:ext cx="965010" cy="820258"/>
          </a:xfrm>
          <a:prstGeom prst="rect">
            <a:avLst/>
          </a:prstGeom>
        </p:spPr>
      </p:pic>
      <p:pic>
        <p:nvPicPr>
          <p:cNvPr id="23" name="Slika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341" y="4795460"/>
            <a:ext cx="965010" cy="82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0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2BE3545-1B45-4FAE-ADB8-105B6535CFB0}"/>
              </a:ext>
            </a:extLst>
          </p:cNvPr>
          <p:cNvSpPr txBox="1"/>
          <p:nvPr/>
        </p:nvSpPr>
        <p:spPr>
          <a:xfrm>
            <a:off x="5212131" y="523887"/>
            <a:ext cx="4679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</a:t>
            </a:r>
            <a:r>
              <a:rPr lang="sl-SI" sz="2800" dirty="0"/>
              <a:t>8 + 8 + 8 + 8 + 8 + 8 + 8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6452C65F-F028-49C6-BB9E-39CC3682506E}"/>
              </a:ext>
            </a:extLst>
          </p:cNvPr>
          <p:cNvSpPr txBox="1"/>
          <p:nvPr/>
        </p:nvSpPr>
        <p:spPr>
          <a:xfrm>
            <a:off x="10166678" y="523886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7 ∙ 8 = </a:t>
            </a:r>
            <a:r>
              <a:rPr lang="sl-SI" sz="3200" dirty="0">
                <a:solidFill>
                  <a:srgbClr val="FF0000"/>
                </a:solidFill>
              </a:rPr>
              <a:t>56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D778F770-F25D-485E-8BCD-53D3D4A5E1BE}"/>
              </a:ext>
            </a:extLst>
          </p:cNvPr>
          <p:cNvSpPr txBox="1"/>
          <p:nvPr/>
        </p:nvSpPr>
        <p:spPr>
          <a:xfrm>
            <a:off x="5041417" y="2511292"/>
            <a:ext cx="5187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</a:t>
            </a:r>
            <a:r>
              <a:rPr lang="sl-SI" sz="2800" dirty="0"/>
              <a:t>8 + 8 + 8 + 8 + 8 + 8 + 8 + 8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E2ACD35-12B6-42B3-B403-A4630E968913}"/>
              </a:ext>
            </a:extLst>
          </p:cNvPr>
          <p:cNvSpPr txBox="1"/>
          <p:nvPr/>
        </p:nvSpPr>
        <p:spPr>
          <a:xfrm>
            <a:off x="10229055" y="2521197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8 ∙ 8 = </a:t>
            </a:r>
            <a:r>
              <a:rPr lang="sl-SI" sz="3200" dirty="0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1CA82605-7D04-4128-A9FC-67913DF4CFF7}"/>
              </a:ext>
            </a:extLst>
          </p:cNvPr>
          <p:cNvSpPr txBox="1"/>
          <p:nvPr/>
        </p:nvSpPr>
        <p:spPr>
          <a:xfrm>
            <a:off x="4434376" y="4700392"/>
            <a:ext cx="5910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</a:t>
            </a:r>
            <a:r>
              <a:rPr lang="sl-SI" sz="2800" dirty="0"/>
              <a:t>8 + 8 + 8 + 8 + 8 + 8 + 8 + 8 + 8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7BA7F3A-F7CE-4D5B-9ADD-A6D7BF79DA63}"/>
              </a:ext>
            </a:extLst>
          </p:cNvPr>
          <p:cNvSpPr txBox="1"/>
          <p:nvPr/>
        </p:nvSpPr>
        <p:spPr>
          <a:xfrm>
            <a:off x="10183055" y="4700391"/>
            <a:ext cx="1889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9 ∙ 8 = </a:t>
            </a:r>
            <a:r>
              <a:rPr lang="sl-SI" sz="3200" dirty="0">
                <a:solidFill>
                  <a:srgbClr val="FF0000"/>
                </a:solidFill>
              </a:rPr>
              <a:t>72</a:t>
            </a:r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27" y="355316"/>
            <a:ext cx="816073" cy="693662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2" y="339346"/>
            <a:ext cx="816073" cy="693662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887" y="371286"/>
            <a:ext cx="816073" cy="69366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352" y="371286"/>
            <a:ext cx="816073" cy="693662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192" y="364282"/>
            <a:ext cx="816073" cy="693662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2720" y="374564"/>
            <a:ext cx="816073" cy="693662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065" y="371286"/>
            <a:ext cx="816073" cy="693662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607" y="2395982"/>
            <a:ext cx="816073" cy="693662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6" y="2384720"/>
            <a:ext cx="816073" cy="693662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404" y="2402405"/>
            <a:ext cx="816073" cy="693662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363" y="2402405"/>
            <a:ext cx="816073" cy="693662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2382" y="2453360"/>
            <a:ext cx="816073" cy="693662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429" y="2453360"/>
            <a:ext cx="816073" cy="693662"/>
          </a:xfrm>
          <a:prstGeom prst="rect">
            <a:avLst/>
          </a:prstGeom>
        </p:spPr>
      </p:pic>
      <p:pic>
        <p:nvPicPr>
          <p:cNvPr id="21" name="Slika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376" y="2395982"/>
            <a:ext cx="816073" cy="693662"/>
          </a:xfrm>
          <a:prstGeom prst="rect">
            <a:avLst/>
          </a:prstGeom>
        </p:spPr>
      </p:pic>
      <p:pic>
        <p:nvPicPr>
          <p:cNvPr id="22" name="Slika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880" y="2402405"/>
            <a:ext cx="816073" cy="693662"/>
          </a:xfrm>
          <a:prstGeom prst="rect">
            <a:avLst/>
          </a:prstGeom>
        </p:spPr>
      </p:pic>
      <p:pic>
        <p:nvPicPr>
          <p:cNvPr id="23" name="Slika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157" y="4691295"/>
            <a:ext cx="676088" cy="574675"/>
          </a:xfrm>
          <a:prstGeom prst="rect">
            <a:avLst/>
          </a:prstGeom>
        </p:spPr>
      </p:pic>
      <p:pic>
        <p:nvPicPr>
          <p:cNvPr id="24" name="Slika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68" y="4691294"/>
            <a:ext cx="676088" cy="574675"/>
          </a:xfrm>
          <a:prstGeom prst="rect">
            <a:avLst/>
          </a:prstGeom>
        </p:spPr>
      </p:pic>
      <p:pic>
        <p:nvPicPr>
          <p:cNvPr id="25" name="Slika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34" y="4691294"/>
            <a:ext cx="676088" cy="574675"/>
          </a:xfrm>
          <a:prstGeom prst="rect">
            <a:avLst/>
          </a:prstGeom>
        </p:spPr>
      </p:pic>
      <p:pic>
        <p:nvPicPr>
          <p:cNvPr id="26" name="Slika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925" y="4721395"/>
            <a:ext cx="676088" cy="574675"/>
          </a:xfrm>
          <a:prstGeom prst="rect">
            <a:avLst/>
          </a:prstGeom>
        </p:spPr>
      </p:pic>
      <p:pic>
        <p:nvPicPr>
          <p:cNvPr id="27" name="Slika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404" y="4721395"/>
            <a:ext cx="676088" cy="574675"/>
          </a:xfrm>
          <a:prstGeom prst="rect">
            <a:avLst/>
          </a:prstGeom>
        </p:spPr>
      </p:pic>
      <p:pic>
        <p:nvPicPr>
          <p:cNvPr id="28" name="Slika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492" y="4710492"/>
            <a:ext cx="676088" cy="574675"/>
          </a:xfrm>
          <a:prstGeom prst="rect">
            <a:avLst/>
          </a:prstGeom>
        </p:spPr>
      </p:pic>
      <p:pic>
        <p:nvPicPr>
          <p:cNvPr id="29" name="Slika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198" y="4718136"/>
            <a:ext cx="676088" cy="574675"/>
          </a:xfrm>
          <a:prstGeom prst="rect">
            <a:avLst/>
          </a:prstGeom>
        </p:spPr>
      </p:pic>
      <p:pic>
        <p:nvPicPr>
          <p:cNvPr id="30" name="Slika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01" y="4721395"/>
            <a:ext cx="676088" cy="574675"/>
          </a:xfrm>
          <a:prstGeom prst="rect">
            <a:avLst/>
          </a:prstGeom>
        </p:spPr>
      </p:pic>
      <p:pic>
        <p:nvPicPr>
          <p:cNvPr id="31" name="Slika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841" y="4718135"/>
            <a:ext cx="676088" cy="5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62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61B05B3F-4B86-4265-BB8C-911C180A7BD9}"/>
              </a:ext>
            </a:extLst>
          </p:cNvPr>
          <p:cNvSpPr txBox="1"/>
          <p:nvPr/>
        </p:nvSpPr>
        <p:spPr>
          <a:xfrm>
            <a:off x="2904636" y="2844225"/>
            <a:ext cx="6797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 </a:t>
            </a:r>
            <a:r>
              <a:rPr lang="sl-SI" sz="2800" dirty="0"/>
              <a:t>8 + 8 + 8 + 8 + 8 + 8 + 8 + 8 + 8 + 8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E8B776DF-1A23-4C6A-A7B3-CFFA96AB8ED9}"/>
              </a:ext>
            </a:extLst>
          </p:cNvPr>
          <p:cNvSpPr txBox="1"/>
          <p:nvPr/>
        </p:nvSpPr>
        <p:spPr>
          <a:xfrm>
            <a:off x="4929174" y="3788030"/>
            <a:ext cx="3748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/>
              <a:t>10 ∙ 8 = </a:t>
            </a:r>
            <a:r>
              <a:rPr lang="sl-SI" sz="3200" dirty="0">
                <a:solidFill>
                  <a:srgbClr val="FF0000"/>
                </a:solidFill>
              </a:rPr>
              <a:t>80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799" y="1052599"/>
            <a:ext cx="1004230" cy="85359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096" y="1070165"/>
            <a:ext cx="1075813" cy="914442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93" y="1040439"/>
            <a:ext cx="992268" cy="843428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967" y="1061940"/>
            <a:ext cx="942888" cy="801455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6801" y="1077208"/>
            <a:ext cx="968485" cy="823212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749" y="1126004"/>
            <a:ext cx="917871" cy="780190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234" y="1092476"/>
            <a:ext cx="926220" cy="787287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385" y="1116598"/>
            <a:ext cx="992950" cy="844007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103" y="1116598"/>
            <a:ext cx="992950" cy="844007"/>
          </a:xfrm>
          <a:prstGeom prst="rect">
            <a:avLst/>
          </a:prstGeom>
        </p:spPr>
      </p:pic>
      <p:pic>
        <p:nvPicPr>
          <p:cNvPr id="21" name="Slika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006" y="1163029"/>
            <a:ext cx="941219" cy="80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31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">
            <a:extLst>
              <a:ext uri="{FF2B5EF4-FFF2-40B4-BE49-F238E27FC236}">
                <a16:creationId xmlns:a16="http://schemas.microsoft.com/office/drawing/2014/main" id="{66F4CC43-8C18-430C-BB44-8CD7A92C813F}"/>
              </a:ext>
            </a:extLst>
          </p:cNvPr>
          <p:cNvGrpSpPr/>
          <p:nvPr/>
        </p:nvGrpSpPr>
        <p:grpSpPr>
          <a:xfrm>
            <a:off x="1105218" y="658735"/>
            <a:ext cx="2214629" cy="5901955"/>
            <a:chOff x="9154159" y="296367"/>
            <a:chExt cx="2033562" cy="6437297"/>
          </a:xfrm>
        </p:grpSpPr>
        <p:sp>
          <p:nvSpPr>
            <p:cNvPr id="3" name="PoljeZBesedilom 2">
              <a:extLst>
                <a:ext uri="{FF2B5EF4-FFF2-40B4-BE49-F238E27FC236}">
                  <a16:creationId xmlns:a16="http://schemas.microsoft.com/office/drawing/2014/main" id="{53E1FA5D-8F12-458F-B98E-2126240F649F}"/>
                </a:ext>
              </a:extLst>
            </p:cNvPr>
            <p:cNvSpPr txBox="1"/>
            <p:nvPr/>
          </p:nvSpPr>
          <p:spPr>
            <a:xfrm>
              <a:off x="9154161" y="296367"/>
              <a:ext cx="1889760" cy="637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1 ∙ 8 = </a:t>
              </a:r>
              <a:r>
                <a:rPr lang="sl-SI" sz="3200" dirty="0">
                  <a:solidFill>
                    <a:srgbClr val="C00000"/>
                  </a:solidFill>
                </a:rPr>
                <a:t>8</a:t>
              </a:r>
            </a:p>
          </p:txBody>
        </p:sp>
        <p:sp>
          <p:nvSpPr>
            <p:cNvPr id="4" name="PoljeZBesedilom 3">
              <a:extLst>
                <a:ext uri="{FF2B5EF4-FFF2-40B4-BE49-F238E27FC236}">
                  <a16:creationId xmlns:a16="http://schemas.microsoft.com/office/drawing/2014/main" id="{471CE2D5-0F68-4394-9A5C-9937FE5FF2FC}"/>
                </a:ext>
              </a:extLst>
            </p:cNvPr>
            <p:cNvSpPr txBox="1"/>
            <p:nvPr/>
          </p:nvSpPr>
          <p:spPr>
            <a:xfrm>
              <a:off x="9154160" y="896879"/>
              <a:ext cx="1889760" cy="637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2 ∙ 8 = </a:t>
              </a:r>
              <a:r>
                <a:rPr lang="sl-SI" sz="3200" dirty="0">
                  <a:solidFill>
                    <a:srgbClr val="C00000"/>
                  </a:solidFill>
                </a:rPr>
                <a:t>16</a:t>
              </a:r>
            </a:p>
          </p:txBody>
        </p:sp>
        <p:sp>
          <p:nvSpPr>
            <p:cNvPr id="5" name="PoljeZBesedilom 4">
              <a:extLst>
                <a:ext uri="{FF2B5EF4-FFF2-40B4-BE49-F238E27FC236}">
                  <a16:creationId xmlns:a16="http://schemas.microsoft.com/office/drawing/2014/main" id="{2CE9FB1E-5072-4B55-A980-90832053B3C7}"/>
                </a:ext>
              </a:extLst>
            </p:cNvPr>
            <p:cNvSpPr txBox="1"/>
            <p:nvPr/>
          </p:nvSpPr>
          <p:spPr>
            <a:xfrm>
              <a:off x="9154159" y="1551599"/>
              <a:ext cx="1889760" cy="637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3 ∙ 8 = </a:t>
              </a:r>
              <a:r>
                <a:rPr lang="sl-SI" sz="3200" dirty="0">
                  <a:solidFill>
                    <a:srgbClr val="C00000"/>
                  </a:solidFill>
                </a:rPr>
                <a:t>24</a:t>
              </a:r>
            </a:p>
          </p:txBody>
        </p:sp>
        <p:sp>
          <p:nvSpPr>
            <p:cNvPr id="6" name="PoljeZBesedilom 5">
              <a:extLst>
                <a:ext uri="{FF2B5EF4-FFF2-40B4-BE49-F238E27FC236}">
                  <a16:creationId xmlns:a16="http://schemas.microsoft.com/office/drawing/2014/main" id="{FF093AEB-F18E-49BA-B3AF-3D68C1C07859}"/>
                </a:ext>
              </a:extLst>
            </p:cNvPr>
            <p:cNvSpPr txBox="1"/>
            <p:nvPr/>
          </p:nvSpPr>
          <p:spPr>
            <a:xfrm>
              <a:off x="9154160" y="2189505"/>
              <a:ext cx="1889760" cy="637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4 ∙ 8 = </a:t>
              </a:r>
              <a:r>
                <a:rPr lang="sl-SI" sz="3200" dirty="0">
                  <a:solidFill>
                    <a:srgbClr val="C00000"/>
                  </a:solidFill>
                </a:rPr>
                <a:t>32</a:t>
              </a:r>
            </a:p>
          </p:txBody>
        </p:sp>
        <p:sp>
          <p:nvSpPr>
            <p:cNvPr id="7" name="PoljeZBesedilom 6">
              <a:extLst>
                <a:ext uri="{FF2B5EF4-FFF2-40B4-BE49-F238E27FC236}">
                  <a16:creationId xmlns:a16="http://schemas.microsoft.com/office/drawing/2014/main" id="{4E0DAB17-65CD-4FDA-86DC-960904A50334}"/>
                </a:ext>
              </a:extLst>
            </p:cNvPr>
            <p:cNvSpPr txBox="1"/>
            <p:nvPr/>
          </p:nvSpPr>
          <p:spPr>
            <a:xfrm>
              <a:off x="9154160" y="2844225"/>
              <a:ext cx="1889760" cy="637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5 ∙ 8 = </a:t>
              </a:r>
              <a:r>
                <a:rPr lang="sl-SI" sz="3200" dirty="0">
                  <a:solidFill>
                    <a:srgbClr val="C00000"/>
                  </a:solidFill>
                </a:rPr>
                <a:t>40</a:t>
              </a:r>
            </a:p>
          </p:txBody>
        </p:sp>
        <p:sp>
          <p:nvSpPr>
            <p:cNvPr id="8" name="PoljeZBesedilom 7">
              <a:extLst>
                <a:ext uri="{FF2B5EF4-FFF2-40B4-BE49-F238E27FC236}">
                  <a16:creationId xmlns:a16="http://schemas.microsoft.com/office/drawing/2014/main" id="{16D3B6B8-D946-4819-8A7B-DE55ED286E76}"/>
                </a:ext>
              </a:extLst>
            </p:cNvPr>
            <p:cNvSpPr txBox="1"/>
            <p:nvPr/>
          </p:nvSpPr>
          <p:spPr>
            <a:xfrm>
              <a:off x="9162600" y="3507191"/>
              <a:ext cx="1889760" cy="637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6 ∙ 8 = </a:t>
              </a:r>
              <a:r>
                <a:rPr lang="sl-SI" sz="3200" dirty="0">
                  <a:solidFill>
                    <a:srgbClr val="C00000"/>
                  </a:solidFill>
                </a:rPr>
                <a:t>48</a:t>
              </a:r>
            </a:p>
          </p:txBody>
        </p:sp>
        <p:sp>
          <p:nvSpPr>
            <p:cNvPr id="9" name="PoljeZBesedilom 8">
              <a:extLst>
                <a:ext uri="{FF2B5EF4-FFF2-40B4-BE49-F238E27FC236}">
                  <a16:creationId xmlns:a16="http://schemas.microsoft.com/office/drawing/2014/main" id="{D18A9BAB-8D52-41C2-9431-DDD8DC1FFBFE}"/>
                </a:ext>
              </a:extLst>
            </p:cNvPr>
            <p:cNvSpPr txBox="1"/>
            <p:nvPr/>
          </p:nvSpPr>
          <p:spPr>
            <a:xfrm>
              <a:off x="9162600" y="4170158"/>
              <a:ext cx="1889760" cy="637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7 ∙ 8 = </a:t>
              </a:r>
              <a:r>
                <a:rPr lang="sl-SI" sz="3200" dirty="0">
                  <a:solidFill>
                    <a:srgbClr val="C00000"/>
                  </a:solidFill>
                </a:rPr>
                <a:t>56</a:t>
              </a:r>
            </a:p>
          </p:txBody>
        </p:sp>
        <p:sp>
          <p:nvSpPr>
            <p:cNvPr id="10" name="PoljeZBesedilom 9">
              <a:extLst>
                <a:ext uri="{FF2B5EF4-FFF2-40B4-BE49-F238E27FC236}">
                  <a16:creationId xmlns:a16="http://schemas.microsoft.com/office/drawing/2014/main" id="{3FB5C4F0-064A-4B7A-BB94-98B91AE60E40}"/>
                </a:ext>
              </a:extLst>
            </p:cNvPr>
            <p:cNvSpPr txBox="1"/>
            <p:nvPr/>
          </p:nvSpPr>
          <p:spPr>
            <a:xfrm>
              <a:off x="9154160" y="4800929"/>
              <a:ext cx="1889760" cy="637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8 ∙ 8 = </a:t>
              </a:r>
              <a:r>
                <a:rPr lang="sl-SI" sz="3200" dirty="0">
                  <a:solidFill>
                    <a:srgbClr val="C00000"/>
                  </a:solidFill>
                </a:rPr>
                <a:t>64</a:t>
              </a:r>
            </a:p>
          </p:txBody>
        </p:sp>
        <p:sp>
          <p:nvSpPr>
            <p:cNvPr id="11" name="PoljeZBesedilom 10">
              <a:extLst>
                <a:ext uri="{FF2B5EF4-FFF2-40B4-BE49-F238E27FC236}">
                  <a16:creationId xmlns:a16="http://schemas.microsoft.com/office/drawing/2014/main" id="{6178F5E3-825B-46E3-9DB8-4C1E08C96BC8}"/>
                </a:ext>
              </a:extLst>
            </p:cNvPr>
            <p:cNvSpPr txBox="1"/>
            <p:nvPr/>
          </p:nvSpPr>
          <p:spPr>
            <a:xfrm>
              <a:off x="9162600" y="5465705"/>
              <a:ext cx="1889760" cy="637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9 ∙ 8 = </a:t>
              </a:r>
              <a:r>
                <a:rPr lang="sl-SI" sz="3200" dirty="0">
                  <a:solidFill>
                    <a:srgbClr val="C00000"/>
                  </a:solidFill>
                </a:rPr>
                <a:t>72</a:t>
              </a:r>
            </a:p>
          </p:txBody>
        </p:sp>
        <p:sp>
          <p:nvSpPr>
            <p:cNvPr id="12" name="PoljeZBesedilom 11">
              <a:extLst>
                <a:ext uri="{FF2B5EF4-FFF2-40B4-BE49-F238E27FC236}">
                  <a16:creationId xmlns:a16="http://schemas.microsoft.com/office/drawing/2014/main" id="{4F9BCC44-D737-465B-B3F5-6A833A242708}"/>
                </a:ext>
              </a:extLst>
            </p:cNvPr>
            <p:cNvSpPr txBox="1"/>
            <p:nvPr/>
          </p:nvSpPr>
          <p:spPr>
            <a:xfrm>
              <a:off x="9154160" y="6095847"/>
              <a:ext cx="2033561" cy="637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3200" dirty="0"/>
                <a:t>10 ∙ 8 = </a:t>
              </a:r>
              <a:r>
                <a:rPr lang="sl-SI" sz="3200" dirty="0">
                  <a:solidFill>
                    <a:srgbClr val="C00000"/>
                  </a:solidFill>
                </a:rPr>
                <a:t>80</a:t>
              </a:r>
            </a:p>
          </p:txBody>
        </p:sp>
      </p:grp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E4590189-5716-4808-AAB3-B0F1E321B538}"/>
              </a:ext>
            </a:extLst>
          </p:cNvPr>
          <p:cNvSpPr txBox="1"/>
          <p:nvPr/>
        </p:nvSpPr>
        <p:spPr>
          <a:xfrm>
            <a:off x="3022351" y="135514"/>
            <a:ext cx="56034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b="1" dirty="0">
                <a:solidFill>
                  <a:srgbClr val="C00000"/>
                </a:solidFill>
              </a:rPr>
              <a:t>POŠTEVANKA ŠTEVILA 8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8852BA01-5737-4CD0-9F5E-63B2BF0D66E7}"/>
              </a:ext>
            </a:extLst>
          </p:cNvPr>
          <p:cNvSpPr txBox="1"/>
          <p:nvPr/>
        </p:nvSpPr>
        <p:spPr>
          <a:xfrm>
            <a:off x="9630033" y="197070"/>
            <a:ext cx="2277488" cy="46166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l-SI" sz="2400" dirty="0">
                <a:solidFill>
                  <a:schemeClr val="tx1"/>
                </a:solidFill>
              </a:rPr>
              <a:t>ZAPIS V ZVEZEK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B18F14C3-03B7-4D0B-B9EF-AAEDF39A8B05}"/>
              </a:ext>
            </a:extLst>
          </p:cNvPr>
          <p:cNvSpPr txBox="1"/>
          <p:nvPr/>
        </p:nvSpPr>
        <p:spPr>
          <a:xfrm>
            <a:off x="4511040" y="4091066"/>
            <a:ext cx="73964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Števila </a:t>
            </a:r>
            <a:r>
              <a:rPr lang="sl-SI" sz="2800" dirty="0">
                <a:solidFill>
                  <a:srgbClr val="C00000"/>
                </a:solidFill>
              </a:rPr>
              <a:t>8, 16, 24, 32, 40, 48, 56, 64, 72, 80</a:t>
            </a:r>
          </a:p>
          <a:p>
            <a:pPr algn="ctr"/>
            <a:r>
              <a:rPr lang="sl-SI" sz="2800" dirty="0"/>
              <a:t>s</a:t>
            </a:r>
            <a:r>
              <a:rPr lang="sl-SI" sz="2800" dirty="0">
                <a:solidFill>
                  <a:schemeClr val="tx1"/>
                </a:solidFill>
              </a:rPr>
              <a:t>o  </a:t>
            </a:r>
            <a:r>
              <a:rPr lang="sl-SI" sz="2800" dirty="0">
                <a:solidFill>
                  <a:srgbClr val="C00000"/>
                </a:solidFill>
              </a:rPr>
              <a:t>VEČKRATNIKI ŠTEVILA 8</a:t>
            </a:r>
            <a:r>
              <a:rPr lang="sl-SI" sz="28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6" name="Slika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049" y="980450"/>
            <a:ext cx="3610231" cy="306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831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zj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Vezje</Template>
  <TotalTime>49</TotalTime>
  <Words>249</Words>
  <Application>Microsoft Office PowerPoint</Application>
  <PresentationFormat>Širokozaslonsko</PresentationFormat>
  <Paragraphs>36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0" baseType="lpstr">
      <vt:lpstr>Arial</vt:lpstr>
      <vt:lpstr>Tw Cen MT</vt:lpstr>
      <vt:lpstr>Vezje</vt:lpstr>
      <vt:lpstr>POŠTEVANKA  ŠTEVILA  8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dezman</dc:creator>
  <cp:lastModifiedBy>Romana Bradeško</cp:lastModifiedBy>
  <cp:revision>17</cp:revision>
  <dcterms:created xsi:type="dcterms:W3CDTF">2021-01-21T09:44:51Z</dcterms:created>
  <dcterms:modified xsi:type="dcterms:W3CDTF">2021-02-15T05:38:58Z</dcterms:modified>
</cp:coreProperties>
</file>