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87" r:id="rId3"/>
    <p:sldId id="290" r:id="rId4"/>
    <p:sldId id="286" r:id="rId5"/>
    <p:sldId id="288" r:id="rId6"/>
    <p:sldId id="289" r:id="rId7"/>
    <p:sldId id="291" r:id="rId8"/>
    <p:sldId id="296" r:id="rId9"/>
    <p:sldId id="294" r:id="rId10"/>
    <p:sldId id="295" r:id="rId11"/>
    <p:sldId id="297" r:id="rId12"/>
    <p:sldId id="292" r:id="rId13"/>
    <p:sldId id="293" r:id="rId14"/>
    <p:sldId id="282" r:id="rId15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ška Ježovnik" initials="UJ" lastIdx="7" clrIdx="0">
    <p:extLst>
      <p:ext uri="{19B8F6BF-5375-455C-9EA6-DF929625EA0E}">
        <p15:presenceInfo xmlns:p15="http://schemas.microsoft.com/office/powerpoint/2012/main" userId="S-1-5-21-1757981266-1343024091-839522115-2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A"/>
    <a:srgbClr val="96B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38" autoAdjust="0"/>
  </p:normalViewPr>
  <p:slideViewPr>
    <p:cSldViewPr snapToGrid="0" snapToObjects="1">
      <p:cViewPr varScale="1">
        <p:scale>
          <a:sx n="125" d="100"/>
          <a:sy n="125" d="100"/>
        </p:scale>
        <p:origin x="23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9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29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dokumenti\SEKTORJI\Sektor%20ESS\2014-2020\6-ZZI\2-DIR\06%20UGODENI%20ISS\22.%20odpiranje%20190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/>
              <a:t>Število ugodenih po mesecih od julija 2017 do aprila</a:t>
            </a:r>
            <a:r>
              <a:rPr lang="sl-SI" baseline="0" dirty="0"/>
              <a:t> 2019</a:t>
            </a:r>
            <a:endParaRPr lang="sl-SI" dirty="0"/>
          </a:p>
        </c:rich>
      </c:tx>
      <c:layout/>
      <c:overlay val="0"/>
      <c:spPr>
        <a:solidFill>
          <a:srgbClr val="96BE1E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List5!$D$5:$D$26</c:f>
              <c:strCache>
                <c:ptCount val="22"/>
                <c:pt idx="0">
                  <c:v>julij</c:v>
                </c:pt>
                <c:pt idx="1">
                  <c:v>avgust</c:v>
                </c:pt>
                <c:pt idx="2">
                  <c:v>september</c:v>
                </c:pt>
                <c:pt idx="3">
                  <c:v>oktober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</c:v>
                </c:pt>
                <c:pt idx="7">
                  <c:v>februar</c:v>
                </c:pt>
                <c:pt idx="8">
                  <c:v>marec</c:v>
                </c:pt>
                <c:pt idx="9">
                  <c:v>april</c:v>
                </c:pt>
                <c:pt idx="10">
                  <c:v>maj</c:v>
                </c:pt>
                <c:pt idx="11">
                  <c:v>junij</c:v>
                </c:pt>
                <c:pt idx="12">
                  <c:v>julij</c:v>
                </c:pt>
                <c:pt idx="13">
                  <c:v>avgust</c:v>
                </c:pt>
                <c:pt idx="14">
                  <c:v>september</c:v>
                </c:pt>
                <c:pt idx="15">
                  <c:v>oktober</c:v>
                </c:pt>
                <c:pt idx="16">
                  <c:v>november</c:v>
                </c:pt>
                <c:pt idx="17">
                  <c:v>december</c:v>
                </c:pt>
                <c:pt idx="18">
                  <c:v>januar</c:v>
                </c:pt>
                <c:pt idx="19">
                  <c:v>februar</c:v>
                </c:pt>
                <c:pt idx="20">
                  <c:v>marec</c:v>
                </c:pt>
                <c:pt idx="21">
                  <c:v>april</c:v>
                </c:pt>
              </c:strCache>
            </c:strRef>
          </c:cat>
          <c:val>
            <c:numRef>
              <c:f>List5!$E$5:$E$26</c:f>
              <c:numCache>
                <c:formatCode>General</c:formatCode>
                <c:ptCount val="22"/>
                <c:pt idx="0">
                  <c:v>148</c:v>
                </c:pt>
                <c:pt idx="1">
                  <c:v>169</c:v>
                </c:pt>
                <c:pt idx="2">
                  <c:v>243</c:v>
                </c:pt>
                <c:pt idx="3">
                  <c:v>247</c:v>
                </c:pt>
                <c:pt idx="4">
                  <c:v>96</c:v>
                </c:pt>
                <c:pt idx="5">
                  <c:v>39</c:v>
                </c:pt>
                <c:pt idx="6">
                  <c:v>26</c:v>
                </c:pt>
                <c:pt idx="7">
                  <c:v>29</c:v>
                </c:pt>
                <c:pt idx="8">
                  <c:v>52</c:v>
                </c:pt>
                <c:pt idx="9">
                  <c:v>72</c:v>
                </c:pt>
                <c:pt idx="10">
                  <c:v>17</c:v>
                </c:pt>
                <c:pt idx="11">
                  <c:v>43</c:v>
                </c:pt>
                <c:pt idx="12">
                  <c:v>88</c:v>
                </c:pt>
                <c:pt idx="13">
                  <c:v>208</c:v>
                </c:pt>
                <c:pt idx="14">
                  <c:v>167</c:v>
                </c:pt>
                <c:pt idx="15">
                  <c:v>94</c:v>
                </c:pt>
                <c:pt idx="16">
                  <c:v>26</c:v>
                </c:pt>
                <c:pt idx="17">
                  <c:v>30</c:v>
                </c:pt>
                <c:pt idx="18">
                  <c:v>8</c:v>
                </c:pt>
                <c:pt idx="19">
                  <c:v>8</c:v>
                </c:pt>
                <c:pt idx="20">
                  <c:v>37</c:v>
                </c:pt>
                <c:pt idx="21">
                  <c:v>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2E-4078-8E6B-D325AB5D6D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2565808"/>
        <c:axId val="2132552208"/>
      </c:lineChart>
      <c:catAx>
        <c:axId val="213256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132552208"/>
        <c:crosses val="autoZero"/>
        <c:auto val="1"/>
        <c:lblAlgn val="ctr"/>
        <c:lblOffset val="100"/>
        <c:noMultiLvlLbl val="0"/>
      </c:catAx>
      <c:valAx>
        <c:axId val="21325522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3256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B1981-2C32-49CF-AC5F-08DB96B68061}" type="datetimeFigureOut">
              <a:rPr lang="sl-SI" smtClean="0"/>
              <a:t>21.5.2019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4958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1098" y="9378406"/>
            <a:ext cx="2944958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6205-4E14-4F87-8C7B-A64404645C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281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A89D8-C921-FD48-BA33-9423322A32B2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C9013-9B44-A04B-A77F-543B2D793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7281" y="642047"/>
            <a:ext cx="3674561" cy="733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23" y="5733747"/>
            <a:ext cx="1540759" cy="535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74" y="5735977"/>
            <a:ext cx="1556652" cy="5853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49" y="5961864"/>
            <a:ext cx="1918107" cy="310919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89250" y="371475"/>
            <a:ext cx="8445500" cy="333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z="7000" dirty="0">
                <a:latin typeface="Calibri" charset="0"/>
                <a:ea typeface="Calibri" charset="0"/>
                <a:cs typeface="Calibri" charset="0"/>
              </a:rPr>
              <a:t>NASLOV NALSOVNAS NASLOV NASLOV NASLOV NASLOV NASL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4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94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82" y="319456"/>
            <a:ext cx="272485" cy="544969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2163" y="546100"/>
            <a:ext cx="2438400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92D050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NASLOV 1</a:t>
            </a:r>
          </a:p>
        </p:txBody>
      </p:sp>
    </p:spTree>
    <p:extLst>
      <p:ext uri="{BB962C8B-B14F-4D97-AF65-F5344CB8AC3E}">
        <p14:creationId xmlns:p14="http://schemas.microsoft.com/office/powerpoint/2010/main" val="33767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ŠRI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82" y="319456"/>
            <a:ext cx="272485" cy="5449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1963405"/>
            <a:ext cx="10515600" cy="389293"/>
          </a:xfrm>
          <a:prstGeom prst="rect">
            <a:avLst/>
          </a:prstGeom>
        </p:spPr>
        <p:txBody>
          <a:bodyPr/>
          <a:lstStyle>
            <a:lvl1pPr>
              <a:defRPr lang="sl-SI" sz="2500" b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panose="020B0606020202030204" pitchFamily="34" charset="0"/>
                <a:cs typeface="Arial Narrow" panose="020B0606020202030204" pitchFamily="34" charset="0"/>
              </a:rPr>
              <a:t>LOREM IPSUM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792480" y="2773679"/>
            <a:ext cx="9631362" cy="2606041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Font typeface="Arial" charset="0"/>
              <a:buChar char="•"/>
              <a:defRPr/>
            </a:lvl2pPr>
            <a:lvl3pPr marL="1257300" indent="-342900">
              <a:buFont typeface="Arial" charset="0"/>
              <a:buChar char="•"/>
              <a:defRPr/>
            </a:lvl3pPr>
            <a:lvl4pPr marL="1657350" indent="-285750">
              <a:buFont typeface="Arial" charset="0"/>
              <a:buChar char="•"/>
              <a:defRPr/>
            </a:lvl4pPr>
            <a:lvl5pPr marL="2114550" indent="-285750">
              <a:buFont typeface="Arial" charset="0"/>
              <a:buChar char="•"/>
              <a:defRPr/>
            </a:lvl5pPr>
          </a:lstStyle>
          <a:p>
            <a:pPr lvl="0"/>
            <a:r>
              <a:rPr lang="en-US" dirty="0" err="1"/>
              <a:t>Alineja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Alineja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Alineja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Alineja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Alineja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Alineja</a:t>
            </a:r>
            <a:r>
              <a:rPr lang="en-US" dirty="0"/>
              <a:t> 1</a:t>
            </a:r>
          </a:p>
          <a:p>
            <a:pPr lvl="0"/>
            <a:r>
              <a:rPr lang="en-US" dirty="0" err="1"/>
              <a:t>Alineja</a:t>
            </a:r>
            <a:r>
              <a:rPr lang="en-US" dirty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2163" y="546100"/>
            <a:ext cx="2438400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92D050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NASLOV 1</a:t>
            </a:r>
          </a:p>
        </p:txBody>
      </p:sp>
    </p:spTree>
    <p:extLst>
      <p:ext uri="{BB962C8B-B14F-4D97-AF65-F5344CB8AC3E}">
        <p14:creationId xmlns:p14="http://schemas.microsoft.com/office/powerpoint/2010/main" val="66313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ŠRI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82" y="319456"/>
            <a:ext cx="272485" cy="5449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1530053"/>
            <a:ext cx="4906645" cy="389293"/>
          </a:xfrm>
          <a:prstGeom prst="rect">
            <a:avLst/>
          </a:prstGeom>
        </p:spPr>
        <p:txBody>
          <a:bodyPr anchor="ctr"/>
          <a:lstStyle>
            <a:lvl1pPr>
              <a:defRPr lang="sl-SI" sz="2500" b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panose="020B0606020202030204" pitchFamily="34" charset="0"/>
                <a:cs typeface="Arial Narrow" panose="020B0606020202030204" pitchFamily="34" charset="0"/>
              </a:rPr>
              <a:t>LOREM IPSUM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5852160" y="1530350"/>
            <a:ext cx="6339840" cy="33623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2163" y="546100"/>
            <a:ext cx="2438400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92D050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NASLOV 1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792163" y="5562600"/>
            <a:ext cx="4906962" cy="3651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00" i="1" baseline="0">
                <a:solidFill>
                  <a:schemeClr val="bg1">
                    <a:lumMod val="50000"/>
                  </a:schemeClr>
                </a:solidFill>
              </a:defRPr>
            </a:lvl1pPr>
            <a:lvl5pPr marL="1828800" indent="0" algn="l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err="1"/>
              <a:t>Opisni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lorem ipsum dolor sit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92163" y="2270443"/>
            <a:ext cx="4906962" cy="11433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 algn="l">
              <a:defRPr/>
            </a:lvl5pPr>
          </a:lstStyle>
          <a:p>
            <a:pPr lvl="0"/>
            <a:r>
              <a:rPr lang="en-US" dirty="0"/>
              <a:t>Fifth level lorem ipsum dolor sir </a:t>
            </a:r>
            <a:r>
              <a:rPr lang="en-US" dirty="0" err="1"/>
              <a:t>amter</a:t>
            </a:r>
            <a:r>
              <a:rPr lang="en-US" dirty="0"/>
              <a:t> </a:t>
            </a:r>
            <a:r>
              <a:rPr lang="en-US" dirty="0" err="1"/>
              <a:t>daflk</a:t>
            </a:r>
            <a:r>
              <a:rPr lang="en-US" dirty="0"/>
              <a:t> a </a:t>
            </a:r>
            <a:r>
              <a:rPr lang="en-US" dirty="0" err="1"/>
              <a:t>oieboa</a:t>
            </a:r>
            <a:r>
              <a:rPr lang="en-US" dirty="0"/>
              <a:t> v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jadoči</a:t>
            </a:r>
            <a:r>
              <a:rPr lang="en-US" dirty="0"/>
              <a:t>. Ad </a:t>
            </a:r>
            <a:r>
              <a:rPr lang="en-US" dirty="0" err="1"/>
              <a:t>odaofi</a:t>
            </a:r>
            <a:r>
              <a:rPr lang="en-US" dirty="0"/>
              <a:t> </a:t>
            </a:r>
            <a:r>
              <a:rPr lang="en-US" dirty="0" err="1"/>
              <a:t>nn</a:t>
            </a:r>
            <a:r>
              <a:rPr lang="en-US" dirty="0"/>
              <a:t>. </a:t>
            </a:r>
            <a:r>
              <a:rPr lang="en-US" dirty="0" err="1"/>
              <a:t>Adovj</a:t>
            </a:r>
            <a:r>
              <a:rPr lang="en-US" dirty="0"/>
              <a:t> </a:t>
            </a:r>
            <a:r>
              <a:rPr lang="en-US" dirty="0" err="1"/>
              <a:t>ačoadsvkjbegš</a:t>
            </a:r>
            <a:r>
              <a:rPr lang="en-US" dirty="0"/>
              <a:t>. Lorem ipsum dolor </a:t>
            </a:r>
            <a:r>
              <a:rPr lang="en-US" dirty="0" err="1"/>
              <a:t>sitamet</a:t>
            </a:r>
            <a:r>
              <a:rPr lang="en-US" dirty="0"/>
              <a:t> </a:t>
            </a:r>
            <a:r>
              <a:rPr lang="en-US" dirty="0" err="1"/>
              <a:t>dlortwrb</a:t>
            </a:r>
            <a:r>
              <a:rPr lang="en-US" dirty="0"/>
              <a:t>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92163" y="3611563"/>
            <a:ext cx="4906962" cy="160020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1600">
                <a:solidFill>
                  <a:srgbClr val="92D050"/>
                </a:solidFill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err="1"/>
              <a:t>Sdvoubuhtoprbwe</a:t>
            </a:r>
            <a:r>
              <a:rPr lang="en-US" dirty="0"/>
              <a:t> </a:t>
            </a:r>
            <a:r>
              <a:rPr lang="en-US" dirty="0" err="1"/>
              <a:t>vfisuhvapd</a:t>
            </a:r>
            <a:r>
              <a:rPr lang="en-US" dirty="0"/>
              <a:t> </a:t>
            </a:r>
            <a:r>
              <a:rPr lang="en-US" dirty="0" err="1"/>
              <a:t>faiuvhadev</a:t>
            </a:r>
            <a:r>
              <a:rPr lang="en-US" dirty="0"/>
              <a:t> </a:t>
            </a:r>
            <a:r>
              <a:rPr lang="en-US" dirty="0" err="1"/>
              <a:t>ufdhva</a:t>
            </a:r>
            <a:endParaRPr lang="en-US" dirty="0"/>
          </a:p>
          <a:p>
            <a:pPr lvl="0"/>
            <a:r>
              <a:rPr lang="en-US" dirty="0"/>
              <a:t>Tree </a:t>
            </a:r>
            <a:r>
              <a:rPr lang="en-US" dirty="0" err="1"/>
              <a:t>gewnboiwrb</a:t>
            </a:r>
            <a:r>
              <a:rPr lang="en-US" dirty="0"/>
              <a:t> </a:t>
            </a:r>
            <a:r>
              <a:rPr lang="en-US" dirty="0" err="1"/>
              <a:t>gnbrewpauih</a:t>
            </a:r>
            <a:r>
              <a:rPr lang="en-US" dirty="0"/>
              <a:t> </a:t>
            </a:r>
            <a:r>
              <a:rPr lang="en-US" dirty="0" err="1"/>
              <a:t>fiuhwbpiruw</a:t>
            </a:r>
            <a:endParaRPr lang="en-US" dirty="0"/>
          </a:p>
          <a:p>
            <a:pPr lvl="0"/>
            <a:r>
              <a:rPr lang="en-US" dirty="0" err="1"/>
              <a:t>Sbuhtoprbwe</a:t>
            </a:r>
            <a:r>
              <a:rPr lang="en-US" dirty="0"/>
              <a:t> </a:t>
            </a:r>
            <a:r>
              <a:rPr lang="en-US" dirty="0" err="1"/>
              <a:t>vfisuhvapd</a:t>
            </a:r>
            <a:r>
              <a:rPr lang="en-US" dirty="0"/>
              <a:t> </a:t>
            </a:r>
            <a:r>
              <a:rPr lang="en-US" dirty="0" err="1"/>
              <a:t>faiuvhadev</a:t>
            </a:r>
            <a:r>
              <a:rPr lang="en-US" dirty="0"/>
              <a:t> </a:t>
            </a:r>
            <a:r>
              <a:rPr lang="en-US" dirty="0" err="1"/>
              <a:t>ufdhvaj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Free </a:t>
            </a:r>
            <a:r>
              <a:rPr lang="en-US" dirty="0" err="1"/>
              <a:t>vfisuhvapd</a:t>
            </a:r>
            <a:r>
              <a:rPr lang="en-US" dirty="0"/>
              <a:t> </a:t>
            </a:r>
            <a:r>
              <a:rPr lang="en-US" dirty="0" err="1"/>
              <a:t>faiuvhadev</a:t>
            </a:r>
            <a:r>
              <a:rPr lang="en-US" dirty="0"/>
              <a:t> </a:t>
            </a:r>
            <a:r>
              <a:rPr lang="en-US" dirty="0" err="1"/>
              <a:t>ufdhvapj</a:t>
            </a:r>
            <a:r>
              <a:rPr lang="en-US" dirty="0"/>
              <a:t> tree 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92480" y="1606253"/>
            <a:ext cx="4906645" cy="389293"/>
          </a:xfrm>
          <a:prstGeom prst="rect">
            <a:avLst/>
          </a:prstGeom>
        </p:spPr>
        <p:txBody>
          <a:bodyPr anchor="ctr"/>
          <a:lstStyle>
            <a:lvl1pPr>
              <a:defRPr lang="sl-SI" sz="2500" b="1" smtClean="0">
                <a:solidFill>
                  <a:schemeClr val="tx1">
                    <a:lumMod val="65000"/>
                    <a:lumOff val="35000"/>
                  </a:schemeClr>
                </a:solidFill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Narrow" panose="020B0606020202030204" pitchFamily="34" charset="0"/>
                <a:cs typeface="Arial Narrow" panose="020B0606020202030204" pitchFamily="34" charset="0"/>
              </a:rPr>
              <a:t>LOREM IPSUM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82" y="319456"/>
            <a:ext cx="272485" cy="54496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792480" y="2154893"/>
            <a:ext cx="4906645" cy="3892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l-SI" sz="2500" b="1" kern="12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>
              <a:lnSpc>
                <a:spcPct val="150000"/>
              </a:lnSpc>
              <a:spcAft>
                <a:spcPts val="0"/>
              </a:spcAft>
            </a:pPr>
            <a:endParaRPr lang="sl-SI" sz="1700" b="1" i="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2163" y="546100"/>
            <a:ext cx="2438400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92D050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NASLOV 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92163" y="1995488"/>
            <a:ext cx="4906962" cy="44926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/>
              <a:t>Fifth level lorem ipsum dolor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92162" y="2734904"/>
            <a:ext cx="10235603" cy="294961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5pPr algn="l"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Fifth level lorem ipsum dolor sir </a:t>
            </a:r>
            <a:r>
              <a:rPr lang="en-US" dirty="0" err="1"/>
              <a:t>amter</a:t>
            </a:r>
            <a:r>
              <a:rPr lang="en-US" dirty="0"/>
              <a:t> </a:t>
            </a:r>
            <a:r>
              <a:rPr lang="en-US" dirty="0" err="1"/>
              <a:t>daflk</a:t>
            </a:r>
            <a:r>
              <a:rPr lang="en-US" dirty="0"/>
              <a:t> a </a:t>
            </a:r>
            <a:r>
              <a:rPr lang="en-US" dirty="0" err="1"/>
              <a:t>oieboa</a:t>
            </a:r>
            <a:r>
              <a:rPr lang="en-US" dirty="0"/>
              <a:t> v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jadoči</a:t>
            </a:r>
            <a:r>
              <a:rPr lang="en-US" dirty="0"/>
              <a:t>. Ad </a:t>
            </a:r>
            <a:r>
              <a:rPr lang="en-US" dirty="0" err="1"/>
              <a:t>odaofi</a:t>
            </a:r>
            <a:r>
              <a:rPr lang="en-US" dirty="0"/>
              <a:t> </a:t>
            </a:r>
            <a:r>
              <a:rPr lang="en-US" dirty="0" err="1"/>
              <a:t>nn</a:t>
            </a:r>
            <a:r>
              <a:rPr lang="en-US" dirty="0"/>
              <a:t>. </a:t>
            </a:r>
            <a:r>
              <a:rPr lang="en-US" dirty="0" err="1"/>
              <a:t>Adovj</a:t>
            </a:r>
            <a:r>
              <a:rPr lang="en-US" dirty="0"/>
              <a:t> </a:t>
            </a:r>
            <a:r>
              <a:rPr lang="en-US" dirty="0" err="1"/>
              <a:t>ačoadsvkjbegš</a:t>
            </a:r>
            <a:r>
              <a:rPr lang="en-US" dirty="0"/>
              <a:t>. Lorem ipsum dolor </a:t>
            </a:r>
            <a:r>
              <a:rPr lang="en-US" dirty="0" err="1"/>
              <a:t>sitamet</a:t>
            </a:r>
            <a:r>
              <a:rPr lang="en-US" dirty="0"/>
              <a:t> </a:t>
            </a:r>
            <a:r>
              <a:rPr lang="en-US" dirty="0" err="1"/>
              <a:t>dlortwrb</a:t>
            </a:r>
            <a:r>
              <a:rPr lang="en-US" dirty="0"/>
              <a:t>. </a:t>
            </a:r>
            <a:r>
              <a:rPr lang="en-US" dirty="0" err="1"/>
              <a:t>Sdvoubuhtoprbwe</a:t>
            </a:r>
            <a:r>
              <a:rPr lang="en-US" dirty="0"/>
              <a:t> </a:t>
            </a:r>
            <a:r>
              <a:rPr lang="en-US" dirty="0" err="1"/>
              <a:t>vfisuhvapd</a:t>
            </a:r>
            <a:r>
              <a:rPr lang="en-US" dirty="0"/>
              <a:t> </a:t>
            </a:r>
            <a:r>
              <a:rPr lang="en-US" dirty="0" err="1"/>
              <a:t>faiuvhadev</a:t>
            </a:r>
            <a:r>
              <a:rPr lang="en-US" dirty="0"/>
              <a:t> </a:t>
            </a:r>
            <a:r>
              <a:rPr lang="en-US" dirty="0" err="1"/>
              <a:t>ufdhvapj</a:t>
            </a:r>
            <a:r>
              <a:rPr lang="en-US" dirty="0"/>
              <a:t> tree </a:t>
            </a:r>
            <a:r>
              <a:rPr lang="en-US" dirty="0" err="1"/>
              <a:t>gewnboiwrb</a:t>
            </a:r>
            <a:r>
              <a:rPr lang="en-US" dirty="0"/>
              <a:t> </a:t>
            </a:r>
            <a:r>
              <a:rPr lang="en-US" dirty="0" err="1"/>
              <a:t>gnbrewpauih</a:t>
            </a:r>
            <a:r>
              <a:rPr lang="en-US" dirty="0"/>
              <a:t> </a:t>
            </a:r>
            <a:r>
              <a:rPr lang="en-US" dirty="0" err="1"/>
              <a:t>fiuhwbpiruw</a:t>
            </a:r>
            <a:r>
              <a:rPr lang="en-US" dirty="0"/>
              <a:t>. </a:t>
            </a:r>
            <a:r>
              <a:rPr lang="en-US" dirty="0" err="1"/>
              <a:t>Sbuhtoprbwe</a:t>
            </a:r>
            <a:r>
              <a:rPr lang="en-US" dirty="0"/>
              <a:t> </a:t>
            </a:r>
            <a:r>
              <a:rPr lang="en-US" dirty="0" err="1"/>
              <a:t>vfisuhvapd</a:t>
            </a:r>
            <a:r>
              <a:rPr lang="en-US" dirty="0"/>
              <a:t> </a:t>
            </a:r>
            <a:r>
              <a:rPr lang="en-US" dirty="0" err="1"/>
              <a:t>faiuvhadev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Fifth level lorem ipsum dolor sir </a:t>
            </a:r>
            <a:r>
              <a:rPr lang="en-US" dirty="0" err="1"/>
              <a:t>amter</a:t>
            </a:r>
            <a:r>
              <a:rPr lang="en-US" dirty="0"/>
              <a:t> </a:t>
            </a:r>
            <a:r>
              <a:rPr lang="en-US" dirty="0" err="1"/>
              <a:t>daflk</a:t>
            </a:r>
            <a:r>
              <a:rPr lang="en-US" dirty="0"/>
              <a:t> a </a:t>
            </a:r>
            <a:r>
              <a:rPr lang="en-US" dirty="0" err="1"/>
              <a:t>oieboa</a:t>
            </a:r>
            <a:r>
              <a:rPr lang="en-US" dirty="0"/>
              <a:t> v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jadoči</a:t>
            </a:r>
            <a:r>
              <a:rPr lang="en-US" dirty="0"/>
              <a:t>. Ad </a:t>
            </a:r>
            <a:r>
              <a:rPr lang="en-US" dirty="0" err="1"/>
              <a:t>odaofi</a:t>
            </a:r>
            <a:r>
              <a:rPr lang="en-US" dirty="0"/>
              <a:t> </a:t>
            </a:r>
            <a:r>
              <a:rPr lang="en-US" dirty="0" err="1"/>
              <a:t>nn</a:t>
            </a:r>
            <a:r>
              <a:rPr lang="en-US" dirty="0"/>
              <a:t>. </a:t>
            </a:r>
            <a:r>
              <a:rPr lang="en-US" dirty="0" err="1"/>
              <a:t>Adovj</a:t>
            </a:r>
            <a:r>
              <a:rPr lang="en-US" dirty="0"/>
              <a:t> </a:t>
            </a:r>
            <a:r>
              <a:rPr lang="en-US" dirty="0" err="1"/>
              <a:t>ačoadsvkjbegš</a:t>
            </a:r>
            <a:r>
              <a:rPr lang="en-US" dirty="0"/>
              <a:t>. Lorem ipsum dolor </a:t>
            </a:r>
            <a:r>
              <a:rPr lang="en-US" dirty="0" err="1"/>
              <a:t>sitamet</a:t>
            </a:r>
            <a:r>
              <a:rPr lang="en-US" dirty="0"/>
              <a:t> </a:t>
            </a:r>
            <a:r>
              <a:rPr lang="en-US" dirty="0" err="1"/>
              <a:t>dlortwrb</a:t>
            </a:r>
            <a:r>
              <a:rPr lang="en-US" dirty="0"/>
              <a:t>. </a:t>
            </a:r>
            <a:r>
              <a:rPr lang="en-US" dirty="0" err="1"/>
              <a:t>Sdvoubuhtoprbwe</a:t>
            </a:r>
            <a:r>
              <a:rPr lang="en-US" dirty="0"/>
              <a:t> </a:t>
            </a:r>
            <a:r>
              <a:rPr lang="en-US" dirty="0" err="1"/>
              <a:t>vfisuhvapd</a:t>
            </a:r>
            <a:r>
              <a:rPr lang="en-US" dirty="0"/>
              <a:t> </a:t>
            </a:r>
            <a:r>
              <a:rPr lang="en-US" dirty="0" err="1"/>
              <a:t>faiuvhadev</a:t>
            </a:r>
            <a:r>
              <a:rPr lang="en-US" dirty="0"/>
              <a:t> </a:t>
            </a:r>
            <a:r>
              <a:rPr lang="en-US" dirty="0" err="1"/>
              <a:t>ufdhvapj</a:t>
            </a:r>
            <a:r>
              <a:rPr lang="en-US" dirty="0"/>
              <a:t> tree </a:t>
            </a:r>
            <a:r>
              <a:rPr lang="en-US" dirty="0" err="1"/>
              <a:t>gewnboiwrb</a:t>
            </a:r>
            <a:r>
              <a:rPr lang="en-US" dirty="0"/>
              <a:t> </a:t>
            </a:r>
            <a:r>
              <a:rPr lang="en-US" dirty="0" err="1"/>
              <a:t>gnbrewpauih</a:t>
            </a:r>
            <a:r>
              <a:rPr lang="en-US" dirty="0"/>
              <a:t> </a:t>
            </a:r>
            <a:r>
              <a:rPr lang="en-US" dirty="0" err="1"/>
              <a:t>fiuhwbpiruw</a:t>
            </a:r>
            <a:r>
              <a:rPr lang="en-US" dirty="0"/>
              <a:t>. </a:t>
            </a:r>
            <a:r>
              <a:rPr lang="en-US" dirty="0" err="1"/>
              <a:t>Sbuhtoprbwe</a:t>
            </a:r>
            <a:r>
              <a:rPr lang="en-US" dirty="0"/>
              <a:t> </a:t>
            </a:r>
            <a:r>
              <a:rPr lang="en-US" dirty="0" err="1"/>
              <a:t>vfisuhvapd</a:t>
            </a:r>
            <a:r>
              <a:rPr lang="en-US" dirty="0"/>
              <a:t> </a:t>
            </a:r>
            <a:r>
              <a:rPr lang="en-US" dirty="0" err="1"/>
              <a:t>faiuvhadev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553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13516" y="5264890"/>
            <a:ext cx="5569826" cy="377923"/>
            <a:chOff x="402964" y="5052925"/>
            <a:chExt cx="6772420" cy="459523"/>
          </a:xfrm>
        </p:grpSpPr>
        <p:sp>
          <p:nvSpPr>
            <p:cNvPr id="8" name="TextBox 7"/>
            <p:cNvSpPr txBox="1"/>
            <p:nvPr/>
          </p:nvSpPr>
          <p:spPr>
            <a:xfrm>
              <a:off x="402964" y="5052925"/>
              <a:ext cx="652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1997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4774" y="5052925"/>
              <a:ext cx="652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1999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63793" y="5063361"/>
              <a:ext cx="793678" cy="449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2001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95443" y="5063365"/>
              <a:ext cx="793678" cy="449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2004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93253" y="506336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2006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81706" y="5063371"/>
              <a:ext cx="793678" cy="449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2013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9032" y="2174438"/>
            <a:ext cx="897502" cy="1787937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811737" y="52649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2017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65420" y="3991073"/>
            <a:ext cx="790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Jamstveni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charset="0"/>
              <a:cs typeface="Calibri" charset="0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Sklad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charset="0"/>
              <a:cs typeface="Calibri" charset="0"/>
            </a:endParaRPr>
          </a:p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Republike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448070" y="1846406"/>
            <a:ext cx="1251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Preživninski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sklad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412356" y="3627385"/>
            <a:ext cx="1396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Ad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futura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,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624165" y="3363010"/>
            <a:ext cx="1681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Sklad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RS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za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vzpodbujanje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zaposlovanja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invalidov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662677" y="1496077"/>
            <a:ext cx="1632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Javni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jamstveni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preživninski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in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invalidski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sklad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Republike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Slovenije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charset="0"/>
              <a:cs typeface="Calibri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873211" y="4661180"/>
            <a:ext cx="5037989" cy="179105"/>
            <a:chOff x="986818" y="2193206"/>
            <a:chExt cx="6785375" cy="2633818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1003271" y="2193206"/>
              <a:ext cx="0" cy="263381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86818" y="2193206"/>
              <a:ext cx="6785375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 userDrawn="1"/>
        </p:nvGrpSpPr>
        <p:grpSpPr>
          <a:xfrm>
            <a:off x="2133600" y="3899411"/>
            <a:ext cx="4951905" cy="926989"/>
            <a:chOff x="1181221" y="1787073"/>
            <a:chExt cx="7696200" cy="2994608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199883" y="1787073"/>
              <a:ext cx="0" cy="299460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181221" y="1787073"/>
              <a:ext cx="76962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 userDrawn="1"/>
        </p:nvGrpSpPr>
        <p:grpSpPr>
          <a:xfrm>
            <a:off x="3061240" y="2652995"/>
            <a:ext cx="2908157" cy="2174027"/>
            <a:chOff x="1181221" y="1787073"/>
            <a:chExt cx="7696200" cy="299460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199883" y="1787073"/>
              <a:ext cx="0" cy="299460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81221" y="1787073"/>
              <a:ext cx="7696200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 userDrawn="1"/>
        </p:nvGrpSpPr>
        <p:grpSpPr>
          <a:xfrm>
            <a:off x="3667768" y="3834846"/>
            <a:ext cx="3417737" cy="982650"/>
            <a:chOff x="3418522" y="4006365"/>
            <a:chExt cx="4326089" cy="820656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3427252" y="4006365"/>
              <a:ext cx="0" cy="82065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18522" y="4006365"/>
              <a:ext cx="432608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 userDrawn="1"/>
        </p:nvGrpSpPr>
        <p:grpSpPr>
          <a:xfrm>
            <a:off x="1509535" y="2157867"/>
            <a:ext cx="5589252" cy="2669507"/>
            <a:chOff x="1575154" y="2165056"/>
            <a:chExt cx="6256188" cy="2662317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1586736" y="2165056"/>
              <a:ext cx="0" cy="266231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75154" y="2165056"/>
              <a:ext cx="625618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012139" y="2191330"/>
            <a:ext cx="184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Javni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sklad</a:t>
            </a:r>
            <a:r>
              <a:rPr lang="sl-SI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za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razvoj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kadrov</a:t>
            </a:r>
            <a:endParaRPr lang="sl-SI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charset="0"/>
              <a:cs typeface="Calibri" charset="0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in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štipendije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RS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7085505" y="3962194"/>
            <a:ext cx="16357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Javni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štipendijski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razvojni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, </a:t>
            </a:r>
          </a:p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invalidski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in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preživninski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sklad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</a:p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Republike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Slovenije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982" y="319456"/>
            <a:ext cx="272485" cy="54496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5972589" y="2214801"/>
            <a:ext cx="1112916" cy="103363"/>
            <a:chOff x="5972589" y="2218676"/>
            <a:chExt cx="1491048" cy="10336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972589" y="2218676"/>
              <a:ext cx="1491048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972589" y="2266998"/>
              <a:ext cx="1491048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972589" y="2322039"/>
              <a:ext cx="1491048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 userDrawn="1"/>
        </p:nvCxnSpPr>
        <p:spPr>
          <a:xfrm flipV="1">
            <a:off x="5972589" y="2165056"/>
            <a:ext cx="0" cy="266231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5866030" y="4647652"/>
            <a:ext cx="0" cy="17972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8195263" y="3911110"/>
            <a:ext cx="149104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>
            <a:off x="8195263" y="2322039"/>
            <a:ext cx="149104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8195263" y="2263123"/>
            <a:ext cx="1491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>
            <a:off x="8195263" y="2216003"/>
            <a:ext cx="1491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8195263" y="2161178"/>
            <a:ext cx="1491048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765421" y="4872209"/>
            <a:ext cx="9103008" cy="82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881934" y="4966024"/>
            <a:ext cx="932122" cy="298866"/>
            <a:chOff x="881934" y="4966024"/>
            <a:chExt cx="932122" cy="298866"/>
          </a:xfrm>
        </p:grpSpPr>
        <p:cxnSp>
          <p:nvCxnSpPr>
            <p:cNvPr id="52" name="Straight Connector 51"/>
            <p:cNvCxnSpPr>
              <a:stCxn id="27" idx="0"/>
            </p:cNvCxnSpPr>
            <p:nvPr/>
          </p:nvCxnSpPr>
          <p:spPr>
            <a:xfrm flipV="1">
              <a:off x="881934" y="4966025"/>
              <a:ext cx="4481" cy="298865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189679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510792" y="4966026"/>
              <a:ext cx="0" cy="25567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814056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 userDrawn="1"/>
        </p:nvGrpSpPr>
        <p:grpSpPr>
          <a:xfrm>
            <a:off x="2133599" y="4966024"/>
            <a:ext cx="927641" cy="255681"/>
            <a:chOff x="886415" y="4966024"/>
            <a:chExt cx="927641" cy="255681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886415" y="4966025"/>
              <a:ext cx="1" cy="255680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189679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510792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814056" y="4966025"/>
              <a:ext cx="0" cy="255680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 userDrawn="1"/>
        </p:nvGrpSpPr>
        <p:grpSpPr>
          <a:xfrm>
            <a:off x="3364504" y="4966024"/>
            <a:ext cx="927641" cy="255681"/>
            <a:chOff x="886415" y="4966024"/>
            <a:chExt cx="927641" cy="255681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886415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189679" y="4966025"/>
              <a:ext cx="0" cy="255680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510792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814056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 userDrawn="1"/>
        </p:nvGrpSpPr>
        <p:grpSpPr>
          <a:xfrm>
            <a:off x="4613633" y="4966024"/>
            <a:ext cx="927641" cy="164309"/>
            <a:chOff x="886415" y="4966024"/>
            <a:chExt cx="927641" cy="164309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886415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189679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1510792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814056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 userDrawn="1"/>
        </p:nvGrpSpPr>
        <p:grpSpPr>
          <a:xfrm>
            <a:off x="5854600" y="4966024"/>
            <a:ext cx="927641" cy="255681"/>
            <a:chOff x="886415" y="4966024"/>
            <a:chExt cx="927641" cy="255681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86415" y="4966025"/>
              <a:ext cx="0" cy="255680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189679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1510792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814056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 userDrawn="1"/>
        </p:nvCxnSpPr>
        <p:spPr>
          <a:xfrm flipV="1">
            <a:off x="7085505" y="4966025"/>
            <a:ext cx="0" cy="2556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 userDrawn="1"/>
        </p:nvGrpSpPr>
        <p:grpSpPr>
          <a:xfrm>
            <a:off x="8940787" y="4966024"/>
            <a:ext cx="927641" cy="164309"/>
            <a:chOff x="8940787" y="4966024"/>
            <a:chExt cx="927641" cy="164309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8940787" y="4966024"/>
              <a:ext cx="0" cy="164309"/>
            </a:xfrm>
            <a:prstGeom prst="line">
              <a:avLst/>
            </a:prstGeom>
            <a:ln w="1905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9244051" y="4966024"/>
              <a:ext cx="624377" cy="164309"/>
              <a:chOff x="7388769" y="4966024"/>
              <a:chExt cx="624377" cy="164309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7388769" y="4966024"/>
                <a:ext cx="0" cy="164309"/>
              </a:xfrm>
              <a:prstGeom prst="line">
                <a:avLst/>
              </a:prstGeom>
              <a:ln w="1905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7709882" y="4966024"/>
                <a:ext cx="0" cy="164309"/>
              </a:xfrm>
              <a:prstGeom prst="line">
                <a:avLst/>
              </a:prstGeom>
              <a:ln w="1905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8013146" y="4966024"/>
                <a:ext cx="0" cy="164309"/>
              </a:xfrm>
              <a:prstGeom prst="line">
                <a:avLst/>
              </a:prstGeom>
              <a:ln w="19050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3" name="Straight Arrow Connector 82"/>
          <p:cNvCxnSpPr/>
          <p:nvPr userDrawn="1"/>
        </p:nvCxnSpPr>
        <p:spPr>
          <a:xfrm flipV="1">
            <a:off x="793477" y="4901151"/>
            <a:ext cx="9874523" cy="1950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 userDrawn="1"/>
        </p:nvCxnSpPr>
        <p:spPr>
          <a:xfrm>
            <a:off x="5922630" y="2301016"/>
            <a:ext cx="1" cy="25253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>
            <a:off x="8195263" y="3855964"/>
            <a:ext cx="1491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2162" y="546100"/>
            <a:ext cx="5547677" cy="31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92D050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GRAF 1 - </a:t>
            </a:r>
            <a:r>
              <a:rPr lang="sl-SI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(pripravljate ga na Master</a:t>
            </a:r>
            <a:r>
              <a:rPr lang="sl-SI" sz="20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slide-u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15323" y="2758758"/>
            <a:ext cx="6020118" cy="10048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97" y="6069326"/>
            <a:ext cx="1313954" cy="503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10" y="6058321"/>
            <a:ext cx="1406482" cy="50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59" y="6257485"/>
            <a:ext cx="1613543" cy="2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6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1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0" r:id="rId3"/>
    <p:sldLayoutId id="2147483649" r:id="rId4"/>
    <p:sldLayoutId id="2147483660" r:id="rId5"/>
    <p:sldLayoutId id="2147483661" r:id="rId6"/>
    <p:sldLayoutId id="2147483654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baseline="0">
          <a:solidFill>
            <a:schemeClr val="tx1"/>
          </a:solidFill>
          <a:latin typeface="Calibri ligh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ips-rs.si/dir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zs.si/" TargetMode="External"/><Relationship Id="rId3" Type="http://schemas.openxmlformats.org/officeDocument/2006/relationships/hyperlink" Target="http://www.srips-rs./javni" TargetMode="External"/><Relationship Id="rId7" Type="http://schemas.openxmlformats.org/officeDocument/2006/relationships/hyperlink" Target="http://www.pregled.asc.si/" TargetMode="External"/><Relationship Id="rId2" Type="http://schemas.openxmlformats.org/officeDocument/2006/relationships/hyperlink" Target="http://www.srips-rs.si/di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ss.gov.si/" TargetMode="External"/><Relationship Id="rId5" Type="http://schemas.openxmlformats.org/officeDocument/2006/relationships/hyperlink" Target="http://www.zaznanje.si/" TargetMode="External"/><Relationship Id="rId4" Type="http://schemas.openxmlformats.org/officeDocument/2006/relationships/hyperlink" Target="http://www.isio.acs.si/" TargetMode="External"/><Relationship Id="rId9" Type="http://schemas.openxmlformats.org/officeDocument/2006/relationships/hyperlink" Target="http://www.gzs.si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ir@sklad-kadri.si" TargetMode="External"/><Relationship Id="rId2" Type="http://schemas.openxmlformats.org/officeDocument/2006/relationships/hyperlink" Target="http://sklad-kadri.si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26455" y="950026"/>
            <a:ext cx="9676660" cy="4376576"/>
          </a:xfrm>
        </p:spPr>
        <p:txBody>
          <a:bodyPr/>
          <a:lstStyle/>
          <a:p>
            <a:pPr algn="ctr"/>
            <a:r>
              <a:rPr lang="sl-SI" sz="6000" dirty="0"/>
              <a:t>Sofinanciranje izobraževanja in usposabljanja za dvig izobrazbene ravni in pridobivanje poklicnih kompetenc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0189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217316" y="426378"/>
            <a:ext cx="9816444" cy="5220042"/>
          </a:xfrm>
        </p:spPr>
        <p:txBody>
          <a:bodyPr/>
          <a:lstStyle/>
          <a:p>
            <a:pPr algn="ctr"/>
            <a:r>
              <a:rPr lang="sl-SI" sz="2400" b="1" dirty="0">
                <a:solidFill>
                  <a:srgbClr val="006EBA"/>
                </a:solidFill>
              </a:rPr>
              <a:t>Promocijske aktivnosti na nacionalni ravni</a:t>
            </a: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sl-SI" sz="1800" dirty="0">
                <a:solidFill>
                  <a:srgbClr val="006EBA"/>
                </a:solidFill>
              </a:rPr>
              <a:t>Fokus na dveh ciljnih skupinah 15-24 let in 40-60 let (nižje izobraženi, z dokončano manj kot štiriletno srednjo šolo oziroma z nižjo ali nedokončano izobrazbo pete stopnje oziroma končano ali nedokončano osnovno šolo ali nižjim oz. srednjim poklicnim izobraževanjem),</a:t>
            </a:r>
          </a:p>
          <a:p>
            <a:pPr marL="285750" indent="-285750" algn="just">
              <a:buFontTx/>
              <a:buChar char="-"/>
            </a:pPr>
            <a:r>
              <a:rPr lang="sl-SI" sz="1800" dirty="0">
                <a:solidFill>
                  <a:srgbClr val="006EBA"/>
                </a:solidFill>
              </a:rPr>
              <a:t>promocijske aktivnosti se bodo izvajale na </a:t>
            </a:r>
            <a:r>
              <a:rPr lang="sl-SI" sz="1800" b="1" u="sng" dirty="0">
                <a:solidFill>
                  <a:srgbClr val="006EBA"/>
                </a:solidFill>
              </a:rPr>
              <a:t>radiju, v časopisu, televiziji in na spletu</a:t>
            </a:r>
            <a:r>
              <a:rPr lang="sl-SI" sz="1800" dirty="0">
                <a:solidFill>
                  <a:srgbClr val="006EBA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r>
              <a:rPr lang="sl-SI" sz="1800" dirty="0">
                <a:solidFill>
                  <a:srgbClr val="006EBA"/>
                </a:solidFill>
              </a:rPr>
              <a:t>spletne promocijske aktivnosti bodo ločeno nagovarjale ciljni skupini,</a:t>
            </a: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r>
              <a:rPr lang="sl-SI" sz="1800" b="1" dirty="0">
                <a:solidFill>
                  <a:srgbClr val="006EBA"/>
                </a:solidFill>
              </a:rPr>
              <a:t>Promocijski material:</a:t>
            </a:r>
          </a:p>
          <a:p>
            <a:pPr marL="285750" indent="-285750" algn="just">
              <a:buFontTx/>
              <a:buChar char="-"/>
            </a:pPr>
            <a:r>
              <a:rPr lang="sl-SI" sz="1800" dirty="0">
                <a:solidFill>
                  <a:srgbClr val="006EBA"/>
                </a:solidFill>
              </a:rPr>
              <a:t>Plakat in brošura, ki jih bo po pošti prejela vsaka LU oziroma šola,</a:t>
            </a:r>
          </a:p>
          <a:p>
            <a:pPr marL="285750" indent="-285750" algn="just">
              <a:buFontTx/>
              <a:buChar char="-"/>
            </a:pPr>
            <a:r>
              <a:rPr lang="sl-SI" sz="1800" dirty="0">
                <a:solidFill>
                  <a:srgbClr val="006EBA"/>
                </a:solidFill>
              </a:rPr>
              <a:t>Spletne pasice, </a:t>
            </a:r>
            <a:r>
              <a:rPr lang="sl-SI" sz="1800" dirty="0" err="1">
                <a:solidFill>
                  <a:srgbClr val="006EBA"/>
                </a:solidFill>
              </a:rPr>
              <a:t>banner</a:t>
            </a:r>
            <a:r>
              <a:rPr lang="sl-SI" sz="1800" dirty="0">
                <a:solidFill>
                  <a:srgbClr val="006EBA"/>
                </a:solidFill>
              </a:rPr>
              <a:t> in </a:t>
            </a:r>
            <a:r>
              <a:rPr lang="sl-SI" sz="1800" dirty="0" err="1">
                <a:solidFill>
                  <a:srgbClr val="006EBA"/>
                </a:solidFill>
              </a:rPr>
              <a:t>preroll</a:t>
            </a:r>
            <a:r>
              <a:rPr lang="sl-SI" sz="1800" dirty="0">
                <a:solidFill>
                  <a:srgbClr val="006EBA"/>
                </a:solidFill>
              </a:rPr>
              <a:t> oglas bo dostopen na spletni strani </a:t>
            </a:r>
            <a:r>
              <a:rPr lang="sl-SI" sz="1800" dirty="0">
                <a:solidFill>
                  <a:srgbClr val="006EBA"/>
                </a:solidFill>
                <a:hlinkClick r:id="rId2"/>
              </a:rPr>
              <a:t>www.srips-rs.si/dir</a:t>
            </a:r>
            <a:r>
              <a:rPr lang="sl-SI" sz="1800" dirty="0">
                <a:solidFill>
                  <a:srgbClr val="006EBA"/>
                </a:solidFill>
              </a:rPr>
              <a:t> -&gt; zaželena uporaba na vaših spletnih straneh.</a:t>
            </a:r>
          </a:p>
          <a:p>
            <a:pPr marL="285750" indent="-285750" algn="just">
              <a:buFontTx/>
              <a:buChar char="-"/>
            </a:pPr>
            <a:endParaRPr lang="sl-SI" sz="1800" dirty="0">
              <a:solidFill>
                <a:srgbClr val="006EBA"/>
              </a:solidFill>
            </a:endParaRPr>
          </a:p>
          <a:p>
            <a:pPr marL="285750" indent="-285750" algn="just">
              <a:buFontTx/>
              <a:buChar char="-"/>
            </a:pPr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7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136342" y="426377"/>
            <a:ext cx="9897418" cy="6160854"/>
          </a:xfrm>
        </p:spPr>
        <p:txBody>
          <a:bodyPr/>
          <a:lstStyle/>
          <a:p>
            <a:pPr algn="ctr"/>
            <a:r>
              <a:rPr lang="sl-SI" sz="2400" b="1" dirty="0">
                <a:solidFill>
                  <a:srgbClr val="006EBA"/>
                </a:solidFill>
              </a:rPr>
              <a:t>Promocijske aktivnosti na nacionalni ravni</a:t>
            </a:r>
          </a:p>
          <a:p>
            <a:pPr algn="ctr"/>
            <a:r>
              <a:rPr lang="sl-SI" sz="2800" b="1" dirty="0">
                <a:solidFill>
                  <a:srgbClr val="006EBA"/>
                </a:solidFill>
              </a:rPr>
              <a:t>CILJNA SPLETNA STRAN </a:t>
            </a:r>
            <a:r>
              <a:rPr lang="sl-SI" sz="2800" b="1" dirty="0">
                <a:solidFill>
                  <a:srgbClr val="006EBA"/>
                </a:solidFill>
                <a:hlinkClick r:id="rId2"/>
              </a:rPr>
              <a:t>www.srips-rs.si/dir</a:t>
            </a:r>
            <a:endParaRPr lang="sl-SI" sz="2800" b="1" dirty="0">
              <a:solidFill>
                <a:srgbClr val="006EBA"/>
              </a:solidFill>
            </a:endParaRPr>
          </a:p>
          <a:p>
            <a:pPr algn="just"/>
            <a:endParaRPr lang="sl-SI" u="sng" dirty="0">
              <a:solidFill>
                <a:srgbClr val="006EBA"/>
              </a:solidFill>
            </a:endParaRPr>
          </a:p>
          <a:p>
            <a:pPr algn="just"/>
            <a:r>
              <a:rPr lang="sl-SI" b="1" u="sng" dirty="0">
                <a:solidFill>
                  <a:srgbClr val="006EBA"/>
                </a:solidFill>
              </a:rPr>
              <a:t>Situacije:</a:t>
            </a:r>
          </a:p>
          <a:p>
            <a:pPr marL="457200" indent="-457200" algn="just">
              <a:buAutoNum type="arabicPeriod"/>
            </a:pPr>
            <a:r>
              <a:rPr lang="sl-SI" dirty="0">
                <a:solidFill>
                  <a:srgbClr val="006EBA"/>
                </a:solidFill>
              </a:rPr>
              <a:t>Izobraževanje sem zaključil. Lahko oddam vlogo na javni razpis. Povezava na </a:t>
            </a:r>
            <a:r>
              <a:rPr lang="sl-SI" dirty="0">
                <a:solidFill>
                  <a:srgbClr val="006EBA"/>
                </a:solidFill>
                <a:hlinkClick r:id="rId3"/>
              </a:rPr>
              <a:t>www.srips-rs./javni</a:t>
            </a:r>
            <a:r>
              <a:rPr lang="sl-SI" dirty="0">
                <a:solidFill>
                  <a:srgbClr val="006EBA"/>
                </a:solidFill>
              </a:rPr>
              <a:t> razpisi</a:t>
            </a:r>
          </a:p>
          <a:p>
            <a:pPr marL="457200" indent="-457200" algn="just">
              <a:buAutoNum type="arabicPeriod"/>
            </a:pPr>
            <a:r>
              <a:rPr lang="sl-SI" dirty="0">
                <a:solidFill>
                  <a:srgbClr val="006EBA"/>
                </a:solidFill>
              </a:rPr>
              <a:t>Opustil sem šolanje. Najprej moram dokončati izobraževanje. Povezava na </a:t>
            </a:r>
            <a:r>
              <a:rPr lang="sl-SI" dirty="0">
                <a:solidFill>
                  <a:srgbClr val="006EBA"/>
                </a:solidFill>
                <a:hlinkClick r:id="rId4"/>
              </a:rPr>
              <a:t>www.isio.acs.si</a:t>
            </a:r>
            <a:endParaRPr lang="sl-SI" dirty="0">
              <a:solidFill>
                <a:srgbClr val="006EBA"/>
              </a:solidFill>
            </a:endParaRPr>
          </a:p>
          <a:p>
            <a:pPr marL="457200" indent="-457200" algn="just">
              <a:buAutoNum type="arabicPeriod"/>
            </a:pPr>
            <a:r>
              <a:rPr lang="sl-SI" dirty="0">
                <a:solidFill>
                  <a:srgbClr val="006EBA"/>
                </a:solidFill>
              </a:rPr>
              <a:t>Sem zaposlen, ampak bi rad zamenjal področje dela in potrebujem drugačne formalne kvalifikacije. Povezava na </a:t>
            </a:r>
            <a:r>
              <a:rPr lang="sl-SI" dirty="0">
                <a:solidFill>
                  <a:srgbClr val="006EBA"/>
                </a:solidFill>
                <a:hlinkClick r:id="rId5"/>
              </a:rPr>
              <a:t>www.zaznanje.si</a:t>
            </a:r>
            <a:endParaRPr lang="sl-SI" dirty="0">
              <a:solidFill>
                <a:srgbClr val="006EBA"/>
              </a:solidFill>
            </a:endParaRPr>
          </a:p>
          <a:p>
            <a:pPr marL="457200" indent="-457200" algn="just">
              <a:buAutoNum type="arabicPeriod"/>
            </a:pPr>
            <a:r>
              <a:rPr lang="sl-SI" dirty="0">
                <a:solidFill>
                  <a:srgbClr val="006EBA"/>
                </a:solidFill>
              </a:rPr>
              <a:t>Sem brezposeln in nimam finančnih sredstev. Povezava na </a:t>
            </a:r>
            <a:r>
              <a:rPr lang="sl-SI" dirty="0">
                <a:solidFill>
                  <a:srgbClr val="006EBA"/>
                </a:solidFill>
                <a:hlinkClick r:id="rId4"/>
              </a:rPr>
              <a:t>www.isio.acs.si</a:t>
            </a:r>
            <a:r>
              <a:rPr lang="sl-SI" dirty="0">
                <a:solidFill>
                  <a:srgbClr val="006EBA"/>
                </a:solidFill>
              </a:rPr>
              <a:t> ali </a:t>
            </a:r>
            <a:r>
              <a:rPr lang="sl-SI" dirty="0">
                <a:solidFill>
                  <a:srgbClr val="006EBA"/>
                </a:solidFill>
                <a:hlinkClick r:id="rId6"/>
              </a:rPr>
              <a:t>www.ess.gov.si</a:t>
            </a:r>
            <a:r>
              <a:rPr lang="sl-SI" dirty="0">
                <a:solidFill>
                  <a:srgbClr val="006EBA"/>
                </a:solidFill>
              </a:rPr>
              <a:t>, rubrika iskalci zaposlitve, programi.</a:t>
            </a:r>
          </a:p>
          <a:p>
            <a:pPr marL="457200" indent="-457200" algn="just">
              <a:buAutoNum type="arabicPeriod"/>
            </a:pPr>
            <a:r>
              <a:rPr lang="sl-SI" dirty="0">
                <a:solidFill>
                  <a:srgbClr val="006EBA"/>
                </a:solidFill>
              </a:rPr>
              <a:t>Odločam se o nadaljnjem izobraževanju in rad bi pregledal ponudbo programov. Povezava na </a:t>
            </a:r>
            <a:r>
              <a:rPr lang="sl-SI" dirty="0">
                <a:solidFill>
                  <a:srgbClr val="006EBA"/>
                </a:solidFill>
                <a:hlinkClick r:id="rId7"/>
              </a:rPr>
              <a:t>www.pregled.asc.si</a:t>
            </a:r>
            <a:endParaRPr lang="sl-SI" dirty="0">
              <a:solidFill>
                <a:srgbClr val="006EBA"/>
              </a:solidFill>
            </a:endParaRPr>
          </a:p>
          <a:p>
            <a:pPr marL="457200" indent="-457200" algn="just">
              <a:buAutoNum type="arabicPeriod"/>
            </a:pPr>
            <a:r>
              <a:rPr lang="sl-SI" dirty="0">
                <a:solidFill>
                  <a:srgbClr val="006EBA"/>
                </a:solidFill>
              </a:rPr>
              <a:t>Ali lahko postanem mojster? Povezava </a:t>
            </a:r>
            <a:r>
              <a:rPr lang="sl-SI" dirty="0">
                <a:solidFill>
                  <a:srgbClr val="006EBA"/>
                </a:solidFill>
                <a:hlinkClick r:id="rId8"/>
              </a:rPr>
              <a:t>www.ozs.si</a:t>
            </a:r>
            <a:r>
              <a:rPr lang="sl-SI" dirty="0">
                <a:solidFill>
                  <a:srgbClr val="006EBA"/>
                </a:solidFill>
              </a:rPr>
              <a:t>, rubrika javna pooblastila, izobraževanje, mojstrski izpiti</a:t>
            </a:r>
          </a:p>
          <a:p>
            <a:pPr marL="457200" indent="-457200" algn="just">
              <a:buAutoNum type="arabicPeriod"/>
            </a:pPr>
            <a:r>
              <a:rPr lang="sl-SI" dirty="0">
                <a:solidFill>
                  <a:srgbClr val="006EBA"/>
                </a:solidFill>
              </a:rPr>
              <a:t>Kaj je to delovodski in poslovodski izpit? Povezava na </a:t>
            </a:r>
            <a:r>
              <a:rPr lang="sl-SI" dirty="0">
                <a:solidFill>
                  <a:srgbClr val="006EBA"/>
                </a:solidFill>
                <a:hlinkClick r:id="rId9"/>
              </a:rPr>
              <a:t>www.gzs.si</a:t>
            </a:r>
            <a:r>
              <a:rPr lang="sl-SI" dirty="0">
                <a:solidFill>
                  <a:srgbClr val="006EBA"/>
                </a:solidFill>
              </a:rPr>
              <a:t>, rubrika javna pooblastila, delovodski in poslovodski izpiti</a:t>
            </a:r>
          </a:p>
          <a:p>
            <a:pPr marL="457200" indent="-457200" algn="just">
              <a:buAutoNum type="arabicPeriod"/>
            </a:pPr>
            <a:endParaRPr lang="sl-SI" b="1" dirty="0">
              <a:solidFill>
                <a:srgbClr val="006EBA"/>
              </a:solidFill>
            </a:endParaRPr>
          </a:p>
          <a:p>
            <a:pPr marL="457200" indent="-457200" algn="just">
              <a:buAutoNum type="arabicPeriod"/>
            </a:pPr>
            <a:endParaRPr lang="sl-SI" b="1" dirty="0">
              <a:solidFill>
                <a:srgbClr val="006EBA"/>
              </a:solidFill>
            </a:endParaRPr>
          </a:p>
          <a:p>
            <a:pPr marL="342900" indent="-342900" algn="just">
              <a:buFontTx/>
              <a:buChar char="-"/>
            </a:pPr>
            <a:endParaRPr lang="sl-SI" b="1" dirty="0">
              <a:solidFill>
                <a:srgbClr val="006EBA"/>
              </a:solidFill>
            </a:endParaRPr>
          </a:p>
          <a:p>
            <a:pPr marL="342900" indent="-342900" algn="just">
              <a:buFontTx/>
              <a:buChar char="-"/>
            </a:pPr>
            <a:endParaRPr lang="sl-SI" b="1" dirty="0">
              <a:solidFill>
                <a:srgbClr val="006EBA"/>
              </a:solidFill>
            </a:endParaRPr>
          </a:p>
          <a:p>
            <a:pPr algn="just"/>
            <a:endParaRPr lang="sl-SI" b="1" dirty="0">
              <a:solidFill>
                <a:srgbClr val="006EBA"/>
              </a:solidFill>
            </a:endParaRPr>
          </a:p>
          <a:p>
            <a:pPr algn="just"/>
            <a:endParaRPr lang="sl-SI" b="1" dirty="0">
              <a:solidFill>
                <a:srgbClr val="006EBA"/>
              </a:solidFill>
            </a:endParaRPr>
          </a:p>
          <a:p>
            <a:pPr algn="just"/>
            <a:endParaRPr lang="sl-SI" dirty="0">
              <a:solidFill>
                <a:srgbClr val="006EBA"/>
              </a:solidFill>
            </a:endParaRPr>
          </a:p>
          <a:p>
            <a:pPr algn="just"/>
            <a:endParaRPr lang="sl-SI" sz="2400" b="1" dirty="0">
              <a:solidFill>
                <a:srgbClr val="006EBA"/>
              </a:solidFill>
            </a:endParaRPr>
          </a:p>
          <a:p>
            <a:pPr algn="just"/>
            <a:endParaRPr lang="sl-SI" sz="2400" b="1" dirty="0">
              <a:solidFill>
                <a:srgbClr val="006EBA"/>
              </a:solidFill>
            </a:endParaRPr>
          </a:p>
          <a:p>
            <a:pPr algn="just"/>
            <a:endParaRPr lang="sl-SI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marL="285750" indent="-285750" algn="just">
              <a:buFontTx/>
              <a:buChar char="-"/>
            </a:pPr>
            <a:endParaRPr lang="sl-SI" sz="1800" dirty="0">
              <a:solidFill>
                <a:srgbClr val="006EBA"/>
              </a:solidFill>
            </a:endParaRPr>
          </a:p>
          <a:p>
            <a:pPr marL="285750" indent="-285750" algn="just">
              <a:buFontTx/>
              <a:buChar char="-"/>
            </a:pPr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4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217316" y="426378"/>
            <a:ext cx="9816444" cy="5220042"/>
          </a:xfrm>
        </p:spPr>
        <p:txBody>
          <a:bodyPr/>
          <a:lstStyle/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</p:txBody>
      </p:sp>
      <p:sp>
        <p:nvSpPr>
          <p:cNvPr id="3" name="Ograda besedila 3">
            <a:extLst>
              <a:ext uri="{FF2B5EF4-FFF2-40B4-BE49-F238E27FC236}">
                <a16:creationId xmlns:a16="http://schemas.microsoft.com/office/drawing/2014/main" xmlns="" id="{F638DC0C-C0A0-46CE-95F3-153ED58D642B}"/>
              </a:ext>
            </a:extLst>
          </p:cNvPr>
          <p:cNvSpPr txBox="1">
            <a:spLocks/>
          </p:cNvSpPr>
          <p:nvPr/>
        </p:nvSpPr>
        <p:spPr>
          <a:xfrm>
            <a:off x="1369716" y="578778"/>
            <a:ext cx="9816444" cy="522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rgbClr val="92D05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b="1" dirty="0">
                <a:solidFill>
                  <a:srgbClr val="0070C0"/>
                </a:solidFill>
              </a:rPr>
              <a:t>Na Javnem razpisu:</a:t>
            </a:r>
          </a:p>
          <a:p>
            <a:pPr marL="342900" indent="-342900" algn="just">
              <a:buFontTx/>
              <a:buChar char="-"/>
            </a:pPr>
            <a:endParaRPr lang="sl-SI" dirty="0">
              <a:solidFill>
                <a:srgbClr val="0070C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Smo izvedli 22. odpiranj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Imamo 1909 ugodenih vlog oz. 1989 končnih prejemnikov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Dodelili že 3 MIO EUR 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KRVS: 796 končnih prejemnikov, iz KRZS: 1.113 končnih prejemnikov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Smo imeli (samo) 3 prijavitelje s predhodno izobrazbo  - nedokončano OŠ 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Največ prijaviteljev: iz OŠ na SSI (512) in iz SPI na PTI (380)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Povprečna starost ob vključitvi v izobraževalni program končnih prejemnikov je 29 let; starejših od 40 let je 265, mlajših od 25 let pa 868 </a:t>
            </a:r>
          </a:p>
          <a:p>
            <a:pPr marL="342900" indent="-342900" algn="just">
              <a:buFontTx/>
              <a:buChar char="-"/>
            </a:pPr>
            <a:endParaRPr lang="sl-SI" dirty="0">
              <a:solidFill>
                <a:srgbClr val="0070C0"/>
              </a:solidFill>
            </a:endParaRPr>
          </a:p>
          <a:p>
            <a:pPr marL="342900" indent="-342900" algn="just">
              <a:buFontTx/>
              <a:buChar char="-"/>
            </a:pPr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marL="342900" indent="-342900" algn="just">
              <a:buFontTx/>
              <a:buChar char="-"/>
            </a:pPr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7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217316" y="426378"/>
            <a:ext cx="9816444" cy="5220042"/>
          </a:xfrm>
        </p:spPr>
        <p:txBody>
          <a:bodyPr/>
          <a:lstStyle/>
          <a:p>
            <a:pPr algn="just"/>
            <a:endParaRPr lang="sl-SI" dirty="0">
              <a:solidFill>
                <a:srgbClr val="0070C0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xmlns="" id="{3F7CC180-B659-467F-B1EC-C51175599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284018"/>
              </p:ext>
            </p:extLst>
          </p:nvPr>
        </p:nvGraphicFramePr>
        <p:xfrm>
          <a:off x="1217316" y="660669"/>
          <a:ext cx="8639175" cy="537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39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sz="quarter" idx="14"/>
          </p:nvPr>
        </p:nvSpPr>
        <p:spPr>
          <a:xfrm>
            <a:off x="2396175" y="436748"/>
            <a:ext cx="7932717" cy="3823855"/>
          </a:xfrm>
        </p:spPr>
        <p:txBody>
          <a:bodyPr/>
          <a:lstStyle/>
          <a:p>
            <a:pPr algn="just"/>
            <a:r>
              <a:rPr lang="sl-SI" sz="3200" b="1" dirty="0">
                <a:solidFill>
                  <a:srgbClr val="96BE1E"/>
                </a:solidFill>
              </a:rPr>
              <a:t>DODATNE INFORMACIJE</a:t>
            </a:r>
          </a:p>
          <a:p>
            <a:pPr marL="450850" indent="-450850" algn="just">
              <a:buFont typeface="Wingdings" pitchFamily="2" charset="2"/>
              <a:buChar char="Ø"/>
            </a:pPr>
            <a:r>
              <a:rPr lang="sl-SI" sz="3200" dirty="0">
                <a:solidFill>
                  <a:srgbClr val="006EBA"/>
                </a:solidFill>
              </a:rPr>
              <a:t>SPLETNA STRAN: </a:t>
            </a:r>
            <a:r>
              <a:rPr lang="sl-SI" sz="3200" b="1" dirty="0">
                <a:solidFill>
                  <a:srgbClr val="006EBA"/>
                </a:solidFill>
                <a:hlinkClick r:id="rId2"/>
              </a:rPr>
              <a:t>http://srips-rs.si</a:t>
            </a:r>
            <a:endParaRPr lang="sl-SI" sz="3200" b="1" dirty="0">
              <a:solidFill>
                <a:srgbClr val="006EBA"/>
              </a:solidFill>
            </a:endParaRPr>
          </a:p>
          <a:p>
            <a:pPr marL="450850" indent="-450850" algn="just">
              <a:buFont typeface="Wingdings" pitchFamily="2" charset="2"/>
              <a:buChar char="Ø"/>
            </a:pPr>
            <a:r>
              <a:rPr lang="sl-SI" sz="3200" dirty="0">
                <a:solidFill>
                  <a:srgbClr val="006EBA"/>
                </a:solidFill>
              </a:rPr>
              <a:t>TELEFONSKA ŠT.: 01 43 458 76 </a:t>
            </a:r>
          </a:p>
          <a:p>
            <a:pPr algn="just"/>
            <a:r>
              <a:rPr lang="sl-SI" sz="3200" i="1" dirty="0">
                <a:solidFill>
                  <a:srgbClr val="006EBA"/>
                </a:solidFill>
              </a:rPr>
              <a:t>			</a:t>
            </a:r>
            <a:r>
              <a:rPr lang="sl-SI" sz="2800" i="1" dirty="0">
                <a:solidFill>
                  <a:srgbClr val="006EBA"/>
                </a:solidFill>
              </a:rPr>
              <a:t>Anja Krašna 01 434 58 96</a:t>
            </a:r>
          </a:p>
          <a:p>
            <a:pPr marL="450850" indent="-450850" algn="just">
              <a:buFont typeface="Wingdings" pitchFamily="2" charset="2"/>
              <a:buChar char="Ø"/>
            </a:pPr>
            <a:r>
              <a:rPr lang="sl-SI" sz="3200" dirty="0">
                <a:solidFill>
                  <a:srgbClr val="006EBA"/>
                </a:solidFill>
              </a:rPr>
              <a:t>e-POŠTA: </a:t>
            </a:r>
            <a:r>
              <a:rPr lang="sl-SI" sz="3200" b="1" dirty="0">
                <a:solidFill>
                  <a:srgbClr val="006EBA"/>
                </a:solidFill>
                <a:hlinkClick r:id="rId3"/>
              </a:rPr>
              <a:t>dir@sklad-kadri.si</a:t>
            </a:r>
            <a:endParaRPr lang="sl-SI" sz="3200" b="1" dirty="0">
              <a:solidFill>
                <a:srgbClr val="006EBA"/>
              </a:solidFill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E5B7D5EA-5101-4275-AC45-D21A5AD3AB5E}"/>
              </a:ext>
            </a:extLst>
          </p:cNvPr>
          <p:cNvSpPr/>
          <p:nvPr/>
        </p:nvSpPr>
        <p:spPr>
          <a:xfrm>
            <a:off x="110836" y="4916207"/>
            <a:ext cx="11674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3288" algn="ctr"/>
            <a:r>
              <a:rPr lang="sl-SI" sz="2000" b="1" i="1" dirty="0">
                <a:solidFill>
                  <a:srgbClr val="006EBA"/>
                </a:solidFill>
              </a:rPr>
              <a:t>Operacijo sofinancirata Evropska unija iz Evropskega socialnega sklada in </a:t>
            </a:r>
          </a:p>
          <a:p>
            <a:pPr marL="903288" algn="ctr"/>
            <a:r>
              <a:rPr lang="sl-SI" sz="2000" b="1" i="1" dirty="0">
                <a:solidFill>
                  <a:srgbClr val="006EBA"/>
                </a:solidFill>
              </a:rPr>
              <a:t>Ministrstvo za izobraževanje, znanost in šport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217316" y="426377"/>
            <a:ext cx="9816444" cy="5725847"/>
          </a:xfrm>
        </p:spPr>
        <p:txBody>
          <a:bodyPr/>
          <a:lstStyle/>
          <a:p>
            <a:pPr algn="just"/>
            <a:endParaRPr lang="sl-SI" sz="2400" dirty="0">
              <a:solidFill>
                <a:srgbClr val="006EBA"/>
              </a:solidFill>
            </a:endParaRPr>
          </a:p>
          <a:p>
            <a:pPr algn="just"/>
            <a:endParaRPr lang="sl-SI" sz="2400" dirty="0">
              <a:solidFill>
                <a:srgbClr val="006EBA"/>
              </a:solidFill>
            </a:endParaRPr>
          </a:p>
          <a:p>
            <a:pPr algn="just"/>
            <a:endParaRPr lang="sl-SI" sz="2400" dirty="0">
              <a:solidFill>
                <a:srgbClr val="006EBA"/>
              </a:solidFill>
            </a:endParaRPr>
          </a:p>
          <a:p>
            <a:pPr algn="just"/>
            <a:endParaRPr lang="sl-SI" sz="2400" dirty="0">
              <a:solidFill>
                <a:srgbClr val="006EBA"/>
              </a:solidFill>
            </a:endParaRPr>
          </a:p>
        </p:txBody>
      </p:sp>
      <p:sp>
        <p:nvSpPr>
          <p:cNvPr id="3" name="Ograda besedila 3">
            <a:extLst>
              <a:ext uri="{FF2B5EF4-FFF2-40B4-BE49-F238E27FC236}">
                <a16:creationId xmlns:a16="http://schemas.microsoft.com/office/drawing/2014/main" xmlns="" id="{1C48A7B8-1A27-4A86-A074-0C8209F04C29}"/>
              </a:ext>
            </a:extLst>
          </p:cNvPr>
          <p:cNvSpPr txBox="1">
            <a:spLocks/>
          </p:cNvSpPr>
          <p:nvPr/>
        </p:nvSpPr>
        <p:spPr>
          <a:xfrm>
            <a:off x="1369716" y="578777"/>
            <a:ext cx="9816444" cy="57258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rgbClr val="92D05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b="1" dirty="0">
                <a:solidFill>
                  <a:srgbClr val="006EBA"/>
                </a:solidFill>
              </a:rPr>
              <a:t>Stanje na področju izobraževanja – Vseživljenjsko učenje - VŽU</a:t>
            </a:r>
          </a:p>
          <a:p>
            <a:pPr algn="just"/>
            <a:endParaRPr lang="sl-SI" b="1" dirty="0">
              <a:solidFill>
                <a:srgbClr val="006EBA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Nizek delež vključenih starejših in nižje izobraženih,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Veliko neskladje med najbolj in najmanj izobraženi,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Skoraj 3 % prebivalcev nima izobrazbe oz. imajo nepopolno OŠ,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Med prebivalci, starimi 15 ali več let, ima 431.161 končano največ OŠ (!), 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Delež odraslih z dokončano SPI in več, s starostjo pada,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Med starejšimi od 45 let je visok delež manj izobraženih,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Med brezposelnimi je visok delež starejših od 50 let, ki nimajo pokline oziroma strokovne izobrazbe,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Še vedno veliko mladih, ki na različnih stopnjah opustijo šolanje.</a:t>
            </a:r>
          </a:p>
        </p:txBody>
      </p:sp>
    </p:spTree>
    <p:extLst>
      <p:ext uri="{BB962C8B-B14F-4D97-AF65-F5344CB8AC3E}">
        <p14:creationId xmlns:p14="http://schemas.microsoft.com/office/powerpoint/2010/main" val="15086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217316" y="426377"/>
            <a:ext cx="9816444" cy="5725847"/>
          </a:xfrm>
        </p:spPr>
        <p:txBody>
          <a:bodyPr/>
          <a:lstStyle/>
          <a:p>
            <a:pPr algn="just"/>
            <a:r>
              <a:rPr lang="sl-SI" sz="2400" b="1" dirty="0">
                <a:solidFill>
                  <a:srgbClr val="006EBA"/>
                </a:solidFill>
              </a:rPr>
              <a:t>Namen programa: </a:t>
            </a:r>
            <a:r>
              <a:rPr lang="sl-SI" sz="2400" dirty="0">
                <a:solidFill>
                  <a:srgbClr val="006EBA"/>
                </a:solidFill>
              </a:rPr>
              <a:t>povečati vključenost v vseživljenjsko učenje (VŽU) ter izboljšati kompetence, ki jih odrasli potrebujejo zaradi potreb na trgu dela, večje zaposljivosti in mobilnosti ter osebnega razvoja in delovanja v sodobni družbi.</a:t>
            </a:r>
          </a:p>
          <a:p>
            <a:pPr algn="just"/>
            <a:endParaRPr lang="sl-SI" sz="2400" b="1" dirty="0">
              <a:solidFill>
                <a:srgbClr val="006EBA"/>
              </a:solidFill>
            </a:endParaRPr>
          </a:p>
          <a:p>
            <a:pPr algn="just"/>
            <a:r>
              <a:rPr lang="sl-SI" sz="2400" b="1" dirty="0">
                <a:solidFill>
                  <a:srgbClr val="006EBA"/>
                </a:solidFill>
              </a:rPr>
              <a:t>Cilj programa: </a:t>
            </a:r>
            <a:r>
              <a:rPr lang="sl-SI" sz="2400" dirty="0">
                <a:solidFill>
                  <a:srgbClr val="006EBA"/>
                </a:solidFill>
              </a:rPr>
              <a:t>dvigniti izobrazbeno raven in poklicne kompetence prebivalstva.</a:t>
            </a:r>
          </a:p>
          <a:p>
            <a:pPr algn="just"/>
            <a:endParaRPr lang="sl-SI" sz="2400" dirty="0">
              <a:solidFill>
                <a:srgbClr val="006EBA"/>
              </a:solidFill>
            </a:endParaRPr>
          </a:p>
          <a:p>
            <a:pPr algn="just"/>
            <a:r>
              <a:rPr lang="sl-SI" sz="2400" b="1" dirty="0">
                <a:solidFill>
                  <a:srgbClr val="006EBA"/>
                </a:solidFill>
              </a:rPr>
              <a:t>Predmet programa: </a:t>
            </a:r>
            <a:r>
              <a:rPr lang="sl-SI" sz="2400" dirty="0">
                <a:solidFill>
                  <a:srgbClr val="006EBA"/>
                </a:solidFill>
              </a:rPr>
              <a:t>izvedba postopkov za sofinanciranje stroškov izobraževanja posameznikom za izobraževalne programe oziroma za opravljene izpite, kar sklad </a:t>
            </a:r>
            <a:r>
              <a:rPr lang="sl-SI" sz="2400" b="1" dirty="0">
                <a:solidFill>
                  <a:srgbClr val="006EBA"/>
                </a:solidFill>
              </a:rPr>
              <a:t>izvaja v obliki Javnega razpisa sofinanciranje šolnin za dvig izobrazbene ravni I.  </a:t>
            </a:r>
            <a:r>
              <a:rPr lang="sl-SI" sz="2400" dirty="0">
                <a:solidFill>
                  <a:srgbClr val="006EBA"/>
                </a:solidFill>
              </a:rPr>
              <a:t>- objavljen junija 2017 in bo aktualen do 3. 10. 2022 oziroma do porabe sredstev.</a:t>
            </a:r>
          </a:p>
          <a:p>
            <a:pPr algn="just"/>
            <a:endParaRPr lang="sl-SI" sz="2400" dirty="0">
              <a:solidFill>
                <a:srgbClr val="006EBA"/>
              </a:solidFill>
            </a:endParaRPr>
          </a:p>
          <a:p>
            <a:pPr algn="just"/>
            <a:endParaRPr lang="sl-SI" sz="2400" dirty="0">
              <a:solidFill>
                <a:srgbClr val="006EBA"/>
              </a:solidFill>
            </a:endParaRPr>
          </a:p>
          <a:p>
            <a:pPr algn="just"/>
            <a:endParaRPr lang="sl-SI" sz="2400" dirty="0">
              <a:solidFill>
                <a:srgbClr val="006EBA"/>
              </a:solidFill>
            </a:endParaRPr>
          </a:p>
          <a:p>
            <a:pPr algn="just"/>
            <a:endParaRPr lang="sl-SI" sz="2400" dirty="0">
              <a:solidFill>
                <a:srgbClr val="006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4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217316" y="426378"/>
            <a:ext cx="10098384" cy="5220042"/>
          </a:xfrm>
        </p:spPr>
        <p:txBody>
          <a:bodyPr/>
          <a:lstStyle/>
          <a:p>
            <a:pPr algn="ctr"/>
            <a:r>
              <a:rPr lang="sl-SI" sz="2400" b="1" dirty="0">
                <a:solidFill>
                  <a:srgbClr val="006EBA"/>
                </a:solidFill>
              </a:rPr>
              <a:t>Javni razpis za sofinanciranje šolnin za dvig izobrazbene ravni I. </a:t>
            </a: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namen in cilj enak programu,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predmet javnega razpisa je sofinanciranje stroškov izobraževanja posameznikom za zaključene izobraževalne programe oziroma za opravljene izpite v Republiki Sloveniji,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za šolnine je namenjeno 4.512,588,05 EUR, od tega EU 3.610.070,45 EUR,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upravičeni stroški: </a:t>
            </a:r>
            <a:r>
              <a:rPr lang="sl-SI" dirty="0">
                <a:solidFill>
                  <a:srgbClr val="0070C0"/>
                </a:solidFill>
              </a:rPr>
              <a:t>šolnine, vključno z vpisnino. Kot stroški izobraževanja se razumejo stroški posameznika za zaključeno izobraževanje.</a:t>
            </a:r>
          </a:p>
          <a:p>
            <a:endParaRPr lang="sl-SI" sz="1800" dirty="0">
              <a:solidFill>
                <a:srgbClr val="006EBA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  <a:p>
            <a:pPr algn="ctr"/>
            <a:r>
              <a:rPr lang="sl-SI" sz="2400" b="1" dirty="0">
                <a:solidFill>
                  <a:srgbClr val="96BE1E"/>
                </a:solidFill>
              </a:rPr>
              <a:t>!Prijavitelj je lahko upravičen do sofinanciranja šolnine do vključno 2.500,00 EUR!  </a:t>
            </a:r>
          </a:p>
          <a:p>
            <a:endParaRPr lang="sl-SI" sz="1800" dirty="0">
              <a:solidFill>
                <a:srgbClr val="006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3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217316" y="426377"/>
            <a:ext cx="9816444" cy="5903401"/>
          </a:xfrm>
        </p:spPr>
        <p:txBody>
          <a:bodyPr/>
          <a:lstStyle/>
          <a:p>
            <a:pPr algn="ctr"/>
            <a:r>
              <a:rPr lang="sl-SI" sz="2400" b="1" dirty="0">
                <a:solidFill>
                  <a:srgbClr val="006EBA"/>
                </a:solidFill>
              </a:rPr>
              <a:t>Javni razpis za sofinanciranje šolnin za dvig izobrazbene ravni I. </a:t>
            </a: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r>
              <a:rPr lang="sl-SI" dirty="0">
                <a:solidFill>
                  <a:srgbClr val="006EBA"/>
                </a:solidFill>
              </a:rPr>
              <a:t>Upravičeni programi:</a:t>
            </a:r>
          </a:p>
          <a:p>
            <a:pPr marL="534988" indent="-1746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sl-SI" dirty="0">
                <a:solidFill>
                  <a:srgbClr val="006EBA"/>
                </a:solidFill>
              </a:rPr>
              <a:t>NIŽJE POKLICNO IZOBRAŽEVANJE (+ prekvalifikacija), </a:t>
            </a:r>
          </a:p>
          <a:p>
            <a:pPr marL="534988" indent="-1746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sl-SI" dirty="0">
                <a:solidFill>
                  <a:srgbClr val="006EBA"/>
                </a:solidFill>
              </a:rPr>
              <a:t>SREDNJE POKLICNO IZOBRAŽEVANJE (+ prekvalifikacija), </a:t>
            </a:r>
          </a:p>
          <a:p>
            <a:pPr marL="534988" indent="-1746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sl-SI" dirty="0">
                <a:solidFill>
                  <a:srgbClr val="006EBA"/>
                </a:solidFill>
              </a:rPr>
              <a:t>SREDNJE STROKOVNO oz. TEHNIŠKO IZOBRAŽEVANJE,</a:t>
            </a:r>
          </a:p>
          <a:p>
            <a:pPr marL="534988" indent="-1746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sl-SI" dirty="0">
                <a:solidFill>
                  <a:srgbClr val="006EBA"/>
                </a:solidFill>
              </a:rPr>
              <a:t>POKLICNO-TEHNIŠKO IZOBRAŽEVANJE,</a:t>
            </a:r>
          </a:p>
          <a:p>
            <a:pPr marL="534988" indent="-1746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sl-SI" dirty="0">
                <a:solidFill>
                  <a:srgbClr val="006EBA"/>
                </a:solidFill>
              </a:rPr>
              <a:t>GIMNAZIJA IN OPRAVLJANJE SPLOŠNE MATURE,</a:t>
            </a:r>
          </a:p>
          <a:p>
            <a:pPr marL="534988" indent="-1746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sl-SI" dirty="0">
                <a:solidFill>
                  <a:srgbClr val="006EBA"/>
                </a:solidFill>
              </a:rPr>
              <a:t>MATURITETNI TEČAJI,</a:t>
            </a:r>
          </a:p>
          <a:p>
            <a:pPr marL="534988" indent="-1746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sl-SI" dirty="0">
                <a:solidFill>
                  <a:srgbClr val="006EBA"/>
                </a:solidFill>
              </a:rPr>
              <a:t>POKLICNI TEČAJI,</a:t>
            </a:r>
          </a:p>
          <a:p>
            <a:pPr marL="534988" indent="-1746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sl-SI" dirty="0">
                <a:solidFill>
                  <a:srgbClr val="006EBA"/>
                </a:solidFill>
              </a:rPr>
              <a:t>MOJSTRSKI IZPITI,</a:t>
            </a:r>
          </a:p>
          <a:p>
            <a:pPr marL="534988" indent="-1746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sl-SI" dirty="0">
                <a:solidFill>
                  <a:srgbClr val="006EBA"/>
                </a:solidFill>
              </a:rPr>
              <a:t>DELOVODSKI in POSLOVODSKI IZPITI.</a:t>
            </a:r>
          </a:p>
          <a:p>
            <a:pPr marL="360363" algn="ctr">
              <a:lnSpc>
                <a:spcPct val="100000"/>
              </a:lnSpc>
              <a:spcBef>
                <a:spcPts val="600"/>
              </a:spcBef>
            </a:pPr>
            <a:endParaRPr lang="sl-SI" b="1" dirty="0">
              <a:solidFill>
                <a:srgbClr val="006EBA"/>
              </a:solidFill>
            </a:endParaRPr>
          </a:p>
          <a:p>
            <a:pPr marL="360363" algn="ctr">
              <a:lnSpc>
                <a:spcPct val="100000"/>
              </a:lnSpc>
              <a:spcBef>
                <a:spcPts val="600"/>
              </a:spcBef>
            </a:pPr>
            <a:r>
              <a:rPr lang="sl-SI" sz="2400" b="1" dirty="0">
                <a:solidFill>
                  <a:srgbClr val="96BE1E"/>
                </a:solidFill>
              </a:rPr>
              <a:t>!Pomemben je vertikalni dvig izobrazbene ravni!  </a:t>
            </a:r>
          </a:p>
          <a:p>
            <a:pPr marL="534988" indent="-174625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sl-SI" sz="2800" dirty="0">
              <a:solidFill>
                <a:srgbClr val="006EBA"/>
              </a:solidFill>
            </a:endParaRPr>
          </a:p>
          <a:p>
            <a:pPr marL="342900" indent="-342900" algn="just">
              <a:buFontTx/>
              <a:buChar char="-"/>
            </a:pPr>
            <a:endParaRPr lang="sl-SI" dirty="0">
              <a:solidFill>
                <a:srgbClr val="0070C0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0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217316" y="426377"/>
            <a:ext cx="9816444" cy="6063323"/>
          </a:xfrm>
        </p:spPr>
        <p:txBody>
          <a:bodyPr/>
          <a:lstStyle/>
          <a:p>
            <a:pPr algn="ctr"/>
            <a:r>
              <a:rPr lang="sl-SI" sz="2400" b="1" dirty="0">
                <a:solidFill>
                  <a:srgbClr val="006EBA"/>
                </a:solidFill>
              </a:rPr>
              <a:t>Javni razpis za sofinanciranje šolnin za dvig izobrazbene ravni I. </a:t>
            </a: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r>
              <a:rPr lang="sl-SI" dirty="0">
                <a:solidFill>
                  <a:srgbClr val="0070C0"/>
                </a:solidFill>
              </a:rPr>
              <a:t>Do sofinanciranja stroškov izobraževanja so upravičeni posamezniki: 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ki so pred programom, za katerega uveljavljajo šolnino, imeli zaključeno največ srednjo poklicno izobrazbo ali manj,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ki  bodo pred oddajo vloge zaključili izobraževalni program (do 30. 9. 2022),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so poravnali šolnino med 1. 1. 2014 in 30. 9. 2022: za vse programe za šolska leta od 2014/2015 do 2021/2022, razen za mojstrski, delovodski in poslovodski izpit velja od 1. 1. 2014.</a:t>
            </a: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sl-SI" b="1" dirty="0">
                <a:solidFill>
                  <a:srgbClr val="0070C0"/>
                </a:solidFill>
              </a:rPr>
              <a:t>končni prejemniki morajo imeti odprt TRR v Sloveniji,</a:t>
            </a:r>
          </a:p>
          <a:p>
            <a:pPr marL="342900" indent="-342900" algn="just">
              <a:buFontTx/>
              <a:buChar char="-"/>
            </a:pPr>
            <a:r>
              <a:rPr lang="sl-SI" b="1" dirty="0">
                <a:solidFill>
                  <a:srgbClr val="0070C0"/>
                </a:solidFill>
              </a:rPr>
              <a:t>državljanstvo, stalno prebivališče v Sloveniji in starost niso med pogoji.</a:t>
            </a: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algn="just"/>
            <a:r>
              <a:rPr lang="sl-SI" dirty="0">
                <a:solidFill>
                  <a:srgbClr val="0070C0"/>
                </a:solidFill>
              </a:rPr>
              <a:t>Prednost na razpisu imajo: 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posamezniki z nedokončano ali končano osnovno šolo,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posamezniki, ki so bili ob vključitvi v program starejši od 45 let. </a:t>
            </a: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6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217316" y="426378"/>
            <a:ext cx="9816444" cy="5220042"/>
          </a:xfrm>
        </p:spPr>
        <p:txBody>
          <a:bodyPr/>
          <a:lstStyle/>
          <a:p>
            <a:pPr algn="ctr"/>
            <a:r>
              <a:rPr lang="sl-SI" sz="2400" b="1" dirty="0">
                <a:solidFill>
                  <a:srgbClr val="006EBA"/>
                </a:solidFill>
              </a:rPr>
              <a:t>Pozitivni učinki</a:t>
            </a: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r>
              <a:rPr lang="sl-SI" dirty="0">
                <a:solidFill>
                  <a:srgbClr val="0070C0"/>
                </a:solidFill>
              </a:rPr>
              <a:t>S programom: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spodbujamo vpis v izobraževalne programe za pridobitev srednješolske izobrazbe ali spodbudimo že vpisane k hitrejšemu zaključku izobraževanja,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prispevamo k doseganju višje ravni izobrazbe,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bomo povečali vključenost posameznikov v vseživljenjsko učenje, </a:t>
            </a:r>
          </a:p>
          <a:p>
            <a:pPr marL="342900" indent="-342900" algn="just">
              <a:buFontTx/>
              <a:buChar char="-"/>
            </a:pPr>
            <a:r>
              <a:rPr lang="sl-SI" dirty="0">
                <a:solidFill>
                  <a:srgbClr val="0070C0"/>
                </a:solidFill>
              </a:rPr>
              <a:t>bomo izboljšali kompetence, ki jih odrasli potrebujejo zaradi potreb na trgu dela, večje zaposljivosti in mobilnosti ter osebnega razvoja in delovanja v sodobni družbi.</a:t>
            </a: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6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217316" y="426378"/>
            <a:ext cx="9816444" cy="5220042"/>
          </a:xfrm>
        </p:spPr>
        <p:txBody>
          <a:bodyPr/>
          <a:lstStyle/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</p:txBody>
      </p:sp>
      <p:sp>
        <p:nvSpPr>
          <p:cNvPr id="3" name="Ograda besedila 3">
            <a:extLst>
              <a:ext uri="{FF2B5EF4-FFF2-40B4-BE49-F238E27FC236}">
                <a16:creationId xmlns:a16="http://schemas.microsoft.com/office/drawing/2014/main" xmlns="" id="{B47E6902-778F-4B55-A8CE-CE8C1A9FF13D}"/>
              </a:ext>
            </a:extLst>
          </p:cNvPr>
          <p:cNvSpPr txBox="1">
            <a:spLocks/>
          </p:cNvSpPr>
          <p:nvPr/>
        </p:nvSpPr>
        <p:spPr>
          <a:xfrm>
            <a:off x="1369716" y="578778"/>
            <a:ext cx="9816444" cy="5220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rgbClr val="92D050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2400" b="1" dirty="0">
                <a:solidFill>
                  <a:srgbClr val="006EBA"/>
                </a:solidFill>
              </a:rPr>
              <a:t>Izzivi</a:t>
            </a:r>
          </a:p>
          <a:p>
            <a:endParaRPr lang="sl-SI" sz="2400" dirty="0">
              <a:solidFill>
                <a:srgbClr val="006EBA"/>
              </a:solidFill>
            </a:endParaRPr>
          </a:p>
          <a:p>
            <a:pPr marL="342900" indent="-342900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okvirno </a:t>
            </a:r>
            <a:r>
              <a:rPr lang="sl-SI" b="1" dirty="0">
                <a:solidFill>
                  <a:srgbClr val="006EBA"/>
                </a:solidFill>
              </a:rPr>
              <a:t>2.500 potencialnih prijaviteljev</a:t>
            </a:r>
            <a:r>
              <a:rPr lang="sl-SI" dirty="0">
                <a:solidFill>
                  <a:srgbClr val="006EBA"/>
                </a:solidFill>
              </a:rPr>
              <a:t>, ki očitno ne vejo, da obstaja javni razpis (od 2014/2015 do 2017/2018 je 8.891 odraslih zaključilo srednješolsko izobraževanje),</a:t>
            </a:r>
          </a:p>
          <a:p>
            <a:pPr marL="342900" indent="-342900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od 2014/2015 dalje se število odraslih, ki </a:t>
            </a:r>
            <a:r>
              <a:rPr lang="sl-SI" b="1" dirty="0">
                <a:solidFill>
                  <a:srgbClr val="006EBA"/>
                </a:solidFill>
              </a:rPr>
              <a:t>zaključijo</a:t>
            </a:r>
            <a:r>
              <a:rPr lang="sl-SI" dirty="0">
                <a:solidFill>
                  <a:srgbClr val="006EBA"/>
                </a:solidFill>
              </a:rPr>
              <a:t> srednješolsko izobraževanje, v povprečju, </a:t>
            </a:r>
            <a:r>
              <a:rPr lang="sl-SI" b="1" dirty="0">
                <a:solidFill>
                  <a:srgbClr val="006EBA"/>
                </a:solidFill>
              </a:rPr>
              <a:t>znižuje</a:t>
            </a:r>
            <a:r>
              <a:rPr lang="sl-SI" dirty="0">
                <a:solidFill>
                  <a:srgbClr val="006EBA"/>
                </a:solidFill>
              </a:rPr>
              <a:t> za 13,5 odstotkov (%) na letni ravni. Prav tako se od šolskega leta 2015/2016 naprej </a:t>
            </a:r>
            <a:r>
              <a:rPr lang="sl-SI" b="1" dirty="0">
                <a:solidFill>
                  <a:srgbClr val="006EBA"/>
                </a:solidFill>
              </a:rPr>
              <a:t>znižuje</a:t>
            </a:r>
            <a:r>
              <a:rPr lang="sl-SI" dirty="0">
                <a:solidFill>
                  <a:srgbClr val="006EBA"/>
                </a:solidFill>
              </a:rPr>
              <a:t> število odraslih </a:t>
            </a:r>
            <a:r>
              <a:rPr lang="sl-SI" b="1" dirty="0">
                <a:solidFill>
                  <a:srgbClr val="006EBA"/>
                </a:solidFill>
              </a:rPr>
              <a:t>vpisanih</a:t>
            </a:r>
            <a:r>
              <a:rPr lang="sl-SI" dirty="0">
                <a:solidFill>
                  <a:srgbClr val="006EBA"/>
                </a:solidFill>
              </a:rPr>
              <a:t> v srednješolsko izobraževanje,</a:t>
            </a:r>
          </a:p>
          <a:p>
            <a:pPr marL="342900" indent="-342900">
              <a:buFontTx/>
              <a:buChar char="-"/>
            </a:pPr>
            <a:r>
              <a:rPr lang="sl-SI" dirty="0">
                <a:solidFill>
                  <a:srgbClr val="006EBA"/>
                </a:solidFill>
              </a:rPr>
              <a:t>dva največja zaviralnika NE-udeležbe v izobraževanju sta </a:t>
            </a:r>
            <a:r>
              <a:rPr lang="sl-SI" b="1" dirty="0">
                <a:solidFill>
                  <a:srgbClr val="006EBA"/>
                </a:solidFill>
              </a:rPr>
              <a:t>ČAS</a:t>
            </a:r>
            <a:r>
              <a:rPr lang="sl-SI" dirty="0">
                <a:solidFill>
                  <a:srgbClr val="006EBA"/>
                </a:solidFill>
              </a:rPr>
              <a:t> in </a:t>
            </a:r>
            <a:r>
              <a:rPr lang="sl-SI" b="1" dirty="0">
                <a:solidFill>
                  <a:srgbClr val="006EBA"/>
                </a:solidFill>
              </a:rPr>
              <a:t>DENAR</a:t>
            </a:r>
            <a:r>
              <a:rPr lang="sl-SI" dirty="0">
                <a:solidFill>
                  <a:srgbClr val="006EBA"/>
                </a:solidFill>
              </a:rPr>
              <a:t>.</a:t>
            </a:r>
          </a:p>
          <a:p>
            <a:endParaRPr lang="sl-SI" dirty="0">
              <a:solidFill>
                <a:srgbClr val="006EBA"/>
              </a:solidFill>
            </a:endParaRPr>
          </a:p>
          <a:p>
            <a:endParaRPr lang="sl-SI" dirty="0">
              <a:solidFill>
                <a:srgbClr val="006EBA"/>
              </a:solidFill>
            </a:endParaRPr>
          </a:p>
          <a:p>
            <a:pPr algn="ctr"/>
            <a:r>
              <a:rPr lang="sl-SI" b="1" dirty="0">
                <a:solidFill>
                  <a:srgbClr val="96BE1E"/>
                </a:solidFill>
              </a:rPr>
              <a:t>*S promocijskimi aktivnostmi na nacionalni ravni želimo zmanjšati trend upadanja zaključevanja izobraževanja ter povečati število vpisanih odraslih v formalno izobraževanje.*</a:t>
            </a:r>
          </a:p>
          <a:p>
            <a:pPr marL="342900" indent="-342900">
              <a:buFontTx/>
              <a:buChar char="-"/>
            </a:pPr>
            <a:endParaRPr lang="sl-SI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7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217316" y="426378"/>
            <a:ext cx="9816444" cy="5220042"/>
          </a:xfrm>
        </p:spPr>
        <p:txBody>
          <a:bodyPr/>
          <a:lstStyle/>
          <a:p>
            <a:pPr algn="ctr"/>
            <a:r>
              <a:rPr lang="sl-SI" sz="2400" b="1" dirty="0">
                <a:solidFill>
                  <a:srgbClr val="006EBA"/>
                </a:solidFill>
              </a:rPr>
              <a:t>Promocijske aktivnosti na nacionalni ravni</a:t>
            </a: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r>
              <a:rPr lang="sl-SI" sz="1800" dirty="0">
                <a:solidFill>
                  <a:srgbClr val="006EBA"/>
                </a:solidFill>
              </a:rPr>
              <a:t>Namen je </a:t>
            </a:r>
            <a:r>
              <a:rPr lang="sl-SI" sz="1800" b="1" dirty="0">
                <a:solidFill>
                  <a:srgbClr val="006EBA"/>
                </a:solidFill>
              </a:rPr>
              <a:t>promovirati pomen izobrazbe </a:t>
            </a:r>
            <a:r>
              <a:rPr lang="sl-SI" sz="1800" dirty="0">
                <a:solidFill>
                  <a:srgbClr val="006EBA"/>
                </a:solidFill>
              </a:rPr>
              <a:t>za razvoj kariere posameznika, večjo zaposljivost, osebni razvoj in vključenost v družbo </a:t>
            </a:r>
            <a:r>
              <a:rPr lang="sl-SI" sz="1800" b="1" dirty="0">
                <a:solidFill>
                  <a:srgbClr val="006EBA"/>
                </a:solidFill>
              </a:rPr>
              <a:t>s ciljem večjega vključevanja odraslih v izobraževanje </a:t>
            </a:r>
            <a:r>
              <a:rPr lang="sl-SI" sz="1800" dirty="0">
                <a:solidFill>
                  <a:srgbClr val="006EBA"/>
                </a:solidFill>
              </a:rPr>
              <a:t>za pridobitev izobrazbe.</a:t>
            </a: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r>
              <a:rPr lang="sl-SI" sz="1800" b="1" dirty="0">
                <a:solidFill>
                  <a:srgbClr val="006EBA"/>
                </a:solidFill>
              </a:rPr>
              <a:t>Promocijske aktivnosti se bodo izvajale na dveh nivojih:</a:t>
            </a:r>
          </a:p>
          <a:p>
            <a:pPr algn="just"/>
            <a:r>
              <a:rPr lang="sl-SI" sz="1800" dirty="0">
                <a:solidFill>
                  <a:srgbClr val="006EBA"/>
                </a:solidFill>
              </a:rPr>
              <a:t>•	prvi nivo: promocija pomena izobrazbe za razvoj kariere posameznika, večjo zaposljivost, osebni razvoj in vključenost v družbo s ciljem večjega vključevanja odraslih v izobraževanje za pridobitev izobrazbe, </a:t>
            </a:r>
          </a:p>
          <a:p>
            <a:pPr algn="just"/>
            <a:r>
              <a:rPr lang="sl-SI" sz="1800" dirty="0">
                <a:solidFill>
                  <a:srgbClr val="006EBA"/>
                </a:solidFill>
              </a:rPr>
              <a:t>•	drugi nivo: promocijo javnega razpisa za sofinanciranje šolnin za dvig izobrazbene ravni I.</a:t>
            </a: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ctr"/>
            <a:r>
              <a:rPr lang="sl-SI" b="1" dirty="0">
                <a:solidFill>
                  <a:srgbClr val="96BE1E"/>
                </a:solidFill>
              </a:rPr>
              <a:t>Promocijske aktivnosti se bodo pričele okvirno med 15. in 26. avgustom 2019 in bodo potekale do 30. 4. 2022 (v različnih časovnih valovih).</a:t>
            </a: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sz="1800" dirty="0">
              <a:solidFill>
                <a:srgbClr val="006EBA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pPr algn="just"/>
            <a:endParaRPr lang="sl-SI" dirty="0">
              <a:solidFill>
                <a:srgbClr val="0070C0"/>
              </a:solidFill>
            </a:endParaRPr>
          </a:p>
          <a:p>
            <a:endParaRPr lang="sl-SI" sz="1800" dirty="0">
              <a:solidFill>
                <a:srgbClr val="006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44012"/>
      </p:ext>
    </p:extLst>
  </p:cSld>
  <p:clrMapOvr>
    <a:masterClrMapping/>
  </p:clrMapOvr>
</p:sld>
</file>

<file path=ppt/theme/theme1.xml><?xml version="1.0" encoding="utf-8"?>
<a:theme xmlns:a="http://schemas.openxmlformats.org/drawingml/2006/main" name="ŠRIP osno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1091</Words>
  <Application>Microsoft Office PowerPoint</Application>
  <PresentationFormat>Širokozaslonsko</PresentationFormat>
  <Paragraphs>168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Calibri light</vt:lpstr>
      <vt:lpstr>Wingdings</vt:lpstr>
      <vt:lpstr>ŠRIP osnova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Milena Glavan</cp:lastModifiedBy>
  <cp:revision>172</cp:revision>
  <cp:lastPrinted>2019-05-20T07:39:01Z</cp:lastPrinted>
  <dcterms:created xsi:type="dcterms:W3CDTF">2017-03-15T15:46:58Z</dcterms:created>
  <dcterms:modified xsi:type="dcterms:W3CDTF">2019-05-21T09:10:29Z</dcterms:modified>
</cp:coreProperties>
</file>