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B3F08-3384-4CA9-B8BE-F9B42BDCB4E4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1F51FBBB-CD17-475A-8398-2846A818E886}">
      <dgm:prSet phldrT="[besedilo]"/>
      <dgm:spPr/>
      <dgm:t>
        <a:bodyPr/>
        <a:lstStyle/>
        <a:p>
          <a:r>
            <a:rPr lang="sl-SI" b="1" dirty="0"/>
            <a:t>EVROPA</a:t>
          </a:r>
          <a:br>
            <a:rPr lang="sl-SI" dirty="0"/>
          </a:br>
          <a:r>
            <a:rPr lang="sl-SI" dirty="0"/>
            <a:t>Zelo razčlenjena, gosto poseljena. Naravno okolje je močno spremenjeno. Ima visoko razvito kmetijstvo, industrijo in turizem.</a:t>
          </a:r>
        </a:p>
      </dgm:t>
    </dgm:pt>
    <dgm:pt modelId="{C3DA87CC-2DD0-458A-AB38-0BFF19714301}" type="parTrans" cxnId="{B072DBB4-5740-4648-BD3C-F7A1389AE432}">
      <dgm:prSet/>
      <dgm:spPr/>
      <dgm:t>
        <a:bodyPr/>
        <a:lstStyle/>
        <a:p>
          <a:endParaRPr lang="sl-SI"/>
        </a:p>
      </dgm:t>
    </dgm:pt>
    <dgm:pt modelId="{3DD319B8-B367-4998-9D7A-E765AEFA8A22}" type="sibTrans" cxnId="{B072DBB4-5740-4648-BD3C-F7A1389AE432}">
      <dgm:prSet/>
      <dgm:spPr/>
      <dgm:t>
        <a:bodyPr/>
        <a:lstStyle/>
        <a:p>
          <a:endParaRPr lang="sl-SI"/>
        </a:p>
      </dgm:t>
    </dgm:pt>
    <dgm:pt modelId="{CED8EB9E-74A3-408F-B978-E2BC0896F2C9}" type="pres">
      <dgm:prSet presAssocID="{91DB3F08-3384-4CA9-B8BE-F9B42BDCB4E4}" presName="composite" presStyleCnt="0">
        <dgm:presLayoutVars>
          <dgm:chMax val="1"/>
          <dgm:dir/>
          <dgm:resizeHandles val="exact"/>
        </dgm:presLayoutVars>
      </dgm:prSet>
      <dgm:spPr/>
    </dgm:pt>
    <dgm:pt modelId="{C1CCF278-F7D0-4147-95F4-0B620476B945}" type="pres">
      <dgm:prSet presAssocID="{91DB3F08-3384-4CA9-B8BE-F9B42BDCB4E4}" presName="radial" presStyleCnt="0">
        <dgm:presLayoutVars>
          <dgm:animLvl val="ctr"/>
        </dgm:presLayoutVars>
      </dgm:prSet>
      <dgm:spPr/>
    </dgm:pt>
    <dgm:pt modelId="{42077A7D-89A4-4117-B471-4A885AAC5396}" type="pres">
      <dgm:prSet presAssocID="{1F51FBBB-CD17-475A-8398-2846A818E886}" presName="centerShape" presStyleLbl="vennNode1" presStyleIdx="0" presStyleCnt="1" custLinFactNeighborX="2865" custLinFactNeighborY="-1523"/>
      <dgm:spPr/>
    </dgm:pt>
  </dgm:ptLst>
  <dgm:cxnLst>
    <dgm:cxn modelId="{B072DBB4-5740-4648-BD3C-F7A1389AE432}" srcId="{91DB3F08-3384-4CA9-B8BE-F9B42BDCB4E4}" destId="{1F51FBBB-CD17-475A-8398-2846A818E886}" srcOrd="0" destOrd="0" parTransId="{C3DA87CC-2DD0-458A-AB38-0BFF19714301}" sibTransId="{3DD319B8-B367-4998-9D7A-E765AEFA8A22}"/>
    <dgm:cxn modelId="{805757B8-E5E5-4340-A2C4-6588AD583B54}" type="presOf" srcId="{1F51FBBB-CD17-475A-8398-2846A818E886}" destId="{42077A7D-89A4-4117-B471-4A885AAC5396}" srcOrd="0" destOrd="0" presId="urn:microsoft.com/office/officeart/2005/8/layout/radial3"/>
    <dgm:cxn modelId="{DC4096E1-8FD9-44EC-A50B-5661AB8DDC3A}" type="presOf" srcId="{91DB3F08-3384-4CA9-B8BE-F9B42BDCB4E4}" destId="{CED8EB9E-74A3-408F-B978-E2BC0896F2C9}" srcOrd="0" destOrd="0" presId="urn:microsoft.com/office/officeart/2005/8/layout/radial3"/>
    <dgm:cxn modelId="{4E33B0D0-B948-4082-85AA-B5F3A88C8E36}" type="presParOf" srcId="{CED8EB9E-74A3-408F-B978-E2BC0896F2C9}" destId="{C1CCF278-F7D0-4147-95F4-0B620476B945}" srcOrd="0" destOrd="0" presId="urn:microsoft.com/office/officeart/2005/8/layout/radial3"/>
    <dgm:cxn modelId="{A07617F7-4E9C-4108-90A8-8AED70C5F2DA}" type="presParOf" srcId="{C1CCF278-F7D0-4147-95F4-0B620476B945}" destId="{42077A7D-89A4-4117-B471-4A885AAC5396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9014E2-9962-47F3-8773-FCE9BC650E90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81D6C0B4-C592-44D4-8B19-A2893BD0E66B}">
      <dgm:prSet phldrT="[besedilo]" custT="1"/>
      <dgm:spPr/>
      <dgm:t>
        <a:bodyPr/>
        <a:lstStyle/>
        <a:p>
          <a:r>
            <a:rPr lang="sl-SI" sz="2000" b="1" dirty="0"/>
            <a:t>AZIJA</a:t>
          </a:r>
          <a:br>
            <a:rPr lang="sl-SI" sz="2000" dirty="0"/>
          </a:br>
          <a:r>
            <a:rPr lang="sl-SI" sz="2000" dirty="0"/>
            <a:t>Zelo raznolika, gosto in neenakomerno poseljena. V Aziji živi več kot polovica svetovnega prebivalstva</a:t>
          </a:r>
          <a:r>
            <a:rPr lang="sl-SI" sz="1700" dirty="0"/>
            <a:t>.</a:t>
          </a:r>
        </a:p>
      </dgm:t>
    </dgm:pt>
    <dgm:pt modelId="{62D2998F-8F77-43A7-90F6-780F0C3AF421}" type="parTrans" cxnId="{39C52DE1-02B0-4E4F-8AE7-5A836B9E3B81}">
      <dgm:prSet/>
      <dgm:spPr/>
      <dgm:t>
        <a:bodyPr/>
        <a:lstStyle/>
        <a:p>
          <a:endParaRPr lang="sl-SI"/>
        </a:p>
      </dgm:t>
    </dgm:pt>
    <dgm:pt modelId="{47A24804-FD09-4E07-ABEF-AA99F43F83E5}" type="sibTrans" cxnId="{39C52DE1-02B0-4E4F-8AE7-5A836B9E3B81}">
      <dgm:prSet/>
      <dgm:spPr/>
      <dgm:t>
        <a:bodyPr/>
        <a:lstStyle/>
        <a:p>
          <a:endParaRPr lang="sl-SI"/>
        </a:p>
      </dgm:t>
    </dgm:pt>
    <dgm:pt modelId="{062E7059-C092-4745-899D-C7A706C1832C}" type="pres">
      <dgm:prSet presAssocID="{2A9014E2-9962-47F3-8773-FCE9BC650E90}" presName="composite" presStyleCnt="0">
        <dgm:presLayoutVars>
          <dgm:chMax val="1"/>
          <dgm:dir/>
          <dgm:resizeHandles val="exact"/>
        </dgm:presLayoutVars>
      </dgm:prSet>
      <dgm:spPr/>
    </dgm:pt>
    <dgm:pt modelId="{EFF4F495-35C5-4B93-814C-E892A296DE46}" type="pres">
      <dgm:prSet presAssocID="{2A9014E2-9962-47F3-8773-FCE9BC650E90}" presName="radial" presStyleCnt="0">
        <dgm:presLayoutVars>
          <dgm:animLvl val="ctr"/>
        </dgm:presLayoutVars>
      </dgm:prSet>
      <dgm:spPr/>
    </dgm:pt>
    <dgm:pt modelId="{BB8498CF-FADB-455F-82FC-17A314DC6BFE}" type="pres">
      <dgm:prSet presAssocID="{81D6C0B4-C592-44D4-8B19-A2893BD0E66B}" presName="centerShape" presStyleLbl="vennNode1" presStyleIdx="0" presStyleCnt="1" custLinFactNeighborX="-3308" custLinFactNeighborY="1961"/>
      <dgm:spPr/>
    </dgm:pt>
  </dgm:ptLst>
  <dgm:cxnLst>
    <dgm:cxn modelId="{8248CB78-F995-4E9E-8C44-3983AFB11B4E}" type="presOf" srcId="{81D6C0B4-C592-44D4-8B19-A2893BD0E66B}" destId="{BB8498CF-FADB-455F-82FC-17A314DC6BFE}" srcOrd="0" destOrd="0" presId="urn:microsoft.com/office/officeart/2005/8/layout/radial3"/>
    <dgm:cxn modelId="{91B17EA7-9625-401C-94C0-03182F52C45D}" type="presOf" srcId="{2A9014E2-9962-47F3-8773-FCE9BC650E90}" destId="{062E7059-C092-4745-899D-C7A706C1832C}" srcOrd="0" destOrd="0" presId="urn:microsoft.com/office/officeart/2005/8/layout/radial3"/>
    <dgm:cxn modelId="{39C52DE1-02B0-4E4F-8AE7-5A836B9E3B81}" srcId="{2A9014E2-9962-47F3-8773-FCE9BC650E90}" destId="{81D6C0B4-C592-44D4-8B19-A2893BD0E66B}" srcOrd="0" destOrd="0" parTransId="{62D2998F-8F77-43A7-90F6-780F0C3AF421}" sibTransId="{47A24804-FD09-4E07-ABEF-AA99F43F83E5}"/>
    <dgm:cxn modelId="{EE4AA098-6D05-43AA-81C4-31CE1A41B531}" type="presParOf" srcId="{062E7059-C092-4745-899D-C7A706C1832C}" destId="{EFF4F495-35C5-4B93-814C-E892A296DE46}" srcOrd="0" destOrd="0" presId="urn:microsoft.com/office/officeart/2005/8/layout/radial3"/>
    <dgm:cxn modelId="{E2A29294-588C-4BC7-8E41-AA4392B6DF66}" type="presParOf" srcId="{EFF4F495-35C5-4B93-814C-E892A296DE46}" destId="{BB8498CF-FADB-455F-82FC-17A314DC6BFE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77A7D-89A4-4117-B471-4A885AAC5396}">
      <dsp:nvSpPr>
        <dsp:cNvPr id="0" name=""/>
        <dsp:cNvSpPr/>
      </dsp:nvSpPr>
      <dsp:spPr>
        <a:xfrm>
          <a:off x="1181763" y="0"/>
          <a:ext cx="3089897" cy="30898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b="1" kern="1200" dirty="0"/>
            <a:t>EVROPA</a:t>
          </a:r>
          <a:br>
            <a:rPr lang="sl-SI" sz="2100" kern="1200" dirty="0"/>
          </a:br>
          <a:r>
            <a:rPr lang="sl-SI" sz="2100" kern="1200" dirty="0"/>
            <a:t>Zelo razčlenjena, gosto poseljena. Naravno okolje je močno spremenjeno. Ima visoko razvito kmetijstvo, industrijo in turizem.</a:t>
          </a:r>
        </a:p>
      </dsp:txBody>
      <dsp:txXfrm>
        <a:off x="1634268" y="452505"/>
        <a:ext cx="2184887" cy="2184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498CF-FADB-455F-82FC-17A314DC6BFE}">
      <dsp:nvSpPr>
        <dsp:cNvPr id="0" name=""/>
        <dsp:cNvSpPr/>
      </dsp:nvSpPr>
      <dsp:spPr>
        <a:xfrm>
          <a:off x="47258" y="0"/>
          <a:ext cx="3019331" cy="3019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/>
            <a:t>AZIJA</a:t>
          </a:r>
          <a:br>
            <a:rPr lang="sl-SI" sz="2000" kern="1200" dirty="0"/>
          </a:br>
          <a:r>
            <a:rPr lang="sl-SI" sz="2000" kern="1200" dirty="0"/>
            <a:t>Zelo raznolika, gosto in neenakomerno poseljena. V Aziji živi več kot polovica svetovnega prebivalstva</a:t>
          </a:r>
          <a:r>
            <a:rPr lang="sl-SI" sz="1700" kern="1200" dirty="0"/>
            <a:t>.</a:t>
          </a:r>
        </a:p>
      </dsp:txBody>
      <dsp:txXfrm>
        <a:off x="489429" y="442171"/>
        <a:ext cx="2134989" cy="2134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5.jpeg"/><Relationship Id="rId1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eg"/><Relationship Id="rId1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7.jpe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9771D9-7AA6-45D5-B39C-AD953F4EA2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AZIJA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BC1BBCA-8884-496D-BDF6-7DB3B2EAD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7. RAZRED</a:t>
            </a:r>
          </a:p>
        </p:txBody>
      </p:sp>
      <p:pic>
        <p:nvPicPr>
          <p:cNvPr id="1026" name="Picture 2" descr="Why study East Asia? | East Asian Studies | The University of Sheffield">
            <a:extLst>
              <a:ext uri="{FF2B5EF4-FFF2-40B4-BE49-F238E27FC236}">
                <a16:creationId xmlns:a16="http://schemas.microsoft.com/office/drawing/2014/main" id="{D940D824-08BF-415C-9470-E546F2382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6" b="13817"/>
          <a:stretch/>
        </p:blipFill>
        <p:spPr bwMode="auto">
          <a:xfrm>
            <a:off x="0" y="-1"/>
            <a:ext cx="12192000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1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57803D5-CC70-E2E3-4CD7-899FAEF8ED3B}"/>
              </a:ext>
            </a:extLst>
          </p:cNvPr>
          <p:cNvGraphicFramePr/>
          <p:nvPr>
            <p:extLst/>
          </p:nvPr>
        </p:nvGraphicFramePr>
        <p:xfrm>
          <a:off x="2064668" y="2236355"/>
          <a:ext cx="4745911" cy="308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5E77501-30BD-471A-1B99-1DF3C45DD1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261976"/>
              </p:ext>
            </p:extLst>
          </p:nvPr>
        </p:nvGraphicFramePr>
        <p:xfrm>
          <a:off x="6444803" y="2236355"/>
          <a:ext cx="3912103" cy="301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Atenska Akropola se začasno zapira - siol.net">
            <a:extLst>
              <a:ext uri="{FF2B5EF4-FFF2-40B4-BE49-F238E27FC236}">
                <a16:creationId xmlns:a16="http://schemas.microsoft.com/office/drawing/2014/main" id="{721E6D7E-7BCA-46F5-EF0C-0E7C270F8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44" y="4278756"/>
            <a:ext cx="2862045" cy="253226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y Amsterdam is still the perfect city break destination | The Independent">
            <a:extLst>
              <a:ext uri="{FF2B5EF4-FFF2-40B4-BE49-F238E27FC236}">
                <a16:creationId xmlns:a16="http://schemas.microsoft.com/office/drawing/2014/main" id="{C9439373-DE96-DDEC-7A9D-11A91535D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150" y="5766"/>
            <a:ext cx="2738118" cy="264065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zhodne Alpe - Wikipedija, prosta enciklopedija">
            <a:extLst>
              <a:ext uri="{FF2B5EF4-FFF2-40B4-BE49-F238E27FC236}">
                <a16:creationId xmlns:a16="http://schemas.microsoft.com/office/drawing/2014/main" id="{57A634C1-A494-FA99-E523-F3BBC6042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7" y="806635"/>
            <a:ext cx="2738118" cy="235261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zleti in potovanja">
            <a:extLst>
              <a:ext uri="{FF2B5EF4-FFF2-40B4-BE49-F238E27FC236}">
                <a16:creationId xmlns:a16="http://schemas.microsoft.com/office/drawing/2014/main" id="{BF237A4A-9640-242E-5339-D8CE2E24C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" y="2781825"/>
            <a:ext cx="2839183" cy="253226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imalaja | Dnevnik">
            <a:extLst>
              <a:ext uri="{FF2B5EF4-FFF2-40B4-BE49-F238E27FC236}">
                <a16:creationId xmlns:a16="http://schemas.microsoft.com/office/drawing/2014/main" id="{C6161769-CDA6-B70B-3A2E-577F78841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854" y="4231775"/>
            <a:ext cx="2839185" cy="262622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 Šanghaj za samo 225€ iz Milana! | PO SVETU">
            <a:extLst>
              <a:ext uri="{FF2B5EF4-FFF2-40B4-BE49-F238E27FC236}">
                <a16:creationId xmlns:a16="http://schemas.microsoft.com/office/drawing/2014/main" id="{035CAC49-93FF-CACD-6E4F-B05B46F29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99" y="111725"/>
            <a:ext cx="2839184" cy="253110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aj Mahal - UNESCO World Heritage Centre">
            <a:extLst>
              <a:ext uri="{FF2B5EF4-FFF2-40B4-BE49-F238E27FC236}">
                <a16:creationId xmlns:a16="http://schemas.microsoft.com/office/drawing/2014/main" id="{12B6E8A8-9539-02F1-396E-11085244E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759" y="499393"/>
            <a:ext cx="2907146" cy="290714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Kitajski znanstvenik razvil riž, ki raste v morski vodi">
            <a:extLst>
              <a:ext uri="{FF2B5EF4-FFF2-40B4-BE49-F238E27FC236}">
                <a16:creationId xmlns:a16="http://schemas.microsoft.com/office/drawing/2014/main" id="{D643DAB4-48A1-C32D-5FF6-2C05A5C62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0"/>
          <a:stretch/>
        </p:blipFill>
        <p:spPr bwMode="auto">
          <a:xfrm>
            <a:off x="9354739" y="2581302"/>
            <a:ext cx="2697018" cy="258127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1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37A45F-B732-44DB-831A-7844E71A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704" y="3099366"/>
            <a:ext cx="9720072" cy="1499616"/>
          </a:xfrm>
        </p:spPr>
        <p:txBody>
          <a:bodyPr/>
          <a:lstStyle/>
          <a:p>
            <a:r>
              <a:rPr lang="sl-SI" dirty="0"/>
              <a:t>članki</a:t>
            </a:r>
          </a:p>
        </p:txBody>
      </p:sp>
      <p:pic>
        <p:nvPicPr>
          <p:cNvPr id="2050" name="Picture 2" descr="River Ganges - Patheos Sacred Spaces">
            <a:extLst>
              <a:ext uri="{FF2B5EF4-FFF2-40B4-BE49-F238E27FC236}">
                <a16:creationId xmlns:a16="http://schemas.microsoft.com/office/drawing/2014/main" id="{6B2BB725-5255-435C-88FB-4B9BCF43A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3" y="0"/>
            <a:ext cx="5012267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imalaja - Wikipedija, prosta enciklopedija">
            <a:extLst>
              <a:ext uri="{FF2B5EF4-FFF2-40B4-BE49-F238E27FC236}">
                <a16:creationId xmlns:a16="http://schemas.microsoft.com/office/drawing/2014/main" id="{60251F6D-084C-4158-9420-7070E5EC7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17" y="0"/>
            <a:ext cx="5040793" cy="332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itajski zid Archives - Vandraj">
            <a:extLst>
              <a:ext uri="{FF2B5EF4-FFF2-40B4-BE49-F238E27FC236}">
                <a16:creationId xmlns:a16="http://schemas.microsoft.com/office/drawing/2014/main" id="{17C8AD23-2E21-4257-B8DE-955A32A17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61449"/>
            <a:ext cx="4977725" cy="332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ajvan krajev map - Zemljevid Tajvan zanimive kraje (Vzhodna Azija - Azija)">
            <a:extLst>
              <a:ext uri="{FF2B5EF4-FFF2-40B4-BE49-F238E27FC236}">
                <a16:creationId xmlns:a16="http://schemas.microsoft.com/office/drawing/2014/main" id="{C0DC450E-ECFC-4150-BA69-B40823279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210" y="-1"/>
            <a:ext cx="2525789" cy="40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ubaj | Avstral-Azija">
            <a:extLst>
              <a:ext uri="{FF2B5EF4-FFF2-40B4-BE49-F238E27FC236}">
                <a16:creationId xmlns:a16="http://schemas.microsoft.com/office/drawing/2014/main" id="{A140FF43-51FE-4648-9378-783B35000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93" y="4083746"/>
            <a:ext cx="4177459" cy="277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eo Explainer: The Gobi Desert - Geographical">
            <a:extLst>
              <a:ext uri="{FF2B5EF4-FFF2-40B4-BE49-F238E27FC236}">
                <a16:creationId xmlns:a16="http://schemas.microsoft.com/office/drawing/2014/main" id="{348242D5-37E3-4C90-A582-FDA8A3517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6" y="4052993"/>
            <a:ext cx="4246563" cy="283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onsun - ABC Geografija">
            <a:extLst>
              <a:ext uri="{FF2B5EF4-FFF2-40B4-BE49-F238E27FC236}">
                <a16:creationId xmlns:a16="http://schemas.microsoft.com/office/drawing/2014/main" id="{D1E83895-151C-4A3C-B55E-81BB2F221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4"/>
          <a:stretch/>
        </p:blipFill>
        <p:spPr bwMode="auto">
          <a:xfrm>
            <a:off x="6720538" y="2585956"/>
            <a:ext cx="3481452" cy="189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220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84</TotalTime>
  <Words>47</Words>
  <Application>Microsoft Office PowerPoint</Application>
  <PresentationFormat>Širokozaslonsko</PresentationFormat>
  <Paragraphs>5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8" baseType="lpstr">
      <vt:lpstr>Arial</vt:lpstr>
      <vt:lpstr>Tw Cen MT</vt:lpstr>
      <vt:lpstr>Tw Cen MT Condensed</vt:lpstr>
      <vt:lpstr>Wingdings 3</vt:lpstr>
      <vt:lpstr>Integral</vt:lpstr>
      <vt:lpstr>AZIJA</vt:lpstr>
      <vt:lpstr>PowerPointova predstavitev</vt:lpstr>
      <vt:lpstr>članki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AZIJA</dc:title>
  <dc:creator>SIO Administrator</dc:creator>
  <cp:lastModifiedBy>SIO Administrator</cp:lastModifiedBy>
  <cp:revision>3</cp:revision>
  <dcterms:created xsi:type="dcterms:W3CDTF">2024-03-14T20:30:25Z</dcterms:created>
  <dcterms:modified xsi:type="dcterms:W3CDTF">2024-03-14T21:55:12Z</dcterms:modified>
</cp:coreProperties>
</file>