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83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3538-88B9-4B42-AE9A-60DE2607824F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D9EF8-E8E5-458D-B4C6-AE4C58DF4C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66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D9EF8-E8E5-458D-B4C6-AE4C58DF4CA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30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D9EF8-E8E5-458D-B4C6-AE4C58DF4CA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909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D9EF8-E8E5-458D-B4C6-AE4C58DF4CA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14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5DDFF-1C61-76EA-5D50-6A71AD505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6D9CF9-97C8-7928-964D-252DE2ED2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EFE12E-5C4A-BBBC-C6A5-7809BCF9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0842E6-B08A-26A0-82C8-BC9ACA73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AA0AAF-2594-0C1D-725D-CB73AB0B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01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1FF132-06C6-EE04-50C3-CBCD7734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1F21883-4C92-7FC6-6C46-0F7E7278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839CB8-B3F4-8519-1C2A-BECF87A3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0B9EFF2-445C-DE8F-EF86-B060097D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E078DD-5929-B1E5-0933-74B4503A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45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F265BB8-A75A-3E85-2B6C-76BCDFC5C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4929CF7-F960-CABF-5809-156853A1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FE8FD4-52BD-4318-AA88-6F5BF367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4E6FBA-D9DB-DBFD-7911-F16C9015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809EC2-B19C-6BD6-C9B5-580B3A73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181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16E24C-C688-33D0-83E7-CE956BE5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7ADBE1-8D7F-DF82-277C-41FB0AAB6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D75613-0FAB-BBCA-EB67-1D89656C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DF95FC-0B17-ADEF-59B5-9ED688D7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489277-F88B-086B-3FC3-CF7D90DD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8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AA5E7B-5146-D5B2-181C-06D3444F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63CB952-0B04-45B1-F8A1-85A57BD8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E835A7-E634-67CB-065C-521C0255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DEF1D2-0CF5-3B26-C615-663DBFE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4AF9CA-3EAB-EB8D-E474-5E308769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733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06A95-E1EE-349D-6C75-E960CF03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5B6C41-76E0-AED2-83C6-774BD857A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F646FFA-45E0-349B-8D2B-D1CA1B630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A1B9247-95E8-3682-9D4E-45DFAE67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F6937F-F17F-4486-3A08-01B8628E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28B148-0853-EF7C-1AEE-96D073CE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852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91D98C-4BD0-7CC6-7241-6F416379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6D59A87-782A-778F-CFE2-D0F4E29C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75D19E-8D68-151E-DCA1-FCF2E7971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A200CF-43D7-6653-3CCB-097F9A78F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686DFDC-51DE-B122-03D3-0DE99CF10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2F41E3B-D75A-F10F-E2EF-511C9C31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A66E363-64FA-472C-0AFB-FFBD94DE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BF3A55E-C4C8-B546-3A64-B3B5E6E0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6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7E83F2-81F3-757F-43E7-FA67DBDC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5B7C627-28EE-A1BB-4C0F-581DB0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F68DDDE-1EDC-DD78-6811-E5D7D28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F058442-C43F-12D6-552D-818E88C6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30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EB812DE-9CB3-5165-F31C-D173385D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9F63C9B-4DEE-46C4-381B-112A7C74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4EB38E4-A2EF-849D-0178-8B3DEBC2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8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E7A40D-27B8-0766-27C1-9D5380D0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17BC1D-0385-2D94-C758-6618DF40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2351CE-A39A-9A47-0096-38575EC5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83E3E2E-BF4E-A663-0A70-EF6335DF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B58D5C-FB88-DB15-06D2-A9A67E55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50B1CB-1683-D01B-AD83-20735463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32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DDFEAB-7D99-250B-C89C-C50F6420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E77D799-1B5C-D9B5-8BCF-A5090F89F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E15F420-F197-4B7B-93EE-A58A8DD5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FE40C5-0624-EDA7-4639-E5580874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10ACC28-B1C6-01DE-B9C0-537D6127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171EEAA-7EDD-C761-62CF-BEF5E6ED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0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C764F88-5747-0DAE-E1CB-240A34F6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A33E76-A922-8161-7C1F-F1DC90425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C3F1D1-F2B8-C16F-144B-DF1BA0C0F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4A32-D86C-44D7-8EBE-FC1920346897}" type="datetimeFigureOut">
              <a:rPr lang="sl-SI" smtClean="0"/>
              <a:t>28. 03. 2024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7AC23E-2441-0C6C-C2FE-6FC1F7949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D7ACA38-D24F-42F4-D189-05B05465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CECE-8AE9-4AF5-9E9A-1E4D9B48E4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56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5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gif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18" Type="http://schemas.openxmlformats.org/officeDocument/2006/relationships/image" Target="../media/image103.png"/><Relationship Id="rId3" Type="http://schemas.openxmlformats.org/officeDocument/2006/relationships/image" Target="../media/image101.jpe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2" Type="http://schemas.openxmlformats.org/officeDocument/2006/relationships/image" Target="../media/image100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1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102.gif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568FC-D63F-0FEC-CDD7-73B49C7BC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PRIZMA _ 2. del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842366-1AB2-7A55-1A9D-63A8F47EC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Zbirka nalog 2. del  </a:t>
            </a:r>
            <a:r>
              <a:rPr lang="sl-SI" dirty="0" err="1"/>
              <a:t>str</a:t>
            </a:r>
            <a:r>
              <a:rPr lang="sl-SI" dirty="0"/>
              <a:t> 60/</a:t>
            </a:r>
          </a:p>
        </p:txBody>
      </p:sp>
    </p:spTree>
    <p:extLst>
      <p:ext uri="{BB962C8B-B14F-4D97-AF65-F5344CB8AC3E}">
        <p14:creationId xmlns:p14="http://schemas.microsoft.com/office/powerpoint/2010/main" val="108812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9373B5B-03F8-BF94-9C46-9C884C673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9" r="7713"/>
          <a:stretch/>
        </p:blipFill>
        <p:spPr>
          <a:xfrm>
            <a:off x="241978" y="238539"/>
            <a:ext cx="4518866" cy="1604688"/>
          </a:xfrm>
          <a:prstGeom prst="rect">
            <a:avLst/>
          </a:prstGeom>
        </p:spPr>
      </p:pic>
      <p:pic>
        <p:nvPicPr>
          <p:cNvPr id="4" name="Picture 2" descr="Matematika 8 - 8.5 Pravilna četverostrana prizma">
            <a:extLst>
              <a:ext uri="{FF2B5EF4-FFF2-40B4-BE49-F238E27FC236}">
                <a16:creationId xmlns:a16="http://schemas.microsoft.com/office/drawing/2014/main" id="{7B34737A-8791-9E69-5751-BFA86E28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6039" r="73473" b="14441"/>
          <a:stretch/>
        </p:blipFill>
        <p:spPr bwMode="auto">
          <a:xfrm>
            <a:off x="3756458" y="713463"/>
            <a:ext cx="2016415" cy="29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169682A-0856-B240-EFD7-451663B0016B}"/>
              </a:ext>
            </a:extLst>
          </p:cNvPr>
          <p:cNvSpPr txBox="1"/>
          <p:nvPr/>
        </p:nvSpPr>
        <p:spPr>
          <a:xfrm>
            <a:off x="526774" y="1887471"/>
            <a:ext cx="317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PRAVILNA ŠTIRISTRANA PRIZMA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F8C92BC1-45CF-9FB4-60FA-A9606F29B80E}"/>
                  </a:ext>
                </a:extLst>
              </p:cNvPr>
              <p:cNvSpPr txBox="1"/>
              <p:nvPr/>
            </p:nvSpPr>
            <p:spPr>
              <a:xfrm>
                <a:off x="636105" y="2187849"/>
                <a:ext cx="2057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 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F8C92BC1-45CF-9FB4-60FA-A9606F29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2187849"/>
                <a:ext cx="20574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67DD084A-625A-97F6-5C67-01EC4DC10385}"/>
                  </a:ext>
                </a:extLst>
              </p:cNvPr>
              <p:cNvSpPr txBox="1"/>
              <p:nvPr/>
            </p:nvSpPr>
            <p:spPr>
              <a:xfrm>
                <a:off x="526774" y="2557181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=576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67DD084A-625A-97F6-5C67-01EC4DC10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4" y="2557181"/>
                <a:ext cx="23953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872377B9-FEB5-42B4-68AE-F79EA4610FB6}"/>
              </a:ext>
            </a:extLst>
          </p:cNvPr>
          <p:cNvCxnSpPr>
            <a:cxnSpLocks/>
          </p:cNvCxnSpPr>
          <p:nvPr/>
        </p:nvCxnSpPr>
        <p:spPr>
          <a:xfrm>
            <a:off x="377687" y="3080401"/>
            <a:ext cx="28922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83F62B3-6BAC-18C8-FDA5-00077EF3AFD3}"/>
              </a:ext>
            </a:extLst>
          </p:cNvPr>
          <p:cNvSpPr txBox="1"/>
          <p:nvPr/>
        </p:nvSpPr>
        <p:spPr>
          <a:xfrm>
            <a:off x="5559144" y="1503306"/>
            <a:ext cx="25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87610E5-79A7-84DE-31A6-669168B2C113}"/>
              </a:ext>
            </a:extLst>
          </p:cNvPr>
          <p:cNvSpPr txBox="1"/>
          <p:nvPr/>
        </p:nvSpPr>
        <p:spPr>
          <a:xfrm>
            <a:off x="241978" y="3119169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a) P =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1606E67-B9E4-2EF5-CB2F-72AD72A75880}"/>
              </a:ext>
            </a:extLst>
          </p:cNvPr>
          <p:cNvSpPr txBox="1"/>
          <p:nvPr/>
        </p:nvSpPr>
        <p:spPr>
          <a:xfrm>
            <a:off x="207963" y="3603621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b) a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E3A50F1B-83FF-0717-B90E-D9C0FF250994}"/>
                  </a:ext>
                </a:extLst>
              </p:cNvPr>
              <p:cNvSpPr txBox="1"/>
              <p:nvPr/>
            </p:nvSpPr>
            <p:spPr>
              <a:xfrm>
                <a:off x="207963" y="4101691"/>
                <a:ext cx="1150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c)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/>
                  <a:t> = </a:t>
                </a: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E3A50F1B-83FF-0717-B90E-D9C0FF250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3" y="4101691"/>
                <a:ext cx="1150892" cy="523220"/>
              </a:xfrm>
              <a:prstGeom prst="rect">
                <a:avLst/>
              </a:prstGeom>
              <a:blipFill>
                <a:blip r:embed="rId7"/>
                <a:stretch>
                  <a:fillRect l="-10582" t="-11628" r="-10053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DFA2949-560F-F19C-F4F5-B3DC9C89C0D0}"/>
              </a:ext>
            </a:extLst>
          </p:cNvPr>
          <p:cNvSpPr txBox="1"/>
          <p:nvPr/>
        </p:nvSpPr>
        <p:spPr>
          <a:xfrm>
            <a:off x="207963" y="4656721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č) V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3EA5E1C1-7B7A-A729-58DC-37292E45B344}"/>
                  </a:ext>
                </a:extLst>
              </p:cNvPr>
              <p:cNvSpPr txBox="1"/>
              <p:nvPr/>
            </p:nvSpPr>
            <p:spPr>
              <a:xfrm>
                <a:off x="6114401" y="476182"/>
                <a:ext cx="18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3EA5E1C1-7B7A-A729-58DC-37292E45B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01" y="476182"/>
                <a:ext cx="1897892" cy="523220"/>
              </a:xfrm>
              <a:prstGeom prst="rect">
                <a:avLst/>
              </a:prstGeom>
              <a:blipFill>
                <a:blip r:embed="rId8"/>
                <a:stretch>
                  <a:fillRect l="-6431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AF29A35D-845C-FB52-773D-EF61C0BCC326}"/>
                  </a:ext>
                </a:extLst>
              </p:cNvPr>
              <p:cNvSpPr txBox="1"/>
              <p:nvPr/>
            </p:nvSpPr>
            <p:spPr>
              <a:xfrm>
                <a:off x="6114401" y="967706"/>
                <a:ext cx="25767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2</a:t>
                </a:r>
                <a14:m>
                  <m:oMath xmlns:m="http://schemas.openxmlformats.org/officeDocument/2006/math">
                    <m:r>
                      <a:rPr lang="sl-SI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·81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576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AF29A35D-845C-FB52-773D-EF61C0BC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401" y="967706"/>
                <a:ext cx="2576796" cy="523220"/>
              </a:xfrm>
              <a:prstGeom prst="rect">
                <a:avLst/>
              </a:prstGeom>
              <a:blipFill>
                <a:blip r:embed="rId9"/>
                <a:stretch>
                  <a:fillRect l="-4728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D9E36AB-44C1-4C45-4C8E-3B9952898815}"/>
                  </a:ext>
                </a:extLst>
              </p:cNvPr>
              <p:cNvSpPr txBox="1"/>
              <p:nvPr/>
            </p:nvSpPr>
            <p:spPr>
              <a:xfrm>
                <a:off x="6101661" y="1429371"/>
                <a:ext cx="2125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162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576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3D9E36AB-44C1-4C45-4C8E-3B995289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61" y="1429371"/>
                <a:ext cx="2125903" cy="523220"/>
              </a:xfrm>
              <a:prstGeom prst="rect">
                <a:avLst/>
              </a:prstGeom>
              <a:blipFill>
                <a:blip r:embed="rId10"/>
                <a:stretch>
                  <a:fillRect l="-6017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744BD0E-7CC2-1682-844B-8C4BDAFE38E7}"/>
              </a:ext>
            </a:extLst>
          </p:cNvPr>
          <p:cNvSpPr txBox="1"/>
          <p:nvPr/>
        </p:nvSpPr>
        <p:spPr>
          <a:xfrm>
            <a:off x="6114401" y="1952591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 =738 dm²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DBA67016-AD31-523A-C0C3-D44F59CBFE97}"/>
              </a:ext>
            </a:extLst>
          </p:cNvPr>
          <p:cNvSpPr/>
          <p:nvPr/>
        </p:nvSpPr>
        <p:spPr>
          <a:xfrm>
            <a:off x="6031161" y="413405"/>
            <a:ext cx="2590924" cy="209684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DDA154D-BD01-C0C2-15C5-40C409A0610A}"/>
              </a:ext>
            </a:extLst>
          </p:cNvPr>
          <p:cNvSpPr txBox="1"/>
          <p:nvPr/>
        </p:nvSpPr>
        <p:spPr>
          <a:xfrm>
            <a:off x="1063903" y="3119168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738 dm²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219515F2-BAA5-CCAB-0CBC-BC57F736E902}"/>
                  </a:ext>
                </a:extLst>
              </p:cNvPr>
              <p:cNvSpPr txBox="1"/>
              <p:nvPr/>
            </p:nvSpPr>
            <p:spPr>
              <a:xfrm>
                <a:off x="9398132" y="334118"/>
                <a:ext cx="2057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 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219515F2-BAA5-CCAB-0CBC-BC57F736E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132" y="334118"/>
                <a:ext cx="205740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EA2D29DC-802F-92EF-1EEC-E96977091D60}"/>
                  </a:ext>
                </a:extLst>
              </p:cNvPr>
              <p:cNvSpPr txBox="1"/>
              <p:nvPr/>
            </p:nvSpPr>
            <p:spPr>
              <a:xfrm>
                <a:off x="9424243" y="779273"/>
                <a:ext cx="2057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EA2D29DC-802F-92EF-1EEC-E96977091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243" y="779273"/>
                <a:ext cx="205740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50A0C0C5-270E-4DA6-A5DB-B7EF65073541}"/>
                  </a:ext>
                </a:extLst>
              </p:cNvPr>
              <p:cNvSpPr txBox="1"/>
              <p:nvPr/>
            </p:nvSpPr>
            <p:spPr>
              <a:xfrm>
                <a:off x="9377833" y="1229316"/>
                <a:ext cx="2057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81=</m:t>
                      </m:r>
                      <m:r>
                        <a:rPr lang="sl-S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50A0C0C5-270E-4DA6-A5DB-B7EF6507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33" y="1229316"/>
                <a:ext cx="205740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9C80870D-6956-AD64-91FE-1BE65086B31C}"/>
                  </a:ext>
                </a:extLst>
              </p:cNvPr>
              <p:cNvSpPr txBox="1"/>
              <p:nvPr/>
            </p:nvSpPr>
            <p:spPr>
              <a:xfrm>
                <a:off x="9763222" y="1756005"/>
                <a:ext cx="1327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</a:t>
                </a:r>
                <a:r>
                  <a:rPr lang="sl-SI" sz="2800" dirty="0"/>
                  <a:t>= 81</a:t>
                </a:r>
              </a:p>
            </p:txBody>
          </p:sp>
        </mc:Choice>
        <mc:Fallback xmlns="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9C80870D-6956-AD64-91FE-1BE65086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222" y="1756005"/>
                <a:ext cx="1327220" cy="523220"/>
              </a:xfrm>
              <a:prstGeom prst="rect">
                <a:avLst/>
              </a:prstGeom>
              <a:blipFill>
                <a:blip r:embed="rId14"/>
                <a:stretch>
                  <a:fillRect t="-10465" r="-1382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B0A8F7DB-8DC2-6AB8-8BFC-CFD1D84FE4F1}"/>
                  </a:ext>
                </a:extLst>
              </p:cNvPr>
              <p:cNvSpPr txBox="1"/>
              <p:nvPr/>
            </p:nvSpPr>
            <p:spPr>
              <a:xfrm>
                <a:off x="9935617" y="2256803"/>
                <a:ext cx="1540214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</a:t>
                </a:r>
                <a:r>
                  <a:rPr lang="sl-SI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B0A8F7DB-8DC2-6AB8-8BFC-CFD1D84FE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617" y="2256803"/>
                <a:ext cx="1540214" cy="563744"/>
              </a:xfrm>
              <a:prstGeom prst="rect">
                <a:avLst/>
              </a:prstGeom>
              <a:blipFill>
                <a:blip r:embed="rId15"/>
                <a:stretch>
                  <a:fillRect t="-2151" b="-3010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5F43EA8F-148C-697F-1066-FE367DE6B225}"/>
                  </a:ext>
                </a:extLst>
              </p:cNvPr>
              <p:cNvSpPr txBox="1"/>
              <p:nvPr/>
            </p:nvSpPr>
            <p:spPr>
              <a:xfrm>
                <a:off x="9915319" y="2706846"/>
                <a:ext cx="1540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</a:t>
                </a:r>
                <a:r>
                  <a:rPr lang="sl-SI" sz="2800" dirty="0"/>
                  <a:t>=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5F43EA8F-148C-697F-1066-FE367DE6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19" y="2706846"/>
                <a:ext cx="1540214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ravokotnik 28">
            <a:extLst>
              <a:ext uri="{FF2B5EF4-FFF2-40B4-BE49-F238E27FC236}">
                <a16:creationId xmlns:a16="http://schemas.microsoft.com/office/drawing/2014/main" id="{F162937F-E2AC-D50E-8252-C6439C387E6D}"/>
              </a:ext>
            </a:extLst>
          </p:cNvPr>
          <p:cNvSpPr/>
          <p:nvPr/>
        </p:nvSpPr>
        <p:spPr>
          <a:xfrm>
            <a:off x="9223389" y="238539"/>
            <a:ext cx="2590924" cy="31010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51AA82CE-392E-6C93-DFC6-BF0AFF4DDC90}"/>
              </a:ext>
            </a:extLst>
          </p:cNvPr>
          <p:cNvSpPr txBox="1"/>
          <p:nvPr/>
        </p:nvSpPr>
        <p:spPr>
          <a:xfrm>
            <a:off x="1063903" y="3610429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2060"/>
                </a:solidFill>
              </a:rPr>
              <a:t>9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36C81E77-611C-0534-35A3-1DD67C4F8DDE}"/>
                  </a:ext>
                </a:extLst>
              </p:cNvPr>
              <p:cNvSpPr txBox="1"/>
              <p:nvPr/>
            </p:nvSpPr>
            <p:spPr>
              <a:xfrm>
                <a:off x="2778298" y="3657169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=576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36C81E77-611C-0534-35A3-1DD67C4F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98" y="3657169"/>
                <a:ext cx="23953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2B9A87D7-DE80-DFC3-7FB4-62ED21A36D00}"/>
                  </a:ext>
                </a:extLst>
              </p:cNvPr>
              <p:cNvSpPr txBox="1"/>
              <p:nvPr/>
            </p:nvSpPr>
            <p:spPr>
              <a:xfrm>
                <a:off x="2365514" y="4035613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ℴ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2B9A87D7-DE80-DFC3-7FB4-62ED21A36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14" y="4035613"/>
                <a:ext cx="2395330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8A06723B-FAD3-0021-B00A-6FDB001BA55C}"/>
                  </a:ext>
                </a:extLst>
              </p:cNvPr>
              <p:cNvSpPr txBox="1"/>
              <p:nvPr/>
            </p:nvSpPr>
            <p:spPr>
              <a:xfrm>
                <a:off x="2474867" y="4479283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8A06723B-FAD3-0021-B00A-6FDB001BA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867" y="4479283"/>
                <a:ext cx="239533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FF84A11F-45F3-588D-3524-1D8AB95BC8B7}"/>
                  </a:ext>
                </a:extLst>
              </p:cNvPr>
              <p:cNvSpPr txBox="1"/>
              <p:nvPr/>
            </p:nvSpPr>
            <p:spPr>
              <a:xfrm>
                <a:off x="2507800" y="5013511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576=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·</m:t>
                      </m:r>
                      <m:r>
                        <a:rPr lang="sl-SI" sz="2800" b="0" i="1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FF84A11F-45F3-588D-3524-1D8AB95B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00" y="5013511"/>
                <a:ext cx="23953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D6AA06DF-068B-0D74-797E-3DF4D68C676F}"/>
                  </a:ext>
                </a:extLst>
              </p:cNvPr>
              <p:cNvSpPr txBox="1"/>
              <p:nvPr/>
            </p:nvSpPr>
            <p:spPr>
              <a:xfrm>
                <a:off x="2331038" y="5458034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576= 36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D6AA06DF-068B-0D74-797E-3DF4D68C6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38" y="5458034"/>
                <a:ext cx="239533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B61334DC-C82C-97EC-57C7-A01844059ED2}"/>
                  </a:ext>
                </a:extLst>
              </p:cNvPr>
              <p:cNvSpPr txBox="1"/>
              <p:nvPr/>
            </p:nvSpPr>
            <p:spPr>
              <a:xfrm>
                <a:off x="2922104" y="5902557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</a:t>
                </a:r>
                <a:r>
                  <a:rPr lang="sl-SI" sz="2800" dirty="0"/>
                  <a:t>576 : 36</a:t>
                </a:r>
              </a:p>
            </p:txBody>
          </p:sp>
        </mc:Choice>
        <mc:Fallback xmlns="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B61334DC-C82C-97EC-57C7-A0184405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104" y="5902557"/>
                <a:ext cx="2395330" cy="523220"/>
              </a:xfrm>
              <a:prstGeom prst="rect">
                <a:avLst/>
              </a:prstGeom>
              <a:blipFill>
                <a:blip r:embed="rId2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8C490FCF-1D0D-C6EA-7375-1747E4246094}"/>
                  </a:ext>
                </a:extLst>
              </p:cNvPr>
              <p:cNvSpPr txBox="1"/>
              <p:nvPr/>
            </p:nvSpPr>
            <p:spPr>
              <a:xfrm>
                <a:off x="2817139" y="6347080"/>
                <a:ext cx="1665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= </a:t>
                </a:r>
                <a:r>
                  <a:rPr lang="sl-SI" sz="2800" dirty="0"/>
                  <a:t>16 dm</a:t>
                </a:r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8C490FCF-1D0D-C6EA-7375-1747E4246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139" y="6347080"/>
                <a:ext cx="1665409" cy="523220"/>
              </a:xfrm>
              <a:prstGeom prst="rect">
                <a:avLst/>
              </a:prstGeom>
              <a:blipFill>
                <a:blip r:embed="rId23"/>
                <a:stretch>
                  <a:fillRect t="-10465" r="-549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AEA4C8AB-DB6C-9D11-CB5E-6401785B3BD2}"/>
              </a:ext>
            </a:extLst>
          </p:cNvPr>
          <p:cNvSpPr txBox="1"/>
          <p:nvPr/>
        </p:nvSpPr>
        <p:spPr>
          <a:xfrm>
            <a:off x="1247593" y="4133648"/>
            <a:ext cx="115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16 dm</a:t>
            </a:r>
          </a:p>
        </p:txBody>
      </p:sp>
      <p:sp>
        <p:nvSpPr>
          <p:cNvPr id="41" name="Pravokotnik 40">
            <a:extLst>
              <a:ext uri="{FF2B5EF4-FFF2-40B4-BE49-F238E27FC236}">
                <a16:creationId xmlns:a16="http://schemas.microsoft.com/office/drawing/2014/main" id="{03D92CC2-EC1A-8E7A-E408-7EACEE39C602}"/>
              </a:ext>
            </a:extLst>
          </p:cNvPr>
          <p:cNvSpPr/>
          <p:nvPr/>
        </p:nvSpPr>
        <p:spPr>
          <a:xfrm>
            <a:off x="2580222" y="3659722"/>
            <a:ext cx="2590924" cy="31010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C0F8CD18-2955-FFBE-5387-E407DCA189EF}"/>
                  </a:ext>
                </a:extLst>
              </p:cNvPr>
              <p:cNvSpPr txBox="1"/>
              <p:nvPr/>
            </p:nvSpPr>
            <p:spPr>
              <a:xfrm>
                <a:off x="6182684" y="3287029"/>
                <a:ext cx="1324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C0F8CD18-2955-FFBE-5387-E407DCA18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84" y="3287029"/>
                <a:ext cx="1324402" cy="584775"/>
              </a:xfrm>
              <a:prstGeom prst="rect">
                <a:avLst/>
              </a:prstGeom>
              <a:blipFill>
                <a:blip r:embed="rId24"/>
                <a:stretch>
                  <a:fillRect l="-9217" t="-1042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CEBCDDE8-F0C1-6F53-669E-9CE9A381FD6F}"/>
                  </a:ext>
                </a:extLst>
              </p:cNvPr>
              <p:cNvSpPr txBox="1"/>
              <p:nvPr/>
            </p:nvSpPr>
            <p:spPr>
              <a:xfrm>
                <a:off x="6190945" y="3778526"/>
                <a:ext cx="19395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43" name="PoljeZBesedilom 42">
                <a:extLst>
                  <a:ext uri="{FF2B5EF4-FFF2-40B4-BE49-F238E27FC236}">
                    <a16:creationId xmlns:a16="http://schemas.microsoft.com/office/drawing/2014/main" id="{CEBCDDE8-F0C1-6F53-669E-9CE9A381F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45" y="3778526"/>
                <a:ext cx="1939570" cy="584775"/>
              </a:xfrm>
              <a:prstGeom prst="rect">
                <a:avLst/>
              </a:prstGeom>
              <a:blipFill>
                <a:blip r:embed="rId25"/>
                <a:stretch>
                  <a:fillRect l="-6604" t="-2083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C7224681-68E9-EFBD-51CC-CB6550CAA6D2}"/>
                  </a:ext>
                </a:extLst>
              </p:cNvPr>
              <p:cNvSpPr txBox="1"/>
              <p:nvPr/>
            </p:nvSpPr>
            <p:spPr>
              <a:xfrm>
                <a:off x="6175076" y="4431787"/>
                <a:ext cx="19395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81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l-SI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44" name="PoljeZBesedilom 43">
                <a:extLst>
                  <a:ext uri="{FF2B5EF4-FFF2-40B4-BE49-F238E27FC236}">
                    <a16:creationId xmlns:a16="http://schemas.microsoft.com/office/drawing/2014/main" id="{C7224681-68E9-EFBD-51CC-CB6550CAA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76" y="4431787"/>
                <a:ext cx="1939570" cy="584775"/>
              </a:xfrm>
              <a:prstGeom prst="rect">
                <a:avLst/>
              </a:prstGeom>
              <a:blipFill>
                <a:blip r:embed="rId26"/>
                <a:stretch>
                  <a:fillRect l="-6604" t="-1042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7C8DBE95-0EEC-D7D4-BA76-A0396B8A7143}"/>
                  </a:ext>
                </a:extLst>
              </p:cNvPr>
              <p:cNvSpPr txBox="1"/>
              <p:nvPr/>
            </p:nvSpPr>
            <p:spPr>
              <a:xfrm>
                <a:off x="6230930" y="4991770"/>
                <a:ext cx="24801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</a:t>
                </a:r>
                <a:r>
                  <a:rPr lang="sl-SI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1296 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7C8DBE95-0EEC-D7D4-BA76-A0396B8A7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930" y="4991770"/>
                <a:ext cx="2480166" cy="584775"/>
              </a:xfrm>
              <a:prstGeom prst="rect">
                <a:avLst/>
              </a:prstGeom>
              <a:blipFill>
                <a:blip r:embed="rId27"/>
                <a:stretch>
                  <a:fillRect l="-4914" t="-2083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ravokotnik 45">
            <a:extLst>
              <a:ext uri="{FF2B5EF4-FFF2-40B4-BE49-F238E27FC236}">
                <a16:creationId xmlns:a16="http://schemas.microsoft.com/office/drawing/2014/main" id="{69E7A536-2181-121E-DB62-406567344B99}"/>
              </a:ext>
            </a:extLst>
          </p:cNvPr>
          <p:cNvSpPr/>
          <p:nvPr/>
        </p:nvSpPr>
        <p:spPr>
          <a:xfrm>
            <a:off x="5757755" y="2968992"/>
            <a:ext cx="3086844" cy="310100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193A436-210A-FA8F-5925-F68E907B6FC8}"/>
                  </a:ext>
                </a:extLst>
              </p:cNvPr>
              <p:cNvSpPr txBox="1"/>
              <p:nvPr/>
            </p:nvSpPr>
            <p:spPr>
              <a:xfrm>
                <a:off x="935233" y="4605394"/>
                <a:ext cx="17956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1296 </m:t>
                      </m:r>
                      <m:r>
                        <a:rPr lang="sl-S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193A436-210A-FA8F-5925-F68E907B6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3" y="4605394"/>
                <a:ext cx="1795683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7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F1C71AA-CEBF-DD01-0333-E4EAD4F2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6" y="292009"/>
            <a:ext cx="4677214" cy="146567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B0A67B6-4DC7-11CB-343B-54ADB379E2DC}"/>
              </a:ext>
            </a:extLst>
          </p:cNvPr>
          <p:cNvSpPr txBox="1"/>
          <p:nvPr/>
        </p:nvSpPr>
        <p:spPr>
          <a:xfrm>
            <a:off x="455654" y="1846831"/>
            <a:ext cx="317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PRAVILNA ŠTIRISTRANA PRIZMA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D0D76B7A-F3ED-F4AC-5C03-4AD07EE6EC9C}"/>
              </a:ext>
            </a:extLst>
          </p:cNvPr>
          <p:cNvSpPr/>
          <p:nvPr/>
        </p:nvSpPr>
        <p:spPr>
          <a:xfrm>
            <a:off x="548640" y="292009"/>
            <a:ext cx="3322320" cy="19567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B177ABD-44AD-6090-7026-5B666BCA5364}"/>
              </a:ext>
            </a:extLst>
          </p:cNvPr>
          <p:cNvSpPr/>
          <p:nvPr/>
        </p:nvSpPr>
        <p:spPr>
          <a:xfrm>
            <a:off x="455654" y="1910080"/>
            <a:ext cx="3322320" cy="195671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17200A6-6E6A-5967-0536-D7963981BB20}"/>
                  </a:ext>
                </a:extLst>
              </p:cNvPr>
              <p:cNvSpPr txBox="1"/>
              <p:nvPr/>
            </p:nvSpPr>
            <p:spPr>
              <a:xfrm>
                <a:off x="312025" y="2169000"/>
                <a:ext cx="2391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1248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sl-SI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17200A6-6E6A-5967-0536-D7963981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5" y="2169000"/>
                <a:ext cx="239157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44E8BEEB-FD9E-924C-1300-D7B6C9300AE8}"/>
                  </a:ext>
                </a:extLst>
              </p:cNvPr>
              <p:cNvSpPr txBox="1"/>
              <p:nvPr/>
            </p:nvSpPr>
            <p:spPr>
              <a:xfrm>
                <a:off x="208626" y="2627483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=960 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44E8BEEB-FD9E-924C-1300-D7B6C930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6" y="2627483"/>
                <a:ext cx="23953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Matematika 8 - 8.5 Pravilna četverostrana prizma">
            <a:extLst>
              <a:ext uri="{FF2B5EF4-FFF2-40B4-BE49-F238E27FC236}">
                <a16:creationId xmlns:a16="http://schemas.microsoft.com/office/drawing/2014/main" id="{877923B2-1013-675D-713A-A49C0D1B3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6039" r="73473" b="14441"/>
          <a:stretch/>
        </p:blipFill>
        <p:spPr bwMode="auto">
          <a:xfrm>
            <a:off x="4885840" y="-40640"/>
            <a:ext cx="2016415" cy="29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75B9070-C266-17D7-9F38-24F83D9C4ADA}"/>
              </a:ext>
            </a:extLst>
          </p:cNvPr>
          <p:cNvSpPr txBox="1"/>
          <p:nvPr/>
        </p:nvSpPr>
        <p:spPr>
          <a:xfrm>
            <a:off x="6774702" y="1024844"/>
            <a:ext cx="25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</a:t>
            </a:r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30D5C946-8CC0-551B-7FCD-FDC05CF7E714}"/>
              </a:ext>
            </a:extLst>
          </p:cNvPr>
          <p:cNvCxnSpPr/>
          <p:nvPr/>
        </p:nvCxnSpPr>
        <p:spPr>
          <a:xfrm>
            <a:off x="208626" y="3037840"/>
            <a:ext cx="2395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5869216D-9FFF-54A4-D359-07DBCEC3AA23}"/>
                  </a:ext>
                </a:extLst>
              </p:cNvPr>
              <p:cNvSpPr txBox="1"/>
              <p:nvPr/>
            </p:nvSpPr>
            <p:spPr>
              <a:xfrm>
                <a:off x="208626" y="3175021"/>
                <a:ext cx="1138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a)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sl-SI" sz="2800" dirty="0"/>
                  <a:t> = </a:t>
                </a:r>
              </a:p>
            </p:txBody>
          </p:sp>
        </mc:Choice>
        <mc:Fallback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5869216D-9FFF-54A4-D359-07DBCEC3A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6" y="3175021"/>
                <a:ext cx="1138645" cy="523220"/>
              </a:xfrm>
              <a:prstGeom prst="rect">
                <a:avLst/>
              </a:prstGeom>
              <a:blipFill>
                <a:blip r:embed="rId7"/>
                <a:stretch>
                  <a:fillRect l="-10695" t="-11628" r="-10160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5E15C7F-ACD3-3D3B-4AC0-1A9FA42E3E7F}"/>
              </a:ext>
            </a:extLst>
          </p:cNvPr>
          <p:cNvSpPr txBox="1"/>
          <p:nvPr/>
        </p:nvSpPr>
        <p:spPr>
          <a:xfrm>
            <a:off x="208626" y="3722559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b) a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F9CCE364-8BD3-5383-43E7-AF2526F7FE6F}"/>
                  </a:ext>
                </a:extLst>
              </p:cNvPr>
              <p:cNvSpPr txBox="1"/>
              <p:nvPr/>
            </p:nvSpPr>
            <p:spPr>
              <a:xfrm>
                <a:off x="208626" y="4245779"/>
                <a:ext cx="1150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c)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/>
                  <a:t> = </a:t>
                </a:r>
              </a:p>
            </p:txBody>
          </p:sp>
        </mc:Choice>
        <mc:Fallback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F9CCE364-8BD3-5383-43E7-AF2526F7F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6" y="4245779"/>
                <a:ext cx="1150892" cy="523220"/>
              </a:xfrm>
              <a:prstGeom prst="rect">
                <a:avLst/>
              </a:prstGeom>
              <a:blipFill>
                <a:blip r:embed="rId8"/>
                <a:stretch>
                  <a:fillRect l="-10582" t="-10465" r="-10053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EE98956-78EF-904F-8F05-1D0D951F4D44}"/>
              </a:ext>
            </a:extLst>
          </p:cNvPr>
          <p:cNvSpPr txBox="1"/>
          <p:nvPr/>
        </p:nvSpPr>
        <p:spPr>
          <a:xfrm>
            <a:off x="208626" y="4768999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č) V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14D877CC-85FF-CE64-EED7-C5C7AD4FBDDE}"/>
                  </a:ext>
                </a:extLst>
              </p:cNvPr>
              <p:cNvSpPr txBox="1"/>
              <p:nvPr/>
            </p:nvSpPr>
            <p:spPr>
              <a:xfrm>
                <a:off x="7758486" y="128234"/>
                <a:ext cx="1138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a)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sl-SI" sz="2800" dirty="0"/>
                  <a:t> = </a:t>
                </a: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14D877CC-85FF-CE64-EED7-C5C7AD4F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86" y="128234"/>
                <a:ext cx="1138645" cy="523220"/>
              </a:xfrm>
              <a:prstGeom prst="rect">
                <a:avLst/>
              </a:prstGeom>
              <a:blipFill>
                <a:blip r:embed="rId9"/>
                <a:stretch>
                  <a:fillRect l="-11230" t="-10465" r="-9626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FBC9828-AE31-C382-EE3E-459FB0052765}"/>
                  </a:ext>
                </a:extLst>
              </p:cNvPr>
              <p:cNvSpPr txBox="1"/>
              <p:nvPr/>
            </p:nvSpPr>
            <p:spPr>
              <a:xfrm>
                <a:off x="7651374" y="581470"/>
                <a:ext cx="18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P =</a:t>
                </a:r>
                <a:r>
                  <a:rPr lang="sl-SI" sz="2800" dirty="0"/>
                  <a:t>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9" name="PoljeZBesedilom 18">
                <a:extLst>
                  <a:ext uri="{FF2B5EF4-FFF2-40B4-BE49-F238E27FC236}">
                    <a16:creationId xmlns:a16="http://schemas.microsoft.com/office/drawing/2014/main" id="{9FBC9828-AE31-C382-EE3E-459FB0052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74" y="581470"/>
                <a:ext cx="1897892" cy="523220"/>
              </a:xfrm>
              <a:prstGeom prst="rect">
                <a:avLst/>
              </a:prstGeom>
              <a:blipFill>
                <a:blip r:embed="rId10"/>
                <a:stretch>
                  <a:fillRect l="-6431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0725A39-19D3-4417-66CB-D9DE2DF19E2A}"/>
                  </a:ext>
                </a:extLst>
              </p:cNvPr>
              <p:cNvSpPr txBox="1"/>
              <p:nvPr/>
            </p:nvSpPr>
            <p:spPr>
              <a:xfrm>
                <a:off x="7106353" y="994066"/>
                <a:ext cx="27136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1248 =</a:t>
                </a:r>
                <a:r>
                  <a:rPr lang="sl-SI" sz="2800" dirty="0"/>
                  <a:t>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960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0725A39-19D3-4417-66CB-D9DE2DF19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353" y="994066"/>
                <a:ext cx="2713628" cy="523220"/>
              </a:xfrm>
              <a:prstGeom prst="rect">
                <a:avLst/>
              </a:prstGeom>
              <a:blipFill>
                <a:blip r:embed="rId11"/>
                <a:stretch>
                  <a:fillRect l="-471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0B008830-2A42-5EDA-C477-7CC35C0A93CF}"/>
                  </a:ext>
                </a:extLst>
              </p:cNvPr>
              <p:cNvSpPr txBox="1"/>
              <p:nvPr/>
            </p:nvSpPr>
            <p:spPr>
              <a:xfrm>
                <a:off x="7130288" y="1435769"/>
                <a:ext cx="27136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960</m:t>
                    </m:r>
                  </m:oMath>
                </a14:m>
                <a:r>
                  <a:rPr lang="sl-SI" sz="2800" dirty="0"/>
                  <a:t> = </a:t>
                </a:r>
                <a:r>
                  <a:rPr lang="sl-SI" sz="2800" dirty="0">
                    <a:solidFill>
                      <a:srgbClr val="C00000"/>
                    </a:solidFill>
                  </a:rPr>
                  <a:t>1248</a:t>
                </a:r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0B008830-2A42-5EDA-C477-7CC35C0A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288" y="1435769"/>
                <a:ext cx="2713628" cy="523220"/>
              </a:xfrm>
              <a:prstGeom prst="rect">
                <a:avLst/>
              </a:prstGeom>
              <a:blipFill>
                <a:blip r:embed="rId12"/>
                <a:stretch>
                  <a:fillRect l="-4719" t="-11765" r="-2921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08521C3-E1E8-A399-EE0E-9A688D311C81}"/>
                  </a:ext>
                </a:extLst>
              </p:cNvPr>
              <p:cNvSpPr txBox="1"/>
              <p:nvPr/>
            </p:nvSpPr>
            <p:spPr>
              <a:xfrm>
                <a:off x="8192452" y="1944962"/>
                <a:ext cx="2820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1248 – </a:t>
                </a:r>
                <a:r>
                  <a:rPr lang="sl-SI" sz="2800" dirty="0">
                    <a:solidFill>
                      <a:srgbClr val="7030A0"/>
                    </a:solidFill>
                  </a:rPr>
                  <a:t>960</a:t>
                </a:r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08521C3-E1E8-A399-EE0E-9A688D311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52" y="1944962"/>
                <a:ext cx="2820988" cy="523220"/>
              </a:xfrm>
              <a:prstGeom prst="rect">
                <a:avLst/>
              </a:prstGeom>
              <a:blipFill>
                <a:blip r:embed="rId13"/>
                <a:stretch>
                  <a:fillRect l="-4536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7C087A50-D558-6489-1438-12EC848069C4}"/>
                  </a:ext>
                </a:extLst>
              </p:cNvPr>
              <p:cNvSpPr txBox="1"/>
              <p:nvPr/>
            </p:nvSpPr>
            <p:spPr>
              <a:xfrm>
                <a:off x="8200679" y="2410154"/>
                <a:ext cx="1643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  <a:r>
                  <a:rPr lang="sl-SI" sz="2800" dirty="0"/>
                  <a:t>288 </a:t>
                </a:r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7C087A50-D558-6489-1438-12EC84806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79" y="2410154"/>
                <a:ext cx="1643237" cy="523220"/>
              </a:xfrm>
              <a:prstGeom prst="rect">
                <a:avLst/>
              </a:prstGeom>
              <a:blipFill>
                <a:blip r:embed="rId14"/>
                <a:stretch>
                  <a:fillRect l="-7407" t="-10465" r="-9630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AC1956FA-1115-D4F4-ED0A-4BB38629408D}"/>
              </a:ext>
            </a:extLst>
          </p:cNvPr>
          <p:cNvSpPr txBox="1"/>
          <p:nvPr/>
        </p:nvSpPr>
        <p:spPr>
          <a:xfrm>
            <a:off x="9698060" y="2389454"/>
            <a:ext cx="73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/ :2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0D18A62-A0C5-2B45-CEAB-CE12D407D156}"/>
                  </a:ext>
                </a:extLst>
              </p:cNvPr>
              <p:cNvSpPr txBox="1"/>
              <p:nvPr/>
            </p:nvSpPr>
            <p:spPr>
              <a:xfrm>
                <a:off x="8343247" y="2949713"/>
                <a:ext cx="2085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  <a:r>
                  <a:rPr lang="sl-SI" sz="2800" dirty="0">
                    <a:solidFill>
                      <a:srgbClr val="00B0F0"/>
                    </a:solidFill>
                  </a:rPr>
                  <a:t>144 cm²</a:t>
                </a:r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0D18A62-A0C5-2B45-CEAB-CE12D407D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47" y="2949713"/>
                <a:ext cx="2085430" cy="523220"/>
              </a:xfrm>
              <a:prstGeom prst="rect">
                <a:avLst/>
              </a:prstGeom>
              <a:blipFill>
                <a:blip r:embed="rId15"/>
                <a:stretch>
                  <a:fillRect t="-11628" r="-4094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8527F7E-29E6-A03D-F9E5-D8325A1D1874}"/>
              </a:ext>
            </a:extLst>
          </p:cNvPr>
          <p:cNvSpPr txBox="1"/>
          <p:nvPr/>
        </p:nvSpPr>
        <p:spPr>
          <a:xfrm>
            <a:off x="1169684" y="3175021"/>
            <a:ext cx="1377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144 cm²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A8A4EB1F-A7CD-6380-0137-6EFCFF1B7C4C}"/>
              </a:ext>
            </a:extLst>
          </p:cNvPr>
          <p:cNvSpPr/>
          <p:nvPr/>
        </p:nvSpPr>
        <p:spPr>
          <a:xfrm>
            <a:off x="7130288" y="128234"/>
            <a:ext cx="3983633" cy="3300766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EDE46F87-41E6-6295-BB06-0B837357D317}"/>
                  </a:ext>
                </a:extLst>
              </p:cNvPr>
              <p:cNvSpPr txBox="1"/>
              <p:nvPr/>
            </p:nvSpPr>
            <p:spPr>
              <a:xfrm>
                <a:off x="2892506" y="2298518"/>
                <a:ext cx="2085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  <a:r>
                  <a:rPr lang="sl-SI" sz="2800" dirty="0">
                    <a:solidFill>
                      <a:srgbClr val="00B0F0"/>
                    </a:solidFill>
                  </a:rPr>
                  <a:t>144 cm²</a:t>
                </a:r>
              </a:p>
            </p:txBody>
          </p:sp>
        </mc:Choice>
        <mc:Fallback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EDE46F87-41E6-6295-BB06-0B837357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06" y="2298518"/>
                <a:ext cx="2085430" cy="523220"/>
              </a:xfrm>
              <a:prstGeom prst="rect">
                <a:avLst/>
              </a:prstGeom>
              <a:blipFill>
                <a:blip r:embed="rId16"/>
                <a:stretch>
                  <a:fillRect t="-10465" r="-4082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84AE2330-55CF-9247-C5C5-D6FEA00E3422}"/>
                  </a:ext>
                </a:extLst>
              </p:cNvPr>
              <p:cNvSpPr txBox="1"/>
              <p:nvPr/>
            </p:nvSpPr>
            <p:spPr>
              <a:xfrm>
                <a:off x="2917698" y="2752895"/>
                <a:ext cx="12194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</a:t>
                </a:r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a²</a:t>
                </a:r>
              </a:p>
            </p:txBody>
          </p:sp>
        </mc:Choice>
        <mc:Fallback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84AE2330-55CF-9247-C5C5-D6FEA00E3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98" y="2752895"/>
                <a:ext cx="1219451" cy="523220"/>
              </a:xfrm>
              <a:prstGeom prst="rect">
                <a:avLst/>
              </a:prstGeom>
              <a:blipFill>
                <a:blip r:embed="rId17"/>
                <a:stretch>
                  <a:fillRect t="-11765" r="-5000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AC94554B-35D2-C3BA-E201-D83F5B45DF63}"/>
              </a:ext>
            </a:extLst>
          </p:cNvPr>
          <p:cNvSpPr txBox="1"/>
          <p:nvPr/>
        </p:nvSpPr>
        <p:spPr>
          <a:xfrm>
            <a:off x="2635247" y="3146597"/>
            <a:ext cx="1501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144 </a:t>
            </a:r>
            <a:r>
              <a:rPr lang="sl-SI" sz="2800" dirty="0"/>
              <a:t>=</a:t>
            </a:r>
            <a:r>
              <a:rPr lang="sl-SI" sz="2800" dirty="0">
                <a:solidFill>
                  <a:srgbClr val="00B0F0"/>
                </a:solidFill>
              </a:rPr>
              <a:t> 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a²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C049798C-F0A1-DAF6-32E8-17FA843073BB}"/>
                  </a:ext>
                </a:extLst>
              </p:cNvPr>
              <p:cNvSpPr txBox="1"/>
              <p:nvPr/>
            </p:nvSpPr>
            <p:spPr>
              <a:xfrm>
                <a:off x="2982317" y="3460297"/>
                <a:ext cx="1591313" cy="58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l-SI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sl-SI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C049798C-F0A1-DAF6-32E8-17FA8430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17" y="3460297"/>
                <a:ext cx="1591313" cy="583750"/>
              </a:xfrm>
              <a:prstGeom prst="rect">
                <a:avLst/>
              </a:prstGeom>
              <a:blipFill>
                <a:blip r:embed="rId18"/>
                <a:stretch>
                  <a:fillRect l="-7663" t="-3158" b="-2736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4F8FD91D-C5CA-6F42-FE30-859381A36B32}"/>
                  </a:ext>
                </a:extLst>
              </p:cNvPr>
              <p:cNvSpPr txBox="1"/>
              <p:nvPr/>
            </p:nvSpPr>
            <p:spPr>
              <a:xfrm>
                <a:off x="2994564" y="3914674"/>
                <a:ext cx="1983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a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sl-SI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4F8FD91D-C5CA-6F42-FE30-859381A36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64" y="3914674"/>
                <a:ext cx="1983372" cy="523220"/>
              </a:xfrm>
              <a:prstGeom prst="rect">
                <a:avLst/>
              </a:prstGeom>
              <a:blipFill>
                <a:blip r:embed="rId19"/>
                <a:stretch>
                  <a:fillRect l="-6135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5003CA5C-DB2C-1844-15B4-D8E38B7CB664}"/>
                  </a:ext>
                </a:extLst>
              </p:cNvPr>
              <p:cNvSpPr txBox="1"/>
              <p:nvPr/>
            </p:nvSpPr>
            <p:spPr>
              <a:xfrm>
                <a:off x="1002984" y="3752172"/>
                <a:ext cx="1292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sl-SI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sl-SI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5003CA5C-DB2C-1844-15B4-D8E38B7CB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4" y="3752172"/>
                <a:ext cx="129256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avokotnik 33">
            <a:extLst>
              <a:ext uri="{FF2B5EF4-FFF2-40B4-BE49-F238E27FC236}">
                <a16:creationId xmlns:a16="http://schemas.microsoft.com/office/drawing/2014/main" id="{52555138-E758-B691-D5F6-85D3008CA0B2}"/>
              </a:ext>
            </a:extLst>
          </p:cNvPr>
          <p:cNvSpPr/>
          <p:nvPr/>
        </p:nvSpPr>
        <p:spPr>
          <a:xfrm>
            <a:off x="2691932" y="2259254"/>
            <a:ext cx="2213592" cy="223060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D1E46356-D233-3626-BE57-7E43BC7747FA}"/>
                  </a:ext>
                </a:extLst>
              </p:cNvPr>
              <p:cNvSpPr txBox="1"/>
              <p:nvPr/>
            </p:nvSpPr>
            <p:spPr>
              <a:xfrm>
                <a:off x="5318601" y="2870512"/>
                <a:ext cx="1150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c)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/>
                  <a:t> = </a:t>
                </a:r>
              </a:p>
            </p:txBody>
          </p:sp>
        </mc:Choice>
        <mc:Fallback>
          <p:sp>
            <p:nvSpPr>
              <p:cNvPr id="35" name="PoljeZBesedilom 34">
                <a:extLst>
                  <a:ext uri="{FF2B5EF4-FFF2-40B4-BE49-F238E27FC236}">
                    <a16:creationId xmlns:a16="http://schemas.microsoft.com/office/drawing/2014/main" id="{D1E46356-D233-3626-BE57-7E43BC774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601" y="2870512"/>
                <a:ext cx="1150892" cy="523220"/>
              </a:xfrm>
              <a:prstGeom prst="rect">
                <a:avLst/>
              </a:prstGeom>
              <a:blipFill>
                <a:blip r:embed="rId21"/>
                <a:stretch>
                  <a:fillRect l="-10582" t="-11628" r="-10053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EA28938B-E494-A952-DD34-7C854ABA8A27}"/>
                  </a:ext>
                </a:extLst>
              </p:cNvPr>
              <p:cNvSpPr txBox="1"/>
              <p:nvPr/>
            </p:nvSpPr>
            <p:spPr>
              <a:xfrm>
                <a:off x="4749902" y="3263183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ℴ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6" name="PoljeZBesedilom 35">
                <a:extLst>
                  <a:ext uri="{FF2B5EF4-FFF2-40B4-BE49-F238E27FC236}">
                    <a16:creationId xmlns:a16="http://schemas.microsoft.com/office/drawing/2014/main" id="{EA28938B-E494-A952-DD34-7C854ABA8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902" y="3263183"/>
                <a:ext cx="2395330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EC3CF5CD-9DFE-A440-3300-AEA17982BF07}"/>
                  </a:ext>
                </a:extLst>
              </p:cNvPr>
              <p:cNvSpPr txBox="1"/>
              <p:nvPr/>
            </p:nvSpPr>
            <p:spPr>
              <a:xfrm>
                <a:off x="4818736" y="3693152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8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7" name="PoljeZBesedilom 36">
                <a:extLst>
                  <a:ext uri="{FF2B5EF4-FFF2-40B4-BE49-F238E27FC236}">
                    <a16:creationId xmlns:a16="http://schemas.microsoft.com/office/drawing/2014/main" id="{EC3CF5CD-9DFE-A440-3300-AEA1798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36" y="3693152"/>
                <a:ext cx="239533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854AF0B6-7160-F06C-81F2-91F78582897F}"/>
                  </a:ext>
                </a:extLst>
              </p:cNvPr>
              <p:cNvSpPr txBox="1"/>
              <p:nvPr/>
            </p:nvSpPr>
            <p:spPr>
              <a:xfrm>
                <a:off x="4862130" y="4123015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960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sl-SI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sl-SI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854AF0B6-7160-F06C-81F2-91F785828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30" y="4123015"/>
                <a:ext cx="2395330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C255865B-EB13-4A1E-EC55-BF5D273530DC}"/>
                  </a:ext>
                </a:extLst>
              </p:cNvPr>
              <p:cNvSpPr txBox="1"/>
              <p:nvPr/>
            </p:nvSpPr>
            <p:spPr>
              <a:xfrm>
                <a:off x="4905524" y="4541327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960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  <m:r>
                        <a:rPr lang="sl-SI" sz="2800" b="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𝓋</m:t>
                      </m:r>
                    </m:oMath>
                  </m:oMathPara>
                </a14:m>
                <a:endParaRPr lang="sl-SI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C255865B-EB13-4A1E-EC55-BF5D27353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24" y="4541327"/>
                <a:ext cx="239533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E7728636-25E9-FC7F-C1AE-A2E583BC9E64}"/>
                  </a:ext>
                </a:extLst>
              </p:cNvPr>
              <p:cNvSpPr txBox="1"/>
              <p:nvPr/>
            </p:nvSpPr>
            <p:spPr>
              <a:xfrm>
                <a:off x="5139840" y="4997346"/>
                <a:ext cx="2395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sl-SI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= 960</a:t>
                </a:r>
              </a:p>
            </p:txBody>
          </p:sp>
        </mc:Choice>
        <mc:Fallback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E7728636-25E9-FC7F-C1AE-A2E583BC9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40" y="4997346"/>
                <a:ext cx="2395330" cy="523220"/>
              </a:xfrm>
              <a:prstGeom prst="rect">
                <a:avLst/>
              </a:prstGeom>
              <a:blipFill>
                <a:blip r:embed="rId2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FF4CA20E-3EAC-5429-7855-4784700E6BC5}"/>
              </a:ext>
            </a:extLst>
          </p:cNvPr>
          <p:cNvSpPr txBox="1"/>
          <p:nvPr/>
        </p:nvSpPr>
        <p:spPr>
          <a:xfrm>
            <a:off x="6774702" y="5009377"/>
            <a:ext cx="110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/ :48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4C32490D-3653-E9F2-F386-814B5D184A1F}"/>
                  </a:ext>
                </a:extLst>
              </p:cNvPr>
              <p:cNvSpPr txBox="1"/>
              <p:nvPr/>
            </p:nvSpPr>
            <p:spPr>
              <a:xfrm>
                <a:off x="5189726" y="5544628"/>
                <a:ext cx="18400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sl-SI" sz="28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  <a:r>
                  <a:rPr lang="sl-SI" sz="2800" dirty="0">
                    <a:solidFill>
                      <a:schemeClr val="accent6">
                        <a:lumMod val="50000"/>
                      </a:schemeClr>
                    </a:solidFill>
                  </a:rPr>
                  <a:t>= 20 cm</a:t>
                </a:r>
              </a:p>
            </p:txBody>
          </p:sp>
        </mc:Choice>
        <mc:Fallback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4C32490D-3653-E9F2-F386-814B5D184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26" y="5544628"/>
                <a:ext cx="1840081" cy="523220"/>
              </a:xfrm>
              <a:prstGeom prst="rect">
                <a:avLst/>
              </a:prstGeom>
              <a:blipFill>
                <a:blip r:embed="rId2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ravokotnik 42">
            <a:extLst>
              <a:ext uri="{FF2B5EF4-FFF2-40B4-BE49-F238E27FC236}">
                <a16:creationId xmlns:a16="http://schemas.microsoft.com/office/drawing/2014/main" id="{B0E83863-F91C-9BCF-ABBF-65BB151CC631}"/>
              </a:ext>
            </a:extLst>
          </p:cNvPr>
          <p:cNvSpPr/>
          <p:nvPr/>
        </p:nvSpPr>
        <p:spPr>
          <a:xfrm>
            <a:off x="4894074" y="2877278"/>
            <a:ext cx="2756871" cy="31905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C48B3BE8-8E99-31B8-2D8D-51F2530BB1AA}"/>
              </a:ext>
            </a:extLst>
          </p:cNvPr>
          <p:cNvSpPr txBox="1"/>
          <p:nvPr/>
        </p:nvSpPr>
        <p:spPr>
          <a:xfrm>
            <a:off x="1116947" y="4279717"/>
            <a:ext cx="131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sl-SI" sz="2800" dirty="0">
                <a:solidFill>
                  <a:srgbClr val="7030A0"/>
                </a:solidFill>
              </a:rPr>
              <a:t>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20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193FF26D-15A6-708E-935C-0ECF5687EFAA}"/>
                  </a:ext>
                </a:extLst>
              </p:cNvPr>
              <p:cNvSpPr txBox="1"/>
              <p:nvPr/>
            </p:nvSpPr>
            <p:spPr>
              <a:xfrm>
                <a:off x="8495579" y="3622286"/>
                <a:ext cx="13244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193FF26D-15A6-708E-935C-0ECF5687E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79" y="3622286"/>
                <a:ext cx="1324402" cy="584775"/>
              </a:xfrm>
              <a:prstGeom prst="rect">
                <a:avLst/>
              </a:prstGeom>
              <a:blipFill>
                <a:blip r:embed="rId28"/>
                <a:stretch>
                  <a:fillRect l="-9677" t="-1042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8334EBB-5FF7-4260-66EA-2403D73477DB}"/>
                  </a:ext>
                </a:extLst>
              </p:cNvPr>
              <p:cNvSpPr txBox="1"/>
              <p:nvPr/>
            </p:nvSpPr>
            <p:spPr>
              <a:xfrm>
                <a:off x="8535235" y="4110629"/>
                <a:ext cx="22569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 ·</m:t>
                    </m:r>
                    <m:r>
                      <a:rPr lang="sl-SI" sz="32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8334EBB-5FF7-4260-66EA-2403D7347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235" y="4110629"/>
                <a:ext cx="2256965" cy="584775"/>
              </a:xfrm>
              <a:prstGeom prst="rect">
                <a:avLst/>
              </a:prstGeom>
              <a:blipFill>
                <a:blip r:embed="rId29"/>
                <a:stretch>
                  <a:fillRect l="-5405" t="-1042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FABE6849-E5E2-3BC9-F124-CB58931777BB}"/>
                  </a:ext>
                </a:extLst>
              </p:cNvPr>
              <p:cNvSpPr txBox="1"/>
              <p:nvPr/>
            </p:nvSpPr>
            <p:spPr>
              <a:xfrm>
                <a:off x="8495579" y="4684649"/>
                <a:ext cx="30055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1728 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FABE6849-E5E2-3BC9-F124-CB5893177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79" y="4684649"/>
                <a:ext cx="3005541" cy="584775"/>
              </a:xfrm>
              <a:prstGeom prst="rect">
                <a:avLst/>
              </a:prstGeom>
              <a:blipFill>
                <a:blip r:embed="rId30"/>
                <a:stretch>
                  <a:fillRect l="-4260" t="-1042" b="-2708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PoljeZBesedilom 47">
                <a:extLst>
                  <a:ext uri="{FF2B5EF4-FFF2-40B4-BE49-F238E27FC236}">
                    <a16:creationId xmlns:a16="http://schemas.microsoft.com/office/drawing/2014/main" id="{E2E12274-943E-8C8A-D515-88E0EEA98B4D}"/>
                  </a:ext>
                </a:extLst>
              </p:cNvPr>
              <p:cNvSpPr txBox="1"/>
              <p:nvPr/>
            </p:nvSpPr>
            <p:spPr>
              <a:xfrm>
                <a:off x="957369" y="4755191"/>
                <a:ext cx="21452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1728 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3200" dirty="0"/>
              </a:p>
            </p:txBody>
          </p:sp>
        </mc:Choice>
        <mc:Fallback>
          <p:sp>
            <p:nvSpPr>
              <p:cNvPr id="48" name="PoljeZBesedilom 47">
                <a:extLst>
                  <a:ext uri="{FF2B5EF4-FFF2-40B4-BE49-F238E27FC236}">
                    <a16:creationId xmlns:a16="http://schemas.microsoft.com/office/drawing/2014/main" id="{E2E12274-943E-8C8A-D515-88E0EEA9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9" y="4755191"/>
                <a:ext cx="2145266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ravokotnik 48">
            <a:extLst>
              <a:ext uri="{FF2B5EF4-FFF2-40B4-BE49-F238E27FC236}">
                <a16:creationId xmlns:a16="http://schemas.microsoft.com/office/drawing/2014/main" id="{5D202B1A-309E-1F42-D76D-4E03E95B9A60}"/>
              </a:ext>
            </a:extLst>
          </p:cNvPr>
          <p:cNvSpPr/>
          <p:nvPr/>
        </p:nvSpPr>
        <p:spPr>
          <a:xfrm>
            <a:off x="8285281" y="3539196"/>
            <a:ext cx="2756871" cy="18007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83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E9B5C61-457C-DC98-4532-3DE2D570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40" y="189163"/>
            <a:ext cx="5111128" cy="117227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8A0F771-2601-7FA3-278E-0944B5D998B8}"/>
              </a:ext>
            </a:extLst>
          </p:cNvPr>
          <p:cNvSpPr txBox="1"/>
          <p:nvPr/>
        </p:nvSpPr>
        <p:spPr>
          <a:xfrm>
            <a:off x="304800" y="1473200"/>
            <a:ext cx="317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PRAVILNA ŠTIRISTRANA PRIZMA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A55E71A-1CDD-16E5-4C0D-FDB07C57079E}"/>
              </a:ext>
            </a:extLst>
          </p:cNvPr>
          <p:cNvSpPr txBox="1"/>
          <p:nvPr/>
        </p:nvSpPr>
        <p:spPr>
          <a:xfrm>
            <a:off x="304800" y="1781407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4">
                    <a:lumMod val="75000"/>
                  </a:schemeClr>
                </a:solidFill>
              </a:rPr>
              <a:t>a = 2 dm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A5AA558-16CE-94A9-1A99-26DAC4FA1603}"/>
              </a:ext>
            </a:extLst>
          </p:cNvPr>
          <p:cNvSpPr txBox="1"/>
          <p:nvPr/>
        </p:nvSpPr>
        <p:spPr>
          <a:xfrm>
            <a:off x="304800" y="2150739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7030A0"/>
                </a:solidFill>
              </a:rPr>
              <a:t>v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7030A0"/>
                </a:solidFill>
              </a:rPr>
              <a:t>= 4 dm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E5565F6B-ED72-FD73-97EC-7394E15A62AB}"/>
              </a:ext>
            </a:extLst>
          </p:cNvPr>
          <p:cNvCxnSpPr>
            <a:cxnSpLocks/>
          </p:cNvCxnSpPr>
          <p:nvPr/>
        </p:nvCxnSpPr>
        <p:spPr>
          <a:xfrm>
            <a:off x="304800" y="2612404"/>
            <a:ext cx="13411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8E106AA-7A57-497D-08BE-6531D26C3FD4}"/>
              </a:ext>
            </a:extLst>
          </p:cNvPr>
          <p:cNvSpPr txBox="1"/>
          <p:nvPr/>
        </p:nvSpPr>
        <p:spPr>
          <a:xfrm>
            <a:off x="304800" y="2612404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P = </a:t>
            </a:r>
          </a:p>
        </p:txBody>
      </p:sp>
      <p:pic>
        <p:nvPicPr>
          <p:cNvPr id="14" name="Picture 2" descr="Matematika 8 - 8.5 Pravilna četverostrana prizma">
            <a:extLst>
              <a:ext uri="{FF2B5EF4-FFF2-40B4-BE49-F238E27FC236}">
                <a16:creationId xmlns:a16="http://schemas.microsoft.com/office/drawing/2014/main" id="{E1B9904F-691A-70F0-D4E9-D06274B54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26039" r="73473" b="14441"/>
          <a:stretch/>
        </p:blipFill>
        <p:spPr bwMode="auto">
          <a:xfrm>
            <a:off x="2001965" y="1842532"/>
            <a:ext cx="1341121" cy="19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31D72ED-09D3-2A82-8498-5164F32CC648}"/>
              </a:ext>
            </a:extLst>
          </p:cNvPr>
          <p:cNvSpPr txBox="1"/>
          <p:nvPr/>
        </p:nvSpPr>
        <p:spPr>
          <a:xfrm>
            <a:off x="3181022" y="241234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FBC4E10-0AF6-E2BA-18DD-2BFA17890F50}"/>
                  </a:ext>
                </a:extLst>
              </p:cNvPr>
              <p:cNvSpPr txBox="1"/>
              <p:nvPr/>
            </p:nvSpPr>
            <p:spPr>
              <a:xfrm>
                <a:off x="4198108" y="1463702"/>
                <a:ext cx="18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PoljeZBesedilom 16">
                <a:extLst>
                  <a:ext uri="{FF2B5EF4-FFF2-40B4-BE49-F238E27FC236}">
                    <a16:creationId xmlns:a16="http://schemas.microsoft.com/office/drawing/2014/main" id="{6FBC4E10-0AF6-E2BA-18DD-2BFA17890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08" y="1463702"/>
                <a:ext cx="1897892" cy="523220"/>
              </a:xfrm>
              <a:prstGeom prst="rect">
                <a:avLst/>
              </a:prstGeom>
              <a:blipFill>
                <a:blip r:embed="rId4"/>
                <a:stretch>
                  <a:fillRect l="-6752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9884EA3D-3EA8-6896-4C6D-440A0D33A099}"/>
                  </a:ext>
                </a:extLst>
              </p:cNvPr>
              <p:cNvSpPr txBox="1"/>
              <p:nvPr/>
            </p:nvSpPr>
            <p:spPr>
              <a:xfrm>
                <a:off x="268268" y="3070522"/>
                <a:ext cx="7763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sl-SI" sz="2800" dirty="0">
                    <a:solidFill>
                      <a:srgbClr val="0070C0"/>
                    </a:solidFill>
                  </a:rPr>
                  <a:t> =</a:t>
                </a:r>
                <a:r>
                  <a:rPr lang="sl-SI" sz="2800" dirty="0"/>
                  <a:t> </a:t>
                </a:r>
              </a:p>
            </p:txBody>
          </p:sp>
        </mc:Choice>
        <mc:Fallback>
          <p:sp>
            <p:nvSpPr>
              <p:cNvPr id="18" name="PoljeZBesedilom 17">
                <a:extLst>
                  <a:ext uri="{FF2B5EF4-FFF2-40B4-BE49-F238E27FC236}">
                    <a16:creationId xmlns:a16="http://schemas.microsoft.com/office/drawing/2014/main" id="{9884EA3D-3EA8-6896-4C6D-440A0D33A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8" y="3070522"/>
                <a:ext cx="776366" cy="523220"/>
              </a:xfrm>
              <a:prstGeom prst="rect">
                <a:avLst/>
              </a:prstGeom>
              <a:blipFill>
                <a:blip r:embed="rId5"/>
                <a:stretch>
                  <a:fillRect t="-11628" r="-4724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2224E8C-F5A2-A863-197B-0442BB5D2C97}"/>
              </a:ext>
            </a:extLst>
          </p:cNvPr>
          <p:cNvSpPr txBox="1"/>
          <p:nvPr/>
        </p:nvSpPr>
        <p:spPr>
          <a:xfrm>
            <a:off x="294205" y="3564152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err="1">
                <a:solidFill>
                  <a:srgbClr val="7030A0"/>
                </a:solidFill>
              </a:rPr>
              <a:t>pl</a:t>
            </a:r>
            <a:r>
              <a:rPr lang="sl-SI" sz="2800" dirty="0">
                <a:solidFill>
                  <a:srgbClr val="7030A0"/>
                </a:solidFill>
              </a:rPr>
              <a:t> =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9E9DAC6-1BF1-C05F-5E02-75609E06F609}"/>
                  </a:ext>
                </a:extLst>
              </p:cNvPr>
              <p:cNvSpPr txBox="1"/>
              <p:nvPr/>
            </p:nvSpPr>
            <p:spPr>
              <a:xfrm>
                <a:off x="7020560" y="419701"/>
                <a:ext cx="13285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E9E9DAC6-1BF1-C05F-5E02-75609E06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60" y="419701"/>
                <a:ext cx="13285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28B677BF-5750-0BBA-FF77-640AE3499855}"/>
                  </a:ext>
                </a:extLst>
              </p:cNvPr>
              <p:cNvSpPr txBox="1"/>
              <p:nvPr/>
            </p:nvSpPr>
            <p:spPr>
              <a:xfrm>
                <a:off x="7020560" y="838220"/>
                <a:ext cx="13285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28B677BF-5750-0BBA-FF77-640AE349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60" y="838220"/>
                <a:ext cx="13285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2293AD6-7FDF-760B-45DB-8F4C98B8384E}"/>
                  </a:ext>
                </a:extLst>
              </p:cNvPr>
              <p:cNvSpPr txBox="1"/>
              <p:nvPr/>
            </p:nvSpPr>
            <p:spPr>
              <a:xfrm>
                <a:off x="6987689" y="1256739"/>
                <a:ext cx="1915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D2293AD6-7FDF-760B-45DB-8F4C98B83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689" y="1256739"/>
                <a:ext cx="19152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DF67BEC6-40DC-6BCE-6C8A-2A7A48EA7CAD}"/>
                  </a:ext>
                </a:extLst>
              </p:cNvPr>
              <p:cNvSpPr txBox="1"/>
              <p:nvPr/>
            </p:nvSpPr>
            <p:spPr>
              <a:xfrm>
                <a:off x="846285" y="3100112"/>
                <a:ext cx="11993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𝑑𝑚</m:t>
                      </m:r>
                      <m:r>
                        <a:rPr lang="sl-SI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DF67BEC6-40DC-6BCE-6C8A-2A7A48EA7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85" y="3100112"/>
                <a:ext cx="11993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28D08BF8-E116-9A8F-8043-1DAF88459C3A}"/>
                  </a:ext>
                </a:extLst>
              </p:cNvPr>
              <p:cNvSpPr txBox="1"/>
              <p:nvPr/>
            </p:nvSpPr>
            <p:spPr>
              <a:xfrm>
                <a:off x="9370294" y="513691"/>
                <a:ext cx="1398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pl =</a:t>
                </a:r>
                <a14:m>
                  <m:oMath xmlns:m="http://schemas.openxmlformats.org/officeDocument/2006/math">
                    <m:r>
                      <a:rPr lang="sl-SI" sz="28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ℴ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/>
                  <a:t> </a:t>
                </a:r>
              </a:p>
            </p:txBody>
          </p:sp>
        </mc:Choice>
        <mc:Fallback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28D08BF8-E116-9A8F-8043-1DAF88459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294" y="513691"/>
                <a:ext cx="1398653" cy="523220"/>
              </a:xfrm>
              <a:prstGeom prst="rect">
                <a:avLst/>
              </a:prstGeom>
              <a:blipFill>
                <a:blip r:embed="rId10"/>
                <a:stretch>
                  <a:fillRect l="-8696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04150337-2516-A600-964C-0A68B819B57B}"/>
                  </a:ext>
                </a:extLst>
              </p:cNvPr>
              <p:cNvSpPr txBox="1"/>
              <p:nvPr/>
            </p:nvSpPr>
            <p:spPr>
              <a:xfrm>
                <a:off x="9370294" y="914344"/>
                <a:ext cx="1565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pl =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sl-SI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l-SI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800" dirty="0"/>
                  <a:t> </a:t>
                </a:r>
              </a:p>
            </p:txBody>
          </p:sp>
        </mc:Choice>
        <mc:Fallback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04150337-2516-A600-964C-0A68B819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294" y="914344"/>
                <a:ext cx="1565237" cy="523220"/>
              </a:xfrm>
              <a:prstGeom prst="rect">
                <a:avLst/>
              </a:prstGeom>
              <a:blipFill>
                <a:blip r:embed="rId11"/>
                <a:stretch>
                  <a:fillRect l="-7782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E636326D-E9C5-C7C3-4911-6B21B88F7A20}"/>
                  </a:ext>
                </a:extLst>
              </p:cNvPr>
              <p:cNvSpPr txBox="1"/>
              <p:nvPr/>
            </p:nvSpPr>
            <p:spPr>
              <a:xfrm>
                <a:off x="9407416" y="1396256"/>
                <a:ext cx="2073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pl =</a:t>
                </a:r>
                <a14:m>
                  <m:oMath xmlns:m="http://schemas.openxmlformats.org/officeDocument/2006/math">
                    <m:r>
                      <a:rPr lang="sl-SI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4·</m:t>
                    </m:r>
                    <m:r>
                      <a:rPr lang="sl-SI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sl-SI" sz="2800" dirty="0"/>
                  <a:t> </a:t>
                </a:r>
              </a:p>
            </p:txBody>
          </p:sp>
        </mc:Choice>
        <mc:Fallback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E636326D-E9C5-C7C3-4911-6B21B88F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416" y="1396256"/>
                <a:ext cx="2073068" cy="523220"/>
              </a:xfrm>
              <a:prstGeom prst="rect">
                <a:avLst/>
              </a:prstGeom>
              <a:blipFill>
                <a:blip r:embed="rId12"/>
                <a:stretch>
                  <a:fillRect l="-5882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B9722862-DA86-61D6-98BD-A92CD961D5B7}"/>
                  </a:ext>
                </a:extLst>
              </p:cNvPr>
              <p:cNvSpPr txBox="1"/>
              <p:nvPr/>
            </p:nvSpPr>
            <p:spPr>
              <a:xfrm>
                <a:off x="9407416" y="1864848"/>
                <a:ext cx="1887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7030A0"/>
                    </a:solidFill>
                  </a:rPr>
                  <a:t>pl =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32 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B9722862-DA86-61D6-98BD-A92CD961D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416" y="1864848"/>
                <a:ext cx="1887055" cy="523220"/>
              </a:xfrm>
              <a:prstGeom prst="rect">
                <a:avLst/>
              </a:prstGeom>
              <a:blipFill>
                <a:blip r:embed="rId13"/>
                <a:stretch>
                  <a:fillRect l="-6452"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4493E0AE-8C65-1396-C954-CA926F168EDC}"/>
                  </a:ext>
                </a:extLst>
              </p:cNvPr>
              <p:cNvSpPr txBox="1"/>
              <p:nvPr/>
            </p:nvSpPr>
            <p:spPr>
              <a:xfrm>
                <a:off x="800136" y="3561058"/>
                <a:ext cx="1398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32 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𝑑𝑚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sl-SI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4493E0AE-8C65-1396-C954-CA926F168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36" y="3561058"/>
                <a:ext cx="13981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7B8C0F6A-4D06-2CD9-240C-B7AA64C8AF27}"/>
                  </a:ext>
                </a:extLst>
              </p:cNvPr>
              <p:cNvSpPr txBox="1"/>
              <p:nvPr/>
            </p:nvSpPr>
            <p:spPr>
              <a:xfrm>
                <a:off x="4197138" y="1960640"/>
                <a:ext cx="2100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l-SI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7B8C0F6A-4D06-2CD9-240C-B7AA64C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138" y="1960640"/>
                <a:ext cx="2100703" cy="523220"/>
              </a:xfrm>
              <a:prstGeom prst="rect">
                <a:avLst/>
              </a:prstGeom>
              <a:blipFill>
                <a:blip r:embed="rId15"/>
                <a:stretch>
                  <a:fillRect l="-6105" t="-11765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6768B55-6D79-1434-FD38-BCA23EEBB05A}"/>
              </a:ext>
            </a:extLst>
          </p:cNvPr>
          <p:cNvSpPr txBox="1"/>
          <p:nvPr/>
        </p:nvSpPr>
        <p:spPr>
          <a:xfrm>
            <a:off x="4197137" y="2475281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 40 dm²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01F33356-B0DC-6E02-C283-52A3E3304063}"/>
              </a:ext>
            </a:extLst>
          </p:cNvPr>
          <p:cNvSpPr txBox="1"/>
          <p:nvPr/>
        </p:nvSpPr>
        <p:spPr>
          <a:xfrm>
            <a:off x="812940" y="2591340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40 dm²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84CE13E1-FF50-F954-3484-56235C275E3C}"/>
              </a:ext>
            </a:extLst>
          </p:cNvPr>
          <p:cNvSpPr txBox="1"/>
          <p:nvPr/>
        </p:nvSpPr>
        <p:spPr>
          <a:xfrm>
            <a:off x="6808400" y="2838502"/>
            <a:ext cx="4332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0,5 m² = 50 dm² </a:t>
            </a:r>
            <a:r>
              <a:rPr lang="sl-SI" sz="2400" i="1" dirty="0"/>
              <a:t>cela pločevina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512724F9-228E-3A96-6E38-72C8ED5D738A}"/>
              </a:ext>
            </a:extLst>
          </p:cNvPr>
          <p:cNvSpPr txBox="1"/>
          <p:nvPr/>
        </p:nvSpPr>
        <p:spPr>
          <a:xfrm>
            <a:off x="5857759" y="3666439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50 dm² </a:t>
            </a:r>
            <a:r>
              <a:rPr lang="sl-SI" sz="2400" i="1" dirty="0"/>
              <a:t>……… 100 %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18E035E6-EED1-A751-95A5-01BE79DA6870}"/>
              </a:ext>
            </a:extLst>
          </p:cNvPr>
          <p:cNvSpPr txBox="1"/>
          <p:nvPr/>
        </p:nvSpPr>
        <p:spPr>
          <a:xfrm>
            <a:off x="5896008" y="4082706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 40 dm² </a:t>
            </a:r>
            <a:r>
              <a:rPr lang="sl-SI" sz="2400" i="1" dirty="0"/>
              <a:t>……… x %</a:t>
            </a:r>
          </a:p>
        </p:txBody>
      </p: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F3787612-A6D4-95F5-1662-940F0D8EAD6F}"/>
              </a:ext>
            </a:extLst>
          </p:cNvPr>
          <p:cNvCxnSpPr/>
          <p:nvPr/>
        </p:nvCxnSpPr>
        <p:spPr>
          <a:xfrm>
            <a:off x="5730240" y="4605926"/>
            <a:ext cx="3172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866DB436-0176-1F12-050C-BCC700C86864}"/>
                  </a:ext>
                </a:extLst>
              </p:cNvPr>
              <p:cNvSpPr txBox="1"/>
              <p:nvPr/>
            </p:nvSpPr>
            <p:spPr>
              <a:xfrm>
                <a:off x="5465316" y="4762660"/>
                <a:ext cx="2256284" cy="622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40·100 %</m:t>
                        </m:r>
                      </m:num>
                      <m:den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sl-SI" sz="2800" dirty="0"/>
                  <a:t> =</a:t>
                </a:r>
              </a:p>
            </p:txBody>
          </p:sp>
        </mc:Choice>
        <mc:Fallback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866DB436-0176-1F12-050C-BCC700C8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16" y="4762660"/>
                <a:ext cx="2256284" cy="622991"/>
              </a:xfrm>
              <a:prstGeom prst="rect">
                <a:avLst/>
              </a:prstGeom>
              <a:blipFill>
                <a:blip r:embed="rId16"/>
                <a:stretch>
                  <a:fillRect t="-980" r="-2973" b="-2058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171F18B3-A951-002D-A2CC-3B716B8E6632}"/>
              </a:ext>
            </a:extLst>
          </p:cNvPr>
          <p:cNvCxnSpPr>
            <a:cxnSpLocks/>
          </p:cNvCxnSpPr>
          <p:nvPr/>
        </p:nvCxnSpPr>
        <p:spPr>
          <a:xfrm>
            <a:off x="7154526" y="3956374"/>
            <a:ext cx="567074" cy="473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C7680796-964E-7392-4369-DE3B2B4BE052}"/>
              </a:ext>
            </a:extLst>
          </p:cNvPr>
          <p:cNvCxnSpPr>
            <a:cxnSpLocks/>
          </p:cNvCxnSpPr>
          <p:nvPr/>
        </p:nvCxnSpPr>
        <p:spPr>
          <a:xfrm flipH="1">
            <a:off x="7121544" y="4029660"/>
            <a:ext cx="765824" cy="436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7052CCD0-6811-BBDB-B470-DCF2961030FD}"/>
              </a:ext>
            </a:extLst>
          </p:cNvPr>
          <p:cNvSpPr txBox="1"/>
          <p:nvPr/>
        </p:nvSpPr>
        <p:spPr>
          <a:xfrm>
            <a:off x="7684844" y="481254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80 %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BB412520-E481-6ADC-2D5E-E413B918A1B5}"/>
              </a:ext>
            </a:extLst>
          </p:cNvPr>
          <p:cNvSpPr txBox="1"/>
          <p:nvPr/>
        </p:nvSpPr>
        <p:spPr>
          <a:xfrm>
            <a:off x="1108692" y="5850130"/>
            <a:ext cx="57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/>
              <a:t>Odgovor</a:t>
            </a:r>
            <a:r>
              <a:rPr lang="sl-SI" sz="2800" dirty="0"/>
              <a:t>: Porabili smo 80 % pločevine.</a:t>
            </a:r>
          </a:p>
        </p:txBody>
      </p:sp>
      <p:sp>
        <p:nvSpPr>
          <p:cNvPr id="50" name="Pravokotnik 49">
            <a:extLst>
              <a:ext uri="{FF2B5EF4-FFF2-40B4-BE49-F238E27FC236}">
                <a16:creationId xmlns:a16="http://schemas.microsoft.com/office/drawing/2014/main" id="{FE3B518F-5879-E71F-D1D7-8570AE8340FE}"/>
              </a:ext>
            </a:extLst>
          </p:cNvPr>
          <p:cNvSpPr/>
          <p:nvPr/>
        </p:nvSpPr>
        <p:spPr>
          <a:xfrm>
            <a:off x="6685753" y="277095"/>
            <a:ext cx="2266903" cy="15783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ravokotnik 50">
            <a:extLst>
              <a:ext uri="{FF2B5EF4-FFF2-40B4-BE49-F238E27FC236}">
                <a16:creationId xmlns:a16="http://schemas.microsoft.com/office/drawing/2014/main" id="{29CF9027-57BB-4ACA-AEC2-06181FE796E2}"/>
              </a:ext>
            </a:extLst>
          </p:cNvPr>
          <p:cNvSpPr/>
          <p:nvPr/>
        </p:nvSpPr>
        <p:spPr>
          <a:xfrm>
            <a:off x="4122154" y="1434707"/>
            <a:ext cx="2266903" cy="157833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Pravokotnik 51">
            <a:extLst>
              <a:ext uri="{FF2B5EF4-FFF2-40B4-BE49-F238E27FC236}">
                <a16:creationId xmlns:a16="http://schemas.microsoft.com/office/drawing/2014/main" id="{48B531B9-DB30-4B0C-9767-AAC526C219E3}"/>
              </a:ext>
            </a:extLst>
          </p:cNvPr>
          <p:cNvSpPr/>
          <p:nvPr/>
        </p:nvSpPr>
        <p:spPr>
          <a:xfrm>
            <a:off x="9254592" y="500784"/>
            <a:ext cx="2266903" cy="194483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7" grpId="0"/>
      <p:bldP spid="38" grpId="0"/>
      <p:bldP spid="41" grpId="0"/>
      <p:bldP spid="48" grpId="0"/>
      <p:bldP spid="49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524313-6C1A-4261-4BAC-83FB61D3C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3" y="363806"/>
            <a:ext cx="5147781" cy="875714"/>
          </a:xfrm>
          <a:prstGeom prst="rect">
            <a:avLst/>
          </a:prstGeom>
        </p:spPr>
      </p:pic>
      <p:pic>
        <p:nvPicPr>
          <p:cNvPr id="1026" name="Picture 2" descr="obrazci">
            <a:extLst>
              <a:ext uri="{FF2B5EF4-FFF2-40B4-BE49-F238E27FC236}">
                <a16:creationId xmlns:a16="http://schemas.microsoft.com/office/drawing/2014/main" id="{EE3B3F50-DB63-9969-B2D9-BAEDB13FF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4638" r="7328" b="5638"/>
          <a:stretch/>
        </p:blipFill>
        <p:spPr bwMode="auto">
          <a:xfrm>
            <a:off x="5679440" y="269240"/>
            <a:ext cx="2122988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. Pravilna 4-strana prizma | Nerminov svet">
            <a:extLst>
              <a:ext uri="{FF2B5EF4-FFF2-40B4-BE49-F238E27FC236}">
                <a16:creationId xmlns:a16="http://schemas.microsoft.com/office/drawing/2014/main" id="{CDF924E2-BB10-2B97-BDDF-B516C61D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1" y="26580"/>
            <a:ext cx="2837652" cy="27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B77FDAD-C63B-59CD-2045-560B8C5966FA}"/>
              </a:ext>
            </a:extLst>
          </p:cNvPr>
          <p:cNvSpPr txBox="1"/>
          <p:nvPr/>
        </p:nvSpPr>
        <p:spPr>
          <a:xfrm>
            <a:off x="378647" y="1233355"/>
            <a:ext cx="307968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ŠTIRISTRANA PRIZMA, </a:t>
            </a:r>
          </a:p>
          <a:p>
            <a:r>
              <a:rPr lang="sl-SI" i="1" dirty="0"/>
              <a:t>osnovna ploskev je romb</a:t>
            </a:r>
          </a:p>
          <a:p>
            <a:r>
              <a:rPr lang="sl-SI" sz="2400" dirty="0"/>
              <a:t>                                          </a:t>
            </a:r>
          </a:p>
        </p:txBody>
      </p:sp>
      <p:pic>
        <p:nvPicPr>
          <p:cNvPr id="1030" name="Picture 6" descr="Romb">
            <a:extLst>
              <a:ext uri="{FF2B5EF4-FFF2-40B4-BE49-F238E27FC236}">
                <a16:creationId xmlns:a16="http://schemas.microsoft.com/office/drawing/2014/main" id="{701BA643-BDB9-813D-3959-5BA840FC6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625" r="-80" b="1459"/>
          <a:stretch/>
        </p:blipFill>
        <p:spPr bwMode="auto">
          <a:xfrm>
            <a:off x="150927" y="1805539"/>
            <a:ext cx="3421315" cy="23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5A8EDE5-0613-3045-3570-2E15BC2BBA1B}"/>
              </a:ext>
            </a:extLst>
          </p:cNvPr>
          <p:cNvSpPr txBox="1"/>
          <p:nvPr/>
        </p:nvSpPr>
        <p:spPr>
          <a:xfrm>
            <a:off x="3708776" y="140792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e = 48 cm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6A5BC74-E217-2898-0B1E-67A8A4F96330}"/>
              </a:ext>
            </a:extLst>
          </p:cNvPr>
          <p:cNvSpPr txBox="1"/>
          <p:nvPr/>
        </p:nvSpPr>
        <p:spPr>
          <a:xfrm>
            <a:off x="3708776" y="1807170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f = 64 cm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44A5AE1D-A33A-59F9-55EC-3A4D423DA7AA}"/>
              </a:ext>
            </a:extLst>
          </p:cNvPr>
          <p:cNvCxnSpPr>
            <a:cxnSpLocks/>
          </p:cNvCxnSpPr>
          <p:nvPr/>
        </p:nvCxnSpPr>
        <p:spPr>
          <a:xfrm flipV="1">
            <a:off x="294784" y="2193227"/>
            <a:ext cx="2831986" cy="1635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80AC66C9-0BDB-C9E3-C7C6-470F13A58688}"/>
              </a:ext>
            </a:extLst>
          </p:cNvPr>
          <p:cNvCxnSpPr>
            <a:cxnSpLocks/>
          </p:cNvCxnSpPr>
          <p:nvPr/>
        </p:nvCxnSpPr>
        <p:spPr>
          <a:xfrm>
            <a:off x="1224904" y="2204572"/>
            <a:ext cx="966198" cy="163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01FA01D-A204-4591-F9D2-B41CC5D932E3}"/>
              </a:ext>
            </a:extLst>
          </p:cNvPr>
          <p:cNvSpPr txBox="1"/>
          <p:nvPr/>
        </p:nvSpPr>
        <p:spPr>
          <a:xfrm>
            <a:off x="3686334" y="2126287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v = 35 cm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70EB3B16-4EF1-B614-EA7F-B1237842993B}"/>
              </a:ext>
            </a:extLst>
          </p:cNvPr>
          <p:cNvCxnSpPr>
            <a:cxnSpLocks/>
          </p:cNvCxnSpPr>
          <p:nvPr/>
        </p:nvCxnSpPr>
        <p:spPr>
          <a:xfrm>
            <a:off x="7276686" y="498764"/>
            <a:ext cx="0" cy="14907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8EAF611E-4A31-062D-091C-7ED720EC54E5}"/>
              </a:ext>
            </a:extLst>
          </p:cNvPr>
          <p:cNvCxnSpPr>
            <a:cxnSpLocks/>
          </p:cNvCxnSpPr>
          <p:nvPr/>
        </p:nvCxnSpPr>
        <p:spPr>
          <a:xfrm>
            <a:off x="10553518" y="755650"/>
            <a:ext cx="0" cy="137063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FF01B69F-056B-F54B-1406-67A0160AD17B}"/>
              </a:ext>
            </a:extLst>
          </p:cNvPr>
          <p:cNvCxnSpPr>
            <a:cxnSpLocks/>
          </p:cNvCxnSpPr>
          <p:nvPr/>
        </p:nvCxnSpPr>
        <p:spPr>
          <a:xfrm>
            <a:off x="3587877" y="2523544"/>
            <a:ext cx="17530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60DA570-896F-D98A-2628-066653C85BDE}"/>
              </a:ext>
            </a:extLst>
          </p:cNvPr>
          <p:cNvSpPr txBox="1"/>
          <p:nvPr/>
        </p:nvSpPr>
        <p:spPr>
          <a:xfrm>
            <a:off x="3093326" y="258501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3B90B659-0B81-DA44-F0CF-BD63DB3EABDA}"/>
              </a:ext>
            </a:extLst>
          </p:cNvPr>
          <p:cNvSpPr txBox="1"/>
          <p:nvPr/>
        </p:nvSpPr>
        <p:spPr>
          <a:xfrm>
            <a:off x="3072589" y="299237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 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83EE1C43-AD64-901F-388B-290B1FA7FB7F}"/>
                  </a:ext>
                </a:extLst>
              </p:cNvPr>
              <p:cNvSpPr txBox="1"/>
              <p:nvPr/>
            </p:nvSpPr>
            <p:spPr>
              <a:xfrm>
                <a:off x="5958382" y="4513740"/>
                <a:ext cx="1897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1" name="PoljeZBesedilom 30">
                <a:extLst>
                  <a:ext uri="{FF2B5EF4-FFF2-40B4-BE49-F238E27FC236}">
                    <a16:creationId xmlns:a16="http://schemas.microsoft.com/office/drawing/2014/main" id="{83EE1C43-AD64-901F-388B-290B1FA7F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82" y="4513740"/>
                <a:ext cx="1897892" cy="523220"/>
              </a:xfrm>
              <a:prstGeom prst="rect">
                <a:avLst/>
              </a:prstGeom>
              <a:blipFill>
                <a:blip r:embed="rId7"/>
                <a:stretch>
                  <a:fillRect l="-6410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65B9CDED-23C5-6A1C-2819-88DC214D033C}"/>
                  </a:ext>
                </a:extLst>
              </p:cNvPr>
              <p:cNvSpPr txBox="1"/>
              <p:nvPr/>
            </p:nvSpPr>
            <p:spPr>
              <a:xfrm>
                <a:off x="6330937" y="2495761"/>
                <a:ext cx="1339726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65B9CDED-23C5-6A1C-2819-88DC214D0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937" y="2495761"/>
                <a:ext cx="1339726" cy="792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BBE36DD7-5680-39AC-639C-83CB57B7A236}"/>
                  </a:ext>
                </a:extLst>
              </p:cNvPr>
              <p:cNvSpPr txBox="1"/>
              <p:nvPr/>
            </p:nvSpPr>
            <p:spPr>
              <a:xfrm>
                <a:off x="6245038" y="3165411"/>
                <a:ext cx="2468047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 ·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64·24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·1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BBE36DD7-5680-39AC-639C-83CB57B7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38" y="3165411"/>
                <a:ext cx="2468047" cy="7839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7487C1A1-4C2A-0661-FD3E-15A15987A1B3}"/>
              </a:ext>
            </a:extLst>
          </p:cNvPr>
          <p:cNvCxnSpPr>
            <a:cxnSpLocks/>
          </p:cNvCxnSpPr>
          <p:nvPr/>
        </p:nvCxnSpPr>
        <p:spPr>
          <a:xfrm flipV="1">
            <a:off x="7435340" y="3677514"/>
            <a:ext cx="405393" cy="2077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2FC3FE27-1E3D-B29B-8032-C157745B2F5C}"/>
              </a:ext>
            </a:extLst>
          </p:cNvPr>
          <p:cNvCxnSpPr>
            <a:cxnSpLocks/>
          </p:cNvCxnSpPr>
          <p:nvPr/>
        </p:nvCxnSpPr>
        <p:spPr>
          <a:xfrm flipV="1">
            <a:off x="7012926" y="3296673"/>
            <a:ext cx="397904" cy="134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37764451-1D20-70A8-237A-6D9204D48539}"/>
                  </a:ext>
                </a:extLst>
              </p:cNvPr>
              <p:cNvSpPr txBox="1"/>
              <p:nvPr/>
            </p:nvSpPr>
            <p:spPr>
              <a:xfrm>
                <a:off x="6259513" y="3999501"/>
                <a:ext cx="2138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1536 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>
          <p:sp>
            <p:nvSpPr>
              <p:cNvPr id="38" name="PoljeZBesedilom 37">
                <a:extLst>
                  <a:ext uri="{FF2B5EF4-FFF2-40B4-BE49-F238E27FC236}">
                    <a16:creationId xmlns:a16="http://schemas.microsoft.com/office/drawing/2014/main" id="{37764451-1D20-70A8-237A-6D9204D4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13" y="3999501"/>
                <a:ext cx="213827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21FDBD0A-E544-FDC3-3A01-9099514E453F}"/>
                  </a:ext>
                </a:extLst>
              </p:cNvPr>
              <p:cNvSpPr txBox="1"/>
              <p:nvPr/>
            </p:nvSpPr>
            <p:spPr>
              <a:xfrm>
                <a:off x="9540929" y="2174179"/>
                <a:ext cx="1216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 err="1">
                    <a:solidFill>
                      <a:srgbClr val="7030A0"/>
                    </a:solidFill>
                  </a:rPr>
                  <a:t>pl</a:t>
                </a:r>
                <a:r>
                  <a:rPr lang="sl-SI" sz="2400" dirty="0">
                    <a:solidFill>
                      <a:srgbClr val="7030A0"/>
                    </a:solidFill>
                  </a:rPr>
                  <a:t> </a:t>
                </a:r>
                <a:r>
                  <a:rPr lang="sl-SI" sz="2400" dirty="0"/>
                  <a:t>= </a:t>
                </a:r>
                <a14:m>
                  <m:oMath xmlns:m="http://schemas.openxmlformats.org/officeDocument/2006/math">
                    <m:r>
                      <a:rPr lang="sl-SI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ℴ</m:t>
                    </m:r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21FDBD0A-E544-FDC3-3A01-9099514E4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929" y="2174179"/>
                <a:ext cx="1216230" cy="461665"/>
              </a:xfrm>
              <a:prstGeom prst="rect">
                <a:avLst/>
              </a:prstGeom>
              <a:blipFill>
                <a:blip r:embed="rId11"/>
                <a:stretch>
                  <a:fillRect l="-7500" t="-10667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8ECF687E-51CC-95F3-2111-32EAD7852153}"/>
                  </a:ext>
                </a:extLst>
              </p:cNvPr>
              <p:cNvSpPr txBox="1"/>
              <p:nvPr/>
            </p:nvSpPr>
            <p:spPr>
              <a:xfrm>
                <a:off x="9540929" y="2672056"/>
                <a:ext cx="135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pl =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sl-SI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l-S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𝓋</m:t>
                    </m:r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>
          <p:sp>
            <p:nvSpPr>
              <p:cNvPr id="40" name="PoljeZBesedilom 39">
                <a:extLst>
                  <a:ext uri="{FF2B5EF4-FFF2-40B4-BE49-F238E27FC236}">
                    <a16:creationId xmlns:a16="http://schemas.microsoft.com/office/drawing/2014/main" id="{8ECF687E-51CC-95F3-2111-32EAD7852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929" y="2672056"/>
                <a:ext cx="1358898" cy="461665"/>
              </a:xfrm>
              <a:prstGeom prst="rect">
                <a:avLst/>
              </a:prstGeom>
              <a:blipFill>
                <a:blip r:embed="rId12"/>
                <a:stretch>
                  <a:fillRect l="-6726" t="-10526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B90B0F62-8BAA-AA78-85C2-7D653D746F9B}"/>
                  </a:ext>
                </a:extLst>
              </p:cNvPr>
              <p:cNvSpPr txBox="1"/>
              <p:nvPr/>
            </p:nvSpPr>
            <p:spPr>
              <a:xfrm>
                <a:off x="9595774" y="3087777"/>
                <a:ext cx="2141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pl =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4·</m:t>
                    </m:r>
                    <m:r>
                      <a:rPr lang="sl-SI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sl-S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sl-SI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  <a:endParaRPr lang="sl-SI" sz="2400" dirty="0"/>
              </a:p>
            </p:txBody>
          </p:sp>
        </mc:Choice>
        <mc:Fallback>
          <p:sp>
            <p:nvSpPr>
              <p:cNvPr id="41" name="PoljeZBesedilom 40">
                <a:extLst>
                  <a:ext uri="{FF2B5EF4-FFF2-40B4-BE49-F238E27FC236}">
                    <a16:creationId xmlns:a16="http://schemas.microsoft.com/office/drawing/2014/main" id="{B90B0F62-8BAA-AA78-85C2-7D653D74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774" y="3087777"/>
                <a:ext cx="2141484" cy="461665"/>
              </a:xfrm>
              <a:prstGeom prst="rect">
                <a:avLst/>
              </a:prstGeom>
              <a:blipFill>
                <a:blip r:embed="rId13"/>
                <a:stretch>
                  <a:fillRect l="-4274" t="-10667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ED1D7B13-5836-8E14-B6E1-A5BDDFBBA0EC}"/>
                  </a:ext>
                </a:extLst>
              </p:cNvPr>
              <p:cNvSpPr txBox="1"/>
              <p:nvPr/>
            </p:nvSpPr>
            <p:spPr>
              <a:xfrm>
                <a:off x="3018620" y="3437389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sl-SI" sz="2800" dirty="0">
                    <a:solidFill>
                      <a:srgbClr val="00B0F0"/>
                    </a:solidFill>
                  </a:rPr>
                  <a:t> =</a:t>
                </a:r>
              </a:p>
            </p:txBody>
          </p:sp>
        </mc:Choice>
        <mc:Fallback>
          <p:sp>
            <p:nvSpPr>
              <p:cNvPr id="42" name="PoljeZBesedilom 41">
                <a:extLst>
                  <a:ext uri="{FF2B5EF4-FFF2-40B4-BE49-F238E27FC236}">
                    <a16:creationId xmlns:a16="http://schemas.microsoft.com/office/drawing/2014/main" id="{ED1D7B13-5836-8E14-B6E1-A5BDDFBBA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20" y="3437389"/>
                <a:ext cx="914400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0B88CC13-6FDE-BD29-EAEC-E35073A861F8}"/>
              </a:ext>
            </a:extLst>
          </p:cNvPr>
          <p:cNvSpPr txBox="1"/>
          <p:nvPr/>
        </p:nvSpPr>
        <p:spPr>
          <a:xfrm>
            <a:off x="3045991" y="38681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err="1">
                <a:solidFill>
                  <a:srgbClr val="7030A0"/>
                </a:solidFill>
              </a:rPr>
              <a:t>pl</a:t>
            </a:r>
            <a:r>
              <a:rPr lang="sl-SI" sz="2800" dirty="0">
                <a:solidFill>
                  <a:srgbClr val="7030A0"/>
                </a:solidFill>
              </a:rPr>
              <a:t> </a:t>
            </a:r>
            <a:r>
              <a:rPr lang="sl-SI" sz="2800" dirty="0"/>
              <a:t>=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2389E303-7585-E2EF-BCBC-C744BD0C3B57}"/>
              </a:ext>
            </a:extLst>
          </p:cNvPr>
          <p:cNvSpPr txBox="1"/>
          <p:nvPr/>
        </p:nvSpPr>
        <p:spPr>
          <a:xfrm>
            <a:off x="3136828" y="43778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sl-SI" sz="2800" dirty="0"/>
              <a:t> =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D5CA7054-496E-86F7-DB8F-837BDD27079D}"/>
              </a:ext>
            </a:extLst>
          </p:cNvPr>
          <p:cNvSpPr txBox="1"/>
          <p:nvPr/>
        </p:nvSpPr>
        <p:spPr>
          <a:xfrm>
            <a:off x="335943" y="420507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sl-SI" sz="2800" dirty="0"/>
              <a:t> =?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A4E6C5CE-3625-655A-2127-F25C7899EDF6}"/>
              </a:ext>
            </a:extLst>
          </p:cNvPr>
          <p:cNvSpPr txBox="1"/>
          <p:nvPr/>
        </p:nvSpPr>
        <p:spPr>
          <a:xfrm>
            <a:off x="1242623" y="4327988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err="1">
                <a:solidFill>
                  <a:srgbClr val="C00000"/>
                </a:solidFill>
              </a:rPr>
              <a:t>pitagorov</a:t>
            </a:r>
            <a:r>
              <a:rPr lang="sl-SI" i="1" dirty="0">
                <a:solidFill>
                  <a:srgbClr val="C00000"/>
                </a:solidFill>
              </a:rPr>
              <a:t> izrek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Pravokotni trikotnik 49">
                <a:extLst>
                  <a:ext uri="{FF2B5EF4-FFF2-40B4-BE49-F238E27FC236}">
                    <a16:creationId xmlns:a16="http://schemas.microsoft.com/office/drawing/2014/main" id="{98615EFF-B36C-2488-DE72-1862974BF62B}"/>
                  </a:ext>
                </a:extLst>
              </p:cNvPr>
              <p:cNvSpPr/>
              <p:nvPr/>
            </p:nvSpPr>
            <p:spPr>
              <a:xfrm rot="8831785">
                <a:off x="485271" y="3340626"/>
                <a:ext cx="1557215" cy="967728"/>
              </a:xfrm>
              <a:prstGeom prst="rtTriangle">
                <a:avLst/>
              </a:prstGeom>
              <a:solidFill>
                <a:srgbClr val="FF0000">
                  <a:alpha val="47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0" name="Pravokotni trikotnik 49">
                <a:extLst>
                  <a:ext uri="{FF2B5EF4-FFF2-40B4-BE49-F238E27FC236}">
                    <a16:creationId xmlns:a16="http://schemas.microsoft.com/office/drawing/2014/main" id="{98615EFF-B36C-2488-DE72-1862974BF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831785">
                <a:off x="485271" y="3340626"/>
                <a:ext cx="1557215" cy="967728"/>
              </a:xfrm>
              <a:prstGeom prst="rtTriangl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970FCDC3-55ED-31B3-63B8-49D5280C316D}"/>
                  </a:ext>
                </a:extLst>
              </p:cNvPr>
              <p:cNvSpPr txBox="1"/>
              <p:nvPr/>
            </p:nvSpPr>
            <p:spPr>
              <a:xfrm flipH="1">
                <a:off x="1119908" y="2712568"/>
                <a:ext cx="225687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num>
                        <m:den>
                          <m:r>
                            <a:rPr lang="sl-SI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970FCDC3-55ED-31B3-63B8-49D5280C3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9908" y="2712568"/>
                <a:ext cx="225687" cy="4725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5D46D319-78B2-416F-476D-89F3A75A0E51}"/>
                  </a:ext>
                </a:extLst>
              </p:cNvPr>
              <p:cNvSpPr txBox="1"/>
              <p:nvPr/>
            </p:nvSpPr>
            <p:spPr>
              <a:xfrm>
                <a:off x="1968317" y="3154294"/>
                <a:ext cx="209484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b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num>
                        <m:den>
                          <m:r>
                            <a:rPr lang="sl-SI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5D46D319-78B2-416F-476D-89F3A75A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17" y="3154294"/>
                <a:ext cx="20948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1C7FDF-BC20-8B56-DA35-BC3F9F9010BE}"/>
                  </a:ext>
                </a:extLst>
              </p:cNvPr>
              <p:cNvSpPr txBox="1"/>
              <p:nvPr/>
            </p:nvSpPr>
            <p:spPr>
              <a:xfrm>
                <a:off x="366542" y="4677951"/>
                <a:ext cx="2276329" cy="7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a²</a:t>
                </a:r>
                <a14:m>
                  <m:oMath xmlns:m="http://schemas.openxmlformats.org/officeDocument/2006/math">
                    <m:r>
                      <a:rPr lang="sl-SI" sz="24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sz="2400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ⅇ</m:t>
                                </m:r>
                              </m:num>
                              <m:den>
                                <m:r>
                                  <a:rPr lang="sl-SI" sz="2400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l-SI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sz="24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l-SI" sz="24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l-SI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sl-SI" sz="240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l-SI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l-SI" sz="2400" dirty="0"/>
              </a:p>
            </p:txBody>
          </p:sp>
        </mc:Choice>
        <mc:Fallback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1C7FDF-BC20-8B56-DA35-BC3F9F901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2" y="4677951"/>
                <a:ext cx="2276329" cy="718017"/>
              </a:xfrm>
              <a:prstGeom prst="rect">
                <a:avLst/>
              </a:prstGeom>
              <a:blipFill>
                <a:blip r:embed="rId18"/>
                <a:stretch>
                  <a:fillRect l="-4011" b="-67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87F97AEE-0D31-3CB5-8F38-4C64FDF7539C}"/>
                  </a:ext>
                </a:extLst>
              </p:cNvPr>
              <p:cNvSpPr txBox="1"/>
              <p:nvPr/>
            </p:nvSpPr>
            <p:spPr>
              <a:xfrm>
                <a:off x="334324" y="5475049"/>
                <a:ext cx="2592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a²</a:t>
                </a:r>
                <a14:m>
                  <m:oMath xmlns:m="http://schemas.openxmlformats.org/officeDocument/2006/math">
                    <m:r>
                      <a:rPr lang="sl-SI" sz="24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l-SI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d>
                      </m:e>
                      <m:sup>
                        <m:r>
                          <a:rPr lang="sl-SI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l-SI" sz="24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l-SI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d>
                      </m:e>
                      <m:sup>
                        <m:r>
                          <a:rPr lang="sl-SI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l-SI" sz="2400" dirty="0"/>
              </a:p>
            </p:txBody>
          </p:sp>
        </mc:Choice>
        <mc:Fallback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87F97AEE-0D31-3CB5-8F38-4C64FDF75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4" y="5475049"/>
                <a:ext cx="2592889" cy="461665"/>
              </a:xfrm>
              <a:prstGeom prst="rect">
                <a:avLst/>
              </a:prstGeom>
              <a:blipFill>
                <a:blip r:embed="rId19"/>
                <a:stretch>
                  <a:fillRect l="-3765" t="-10526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A4917494-5A9B-35D3-D7AE-EB92E98485B7}"/>
                  </a:ext>
                </a:extLst>
              </p:cNvPr>
              <p:cNvSpPr txBox="1"/>
              <p:nvPr/>
            </p:nvSpPr>
            <p:spPr>
              <a:xfrm>
                <a:off x="334323" y="6048667"/>
                <a:ext cx="2306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a²</a:t>
                </a:r>
                <a14:m>
                  <m:oMath xmlns:m="http://schemas.openxmlformats.org/officeDocument/2006/math">
                    <m:r>
                      <a:rPr lang="sl-SI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sl-SI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76</m:t>
                    </m:r>
                    <m:r>
                      <a:rPr lang="sl-SI" sz="2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sl-SI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024</m:t>
                    </m:r>
                  </m:oMath>
                </a14:m>
                <a:endParaRPr lang="sl-SI" sz="2400" dirty="0"/>
              </a:p>
            </p:txBody>
          </p:sp>
        </mc:Choice>
        <mc:Fallback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A4917494-5A9B-35D3-D7AE-EB92E9848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3" y="6048667"/>
                <a:ext cx="2306529" cy="461665"/>
              </a:xfrm>
              <a:prstGeom prst="rect">
                <a:avLst/>
              </a:prstGeom>
              <a:blipFill>
                <a:blip r:embed="rId20"/>
                <a:stretch>
                  <a:fillRect l="-4233" t="-10526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30FB51F6-5101-CD01-394A-CA25EB93F909}"/>
                  </a:ext>
                </a:extLst>
              </p:cNvPr>
              <p:cNvSpPr txBox="1"/>
              <p:nvPr/>
            </p:nvSpPr>
            <p:spPr>
              <a:xfrm>
                <a:off x="3200513" y="5219238"/>
                <a:ext cx="1430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chemeClr val="tx1"/>
                    </a:solidFill>
                  </a:rPr>
                  <a:t>a²</a:t>
                </a:r>
                <a14:m>
                  <m:oMath xmlns:m="http://schemas.openxmlformats.org/officeDocument/2006/math">
                    <m:r>
                      <a:rPr lang="sl-SI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endParaRPr lang="sl-SI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30FB51F6-5101-CD01-394A-CA25EB93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13" y="5219238"/>
                <a:ext cx="1430713" cy="461665"/>
              </a:xfrm>
              <a:prstGeom prst="rect">
                <a:avLst/>
              </a:prstGeom>
              <a:blipFill>
                <a:blip r:embed="rId21"/>
                <a:stretch>
                  <a:fillRect l="-6383" t="-10526" r="-426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PoljeZBesedilom 56">
                <a:extLst>
                  <a:ext uri="{FF2B5EF4-FFF2-40B4-BE49-F238E27FC236}">
                    <a16:creationId xmlns:a16="http://schemas.microsoft.com/office/drawing/2014/main" id="{9AA805E2-0AF8-4466-CCF2-142B48B24E8B}"/>
                  </a:ext>
                </a:extLst>
              </p:cNvPr>
              <p:cNvSpPr txBox="1"/>
              <p:nvPr/>
            </p:nvSpPr>
            <p:spPr>
              <a:xfrm>
                <a:off x="3200513" y="5579717"/>
                <a:ext cx="1528624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chemeClr val="tx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sl-SI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l-SI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l-SI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1600</m:t>
                        </m:r>
                      </m:e>
                    </m:rad>
                  </m:oMath>
                </a14:m>
                <a:endParaRPr lang="sl-SI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PoljeZBesedilom 56">
                <a:extLst>
                  <a:ext uri="{FF2B5EF4-FFF2-40B4-BE49-F238E27FC236}">
                    <a16:creationId xmlns:a16="http://schemas.microsoft.com/office/drawing/2014/main" id="{9AA805E2-0AF8-4466-CCF2-142B48B24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13" y="5579717"/>
                <a:ext cx="1528624" cy="496483"/>
              </a:xfrm>
              <a:prstGeom prst="rect">
                <a:avLst/>
              </a:prstGeom>
              <a:blipFill>
                <a:blip r:embed="rId22"/>
                <a:stretch>
                  <a:fillRect l="-5976" t="-2439" b="-2682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39FC1336-14BC-C0A3-A427-EDC06A31AB50}"/>
                  </a:ext>
                </a:extLst>
              </p:cNvPr>
              <p:cNvSpPr txBox="1"/>
              <p:nvPr/>
            </p:nvSpPr>
            <p:spPr>
              <a:xfrm>
                <a:off x="3171812" y="6033781"/>
                <a:ext cx="1458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chemeClr val="accent4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sl-SI" sz="2400" i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sl-SI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a:rPr lang="sl-SI" sz="24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sl-SI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8" name="PoljeZBesedilom 57">
                <a:extLst>
                  <a:ext uri="{FF2B5EF4-FFF2-40B4-BE49-F238E27FC236}">
                    <a16:creationId xmlns:a16="http://schemas.microsoft.com/office/drawing/2014/main" id="{39FC1336-14BC-C0A3-A427-EDC06A31A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12" y="6033781"/>
                <a:ext cx="1458413" cy="461665"/>
              </a:xfrm>
              <a:prstGeom prst="rect">
                <a:avLst/>
              </a:prstGeom>
              <a:blipFill>
                <a:blip r:embed="rId23"/>
                <a:stretch>
                  <a:fillRect l="-6250" t="-10526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B311687D-44F2-50D5-C320-E985E4C92B21}"/>
                  </a:ext>
                </a:extLst>
              </p:cNvPr>
              <p:cNvSpPr txBox="1"/>
              <p:nvPr/>
            </p:nvSpPr>
            <p:spPr>
              <a:xfrm>
                <a:off x="3601634" y="4413343"/>
                <a:ext cx="1065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sl-SI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sl-SI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sl-SI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9" name="PoljeZBesedilom 58">
                <a:extLst>
                  <a:ext uri="{FF2B5EF4-FFF2-40B4-BE49-F238E27FC236}">
                    <a16:creationId xmlns:a16="http://schemas.microsoft.com/office/drawing/2014/main" id="{B311687D-44F2-50D5-C320-E985E4C9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34" y="4413343"/>
                <a:ext cx="1065163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5CE227B8-C1EF-016C-7C10-167A0FEAC38D}"/>
                  </a:ext>
                </a:extLst>
              </p:cNvPr>
              <p:cNvSpPr txBox="1"/>
              <p:nvPr/>
            </p:nvSpPr>
            <p:spPr>
              <a:xfrm>
                <a:off x="3580414" y="3474714"/>
                <a:ext cx="1524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536 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sl-SI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sl-SI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0" name="PoljeZBesedilom 59">
                <a:extLst>
                  <a:ext uri="{FF2B5EF4-FFF2-40B4-BE49-F238E27FC236}">
                    <a16:creationId xmlns:a16="http://schemas.microsoft.com/office/drawing/2014/main" id="{5CE227B8-C1EF-016C-7C10-167A0FEAC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14" y="3474714"/>
                <a:ext cx="1524776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4" name="PoljeZBesedilom 1023">
                <a:extLst>
                  <a:ext uri="{FF2B5EF4-FFF2-40B4-BE49-F238E27FC236}">
                    <a16:creationId xmlns:a16="http://schemas.microsoft.com/office/drawing/2014/main" id="{207C017A-D8D1-0C2E-98DE-B78CB39A4F3D}"/>
                  </a:ext>
                </a:extLst>
              </p:cNvPr>
              <p:cNvSpPr txBox="1"/>
              <p:nvPr/>
            </p:nvSpPr>
            <p:spPr>
              <a:xfrm>
                <a:off x="9540929" y="3629856"/>
                <a:ext cx="19800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7030A0"/>
                    </a:solidFill>
                  </a:rPr>
                  <a:t>pl =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5600 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endParaRPr lang="sl-SI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24" name="PoljeZBesedilom 1023">
                <a:extLst>
                  <a:ext uri="{FF2B5EF4-FFF2-40B4-BE49-F238E27FC236}">
                    <a16:creationId xmlns:a16="http://schemas.microsoft.com/office/drawing/2014/main" id="{207C017A-D8D1-0C2E-98DE-B78CB39A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929" y="3629856"/>
                <a:ext cx="1980029" cy="461665"/>
              </a:xfrm>
              <a:prstGeom prst="rect">
                <a:avLst/>
              </a:prstGeom>
              <a:blipFill>
                <a:blip r:embed="rId26"/>
                <a:stretch>
                  <a:fillRect l="-4615" t="-10526" r="-923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5" name="PoljeZBesedilom 1024">
                <a:extLst>
                  <a:ext uri="{FF2B5EF4-FFF2-40B4-BE49-F238E27FC236}">
                    <a16:creationId xmlns:a16="http://schemas.microsoft.com/office/drawing/2014/main" id="{AC7D553A-8DE7-E5A1-2244-215E48917077}"/>
                  </a:ext>
                </a:extLst>
              </p:cNvPr>
              <p:cNvSpPr txBox="1"/>
              <p:nvPr/>
            </p:nvSpPr>
            <p:spPr>
              <a:xfrm>
                <a:off x="3577124" y="3912173"/>
                <a:ext cx="1524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5600 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endParaRPr lang="sl-SI" sz="2400" dirty="0"/>
              </a:p>
            </p:txBody>
          </p:sp>
        </mc:Choice>
        <mc:Fallback>
          <p:sp>
            <p:nvSpPr>
              <p:cNvPr id="1025" name="PoljeZBesedilom 1024">
                <a:extLst>
                  <a:ext uri="{FF2B5EF4-FFF2-40B4-BE49-F238E27FC236}">
                    <a16:creationId xmlns:a16="http://schemas.microsoft.com/office/drawing/2014/main" id="{AC7D553A-8DE7-E5A1-2244-215E4891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24" y="3912173"/>
                <a:ext cx="1524776" cy="461665"/>
              </a:xfrm>
              <a:prstGeom prst="rect">
                <a:avLst/>
              </a:prstGeom>
              <a:blipFill>
                <a:blip r:embed="rId27"/>
                <a:stretch>
                  <a:fillRect r="-160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7" name="PoljeZBesedilom 1026">
                <a:extLst>
                  <a:ext uri="{FF2B5EF4-FFF2-40B4-BE49-F238E27FC236}">
                    <a16:creationId xmlns:a16="http://schemas.microsoft.com/office/drawing/2014/main" id="{14841B5F-7C32-C1F1-7285-707D7270387A}"/>
                  </a:ext>
                </a:extLst>
              </p:cNvPr>
              <p:cNvSpPr txBox="1"/>
              <p:nvPr/>
            </p:nvSpPr>
            <p:spPr>
              <a:xfrm>
                <a:off x="5958382" y="4999994"/>
                <a:ext cx="309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2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l-SI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1536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l-SI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5600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27" name="PoljeZBesedilom 1026">
                <a:extLst>
                  <a:ext uri="{FF2B5EF4-FFF2-40B4-BE49-F238E27FC236}">
                    <a16:creationId xmlns:a16="http://schemas.microsoft.com/office/drawing/2014/main" id="{14841B5F-7C32-C1F1-7285-707D72703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82" y="4999994"/>
                <a:ext cx="3094565" cy="523220"/>
              </a:xfrm>
              <a:prstGeom prst="rect">
                <a:avLst/>
              </a:prstGeom>
              <a:blipFill>
                <a:blip r:embed="rId28"/>
                <a:stretch>
                  <a:fillRect l="-3937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PoljeZBesedilom 1028">
                <a:extLst>
                  <a:ext uri="{FF2B5EF4-FFF2-40B4-BE49-F238E27FC236}">
                    <a16:creationId xmlns:a16="http://schemas.microsoft.com/office/drawing/2014/main" id="{0F73F032-AC0F-C92B-88D3-C5B450DE67A9}"/>
                  </a:ext>
                </a:extLst>
              </p:cNvPr>
              <p:cNvSpPr txBox="1"/>
              <p:nvPr/>
            </p:nvSpPr>
            <p:spPr>
              <a:xfrm>
                <a:off x="5954884" y="5450070"/>
                <a:ext cx="2507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P = 3072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+5600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29" name="PoljeZBesedilom 1028">
                <a:extLst>
                  <a:ext uri="{FF2B5EF4-FFF2-40B4-BE49-F238E27FC236}">
                    <a16:creationId xmlns:a16="http://schemas.microsoft.com/office/drawing/2014/main" id="{0F73F032-AC0F-C92B-88D3-C5B450DE6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884" y="5450070"/>
                <a:ext cx="2507418" cy="523220"/>
              </a:xfrm>
              <a:prstGeom prst="rect">
                <a:avLst/>
              </a:prstGeom>
              <a:blipFill>
                <a:blip r:embed="rId29"/>
                <a:stretch>
                  <a:fillRect l="-510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PoljeZBesedilom 1030">
            <a:extLst>
              <a:ext uri="{FF2B5EF4-FFF2-40B4-BE49-F238E27FC236}">
                <a16:creationId xmlns:a16="http://schemas.microsoft.com/office/drawing/2014/main" id="{0232FD8D-D132-9D46-2E98-21B93886E2F0}"/>
              </a:ext>
            </a:extLst>
          </p:cNvPr>
          <p:cNvSpPr txBox="1"/>
          <p:nvPr/>
        </p:nvSpPr>
        <p:spPr>
          <a:xfrm>
            <a:off x="5904536" y="5921138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P = 8672 cm²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2" name="PoljeZBesedilom 1031">
                <a:extLst>
                  <a:ext uri="{FF2B5EF4-FFF2-40B4-BE49-F238E27FC236}">
                    <a16:creationId xmlns:a16="http://schemas.microsoft.com/office/drawing/2014/main" id="{94E9D0E3-5D6C-EF55-7F7E-93D1CD56F326}"/>
                  </a:ext>
                </a:extLst>
              </p:cNvPr>
              <p:cNvSpPr txBox="1"/>
              <p:nvPr/>
            </p:nvSpPr>
            <p:spPr>
              <a:xfrm>
                <a:off x="9633069" y="4391402"/>
                <a:ext cx="1174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32" name="PoljeZBesedilom 1031">
                <a:extLst>
                  <a:ext uri="{FF2B5EF4-FFF2-40B4-BE49-F238E27FC236}">
                    <a16:creationId xmlns:a16="http://schemas.microsoft.com/office/drawing/2014/main" id="{94E9D0E3-5D6C-EF55-7F7E-93D1CD56F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069" y="4391402"/>
                <a:ext cx="1174617" cy="523220"/>
              </a:xfrm>
              <a:prstGeom prst="rect">
                <a:avLst/>
              </a:prstGeom>
              <a:blipFill>
                <a:blip r:embed="rId30"/>
                <a:stretch>
                  <a:fillRect l="-10363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3" name="PoljeZBesedilom 1032">
                <a:extLst>
                  <a:ext uri="{FF2B5EF4-FFF2-40B4-BE49-F238E27FC236}">
                    <a16:creationId xmlns:a16="http://schemas.microsoft.com/office/drawing/2014/main" id="{7062065B-E4B9-3D96-A20D-CB46C070E1ED}"/>
                  </a:ext>
                </a:extLst>
              </p:cNvPr>
              <p:cNvSpPr txBox="1"/>
              <p:nvPr/>
            </p:nvSpPr>
            <p:spPr>
              <a:xfrm>
                <a:off x="9693484" y="4898930"/>
                <a:ext cx="2262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1536 ·35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33" name="PoljeZBesedilom 1032">
                <a:extLst>
                  <a:ext uri="{FF2B5EF4-FFF2-40B4-BE49-F238E27FC236}">
                    <a16:creationId xmlns:a16="http://schemas.microsoft.com/office/drawing/2014/main" id="{7062065B-E4B9-3D96-A20D-CB46C070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484" y="4898930"/>
                <a:ext cx="2262992" cy="523220"/>
              </a:xfrm>
              <a:prstGeom prst="rect">
                <a:avLst/>
              </a:prstGeom>
              <a:blipFill>
                <a:blip r:embed="rId31"/>
                <a:stretch>
                  <a:fillRect l="-5391" t="-11765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4" name="PoljeZBesedilom 1033">
                <a:extLst>
                  <a:ext uri="{FF2B5EF4-FFF2-40B4-BE49-F238E27FC236}">
                    <a16:creationId xmlns:a16="http://schemas.microsoft.com/office/drawing/2014/main" id="{68D9A2AF-6134-7FC2-D39D-274D4EDD5F00}"/>
                  </a:ext>
                </a:extLst>
              </p:cNvPr>
              <p:cNvSpPr txBox="1"/>
              <p:nvPr/>
            </p:nvSpPr>
            <p:spPr>
              <a:xfrm>
                <a:off x="9688049" y="5441009"/>
                <a:ext cx="2416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/>
                  <a:t>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3760 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sl-SI" sz="2800" dirty="0"/>
              </a:p>
            </p:txBody>
          </p:sp>
        </mc:Choice>
        <mc:Fallback>
          <p:sp>
            <p:nvSpPr>
              <p:cNvPr id="1034" name="PoljeZBesedilom 1033">
                <a:extLst>
                  <a:ext uri="{FF2B5EF4-FFF2-40B4-BE49-F238E27FC236}">
                    <a16:creationId xmlns:a16="http://schemas.microsoft.com/office/drawing/2014/main" id="{68D9A2AF-6134-7FC2-D39D-274D4EDD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049" y="5441009"/>
                <a:ext cx="2416046" cy="523220"/>
              </a:xfrm>
              <a:prstGeom prst="rect">
                <a:avLst/>
              </a:prstGeom>
              <a:blipFill>
                <a:blip r:embed="rId32"/>
                <a:stretch>
                  <a:fillRect l="-5038" t="-11765" b="-341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Pravokotnik 1035">
            <a:extLst>
              <a:ext uri="{FF2B5EF4-FFF2-40B4-BE49-F238E27FC236}">
                <a16:creationId xmlns:a16="http://schemas.microsoft.com/office/drawing/2014/main" id="{6428FA9E-D5E2-5A42-0BB4-24BEB38D496A}"/>
              </a:ext>
            </a:extLst>
          </p:cNvPr>
          <p:cNvSpPr/>
          <p:nvPr/>
        </p:nvSpPr>
        <p:spPr>
          <a:xfrm>
            <a:off x="6008925" y="2460612"/>
            <a:ext cx="2703480" cy="2039708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37" name="Pravokotnik 1036">
            <a:extLst>
              <a:ext uri="{FF2B5EF4-FFF2-40B4-BE49-F238E27FC236}">
                <a16:creationId xmlns:a16="http://schemas.microsoft.com/office/drawing/2014/main" id="{5383B4D2-F54B-F6D0-CCD6-E64ABC188101}"/>
              </a:ext>
            </a:extLst>
          </p:cNvPr>
          <p:cNvSpPr/>
          <p:nvPr/>
        </p:nvSpPr>
        <p:spPr>
          <a:xfrm>
            <a:off x="162598" y="4091521"/>
            <a:ext cx="2703480" cy="253808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38" name="Pravokotnik 1037">
            <a:extLst>
              <a:ext uri="{FF2B5EF4-FFF2-40B4-BE49-F238E27FC236}">
                <a16:creationId xmlns:a16="http://schemas.microsoft.com/office/drawing/2014/main" id="{9DDC5575-241E-FF21-F9E6-171969CD1635}"/>
              </a:ext>
            </a:extLst>
          </p:cNvPr>
          <p:cNvSpPr/>
          <p:nvPr/>
        </p:nvSpPr>
        <p:spPr>
          <a:xfrm>
            <a:off x="3091303" y="5261604"/>
            <a:ext cx="2085827" cy="15068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40" name="Povezovalnik: kolenski 1039">
            <a:extLst>
              <a:ext uri="{FF2B5EF4-FFF2-40B4-BE49-F238E27FC236}">
                <a16:creationId xmlns:a16="http://schemas.microsoft.com/office/drawing/2014/main" id="{3505BF16-C93F-01AD-73E3-B0E85E03DF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42879" y="5584857"/>
            <a:ext cx="1094996" cy="337171"/>
          </a:xfrm>
          <a:prstGeom prst="bentConnector3">
            <a:avLst>
              <a:gd name="adj1" fmla="val 13066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Pravokotnik 1043">
            <a:extLst>
              <a:ext uri="{FF2B5EF4-FFF2-40B4-BE49-F238E27FC236}">
                <a16:creationId xmlns:a16="http://schemas.microsoft.com/office/drawing/2014/main" id="{80481272-8270-FAD3-8615-4B86BDC81FD9}"/>
              </a:ext>
            </a:extLst>
          </p:cNvPr>
          <p:cNvSpPr/>
          <p:nvPr/>
        </p:nvSpPr>
        <p:spPr>
          <a:xfrm>
            <a:off x="9509522" y="2191256"/>
            <a:ext cx="2267962" cy="186018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5" name="PoljeZBesedilom 1044">
            <a:extLst>
              <a:ext uri="{FF2B5EF4-FFF2-40B4-BE49-F238E27FC236}">
                <a16:creationId xmlns:a16="http://schemas.microsoft.com/office/drawing/2014/main" id="{D64F5951-0F60-3A36-8AB5-CDA7F7019715}"/>
              </a:ext>
            </a:extLst>
          </p:cNvPr>
          <p:cNvSpPr txBox="1"/>
          <p:nvPr/>
        </p:nvSpPr>
        <p:spPr>
          <a:xfrm>
            <a:off x="3669142" y="2567536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8672 cm²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6" name="PoljeZBesedilom 1045">
                <a:extLst>
                  <a:ext uri="{FF2B5EF4-FFF2-40B4-BE49-F238E27FC236}">
                    <a16:creationId xmlns:a16="http://schemas.microsoft.com/office/drawing/2014/main" id="{45527EA5-FB4E-C3F4-AC24-D40505A4BBE4}"/>
                  </a:ext>
                </a:extLst>
              </p:cNvPr>
              <p:cNvSpPr txBox="1"/>
              <p:nvPr/>
            </p:nvSpPr>
            <p:spPr>
              <a:xfrm>
                <a:off x="3552195" y="3002357"/>
                <a:ext cx="1951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3760 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³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>
          <p:sp>
            <p:nvSpPr>
              <p:cNvPr id="1046" name="PoljeZBesedilom 1045">
                <a:extLst>
                  <a:ext uri="{FF2B5EF4-FFF2-40B4-BE49-F238E27FC236}">
                    <a16:creationId xmlns:a16="http://schemas.microsoft.com/office/drawing/2014/main" id="{45527EA5-FB4E-C3F4-AC24-D40505A4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95" y="3002357"/>
                <a:ext cx="1951175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7" name="Pravokotnik 1046">
            <a:extLst>
              <a:ext uri="{FF2B5EF4-FFF2-40B4-BE49-F238E27FC236}">
                <a16:creationId xmlns:a16="http://schemas.microsoft.com/office/drawing/2014/main" id="{8162220E-6666-7BB3-B90E-F74F9D96946B}"/>
              </a:ext>
            </a:extLst>
          </p:cNvPr>
          <p:cNvSpPr/>
          <p:nvPr/>
        </p:nvSpPr>
        <p:spPr>
          <a:xfrm>
            <a:off x="5957381" y="4577933"/>
            <a:ext cx="2990001" cy="186018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8" name="Pravokotnik 1047">
            <a:extLst>
              <a:ext uri="{FF2B5EF4-FFF2-40B4-BE49-F238E27FC236}">
                <a16:creationId xmlns:a16="http://schemas.microsoft.com/office/drawing/2014/main" id="{111CB312-A112-78B9-7E1E-5077E592C3DB}"/>
              </a:ext>
            </a:extLst>
          </p:cNvPr>
          <p:cNvSpPr/>
          <p:nvPr/>
        </p:nvSpPr>
        <p:spPr>
          <a:xfrm>
            <a:off x="9366037" y="4285469"/>
            <a:ext cx="2703480" cy="186018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49" name="PoljeZBesedilom 1048">
            <a:extLst>
              <a:ext uri="{FF2B5EF4-FFF2-40B4-BE49-F238E27FC236}">
                <a16:creationId xmlns:a16="http://schemas.microsoft.com/office/drawing/2014/main" id="{2C880217-1C83-00F0-38F8-64FD37B8FD38}"/>
              </a:ext>
            </a:extLst>
          </p:cNvPr>
          <p:cNvSpPr txBox="1"/>
          <p:nvPr/>
        </p:nvSpPr>
        <p:spPr>
          <a:xfrm>
            <a:off x="10272630" y="246892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6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7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1024" grpId="0"/>
      <p:bldP spid="1025" grpId="0"/>
      <p:bldP spid="1027" grpId="0"/>
      <p:bldP spid="1029" grpId="0"/>
      <p:bldP spid="1031" grpId="0"/>
      <p:bldP spid="1032" grpId="0"/>
      <p:bldP spid="1033" grpId="0"/>
      <p:bldP spid="1034" grpId="0"/>
      <p:bldP spid="1036" grpId="0" animBg="1"/>
      <p:bldP spid="1037" grpId="0" animBg="1"/>
      <p:bldP spid="1038" grpId="0" animBg="1"/>
      <p:bldP spid="1044" grpId="0" animBg="1"/>
      <p:bldP spid="1045" grpId="0"/>
      <p:bldP spid="1046" grpId="0"/>
      <p:bldP spid="1047" grpId="0" animBg="1"/>
      <p:bldP spid="1048" grpId="0" animBg="1"/>
      <p:bldP spid="1049" grpId="0"/>
      <p:bldP spid="10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D466AA-F6D8-E49B-5B66-177812795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7" t="45714" r="29745" b="33742"/>
          <a:stretch/>
        </p:blipFill>
        <p:spPr>
          <a:xfrm>
            <a:off x="195942" y="233265"/>
            <a:ext cx="7613780" cy="1972007"/>
          </a:xfrm>
          <a:prstGeom prst="rect">
            <a:avLst/>
          </a:prstGeom>
        </p:spPr>
      </p:pic>
      <p:pic>
        <p:nvPicPr>
          <p:cNvPr id="1026" name="Picture 2" descr="Sueški prekop | Jadralni klub NEPTUN">
            <a:extLst>
              <a:ext uri="{FF2B5EF4-FFF2-40B4-BE49-F238E27FC236}">
                <a16:creationId xmlns:a16="http://schemas.microsoft.com/office/drawing/2014/main" id="{98ED64F9-4286-5358-51F2-FE149BA3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55" y="314035"/>
            <a:ext cx="2478833" cy="16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ci">
            <a:extLst>
              <a:ext uri="{FF2B5EF4-FFF2-40B4-BE49-F238E27FC236}">
                <a16:creationId xmlns:a16="http://schemas.microsoft.com/office/drawing/2014/main" id="{5EE1C8C6-2CD4-0F5C-F476-E84C0717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6" y="1806445"/>
            <a:ext cx="2228086" cy="24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0FB245-F865-324D-A697-6761D0434AB1}"/>
              </a:ext>
            </a:extLst>
          </p:cNvPr>
          <p:cNvSpPr txBox="1"/>
          <p:nvPr/>
        </p:nvSpPr>
        <p:spPr>
          <a:xfrm>
            <a:off x="2469399" y="1575612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Višina prizme je 10 km.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DCDC04BB-04DE-3249-7F41-B94A3762E724}"/>
              </a:ext>
            </a:extLst>
          </p:cNvPr>
          <p:cNvCxnSpPr>
            <a:cxnSpLocks/>
          </p:cNvCxnSpPr>
          <p:nvPr/>
        </p:nvCxnSpPr>
        <p:spPr>
          <a:xfrm>
            <a:off x="1996751" y="2374204"/>
            <a:ext cx="0" cy="1563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0F078F97-0023-8285-5A27-B680C9EC2EA8}"/>
              </a:ext>
            </a:extLst>
          </p:cNvPr>
          <p:cNvCxnSpPr>
            <a:cxnSpLocks/>
          </p:cNvCxnSpPr>
          <p:nvPr/>
        </p:nvCxnSpPr>
        <p:spPr>
          <a:xfrm>
            <a:off x="690465" y="2383534"/>
            <a:ext cx="13062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88ECAF16-2229-B502-2331-AD021C1A3596}"/>
              </a:ext>
            </a:extLst>
          </p:cNvPr>
          <p:cNvCxnSpPr>
            <a:cxnSpLocks/>
          </p:cNvCxnSpPr>
          <p:nvPr/>
        </p:nvCxnSpPr>
        <p:spPr>
          <a:xfrm>
            <a:off x="3470986" y="1235937"/>
            <a:ext cx="9890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2611DC02-C5F4-8016-27D2-18246022235B}"/>
              </a:ext>
            </a:extLst>
          </p:cNvPr>
          <p:cNvCxnSpPr>
            <a:cxnSpLocks/>
          </p:cNvCxnSpPr>
          <p:nvPr/>
        </p:nvCxnSpPr>
        <p:spPr>
          <a:xfrm>
            <a:off x="4618650" y="1235937"/>
            <a:ext cx="191277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C24A5034-1D3B-EA77-1A03-C9DE321F2FA6}"/>
              </a:ext>
            </a:extLst>
          </p:cNvPr>
          <p:cNvCxnSpPr>
            <a:cxnSpLocks/>
          </p:cNvCxnSpPr>
          <p:nvPr/>
        </p:nvCxnSpPr>
        <p:spPr>
          <a:xfrm>
            <a:off x="1278294" y="2037277"/>
            <a:ext cx="63534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A4381853-CF5D-FCAC-AEAD-5481026470F1}"/>
              </a:ext>
            </a:extLst>
          </p:cNvPr>
          <p:cNvCxnSpPr>
            <a:cxnSpLocks/>
          </p:cNvCxnSpPr>
          <p:nvPr/>
        </p:nvCxnSpPr>
        <p:spPr>
          <a:xfrm flipH="1">
            <a:off x="6293498" y="986930"/>
            <a:ext cx="15162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351B3573-ABFC-A7D0-7CA6-9B86A3A3B0CB}"/>
              </a:ext>
            </a:extLst>
          </p:cNvPr>
          <p:cNvCxnSpPr>
            <a:cxnSpLocks/>
          </p:cNvCxnSpPr>
          <p:nvPr/>
        </p:nvCxnSpPr>
        <p:spPr>
          <a:xfrm flipH="1">
            <a:off x="195942" y="1169477"/>
            <a:ext cx="5940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8AA9613C-46A9-33C0-FD3F-995DF7800723}"/>
              </a:ext>
            </a:extLst>
          </p:cNvPr>
          <p:cNvCxnSpPr>
            <a:cxnSpLocks/>
          </p:cNvCxnSpPr>
          <p:nvPr/>
        </p:nvCxnSpPr>
        <p:spPr>
          <a:xfrm>
            <a:off x="1506999" y="2037277"/>
            <a:ext cx="4663" cy="3462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58A29F7C-6041-F446-8DED-0EED1E13ECBC}"/>
              </a:ext>
            </a:extLst>
          </p:cNvPr>
          <p:cNvCxnSpPr>
            <a:cxnSpLocks/>
          </p:cNvCxnSpPr>
          <p:nvPr/>
        </p:nvCxnSpPr>
        <p:spPr>
          <a:xfrm flipH="1">
            <a:off x="948612" y="1192804"/>
            <a:ext cx="89884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FB594E0D-AC84-260D-DFB5-D9FE264C9ED7}"/>
                  </a:ext>
                </a:extLst>
              </p:cNvPr>
              <p:cNvSpPr txBox="1"/>
              <p:nvPr/>
            </p:nvSpPr>
            <p:spPr>
              <a:xfrm>
                <a:off x="2345629" y="1989603"/>
                <a:ext cx="58704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7030A0"/>
                    </a:solidFill>
                  </a:rPr>
                  <a:t>Globina prekopa je višina trapeza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 = 8 m. </a:t>
                </a:r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FB594E0D-AC84-260D-DFB5-D9FE264C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629" y="1989603"/>
                <a:ext cx="5870453" cy="461665"/>
              </a:xfrm>
              <a:prstGeom prst="rect">
                <a:avLst/>
              </a:prstGeom>
              <a:blipFill>
                <a:blip r:embed="rId5"/>
                <a:stretch>
                  <a:fillRect l="-1661" t="-10526" r="-415" b="-289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avokotnik 33">
            <a:extLst>
              <a:ext uri="{FF2B5EF4-FFF2-40B4-BE49-F238E27FC236}">
                <a16:creationId xmlns:a16="http://schemas.microsoft.com/office/drawing/2014/main" id="{046B211B-BD02-56F6-8E2A-2E4252CD2AB7}"/>
              </a:ext>
            </a:extLst>
          </p:cNvPr>
          <p:cNvSpPr/>
          <p:nvPr/>
        </p:nvSpPr>
        <p:spPr>
          <a:xfrm>
            <a:off x="1506999" y="2214602"/>
            <a:ext cx="135189" cy="14445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806549FC-693D-9BE0-B6E5-E8C8F2EC8E6D}"/>
              </a:ext>
            </a:extLst>
          </p:cNvPr>
          <p:cNvSpPr txBox="1"/>
          <p:nvPr/>
        </p:nvSpPr>
        <p:spPr>
          <a:xfrm>
            <a:off x="2827158" y="2558782"/>
            <a:ext cx="213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4-strana prizma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110E8D28-CAFD-AC98-C5A7-10B1FE861E82}"/>
              </a:ext>
            </a:extLst>
          </p:cNvPr>
          <p:cNvSpPr txBox="1"/>
          <p:nvPr/>
        </p:nvSpPr>
        <p:spPr>
          <a:xfrm>
            <a:off x="2758602" y="3004878"/>
            <a:ext cx="293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>
                <a:solidFill>
                  <a:srgbClr val="0070C0"/>
                </a:solidFill>
              </a:rPr>
              <a:t>Osnovna ploskev je trapez.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8C435C09-0BD4-61F3-117D-C7FABD11A5CA}"/>
              </a:ext>
            </a:extLst>
          </p:cNvPr>
          <p:cNvSpPr txBox="1"/>
          <p:nvPr/>
        </p:nvSpPr>
        <p:spPr>
          <a:xfrm>
            <a:off x="2681730" y="3316786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B050"/>
                </a:solidFill>
              </a:rPr>
              <a:t>a = 58 m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9DA4B55F-770F-6F97-F544-CEE2C0163DD0}"/>
              </a:ext>
            </a:extLst>
          </p:cNvPr>
          <p:cNvSpPr txBox="1"/>
          <p:nvPr/>
        </p:nvSpPr>
        <p:spPr>
          <a:xfrm>
            <a:off x="2669816" y="3674481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C00000"/>
                </a:solidFill>
              </a:rPr>
              <a:t>c = 22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91341BEC-C301-F1FC-9278-AD79D53DD46D}"/>
                  </a:ext>
                </a:extLst>
              </p:cNvPr>
              <p:cNvSpPr txBox="1"/>
              <p:nvPr/>
            </p:nvSpPr>
            <p:spPr>
              <a:xfrm>
                <a:off x="2637964" y="4063116"/>
                <a:ext cx="1327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l-SI" sz="24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l-SI" sz="24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sl-SI" sz="240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l-SI" sz="2400" dirty="0">
                    <a:solidFill>
                      <a:srgbClr val="7030A0"/>
                    </a:solidFill>
                  </a:rPr>
                  <a:t>= 8 m</a:t>
                </a:r>
                <a:endParaRPr lang="sl-SI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PoljeZBesedilom 38">
                <a:extLst>
                  <a:ext uri="{FF2B5EF4-FFF2-40B4-BE49-F238E27FC236}">
                    <a16:creationId xmlns:a16="http://schemas.microsoft.com/office/drawing/2014/main" id="{91341BEC-C301-F1FC-9278-AD79D53DD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64" y="4063116"/>
                <a:ext cx="1327543" cy="461665"/>
              </a:xfrm>
              <a:prstGeom prst="rect">
                <a:avLst/>
              </a:prstGeom>
              <a:blipFill>
                <a:blip r:embed="rId6"/>
                <a:stretch>
                  <a:fillRect t="-10667" r="-5963" b="-30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571A8C77-7769-8C1C-AEE3-3D455D5C9E6E}"/>
              </a:ext>
            </a:extLst>
          </p:cNvPr>
          <p:cNvSpPr txBox="1"/>
          <p:nvPr/>
        </p:nvSpPr>
        <p:spPr>
          <a:xfrm>
            <a:off x="2669816" y="4451751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v = 100 km</a:t>
            </a:r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24C7248C-C6F1-FC78-B6ED-A5C64C2234A1}"/>
              </a:ext>
            </a:extLst>
          </p:cNvPr>
          <p:cNvCxnSpPr/>
          <p:nvPr/>
        </p:nvCxnSpPr>
        <p:spPr>
          <a:xfrm>
            <a:off x="2621042" y="4929334"/>
            <a:ext cx="2273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D06524A0-36F6-7FDE-1C93-E4C1B88AD486}"/>
              </a:ext>
            </a:extLst>
          </p:cNvPr>
          <p:cNvSpPr txBox="1"/>
          <p:nvPr/>
        </p:nvSpPr>
        <p:spPr>
          <a:xfrm>
            <a:off x="3894854" y="4467169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 </a:t>
            </a:r>
            <a:r>
              <a:rPr lang="sl-SI" sz="2400" dirty="0">
                <a:solidFill>
                  <a:srgbClr val="0070C0"/>
                </a:solidFill>
              </a:rPr>
              <a:t> = 100 000 m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A43FA8EC-01A3-B061-DC9D-71E009704939}"/>
              </a:ext>
            </a:extLst>
          </p:cNvPr>
          <p:cNvSpPr txBox="1"/>
          <p:nvPr/>
        </p:nvSpPr>
        <p:spPr>
          <a:xfrm>
            <a:off x="2739696" y="498604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V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5D4B68CA-283C-9791-7C47-AAA4290C71C5}"/>
                  </a:ext>
                </a:extLst>
              </p:cNvPr>
              <p:cNvSpPr txBox="1"/>
              <p:nvPr/>
            </p:nvSpPr>
            <p:spPr>
              <a:xfrm>
                <a:off x="5900795" y="2599147"/>
                <a:ext cx="1525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·</m:t>
                    </m:r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PoljeZBesedilom 44">
                <a:extLst>
                  <a:ext uri="{FF2B5EF4-FFF2-40B4-BE49-F238E27FC236}">
                    <a16:creationId xmlns:a16="http://schemas.microsoft.com/office/drawing/2014/main" id="{5D4B68CA-283C-9791-7C47-AAA4290C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95" y="2599147"/>
                <a:ext cx="1525097" cy="523220"/>
              </a:xfrm>
              <a:prstGeom prst="rect">
                <a:avLst/>
              </a:prstGeom>
              <a:blipFill>
                <a:blip r:embed="rId7"/>
                <a:stretch>
                  <a:fillRect l="-8400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5159FCE-CDD6-5614-D1C2-3F00CCF1F890}"/>
                  </a:ext>
                </a:extLst>
              </p:cNvPr>
              <p:cNvSpPr txBox="1"/>
              <p:nvPr/>
            </p:nvSpPr>
            <p:spPr>
              <a:xfrm>
                <a:off x="2675724" y="5565983"/>
                <a:ext cx="882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6" name="PoljeZBesedilom 45">
                <a:extLst>
                  <a:ext uri="{FF2B5EF4-FFF2-40B4-BE49-F238E27FC236}">
                    <a16:creationId xmlns:a16="http://schemas.microsoft.com/office/drawing/2014/main" id="{75159FCE-CDD6-5614-D1C2-3F00CCF1F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24" y="5565983"/>
                <a:ext cx="88254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036A742-454B-2190-10CB-68AF896D7912}"/>
                  </a:ext>
                </a:extLst>
              </p:cNvPr>
              <p:cNvSpPr txBox="1"/>
              <p:nvPr/>
            </p:nvSpPr>
            <p:spPr>
              <a:xfrm>
                <a:off x="9154326" y="2205272"/>
                <a:ext cx="882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47" name="PoljeZBesedilom 46">
                <a:extLst>
                  <a:ext uri="{FF2B5EF4-FFF2-40B4-BE49-F238E27FC236}">
                    <a16:creationId xmlns:a16="http://schemas.microsoft.com/office/drawing/2014/main" id="{7036A742-454B-2190-10CB-68AF896D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326" y="2205272"/>
                <a:ext cx="8825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1992EB8F-D7B3-7536-32D7-9383D7734316}"/>
              </a:ext>
            </a:extLst>
          </p:cNvPr>
          <p:cNvSpPr txBox="1"/>
          <p:nvPr/>
        </p:nvSpPr>
        <p:spPr>
          <a:xfrm>
            <a:off x="10050123" y="2266315"/>
            <a:ext cx="84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/>
              <a:t>trapez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17A40CD5-C64B-3D1A-C18E-F7E7560A9EFE}"/>
                  </a:ext>
                </a:extLst>
              </p:cNvPr>
              <p:cNvSpPr txBox="1"/>
              <p:nvPr/>
            </p:nvSpPr>
            <p:spPr>
              <a:xfrm>
                <a:off x="8891591" y="2881768"/>
                <a:ext cx="2027350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49" name="PoljeZBesedilom 48">
                <a:extLst>
                  <a:ext uri="{FF2B5EF4-FFF2-40B4-BE49-F238E27FC236}">
                    <a16:creationId xmlns:a16="http://schemas.microsoft.com/office/drawing/2014/main" id="{17A40CD5-C64B-3D1A-C18E-F7E7560A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591" y="2881768"/>
                <a:ext cx="2027350" cy="687881"/>
              </a:xfrm>
              <a:prstGeom prst="rect">
                <a:avLst/>
              </a:prstGeom>
              <a:blipFill>
                <a:blip r:embed="rId10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oljeZBesedilom 49">
                <a:extLst>
                  <a:ext uri="{FF2B5EF4-FFF2-40B4-BE49-F238E27FC236}">
                    <a16:creationId xmlns:a16="http://schemas.microsoft.com/office/drawing/2014/main" id="{9C67B92A-1713-2F41-AC62-4C5F63376787}"/>
                  </a:ext>
                </a:extLst>
              </p:cNvPr>
              <p:cNvSpPr txBox="1"/>
              <p:nvPr/>
            </p:nvSpPr>
            <p:spPr>
              <a:xfrm>
                <a:off x="9019071" y="3778451"/>
                <a:ext cx="2410930" cy="70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58+22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0" name="PoljeZBesedilom 49">
                <a:extLst>
                  <a:ext uri="{FF2B5EF4-FFF2-40B4-BE49-F238E27FC236}">
                    <a16:creationId xmlns:a16="http://schemas.microsoft.com/office/drawing/2014/main" id="{9C67B92A-1713-2F41-AC62-4C5F6337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071" y="3778451"/>
                <a:ext cx="2410930" cy="701211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AB0DE869-6C13-2A02-55EE-C88DE93A2782}"/>
                  </a:ext>
                </a:extLst>
              </p:cNvPr>
              <p:cNvSpPr txBox="1"/>
              <p:nvPr/>
            </p:nvSpPr>
            <p:spPr>
              <a:xfrm>
                <a:off x="9306115" y="4524781"/>
                <a:ext cx="1705917" cy="701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sl-SI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l-SI" sz="2800" dirty="0"/>
                  <a:t> 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1" name="PoljeZBesedilom 50">
                <a:extLst>
                  <a:ext uri="{FF2B5EF4-FFF2-40B4-BE49-F238E27FC236}">
                    <a16:creationId xmlns:a16="http://schemas.microsoft.com/office/drawing/2014/main" id="{AB0DE869-6C13-2A02-55EE-C88DE93A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4524781"/>
                <a:ext cx="1705917" cy="701211"/>
              </a:xfrm>
              <a:prstGeom prst="rect">
                <a:avLst/>
              </a:prstGeom>
              <a:blipFill>
                <a:blip r:embed="rId12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186E250B-E038-25B9-7561-C99D990DE340}"/>
                  </a:ext>
                </a:extLst>
              </p:cNvPr>
              <p:cNvSpPr txBox="1"/>
              <p:nvPr/>
            </p:nvSpPr>
            <p:spPr>
              <a:xfrm>
                <a:off x="9306115" y="5332536"/>
                <a:ext cx="2056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sl-SI" sz="2800" dirty="0"/>
                  <a:t>· </a:t>
                </a:r>
                <a14:m>
                  <m:oMath xmlns:m="http://schemas.openxmlformats.org/officeDocument/2006/math"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52" name="PoljeZBesedilom 51">
                <a:extLst>
                  <a:ext uri="{FF2B5EF4-FFF2-40B4-BE49-F238E27FC236}">
                    <a16:creationId xmlns:a16="http://schemas.microsoft.com/office/drawing/2014/main" id="{186E250B-E038-25B9-7561-C99D990D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5332536"/>
                <a:ext cx="2056368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7458E6-505C-DF9D-1BB0-17018E90EE11}"/>
                  </a:ext>
                </a:extLst>
              </p:cNvPr>
              <p:cNvSpPr txBox="1"/>
              <p:nvPr/>
            </p:nvSpPr>
            <p:spPr>
              <a:xfrm>
                <a:off x="9306115" y="5884660"/>
                <a:ext cx="2056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sl-SI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l-SI" sz="2800" dirty="0"/>
                  <a:t> </a:t>
                </a:r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20 </m:t>
                    </m:r>
                  </m:oMath>
                </a14:m>
                <a:r>
                  <a:rPr lang="sl-SI" sz="2800" dirty="0"/>
                  <a:t>m² </a:t>
                </a:r>
              </a:p>
            </p:txBody>
          </p:sp>
        </mc:Choice>
        <mc:Fallback xmlns="">
          <p:sp>
            <p:nvSpPr>
              <p:cNvPr id="53" name="PoljeZBesedilom 52">
                <a:extLst>
                  <a:ext uri="{FF2B5EF4-FFF2-40B4-BE49-F238E27FC236}">
                    <a16:creationId xmlns:a16="http://schemas.microsoft.com/office/drawing/2014/main" id="{8F7458E6-505C-DF9D-1BB0-17018E90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115" y="5884660"/>
                <a:ext cx="2056369" cy="523220"/>
              </a:xfrm>
              <a:prstGeom prst="rect">
                <a:avLst/>
              </a:prstGeom>
              <a:blipFill>
                <a:blip r:embed="rId14"/>
                <a:stretch>
                  <a:fillRect t="-10465" r="-4748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B97AA076-6400-25CE-EA1D-57921184D964}"/>
                  </a:ext>
                </a:extLst>
              </p:cNvPr>
              <p:cNvSpPr txBox="1"/>
              <p:nvPr/>
            </p:nvSpPr>
            <p:spPr>
              <a:xfrm>
                <a:off x="3484454" y="5578659"/>
                <a:ext cx="13402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sl-SI" sz="2800" b="0" i="1" dirty="0" smtClean="0">
                        <a:latin typeface="Cambria Math" panose="02040503050406030204" pitchFamily="18" charset="0"/>
                      </a:rPr>
                      <m:t>20 </m:t>
                    </m:r>
                  </m:oMath>
                </a14:m>
                <a:r>
                  <a:rPr lang="sl-SI" sz="2800" dirty="0"/>
                  <a:t>m² </a:t>
                </a:r>
              </a:p>
            </p:txBody>
          </p:sp>
        </mc:Choice>
        <mc:Fallback xmlns="">
          <p:sp>
            <p:nvSpPr>
              <p:cNvPr id="54" name="PoljeZBesedilom 53">
                <a:extLst>
                  <a:ext uri="{FF2B5EF4-FFF2-40B4-BE49-F238E27FC236}">
                    <a16:creationId xmlns:a16="http://schemas.microsoft.com/office/drawing/2014/main" id="{B97AA076-6400-25CE-EA1D-57921184D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54" y="5578659"/>
                <a:ext cx="1340277" cy="523220"/>
              </a:xfrm>
              <a:prstGeom prst="rect">
                <a:avLst/>
              </a:prstGeom>
              <a:blipFill>
                <a:blip r:embed="rId15"/>
                <a:stretch>
                  <a:fillRect t="-10465" r="-9132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FA065F29-C60F-EC19-F68A-1AF819735757}"/>
                  </a:ext>
                </a:extLst>
              </p:cNvPr>
              <p:cNvSpPr txBox="1"/>
              <p:nvPr/>
            </p:nvSpPr>
            <p:spPr>
              <a:xfrm>
                <a:off x="5921789" y="3122367"/>
                <a:ext cx="2937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320 ·100 000</m:t>
                    </m:r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FA065F29-C60F-EC19-F68A-1AF81973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9" y="3122367"/>
                <a:ext cx="2937856" cy="523220"/>
              </a:xfrm>
              <a:prstGeom prst="rect">
                <a:avLst/>
              </a:prstGeom>
              <a:blipFill>
                <a:blip r:embed="rId16"/>
                <a:stretch>
                  <a:fillRect l="-4149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B2B7540F-CF4A-918D-439E-FE8E85032023}"/>
                  </a:ext>
                </a:extLst>
              </p:cNvPr>
              <p:cNvSpPr txBox="1"/>
              <p:nvPr/>
            </p:nvSpPr>
            <p:spPr>
              <a:xfrm>
                <a:off x="5921789" y="3670388"/>
                <a:ext cx="3384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V =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32 000 000</m:t>
                    </m:r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m³</a:t>
                </a:r>
              </a:p>
            </p:txBody>
          </p:sp>
        </mc:Choice>
        <mc:Fallback xmlns="">
          <p:sp>
            <p:nvSpPr>
              <p:cNvPr id="56" name="PoljeZBesedilom 55">
                <a:extLst>
                  <a:ext uri="{FF2B5EF4-FFF2-40B4-BE49-F238E27FC236}">
                    <a16:creationId xmlns:a16="http://schemas.microsoft.com/office/drawing/2014/main" id="{B2B7540F-CF4A-918D-439E-FE8E85032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89" y="3670388"/>
                <a:ext cx="3384326" cy="523220"/>
              </a:xfrm>
              <a:prstGeom prst="rect">
                <a:avLst/>
              </a:prstGeom>
              <a:blipFill>
                <a:blip r:embed="rId17"/>
                <a:stretch>
                  <a:fillRect l="-3597" t="-10465" b="-325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Raven povezovalnik 57">
            <a:extLst>
              <a:ext uri="{FF2B5EF4-FFF2-40B4-BE49-F238E27FC236}">
                <a16:creationId xmlns:a16="http://schemas.microsoft.com/office/drawing/2014/main" id="{5C498F7E-CDD3-54C8-1210-D4EA391316C6}"/>
              </a:ext>
            </a:extLst>
          </p:cNvPr>
          <p:cNvCxnSpPr/>
          <p:nvPr/>
        </p:nvCxnSpPr>
        <p:spPr>
          <a:xfrm>
            <a:off x="8891591" y="2214602"/>
            <a:ext cx="93267" cy="4410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idaktika računalništva">
            <a:extLst>
              <a:ext uri="{FF2B5EF4-FFF2-40B4-BE49-F238E27FC236}">
                <a16:creationId xmlns:a16="http://schemas.microsoft.com/office/drawing/2014/main" id="{B39E0CBE-789F-AFE9-24CD-F8553572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27" y="4453960"/>
            <a:ext cx="3048466" cy="17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5ABBC25A-CA80-B74C-04C6-AF1DDDA5B80E}"/>
              </a:ext>
            </a:extLst>
          </p:cNvPr>
          <p:cNvSpPr txBox="1"/>
          <p:nvPr/>
        </p:nvSpPr>
        <p:spPr>
          <a:xfrm>
            <a:off x="690465" y="6307494"/>
            <a:ext cx="593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ODG:  V prekopu je lahko 32 000 000 m³ vode.</a:t>
            </a:r>
          </a:p>
        </p:txBody>
      </p:sp>
    </p:spTree>
    <p:extLst>
      <p:ext uri="{BB962C8B-B14F-4D97-AF65-F5344CB8AC3E}">
        <p14:creationId xmlns:p14="http://schemas.microsoft.com/office/powerpoint/2010/main" val="41950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622</Words>
  <Application>Microsoft Office PowerPoint</Application>
  <PresentationFormat>Širokozaslonsko</PresentationFormat>
  <Paragraphs>165</Paragraphs>
  <Slides>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Officeova tema</vt:lpstr>
      <vt:lpstr>PRIZMA _ 2. del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PRIZMA _ 2. del</dc:title>
  <dc:creator>Irena Kotnik</dc:creator>
  <cp:lastModifiedBy>Irena Kotnik</cp:lastModifiedBy>
  <cp:revision>8</cp:revision>
  <dcterms:created xsi:type="dcterms:W3CDTF">2024-03-28T00:31:35Z</dcterms:created>
  <dcterms:modified xsi:type="dcterms:W3CDTF">2024-03-28T23:38:58Z</dcterms:modified>
</cp:coreProperties>
</file>