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118D"/>
    <a:srgbClr val="FFFFFF"/>
    <a:srgbClr val="5513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882A89-772E-41F0-A509-C38FA7C5746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3BD42-048F-47BC-8D4A-97C99FA0D6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320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03BD42-048F-47BC-8D4A-97C99FA0D6E8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7069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F1F378-F390-D56B-C33A-B96DADC365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59000BA-21ED-865C-C012-8A4FCC774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D2E239F-C6D3-7B3F-2393-78DA06E8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A44B5B1-3C4F-CB43-FD99-DFBEA888C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EC7DC9B-2D79-D678-3DEB-74991EFB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945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5F31D4-4470-FC5F-2E4F-22A88D2CE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8E2B8CF-5B20-7D1C-6F0F-4A2498E88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6C61784-798F-1858-DDD7-C35AC7262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094D9D4-86C8-45CC-D1EA-B83A19C10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648EDE4-3783-C89E-0B5F-1A45F3F9C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5494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75535F2F-4732-6114-DB4B-7B560247B0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6EFC649C-2936-D8B1-9725-69381F499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171E3B5-2EF6-8B4E-D320-25F31CF76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B830CCB-7057-F5F9-CB4B-AB0ED4D7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74858DB-7B08-9680-9A69-8B6EF5D63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647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BBB5CD-D8BD-656A-70FA-66893AF04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506F420-4DBA-9E81-D10C-667E00C4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7C73400-D2BC-06F3-9F0C-C1373DE89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25EDE8D-03B1-F878-C2B6-3F7B6EBFC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4726E0A-3AEB-6B62-FFD5-8A3021A90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0303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86123D-5178-C277-F6B5-E871B5094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85D700C-5141-E498-4220-71CB756C0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64092C8-A695-89E1-FFAD-44B289E93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5ADE50C-F5AB-2A38-BC49-0AC89C999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B8A6491-5A17-8AAB-97BE-E3D1F5D4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795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270BF4-D5BB-BD84-92E0-7CDB0A2F8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6205130-F983-A992-591F-081186B9A7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6D1BFD1-7448-A6D8-8CE6-00AB894A1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5971583-1407-A186-E729-0FD186A31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B995111-C00A-ED61-915E-065E3481B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A39B396-15FB-D72C-6A3E-A01BF525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06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190A7D-B180-E1FC-0329-9544F8BBA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5CCF364-495B-F4E1-49CB-819ACEBF4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E2E90A0-B9FE-FD0F-7652-C2980D5B9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3693AC89-8FBF-821D-6BBF-29617CA375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B38EC86F-1547-514F-8C2F-C6CF745BF2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B96302E4-DE2C-BC4B-11DA-F13553690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9F7203E-D94D-1A4B-4D8F-07A564587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4CE63BEB-2EEC-9212-5587-EC2FFB761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26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F81B75-C3F4-B7C2-1F61-64E7F5EAD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47A034D-1007-32DC-6BA1-177EE7504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3B1B68A1-923B-2494-45F6-C464B0DD5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0A8F893-9853-A081-D7E2-185AE5034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8451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E0A26EDA-671E-FEF2-56E4-6DEF7D485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807ED62-F390-80C7-2931-900CD444C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DFCBC4F-C69B-00F7-5A9D-2F0D9547B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7396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A5F92C-3B90-270E-EC7F-F91BE506B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85DC66F-EFFD-5F3C-55F9-87F7E52AD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A6E599A0-C614-63B7-FDEB-CBBCC702C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9216B37-A3FB-8DC6-CAF1-95B4BD170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3B6142F-96DE-ACDB-6604-DFC7B6123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B979D1B-6AAC-458F-08E1-B84C5F3C5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1771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0C8880-B6B3-A57F-77D1-4A62BAB8F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E3F5AC98-4AD7-EE19-0F8F-BE95564C3E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1A320E1-2824-4310-4C26-2EFC6C2CCF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F6015C9-B279-2C7E-2EC4-6EFF176C4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0618D56-423B-88F8-3084-893913223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976B5FB-34E8-EC83-232D-425F24D63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1593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38D2768E-AB0A-BAE2-DC25-1B25EBF86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BE61A4F-B92D-BEEC-3DD4-5AA215EA1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D446BE2-9A99-F2D8-2815-0F60FA1EDE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89A06-36C6-4F8A-B4CC-271A35B82582}" type="datetimeFigureOut">
              <a:rPr lang="sl-SI" smtClean="0"/>
              <a:t>2. 04. 2024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71F6526-CC2C-061B-8E74-BAEBC65A42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72AB624-4641-3122-46F4-92665A728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E89EB-35BD-46C9-8F5C-51121BAD46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476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10.png"/><Relationship Id="rId21" Type="http://schemas.openxmlformats.org/officeDocument/2006/relationships/image" Target="../media/image2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3.png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Relationship Id="rId22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61D5B9-73A2-2B3F-FAB7-510703A8D9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5217" y="566529"/>
            <a:ext cx="9144000" cy="975485"/>
          </a:xfrm>
        </p:spPr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TRISTRANA PRIZMA</a:t>
            </a:r>
          </a:p>
        </p:txBody>
      </p:sp>
      <p:pic>
        <p:nvPicPr>
          <p:cNvPr id="1030" name="Picture 6" descr="Prizma | Skupnosti SIO">
            <a:extLst>
              <a:ext uri="{FF2B5EF4-FFF2-40B4-BE49-F238E27FC236}">
                <a16:creationId xmlns:a16="http://schemas.microsoft.com/office/drawing/2014/main" id="{F17EE8DE-9568-2EC5-82F2-197A1D049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887" y="1542014"/>
            <a:ext cx="2465939" cy="316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RIZMA - MATEMATIKA">
            <a:extLst>
              <a:ext uri="{FF2B5EF4-FFF2-40B4-BE49-F238E27FC236}">
                <a16:creationId xmlns:a16="http://schemas.microsoft.com/office/drawing/2014/main" id="{8B7F9CDA-9CB1-DF21-46D4-C8DBB4A3CC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121" r="56068"/>
          <a:stretch/>
        </p:blipFill>
        <p:spPr bwMode="auto">
          <a:xfrm>
            <a:off x="3857625" y="1658184"/>
            <a:ext cx="2465939" cy="2968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rizma :: OpenProf.com">
            <a:extLst>
              <a:ext uri="{FF2B5EF4-FFF2-40B4-BE49-F238E27FC236}">
                <a16:creationId xmlns:a16="http://schemas.microsoft.com/office/drawing/2014/main" id="{3A744F8B-04A8-8D3F-9DED-5B46830C72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846" y="2103782"/>
            <a:ext cx="3565250" cy="21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ozdravljeni devetarji! Še vedno imamo šolo na daljavo. Kako vam gre? Za ta  teden sem vam pripravila samo ponavljanje in utrj">
            <a:extLst>
              <a:ext uri="{FF2B5EF4-FFF2-40B4-BE49-F238E27FC236}">
                <a16:creationId xmlns:a16="http://schemas.microsoft.com/office/drawing/2014/main" id="{A6A44559-FF03-6A34-5B1A-8B28E87FD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626" y="4944717"/>
            <a:ext cx="398145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4D85450E-A50A-7AD1-26FC-F8AD4B2EC487}"/>
              </a:ext>
            </a:extLst>
          </p:cNvPr>
          <p:cNvSpPr txBox="1"/>
          <p:nvPr/>
        </p:nvSpPr>
        <p:spPr>
          <a:xfrm>
            <a:off x="5897217" y="5516217"/>
            <a:ext cx="1232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ZN2/ </a:t>
            </a:r>
            <a:r>
              <a:rPr lang="sl-SI" dirty="0" err="1"/>
              <a:t>str</a:t>
            </a:r>
            <a:r>
              <a:rPr lang="sl-SI" dirty="0"/>
              <a:t> 61</a:t>
            </a:r>
          </a:p>
        </p:txBody>
      </p:sp>
    </p:spTree>
    <p:extLst>
      <p:ext uri="{BB962C8B-B14F-4D97-AF65-F5344CB8AC3E}">
        <p14:creationId xmlns:p14="http://schemas.microsoft.com/office/powerpoint/2010/main" val="478481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881D119F-E795-DC21-D8BC-E4045A3D79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625" y="173547"/>
            <a:ext cx="4296375" cy="2667372"/>
          </a:xfrm>
          <a:prstGeom prst="rect">
            <a:avLst/>
          </a:prstGeom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0BD6688F-3FC1-6C95-20F1-D504DF11A31A}"/>
              </a:ext>
            </a:extLst>
          </p:cNvPr>
          <p:cNvSpPr txBox="1"/>
          <p:nvPr/>
        </p:nvSpPr>
        <p:spPr>
          <a:xfrm>
            <a:off x="4572000" y="417444"/>
            <a:ext cx="7506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a</a:t>
            </a:r>
            <a:r>
              <a:rPr lang="sl-SI" sz="2400" dirty="0"/>
              <a:t>) Vzporedni sta ploskvi ABE in CDF. To sta osnovni ploskvi.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AC8CE3B-80FD-FC5E-619F-BA60F82B1B28}"/>
              </a:ext>
            </a:extLst>
          </p:cNvPr>
          <p:cNvSpPr txBox="1"/>
          <p:nvPr/>
        </p:nvSpPr>
        <p:spPr>
          <a:xfrm>
            <a:off x="4869290" y="1069609"/>
            <a:ext cx="69123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b</a:t>
            </a:r>
            <a:r>
              <a:rPr lang="sl-SI" sz="2400" dirty="0"/>
              <a:t>) Vzporedni robovi so: </a:t>
            </a:r>
          </a:p>
          <a:p>
            <a:r>
              <a:rPr lang="sl-SI" sz="2400" dirty="0"/>
              <a:t>rob AB in CD;    BE in CF;     AD, BC in EF;        AE in DF; </a:t>
            </a:r>
          </a:p>
          <a:p>
            <a:r>
              <a:rPr lang="sl-SI" sz="2400" dirty="0"/>
              <a:t>        AE in DF                                        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E4968C22-095D-165C-7242-6B47E9B991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712" y="3299964"/>
            <a:ext cx="5350507" cy="1103067"/>
          </a:xfrm>
          <a:prstGeom prst="rect">
            <a:avLst/>
          </a:prstGeom>
        </p:spPr>
      </p:pic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12DE5678-EE89-6DC0-376E-31967F76514A}"/>
              </a:ext>
            </a:extLst>
          </p:cNvPr>
          <p:cNvCxnSpPr/>
          <p:nvPr/>
        </p:nvCxnSpPr>
        <p:spPr>
          <a:xfrm>
            <a:off x="324893" y="2827855"/>
            <a:ext cx="115422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1C944950-2915-21D1-7E59-329999CDF26A}"/>
              </a:ext>
            </a:extLst>
          </p:cNvPr>
          <p:cNvSpPr txBox="1"/>
          <p:nvPr/>
        </p:nvSpPr>
        <p:spPr>
          <a:xfrm>
            <a:off x="536712" y="4618178"/>
            <a:ext cx="3340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PRAVILNA TRISTRANA PRIZMA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2D30CD85-E072-124B-AC5F-0C1A5BD41A40}"/>
              </a:ext>
            </a:extLst>
          </p:cNvPr>
          <p:cNvSpPr txBox="1"/>
          <p:nvPr/>
        </p:nvSpPr>
        <p:spPr>
          <a:xfrm>
            <a:off x="4204252" y="4562836"/>
            <a:ext cx="2385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Osnovna ploskev je </a:t>
            </a:r>
          </a:p>
          <a:p>
            <a:r>
              <a:rPr lang="sl-SI" dirty="0"/>
              <a:t>enakostranični trikotnik</a:t>
            </a:r>
          </a:p>
        </p:txBody>
      </p:sp>
      <p:sp>
        <p:nvSpPr>
          <p:cNvPr id="13" name="Miselni oblaček: oblak 12">
            <a:extLst>
              <a:ext uri="{FF2B5EF4-FFF2-40B4-BE49-F238E27FC236}">
                <a16:creationId xmlns:a16="http://schemas.microsoft.com/office/drawing/2014/main" id="{DEE885AA-7A9C-63D5-066B-BC1B72A9ACE7}"/>
              </a:ext>
            </a:extLst>
          </p:cNvPr>
          <p:cNvSpPr/>
          <p:nvPr/>
        </p:nvSpPr>
        <p:spPr>
          <a:xfrm>
            <a:off x="4194593" y="4447622"/>
            <a:ext cx="2454965" cy="846668"/>
          </a:xfrm>
          <a:prstGeom prst="cloudCallout">
            <a:avLst>
              <a:gd name="adj1" fmla="val -62313"/>
              <a:gd name="adj2" fmla="val -6227"/>
            </a:avLst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2050" name="Picture 2" descr="Trikotnik :: OpenProf.com">
            <a:extLst>
              <a:ext uri="{FF2B5EF4-FFF2-40B4-BE49-F238E27FC236}">
                <a16:creationId xmlns:a16="http://schemas.microsoft.com/office/drawing/2014/main" id="{0E5EC61C-69F9-F0D0-3EB6-19C2315F07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595" y="5220025"/>
            <a:ext cx="1663553" cy="1528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E963B410-9FBD-2CB3-C8A4-4B1CF71EF030}"/>
                  </a:ext>
                </a:extLst>
              </p:cNvPr>
              <p:cNvSpPr txBox="1"/>
              <p:nvPr/>
            </p:nvSpPr>
            <p:spPr>
              <a:xfrm>
                <a:off x="4835943" y="5515963"/>
                <a:ext cx="1734379" cy="5875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l-SI" sz="2400" dirty="0"/>
                  <a:t>  </a:t>
                </a:r>
                <a14:m>
                  <m:oMath xmlns:m="http://schemas.openxmlformats.org/officeDocument/2006/math">
                    <m:r>
                      <a:rPr lang="sl-SI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𝒪</m:t>
                    </m:r>
                    <m:r>
                      <a:rPr lang="sl-SI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sl-SI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sl-SI" sz="2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l-SI" sz="2400" dirty="0"/>
              </a:p>
            </p:txBody>
          </p:sp>
        </mc:Choice>
        <mc:Fallback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E963B410-9FBD-2CB3-C8A4-4B1CF71EF0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5943" y="5515963"/>
                <a:ext cx="1734379" cy="5875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7165C329-8966-A58F-A8D5-6C7193B98FA8}"/>
              </a:ext>
            </a:extLst>
          </p:cNvPr>
          <p:cNvSpPr txBox="1"/>
          <p:nvPr/>
        </p:nvSpPr>
        <p:spPr>
          <a:xfrm>
            <a:off x="626164" y="5007376"/>
            <a:ext cx="1079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a = 7 cm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60545233-415E-1FAF-0788-110D6AB4AF80}"/>
              </a:ext>
            </a:extLst>
          </p:cNvPr>
          <p:cNvSpPr txBox="1"/>
          <p:nvPr/>
        </p:nvSpPr>
        <p:spPr>
          <a:xfrm>
            <a:off x="597369" y="5343920"/>
            <a:ext cx="1261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v = 10 cm</a:t>
            </a:r>
          </a:p>
        </p:txBody>
      </p: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69D7414A-6638-A801-D5F9-E8A55333F821}"/>
              </a:ext>
            </a:extLst>
          </p:cNvPr>
          <p:cNvCxnSpPr>
            <a:cxnSpLocks/>
          </p:cNvCxnSpPr>
          <p:nvPr/>
        </p:nvCxnSpPr>
        <p:spPr>
          <a:xfrm>
            <a:off x="116112" y="5745876"/>
            <a:ext cx="17425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7EE064C6-7788-8059-6BC0-F470EA0AE868}"/>
              </a:ext>
            </a:extLst>
          </p:cNvPr>
          <p:cNvSpPr txBox="1"/>
          <p:nvPr/>
        </p:nvSpPr>
        <p:spPr>
          <a:xfrm>
            <a:off x="407504" y="5899600"/>
            <a:ext cx="3274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Dolžina vseh robov je _________</a:t>
            </a:r>
          </a:p>
        </p:txBody>
      </p:sp>
      <p:pic>
        <p:nvPicPr>
          <p:cNvPr id="2052" name="Picture 4" descr="obrazci">
            <a:extLst>
              <a:ext uri="{FF2B5EF4-FFF2-40B4-BE49-F238E27FC236}">
                <a16:creationId xmlns:a16="http://schemas.microsoft.com/office/drawing/2014/main" id="{534E1D69-F5F4-9988-5454-9013233AD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116" y="2889252"/>
            <a:ext cx="2621372" cy="291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F687B5F8-2B3E-0156-2EBF-86906C46FC76}"/>
              </a:ext>
            </a:extLst>
          </p:cNvPr>
          <p:cNvCxnSpPr>
            <a:cxnSpLocks/>
          </p:cNvCxnSpPr>
          <p:nvPr/>
        </p:nvCxnSpPr>
        <p:spPr>
          <a:xfrm>
            <a:off x="7230927" y="5170196"/>
            <a:ext cx="1237640" cy="23729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en povezovalnik 23">
            <a:extLst>
              <a:ext uri="{FF2B5EF4-FFF2-40B4-BE49-F238E27FC236}">
                <a16:creationId xmlns:a16="http://schemas.microsoft.com/office/drawing/2014/main" id="{B6D814F9-A0A7-0DFB-EFB0-F38070C4F404}"/>
              </a:ext>
            </a:extLst>
          </p:cNvPr>
          <p:cNvCxnSpPr>
            <a:cxnSpLocks/>
          </p:cNvCxnSpPr>
          <p:nvPr/>
        </p:nvCxnSpPr>
        <p:spPr>
          <a:xfrm flipV="1">
            <a:off x="7301354" y="4677905"/>
            <a:ext cx="749805" cy="45621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F07A89C9-C98D-98D0-2CD2-1FD20E9D6A75}"/>
              </a:ext>
            </a:extLst>
          </p:cNvPr>
          <p:cNvCxnSpPr>
            <a:cxnSpLocks/>
          </p:cNvCxnSpPr>
          <p:nvPr/>
        </p:nvCxnSpPr>
        <p:spPr>
          <a:xfrm>
            <a:off x="8051159" y="4685580"/>
            <a:ext cx="467307" cy="72190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B27FFC51-8121-9CB1-95C5-67BC07A0F111}"/>
              </a:ext>
            </a:extLst>
          </p:cNvPr>
          <p:cNvCxnSpPr>
            <a:cxnSpLocks/>
          </p:cNvCxnSpPr>
          <p:nvPr/>
        </p:nvCxnSpPr>
        <p:spPr>
          <a:xfrm flipH="1">
            <a:off x="7230927" y="3256890"/>
            <a:ext cx="791878" cy="41710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D2BD0308-D00B-B83B-6DAA-EF0D97236167}"/>
              </a:ext>
            </a:extLst>
          </p:cNvPr>
          <p:cNvCxnSpPr>
            <a:cxnSpLocks/>
          </p:cNvCxnSpPr>
          <p:nvPr/>
        </p:nvCxnSpPr>
        <p:spPr>
          <a:xfrm>
            <a:off x="7247612" y="3716522"/>
            <a:ext cx="1242500" cy="26994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C169C96D-FB98-15FE-C54F-063D7FEA1719}"/>
              </a:ext>
            </a:extLst>
          </p:cNvPr>
          <p:cNvCxnSpPr>
            <a:cxnSpLocks/>
          </p:cNvCxnSpPr>
          <p:nvPr/>
        </p:nvCxnSpPr>
        <p:spPr>
          <a:xfrm>
            <a:off x="8051159" y="3256890"/>
            <a:ext cx="467307" cy="72190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9B89C8C1-7D29-AE23-141A-6CF5266E8AF9}"/>
              </a:ext>
            </a:extLst>
          </p:cNvPr>
          <p:cNvSpPr txBox="1"/>
          <p:nvPr/>
        </p:nvSpPr>
        <p:spPr>
          <a:xfrm>
            <a:off x="7066420" y="6121231"/>
            <a:ext cx="1515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6 · 7 cm </a:t>
            </a:r>
            <a:r>
              <a:rPr lang="sl-SI" sz="2400" dirty="0"/>
              <a:t>+  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2692ECA8-5DF9-73BC-1863-E70AD2E184B6}"/>
              </a:ext>
            </a:extLst>
          </p:cNvPr>
          <p:cNvSpPr txBox="1"/>
          <p:nvPr/>
        </p:nvSpPr>
        <p:spPr>
          <a:xfrm>
            <a:off x="8316249" y="6118572"/>
            <a:ext cx="1601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 </a:t>
            </a:r>
            <a:r>
              <a:rPr lang="sl-SI" sz="2400" dirty="0">
                <a:solidFill>
                  <a:srgbClr val="00B050"/>
                </a:solidFill>
              </a:rPr>
              <a:t>3 ·10 cm </a:t>
            </a:r>
            <a:r>
              <a:rPr lang="sl-SI" sz="2400" dirty="0"/>
              <a:t>=</a:t>
            </a:r>
            <a:r>
              <a:rPr lang="sl-SI" sz="2400" dirty="0">
                <a:solidFill>
                  <a:srgbClr val="00B050"/>
                </a:solidFill>
              </a:rPr>
              <a:t> </a:t>
            </a:r>
          </a:p>
        </p:txBody>
      </p: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E46A2246-45F0-FF03-7808-C0FA6F0493B6}"/>
              </a:ext>
            </a:extLst>
          </p:cNvPr>
          <p:cNvCxnSpPr>
            <a:cxnSpLocks/>
          </p:cNvCxnSpPr>
          <p:nvPr/>
        </p:nvCxnSpPr>
        <p:spPr>
          <a:xfrm>
            <a:off x="7237953" y="3699832"/>
            <a:ext cx="9248" cy="139077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ven povezovalnik 41">
            <a:extLst>
              <a:ext uri="{FF2B5EF4-FFF2-40B4-BE49-F238E27FC236}">
                <a16:creationId xmlns:a16="http://schemas.microsoft.com/office/drawing/2014/main" id="{76FB656E-B8F7-DE58-AACC-0C1ABCF7AD01}"/>
              </a:ext>
            </a:extLst>
          </p:cNvPr>
          <p:cNvCxnSpPr>
            <a:cxnSpLocks/>
          </p:cNvCxnSpPr>
          <p:nvPr/>
        </p:nvCxnSpPr>
        <p:spPr>
          <a:xfrm>
            <a:off x="8453760" y="4002863"/>
            <a:ext cx="37718" cy="132895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06D3EC26-2000-6D9A-F627-B8FDE4F202AD}"/>
              </a:ext>
            </a:extLst>
          </p:cNvPr>
          <p:cNvCxnSpPr>
            <a:cxnSpLocks/>
          </p:cNvCxnSpPr>
          <p:nvPr/>
        </p:nvCxnSpPr>
        <p:spPr>
          <a:xfrm>
            <a:off x="8006573" y="3312472"/>
            <a:ext cx="51492" cy="138078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515DE5CC-62A5-D544-E158-D1E385EE461D}"/>
              </a:ext>
            </a:extLst>
          </p:cNvPr>
          <p:cNvSpPr txBox="1"/>
          <p:nvPr/>
        </p:nvSpPr>
        <p:spPr>
          <a:xfrm>
            <a:off x="9835820" y="6137061"/>
            <a:ext cx="939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72 cm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681661CC-F967-182A-8767-24D706EF2DE1}"/>
              </a:ext>
            </a:extLst>
          </p:cNvPr>
          <p:cNvSpPr txBox="1"/>
          <p:nvPr/>
        </p:nvSpPr>
        <p:spPr>
          <a:xfrm>
            <a:off x="2521361" y="5768781"/>
            <a:ext cx="939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72 cm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7D1D7FC3-3CD3-2497-2E77-478FA943B1A8}"/>
              </a:ext>
            </a:extLst>
          </p:cNvPr>
          <p:cNvSpPr txBox="1"/>
          <p:nvPr/>
        </p:nvSpPr>
        <p:spPr>
          <a:xfrm>
            <a:off x="7349279" y="5614668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6a</a:t>
            </a:r>
            <a:r>
              <a:rPr lang="sl-SI" sz="2400" dirty="0"/>
              <a:t> + </a:t>
            </a:r>
            <a:r>
              <a:rPr lang="sl-SI" sz="2400" dirty="0">
                <a:solidFill>
                  <a:srgbClr val="00B050"/>
                </a:solidFill>
              </a:rPr>
              <a:t>3v  </a:t>
            </a:r>
            <a:r>
              <a:rPr lang="sl-SI" sz="24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6893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1" grpId="0"/>
      <p:bldP spid="12" grpId="0"/>
      <p:bldP spid="13" grpId="0" animBg="1"/>
      <p:bldP spid="14" grpId="0"/>
      <p:bldP spid="15" grpId="0"/>
      <p:bldP spid="19" grpId="0"/>
      <p:bldP spid="32" grpId="0"/>
      <p:bldP spid="39" grpId="0"/>
      <p:bldP spid="47" grpId="0"/>
      <p:bldP spid="48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83E666D4-3E46-1D7A-B66B-F9276F35CD9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83" t="3460" r="6508"/>
          <a:stretch/>
        </p:blipFill>
        <p:spPr>
          <a:xfrm>
            <a:off x="219934" y="160819"/>
            <a:ext cx="4750905" cy="2417245"/>
          </a:xfrm>
          <a:prstGeom prst="rect">
            <a:avLst/>
          </a:prstGeom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FD05786B-3011-ABA0-77B6-5D26B78B1222}"/>
              </a:ext>
            </a:extLst>
          </p:cNvPr>
          <p:cNvSpPr txBox="1"/>
          <p:nvPr/>
        </p:nvSpPr>
        <p:spPr>
          <a:xfrm>
            <a:off x="129209" y="2698603"/>
            <a:ext cx="10222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KVADER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4CB7A16A-7812-9DD8-5877-88BFF980FF15}"/>
              </a:ext>
            </a:extLst>
          </p:cNvPr>
          <p:cNvSpPr txBox="1"/>
          <p:nvPr/>
        </p:nvSpPr>
        <p:spPr>
          <a:xfrm>
            <a:off x="129209" y="2975126"/>
            <a:ext cx="1326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 </a:t>
            </a:r>
            <a:r>
              <a:rPr lang="sl-SI" sz="2000" dirty="0">
                <a:solidFill>
                  <a:srgbClr val="00B050"/>
                </a:solidFill>
              </a:rPr>
              <a:t>a = 11,2 m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0721EDA4-A941-1D09-29F3-1B4DC2751741}"/>
              </a:ext>
            </a:extLst>
          </p:cNvPr>
          <p:cNvSpPr txBox="1"/>
          <p:nvPr/>
        </p:nvSpPr>
        <p:spPr>
          <a:xfrm>
            <a:off x="129209" y="3282710"/>
            <a:ext cx="1207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 </a:t>
            </a:r>
            <a:r>
              <a:rPr lang="sl-SI" sz="2000" dirty="0">
                <a:solidFill>
                  <a:srgbClr val="00B050"/>
                </a:solidFill>
              </a:rPr>
              <a:t>b = 5,6 m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866868A5-CC53-C886-8187-2B9138A4621F}"/>
              </a:ext>
            </a:extLst>
          </p:cNvPr>
          <p:cNvSpPr txBox="1"/>
          <p:nvPr/>
        </p:nvSpPr>
        <p:spPr>
          <a:xfrm>
            <a:off x="129209" y="3651759"/>
            <a:ext cx="1181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 </a:t>
            </a:r>
            <a:r>
              <a:rPr lang="sl-SI" sz="2000" dirty="0">
                <a:solidFill>
                  <a:srgbClr val="00B050"/>
                </a:solidFill>
              </a:rPr>
              <a:t>c = 2,5 m</a:t>
            </a:r>
          </a:p>
        </p:txBody>
      </p:sp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E52A8C48-54CE-6694-DB0E-B5B68C4F8F29}"/>
              </a:ext>
            </a:extLst>
          </p:cNvPr>
          <p:cNvCxnSpPr>
            <a:cxnSpLocks/>
          </p:cNvCxnSpPr>
          <p:nvPr/>
        </p:nvCxnSpPr>
        <p:spPr>
          <a:xfrm>
            <a:off x="640310" y="1689652"/>
            <a:ext cx="1745081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5CA5EE52-A139-AD46-1CEF-B45289DC2842}"/>
              </a:ext>
            </a:extLst>
          </p:cNvPr>
          <p:cNvCxnSpPr>
            <a:cxnSpLocks/>
          </p:cNvCxnSpPr>
          <p:nvPr/>
        </p:nvCxnSpPr>
        <p:spPr>
          <a:xfrm flipV="1">
            <a:off x="694973" y="1734010"/>
            <a:ext cx="388392" cy="428123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8EBB54B4-1807-316A-5B9D-5BAB869AB4A4}"/>
              </a:ext>
            </a:extLst>
          </p:cNvPr>
          <p:cNvCxnSpPr>
            <a:cxnSpLocks/>
          </p:cNvCxnSpPr>
          <p:nvPr/>
        </p:nvCxnSpPr>
        <p:spPr>
          <a:xfrm>
            <a:off x="640309" y="2299252"/>
            <a:ext cx="1745081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354C5909-3D94-EC30-35F4-6B4A695DA6F9}"/>
              </a:ext>
            </a:extLst>
          </p:cNvPr>
          <p:cNvCxnSpPr>
            <a:cxnSpLocks/>
          </p:cNvCxnSpPr>
          <p:nvPr/>
        </p:nvCxnSpPr>
        <p:spPr>
          <a:xfrm flipV="1">
            <a:off x="2324991" y="1187718"/>
            <a:ext cx="491987" cy="53941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ovezovalnik 18">
            <a:extLst>
              <a:ext uri="{FF2B5EF4-FFF2-40B4-BE49-F238E27FC236}">
                <a16:creationId xmlns:a16="http://schemas.microsoft.com/office/drawing/2014/main" id="{52CBAF86-377E-8251-D9A5-D7A83A238AE5}"/>
              </a:ext>
            </a:extLst>
          </p:cNvPr>
          <p:cNvCxnSpPr>
            <a:cxnSpLocks/>
          </p:cNvCxnSpPr>
          <p:nvPr/>
        </p:nvCxnSpPr>
        <p:spPr>
          <a:xfrm flipV="1">
            <a:off x="640309" y="1170522"/>
            <a:ext cx="443056" cy="51913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ovezovalnik 19">
            <a:extLst>
              <a:ext uri="{FF2B5EF4-FFF2-40B4-BE49-F238E27FC236}">
                <a16:creationId xmlns:a16="http://schemas.microsoft.com/office/drawing/2014/main" id="{2BAB6E17-0087-9C09-023D-D88DBB09A9C5}"/>
              </a:ext>
            </a:extLst>
          </p:cNvPr>
          <p:cNvCxnSpPr>
            <a:cxnSpLocks/>
          </p:cNvCxnSpPr>
          <p:nvPr/>
        </p:nvCxnSpPr>
        <p:spPr>
          <a:xfrm flipV="1">
            <a:off x="2373796" y="1689652"/>
            <a:ext cx="443182" cy="6096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C793D102-B5E3-DEB7-AAED-2F7E2A3F9C2D}"/>
              </a:ext>
            </a:extLst>
          </p:cNvPr>
          <p:cNvCxnSpPr>
            <a:cxnSpLocks/>
          </p:cNvCxnSpPr>
          <p:nvPr/>
        </p:nvCxnSpPr>
        <p:spPr>
          <a:xfrm flipV="1">
            <a:off x="2816978" y="1206197"/>
            <a:ext cx="10704" cy="52093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9EDC20ED-49A9-5DE4-7E6D-A6F05BBA86B4}"/>
              </a:ext>
            </a:extLst>
          </p:cNvPr>
          <p:cNvCxnSpPr>
            <a:cxnSpLocks/>
          </p:cNvCxnSpPr>
          <p:nvPr/>
        </p:nvCxnSpPr>
        <p:spPr>
          <a:xfrm flipV="1">
            <a:off x="640309" y="1643003"/>
            <a:ext cx="0" cy="70289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1CFEE2C9-3B12-5CB2-75A2-53E5EF5C1B5A}"/>
              </a:ext>
            </a:extLst>
          </p:cNvPr>
          <p:cNvCxnSpPr>
            <a:cxnSpLocks/>
          </p:cNvCxnSpPr>
          <p:nvPr/>
        </p:nvCxnSpPr>
        <p:spPr>
          <a:xfrm flipV="1">
            <a:off x="2324991" y="1689652"/>
            <a:ext cx="42179" cy="6096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>
            <a:extLst>
              <a:ext uri="{FF2B5EF4-FFF2-40B4-BE49-F238E27FC236}">
                <a16:creationId xmlns:a16="http://schemas.microsoft.com/office/drawing/2014/main" id="{89B5DDC9-F5BF-0227-768A-9E836D4FD147}"/>
              </a:ext>
            </a:extLst>
          </p:cNvPr>
          <p:cNvCxnSpPr>
            <a:cxnSpLocks/>
          </p:cNvCxnSpPr>
          <p:nvPr/>
        </p:nvCxnSpPr>
        <p:spPr>
          <a:xfrm>
            <a:off x="1083365" y="1162765"/>
            <a:ext cx="1733613" cy="4343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en povezovalnik 37">
            <a:extLst>
              <a:ext uri="{FF2B5EF4-FFF2-40B4-BE49-F238E27FC236}">
                <a16:creationId xmlns:a16="http://schemas.microsoft.com/office/drawing/2014/main" id="{5D4E74D8-E261-7BB3-C5BC-3F3E96146F83}"/>
              </a:ext>
            </a:extLst>
          </p:cNvPr>
          <p:cNvCxnSpPr/>
          <p:nvPr/>
        </p:nvCxnSpPr>
        <p:spPr>
          <a:xfrm>
            <a:off x="129209" y="4051869"/>
            <a:ext cx="1669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ven povezovalnik 41">
            <a:extLst>
              <a:ext uri="{FF2B5EF4-FFF2-40B4-BE49-F238E27FC236}">
                <a16:creationId xmlns:a16="http://schemas.microsoft.com/office/drawing/2014/main" id="{46E2F1C5-4C1D-480E-F6BD-1CE957C67BCA}"/>
              </a:ext>
            </a:extLst>
          </p:cNvPr>
          <p:cNvCxnSpPr>
            <a:cxnSpLocks/>
          </p:cNvCxnSpPr>
          <p:nvPr/>
        </p:nvCxnSpPr>
        <p:spPr>
          <a:xfrm flipV="1">
            <a:off x="1028763" y="1190916"/>
            <a:ext cx="101751" cy="576962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BB94AFB3-2FBB-5908-C2C6-4937A170C2A6}"/>
              </a:ext>
            </a:extLst>
          </p:cNvPr>
          <p:cNvCxnSpPr>
            <a:cxnSpLocks/>
          </p:cNvCxnSpPr>
          <p:nvPr/>
        </p:nvCxnSpPr>
        <p:spPr>
          <a:xfrm flipV="1">
            <a:off x="1038256" y="1778320"/>
            <a:ext cx="1778722" cy="13129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62188547-FE67-13A9-9BA8-11AB540B13B4}"/>
              </a:ext>
            </a:extLst>
          </p:cNvPr>
          <p:cNvSpPr txBox="1"/>
          <p:nvPr/>
        </p:nvSpPr>
        <p:spPr>
          <a:xfrm>
            <a:off x="219934" y="4097559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V = 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C7B89E5D-C0FE-C8BB-B292-698A5D3D0021}"/>
              </a:ext>
            </a:extLst>
          </p:cNvPr>
          <p:cNvSpPr txBox="1"/>
          <p:nvPr/>
        </p:nvSpPr>
        <p:spPr>
          <a:xfrm>
            <a:off x="1944246" y="2669339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V = abc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B81695FF-8B25-D04B-D6DB-4F9700357B88}"/>
              </a:ext>
            </a:extLst>
          </p:cNvPr>
          <p:cNvSpPr txBox="1"/>
          <p:nvPr/>
        </p:nvSpPr>
        <p:spPr>
          <a:xfrm>
            <a:off x="1944246" y="3118345"/>
            <a:ext cx="2400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V = 11,2 · 5,6 · 2,5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E83C65E3-E524-BEB3-C14B-82C7E39E49D6}"/>
              </a:ext>
            </a:extLst>
          </p:cNvPr>
          <p:cNvSpPr txBox="1"/>
          <p:nvPr/>
        </p:nvSpPr>
        <p:spPr>
          <a:xfrm>
            <a:off x="1944246" y="3635894"/>
            <a:ext cx="1952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V = 62,72 · 2,5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FCBA754E-CA7D-EF2F-8300-68E20A49059E}"/>
              </a:ext>
            </a:extLst>
          </p:cNvPr>
          <p:cNvSpPr txBox="1"/>
          <p:nvPr/>
        </p:nvSpPr>
        <p:spPr>
          <a:xfrm>
            <a:off x="1944246" y="4120291"/>
            <a:ext cx="1766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V = 156,8 m³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49A91565-625A-FBC5-F57A-4D27E4837A45}"/>
              </a:ext>
            </a:extLst>
          </p:cNvPr>
          <p:cNvSpPr txBox="1"/>
          <p:nvPr/>
        </p:nvSpPr>
        <p:spPr>
          <a:xfrm>
            <a:off x="640309" y="4091028"/>
            <a:ext cx="13003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156,8 m³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36102AD9-AFC1-5398-F4CA-5284D60D6E4F}"/>
              </a:ext>
            </a:extLst>
          </p:cNvPr>
          <p:cNvSpPr txBox="1"/>
          <p:nvPr/>
        </p:nvSpPr>
        <p:spPr>
          <a:xfrm>
            <a:off x="6177169" y="160819"/>
            <a:ext cx="2241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TRISTRANA PRIZMA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7406E299-6CC4-36F5-EAB9-AC47CE683C68}"/>
              </a:ext>
            </a:extLst>
          </p:cNvPr>
          <p:cNvSpPr txBox="1"/>
          <p:nvPr/>
        </p:nvSpPr>
        <p:spPr>
          <a:xfrm>
            <a:off x="8706678" y="189489"/>
            <a:ext cx="2036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7030A0"/>
                </a:solidFill>
              </a:rPr>
              <a:t>Osnovna ploskev je </a:t>
            </a:r>
          </a:p>
          <a:p>
            <a:r>
              <a:rPr lang="sl-SI" dirty="0">
                <a:solidFill>
                  <a:srgbClr val="7030A0"/>
                </a:solidFill>
              </a:rPr>
              <a:t>enakokraki trikotni</a:t>
            </a:r>
            <a:r>
              <a:rPr lang="sl-SI" dirty="0"/>
              <a:t>k</a:t>
            </a:r>
          </a:p>
        </p:txBody>
      </p:sp>
      <p:sp>
        <p:nvSpPr>
          <p:cNvPr id="54" name="Enakokraki trikotnik 53">
            <a:extLst>
              <a:ext uri="{FF2B5EF4-FFF2-40B4-BE49-F238E27FC236}">
                <a16:creationId xmlns:a16="http://schemas.microsoft.com/office/drawing/2014/main" id="{F262C2D7-8403-7ED2-86D6-1599B92EDCDA}"/>
              </a:ext>
            </a:extLst>
          </p:cNvPr>
          <p:cNvSpPr/>
          <p:nvPr/>
        </p:nvSpPr>
        <p:spPr>
          <a:xfrm>
            <a:off x="8556171" y="1162765"/>
            <a:ext cx="2995519" cy="999368"/>
          </a:xfrm>
          <a:prstGeom prst="triangle">
            <a:avLst/>
          </a:prstGeom>
          <a:solidFill>
            <a:srgbClr val="BF118D">
              <a:alpha val="28627"/>
            </a:srgbClr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CEF3374B-9829-80A1-5235-7E6B52E5B963}"/>
              </a:ext>
            </a:extLst>
          </p:cNvPr>
          <p:cNvSpPr txBox="1"/>
          <p:nvPr/>
        </p:nvSpPr>
        <p:spPr>
          <a:xfrm>
            <a:off x="9818204" y="217795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a</a:t>
            </a: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6C54B002-4CCD-FF11-CBFD-8758E29CE8F5}"/>
              </a:ext>
            </a:extLst>
          </p:cNvPr>
          <p:cNvSpPr txBox="1"/>
          <p:nvPr/>
        </p:nvSpPr>
        <p:spPr>
          <a:xfrm>
            <a:off x="1379124" y="1561791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a</a:t>
            </a:r>
          </a:p>
        </p:txBody>
      </p:sp>
      <p:cxnSp>
        <p:nvCxnSpPr>
          <p:cNvPr id="58" name="Raven povezovalnik 57">
            <a:extLst>
              <a:ext uri="{FF2B5EF4-FFF2-40B4-BE49-F238E27FC236}">
                <a16:creationId xmlns:a16="http://schemas.microsoft.com/office/drawing/2014/main" id="{AA0DE3A8-4FDD-D791-2474-D6567C241B98}"/>
              </a:ext>
            </a:extLst>
          </p:cNvPr>
          <p:cNvCxnSpPr>
            <a:cxnSpLocks/>
            <a:endCxn id="54" idx="3"/>
          </p:cNvCxnSpPr>
          <p:nvPr/>
        </p:nvCxnSpPr>
        <p:spPr>
          <a:xfrm>
            <a:off x="10053930" y="1184481"/>
            <a:ext cx="1" cy="9776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aven povezovalnik 59">
            <a:extLst>
              <a:ext uri="{FF2B5EF4-FFF2-40B4-BE49-F238E27FC236}">
                <a16:creationId xmlns:a16="http://schemas.microsoft.com/office/drawing/2014/main" id="{5F76E57C-56CE-9495-CE41-C9F5AC14A3AA}"/>
              </a:ext>
            </a:extLst>
          </p:cNvPr>
          <p:cNvCxnSpPr>
            <a:cxnSpLocks/>
          </p:cNvCxnSpPr>
          <p:nvPr/>
        </p:nvCxnSpPr>
        <p:spPr>
          <a:xfrm flipH="1">
            <a:off x="2346080" y="1190916"/>
            <a:ext cx="408394" cy="47153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Pravokotnik 60">
            <a:extLst>
              <a:ext uri="{FF2B5EF4-FFF2-40B4-BE49-F238E27FC236}">
                <a16:creationId xmlns:a16="http://schemas.microsoft.com/office/drawing/2014/main" id="{65BE3C98-5B87-6E8C-513E-3CA01A197F86}"/>
              </a:ext>
            </a:extLst>
          </p:cNvPr>
          <p:cNvSpPr/>
          <p:nvPr/>
        </p:nvSpPr>
        <p:spPr>
          <a:xfrm>
            <a:off x="10070735" y="1994452"/>
            <a:ext cx="213178" cy="167681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79B4ED15-A155-EF99-ED54-727302E9A61C}"/>
              </a:ext>
            </a:extLst>
          </p:cNvPr>
          <p:cNvSpPr txBox="1"/>
          <p:nvPr/>
        </p:nvSpPr>
        <p:spPr>
          <a:xfrm>
            <a:off x="10679355" y="1310277"/>
            <a:ext cx="508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6,5</a:t>
            </a: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94DC343E-51AC-F8C1-654A-66398360839B}"/>
              </a:ext>
            </a:extLst>
          </p:cNvPr>
          <p:cNvSpPr txBox="1"/>
          <p:nvPr/>
        </p:nvSpPr>
        <p:spPr>
          <a:xfrm>
            <a:off x="8920033" y="1242893"/>
            <a:ext cx="508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6,5</a:t>
            </a: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74CE3C2F-FC60-6061-BA0B-59482745A52B}"/>
              </a:ext>
            </a:extLst>
          </p:cNvPr>
          <p:cNvSpPr txBox="1"/>
          <p:nvPr/>
        </p:nvSpPr>
        <p:spPr>
          <a:xfrm>
            <a:off x="9646210" y="1445156"/>
            <a:ext cx="4800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err="1"/>
              <a:t>v</a:t>
            </a:r>
            <a:r>
              <a:rPr lang="sl-SI" sz="2000" b="1" baseline="-25000" dirty="0" err="1"/>
              <a:t>a</a:t>
            </a:r>
            <a:endParaRPr lang="sl-SI" sz="2000" b="1" dirty="0"/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8A349C02-4F0D-7740-56A8-7D0DEBC1E912}"/>
              </a:ext>
            </a:extLst>
          </p:cNvPr>
          <p:cNvSpPr txBox="1"/>
          <p:nvPr/>
        </p:nvSpPr>
        <p:spPr>
          <a:xfrm>
            <a:off x="1445201" y="1273197"/>
            <a:ext cx="378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err="1"/>
              <a:t>v</a:t>
            </a:r>
            <a:r>
              <a:rPr lang="sl-SI" sz="2000" baseline="-25000" dirty="0" err="1"/>
              <a:t>a</a:t>
            </a:r>
            <a:endParaRPr lang="sl-SI" sz="2000" dirty="0"/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C67B0254-1B42-DDE5-3D4A-F95D3FC40767}"/>
              </a:ext>
            </a:extLst>
          </p:cNvPr>
          <p:cNvSpPr txBox="1"/>
          <p:nvPr/>
        </p:nvSpPr>
        <p:spPr>
          <a:xfrm>
            <a:off x="5330522" y="814206"/>
            <a:ext cx="1961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višina na stranico a</a:t>
            </a: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6FE094CE-EBEA-436C-1882-6668619C1C41}"/>
              </a:ext>
            </a:extLst>
          </p:cNvPr>
          <p:cNvSpPr txBox="1"/>
          <p:nvPr/>
        </p:nvSpPr>
        <p:spPr>
          <a:xfrm>
            <a:off x="5663208" y="372030"/>
            <a:ext cx="381769" cy="409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err="1"/>
              <a:t>v</a:t>
            </a:r>
            <a:r>
              <a:rPr lang="sl-SI" sz="2000" baseline="-25000" dirty="0" err="1"/>
              <a:t>a</a:t>
            </a:r>
            <a:endParaRPr lang="sl-SI" sz="2000" dirty="0"/>
          </a:p>
        </p:txBody>
      </p:sp>
      <p:cxnSp>
        <p:nvCxnSpPr>
          <p:cNvPr id="70" name="Raven povezovalnik 69">
            <a:extLst>
              <a:ext uri="{FF2B5EF4-FFF2-40B4-BE49-F238E27FC236}">
                <a16:creationId xmlns:a16="http://schemas.microsoft.com/office/drawing/2014/main" id="{E63BA495-0976-33D1-F9A8-A39F39045EC0}"/>
              </a:ext>
            </a:extLst>
          </p:cNvPr>
          <p:cNvCxnSpPr>
            <a:cxnSpLocks/>
          </p:cNvCxnSpPr>
          <p:nvPr/>
        </p:nvCxnSpPr>
        <p:spPr>
          <a:xfrm flipV="1">
            <a:off x="1473093" y="1328993"/>
            <a:ext cx="39755" cy="36769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6E3F1893-1515-1AAF-A472-2EFC305696EC}"/>
              </a:ext>
            </a:extLst>
          </p:cNvPr>
          <p:cNvSpPr txBox="1"/>
          <p:nvPr/>
        </p:nvSpPr>
        <p:spPr>
          <a:xfrm>
            <a:off x="5449633" y="1154274"/>
            <a:ext cx="182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70C0"/>
                </a:solidFill>
              </a:rPr>
              <a:t>v je višina prizme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PoljeZBesedilom 72">
                <a:extLst>
                  <a:ext uri="{FF2B5EF4-FFF2-40B4-BE49-F238E27FC236}">
                    <a16:creationId xmlns:a16="http://schemas.microsoft.com/office/drawing/2014/main" id="{F3CDCA40-3C2E-ADA0-9622-57AC8EABC66D}"/>
                  </a:ext>
                </a:extLst>
              </p:cNvPr>
              <p:cNvSpPr txBox="1"/>
              <p:nvPr/>
            </p:nvSpPr>
            <p:spPr>
              <a:xfrm>
                <a:off x="9258596" y="2529031"/>
                <a:ext cx="1779461" cy="7230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𝒪</m:t>
                      </m:r>
                      <m:r>
                        <a:rPr lang="sl-SI" sz="2400" b="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·</m:t>
                          </m:r>
                          <m:sSub>
                            <m:sSubPr>
                              <m:ctrlPr>
                                <a:rPr lang="sl-SI" sz="2400" b="0" i="1" smtClean="0">
                                  <a:solidFill>
                                    <a:srgbClr val="BF118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400" b="0" i="1" smtClean="0">
                                  <a:solidFill>
                                    <a:srgbClr val="BF118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l-SI" sz="2400" b="0" i="1" smtClean="0">
                                  <a:solidFill>
                                    <a:srgbClr val="BF118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sl-SI" sz="2400" dirty="0">
                  <a:solidFill>
                    <a:srgbClr val="BF118D"/>
                  </a:solidFill>
                </a:endParaRPr>
              </a:p>
            </p:txBody>
          </p:sp>
        </mc:Choice>
        <mc:Fallback>
          <p:sp>
            <p:nvSpPr>
              <p:cNvPr id="73" name="PoljeZBesedilom 72">
                <a:extLst>
                  <a:ext uri="{FF2B5EF4-FFF2-40B4-BE49-F238E27FC236}">
                    <a16:creationId xmlns:a16="http://schemas.microsoft.com/office/drawing/2014/main" id="{F3CDCA40-3C2E-ADA0-9622-57AC8EABC6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8596" y="2529031"/>
                <a:ext cx="1779461" cy="7230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PoljeZBesedilom 73">
                <a:extLst>
                  <a:ext uri="{FF2B5EF4-FFF2-40B4-BE49-F238E27FC236}">
                    <a16:creationId xmlns:a16="http://schemas.microsoft.com/office/drawing/2014/main" id="{6AAA6CE6-F798-797F-4316-7A0171D3ABCD}"/>
                  </a:ext>
                </a:extLst>
              </p:cNvPr>
              <p:cNvSpPr txBox="1"/>
              <p:nvPr/>
            </p:nvSpPr>
            <p:spPr>
              <a:xfrm>
                <a:off x="9226464" y="3203543"/>
                <a:ext cx="2105385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𝒪</m:t>
                      </m:r>
                      <m:r>
                        <a:rPr lang="sl-SI" sz="2400" b="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11,2·</m:t>
                          </m:r>
                          <m:sSub>
                            <m:sSubPr>
                              <m:ctrlPr>
                                <a:rPr lang="sl-SI" sz="2400" b="0" i="1" smtClean="0">
                                  <a:solidFill>
                                    <a:srgbClr val="BF118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400" b="0" i="1" smtClean="0">
                                  <a:solidFill>
                                    <a:srgbClr val="BF118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l-SI" sz="2400" b="0" i="1" smtClean="0">
                                  <a:solidFill>
                                    <a:srgbClr val="BF118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sl-SI" sz="2400" dirty="0">
                  <a:solidFill>
                    <a:srgbClr val="BF118D"/>
                  </a:solidFill>
                </a:endParaRPr>
              </a:p>
            </p:txBody>
          </p:sp>
        </mc:Choice>
        <mc:Fallback>
          <p:sp>
            <p:nvSpPr>
              <p:cNvPr id="74" name="PoljeZBesedilom 73">
                <a:extLst>
                  <a:ext uri="{FF2B5EF4-FFF2-40B4-BE49-F238E27FC236}">
                    <a16:creationId xmlns:a16="http://schemas.microsoft.com/office/drawing/2014/main" id="{6AAA6CE6-F798-797F-4316-7A0171D3AB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6464" y="3203543"/>
                <a:ext cx="2105385" cy="7838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5" name="PoljeZBesedilom 74">
                <a:extLst>
                  <a:ext uri="{FF2B5EF4-FFF2-40B4-BE49-F238E27FC236}">
                    <a16:creationId xmlns:a16="http://schemas.microsoft.com/office/drawing/2014/main" id="{95156C98-27C7-9771-D587-4E31A0BF6DCD}"/>
                  </a:ext>
                </a:extLst>
              </p:cNvPr>
              <p:cNvSpPr txBox="1"/>
              <p:nvPr/>
            </p:nvSpPr>
            <p:spPr>
              <a:xfrm>
                <a:off x="5713644" y="2298198"/>
                <a:ext cx="9270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sl-SI" sz="2400" dirty="0"/>
                  <a:t> = ?</a:t>
                </a:r>
              </a:p>
            </p:txBody>
          </p:sp>
        </mc:Choice>
        <mc:Fallback>
          <p:sp>
            <p:nvSpPr>
              <p:cNvPr id="75" name="PoljeZBesedilom 74">
                <a:extLst>
                  <a:ext uri="{FF2B5EF4-FFF2-40B4-BE49-F238E27FC236}">
                    <a16:creationId xmlns:a16="http://schemas.microsoft.com/office/drawing/2014/main" id="{95156C98-27C7-9771-D587-4E31A0BF6D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3644" y="2298198"/>
                <a:ext cx="927049" cy="461665"/>
              </a:xfrm>
              <a:prstGeom prst="rect">
                <a:avLst/>
              </a:prstGeom>
              <a:blipFill>
                <a:blip r:embed="rId6"/>
                <a:stretch>
                  <a:fillRect t="-10526" r="-9211" b="-2894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28A21028-7591-0120-AC48-9E56F188DF2A}"/>
              </a:ext>
            </a:extLst>
          </p:cNvPr>
          <p:cNvSpPr txBox="1"/>
          <p:nvPr/>
        </p:nvSpPr>
        <p:spPr>
          <a:xfrm>
            <a:off x="5665659" y="3237126"/>
            <a:ext cx="2569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/>
              <a:t>Pitagorov izrek (</a:t>
            </a:r>
            <a:r>
              <a:rPr lang="sl-SI" i="1" dirty="0">
                <a:solidFill>
                  <a:srgbClr val="BF118D"/>
                </a:solidFill>
              </a:rPr>
              <a:t>glej sliko)</a:t>
            </a:r>
          </a:p>
        </p:txBody>
      </p:sp>
      <p:sp>
        <p:nvSpPr>
          <p:cNvPr id="77" name="Pravokotni trikotnik 76">
            <a:extLst>
              <a:ext uri="{FF2B5EF4-FFF2-40B4-BE49-F238E27FC236}">
                <a16:creationId xmlns:a16="http://schemas.microsoft.com/office/drawing/2014/main" id="{766776C1-CE8C-B1F9-4A4E-BC35CE0CC53B}"/>
              </a:ext>
            </a:extLst>
          </p:cNvPr>
          <p:cNvSpPr/>
          <p:nvPr/>
        </p:nvSpPr>
        <p:spPr>
          <a:xfrm>
            <a:off x="10059898" y="1134053"/>
            <a:ext cx="1414015" cy="1005514"/>
          </a:xfrm>
          <a:prstGeom prst="rtTriangle">
            <a:avLst/>
          </a:prstGeom>
          <a:solidFill>
            <a:srgbClr val="C00000">
              <a:alpha val="64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8" name="PoljeZBesedilom 77">
                <a:extLst>
                  <a:ext uri="{FF2B5EF4-FFF2-40B4-BE49-F238E27FC236}">
                    <a16:creationId xmlns:a16="http://schemas.microsoft.com/office/drawing/2014/main" id="{765F0A7D-02CB-088D-750C-5DD0E2D2EF0B}"/>
                  </a:ext>
                </a:extLst>
              </p:cNvPr>
              <p:cNvSpPr txBox="1"/>
              <p:nvPr/>
            </p:nvSpPr>
            <p:spPr>
              <a:xfrm>
                <a:off x="5838035" y="3640957"/>
                <a:ext cx="25691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sl-SI" sz="2400" dirty="0"/>
                  <a:t>² = 6,5² - </a:t>
                </a:r>
              </a:p>
            </p:txBody>
          </p:sp>
        </mc:Choice>
        <mc:Fallback>
          <p:sp>
            <p:nvSpPr>
              <p:cNvPr id="78" name="PoljeZBesedilom 77">
                <a:extLst>
                  <a:ext uri="{FF2B5EF4-FFF2-40B4-BE49-F238E27FC236}">
                    <a16:creationId xmlns:a16="http://schemas.microsoft.com/office/drawing/2014/main" id="{765F0A7D-02CB-088D-750C-5DD0E2D2E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035" y="3640957"/>
                <a:ext cx="2569100" cy="461665"/>
              </a:xfrm>
              <a:prstGeom prst="rect">
                <a:avLst/>
              </a:prstGeom>
              <a:blipFill>
                <a:blip r:embed="rId7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PoljeZBesedilom 78">
                <a:extLst>
                  <a:ext uri="{FF2B5EF4-FFF2-40B4-BE49-F238E27FC236}">
                    <a16:creationId xmlns:a16="http://schemas.microsoft.com/office/drawing/2014/main" id="{F27214B8-492D-523A-6C73-8E2FF19E910B}"/>
                  </a:ext>
                </a:extLst>
              </p:cNvPr>
              <p:cNvSpPr txBox="1"/>
              <p:nvPr/>
            </p:nvSpPr>
            <p:spPr>
              <a:xfrm>
                <a:off x="7331233" y="3580010"/>
                <a:ext cx="857864" cy="6770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>
                                      <a:latin typeface="Cambria Math" panose="02040503050406030204" pitchFamily="18" charset="0"/>
                                    </a:rPr>
                                    <m:t>11,2</m:t>
                                  </m:r>
                                </m:num>
                                <m:den>
                                  <m:r>
                                    <a:rPr lang="sl-SI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79" name="PoljeZBesedilom 78">
                <a:extLst>
                  <a:ext uri="{FF2B5EF4-FFF2-40B4-BE49-F238E27FC236}">
                    <a16:creationId xmlns:a16="http://schemas.microsoft.com/office/drawing/2014/main" id="{F27214B8-492D-523A-6C73-8E2FF19E9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1233" y="3580010"/>
                <a:ext cx="857864" cy="67704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" name="PoljeZBesedilom 79">
                <a:extLst>
                  <a:ext uri="{FF2B5EF4-FFF2-40B4-BE49-F238E27FC236}">
                    <a16:creationId xmlns:a16="http://schemas.microsoft.com/office/drawing/2014/main" id="{D08ED97E-C2FE-846B-726E-9EC2D4C20B95}"/>
                  </a:ext>
                </a:extLst>
              </p:cNvPr>
              <p:cNvSpPr txBox="1"/>
              <p:nvPr/>
            </p:nvSpPr>
            <p:spPr>
              <a:xfrm>
                <a:off x="5987071" y="4257164"/>
                <a:ext cx="25691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sl-SI" sz="2400" dirty="0"/>
                  <a:t>² = 42,25 – 5,6²</a:t>
                </a:r>
              </a:p>
            </p:txBody>
          </p:sp>
        </mc:Choice>
        <mc:Fallback>
          <p:sp>
            <p:nvSpPr>
              <p:cNvPr id="80" name="PoljeZBesedilom 79">
                <a:extLst>
                  <a:ext uri="{FF2B5EF4-FFF2-40B4-BE49-F238E27FC236}">
                    <a16:creationId xmlns:a16="http://schemas.microsoft.com/office/drawing/2014/main" id="{D08ED97E-C2FE-846B-726E-9EC2D4C20B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7071" y="4257164"/>
                <a:ext cx="2569100" cy="461665"/>
              </a:xfrm>
              <a:prstGeom prst="rect">
                <a:avLst/>
              </a:prstGeom>
              <a:blipFill>
                <a:blip r:embed="rId9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PoljeZBesedilom 80">
                <a:extLst>
                  <a:ext uri="{FF2B5EF4-FFF2-40B4-BE49-F238E27FC236}">
                    <a16:creationId xmlns:a16="http://schemas.microsoft.com/office/drawing/2014/main" id="{AC049653-DEB2-A2D6-1357-955B19F6C6C7}"/>
                  </a:ext>
                </a:extLst>
              </p:cNvPr>
              <p:cNvSpPr txBox="1"/>
              <p:nvPr/>
            </p:nvSpPr>
            <p:spPr>
              <a:xfrm>
                <a:off x="6016400" y="4718829"/>
                <a:ext cx="25691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sl-SI" sz="2400" dirty="0"/>
                  <a:t>² = 42,25 – 31,36</a:t>
                </a:r>
              </a:p>
            </p:txBody>
          </p:sp>
        </mc:Choice>
        <mc:Fallback>
          <p:sp>
            <p:nvSpPr>
              <p:cNvPr id="81" name="PoljeZBesedilom 80">
                <a:extLst>
                  <a:ext uri="{FF2B5EF4-FFF2-40B4-BE49-F238E27FC236}">
                    <a16:creationId xmlns:a16="http://schemas.microsoft.com/office/drawing/2014/main" id="{AC049653-DEB2-A2D6-1357-955B19F6C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6400" y="4718829"/>
                <a:ext cx="2569100" cy="461665"/>
              </a:xfrm>
              <a:prstGeom prst="rect">
                <a:avLst/>
              </a:prstGeom>
              <a:blipFill>
                <a:blip r:embed="rId10"/>
                <a:stretch>
                  <a:fillRect t="-10526" r="-2613" b="-2894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2" name="PoljeZBesedilom 81">
                <a:extLst>
                  <a:ext uri="{FF2B5EF4-FFF2-40B4-BE49-F238E27FC236}">
                    <a16:creationId xmlns:a16="http://schemas.microsoft.com/office/drawing/2014/main" id="{7F97E197-92F4-98C6-B55F-E60A79B67036}"/>
                  </a:ext>
                </a:extLst>
              </p:cNvPr>
              <p:cNvSpPr txBox="1"/>
              <p:nvPr/>
            </p:nvSpPr>
            <p:spPr>
              <a:xfrm>
                <a:off x="6016400" y="5205953"/>
                <a:ext cx="16105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sl-SI" sz="2400" dirty="0"/>
                  <a:t>² = 10,89</a:t>
                </a:r>
              </a:p>
            </p:txBody>
          </p:sp>
        </mc:Choice>
        <mc:Fallback>
          <p:sp>
            <p:nvSpPr>
              <p:cNvPr id="82" name="PoljeZBesedilom 81">
                <a:extLst>
                  <a:ext uri="{FF2B5EF4-FFF2-40B4-BE49-F238E27FC236}">
                    <a16:creationId xmlns:a16="http://schemas.microsoft.com/office/drawing/2014/main" id="{7F97E197-92F4-98C6-B55F-E60A79B670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6400" y="5205953"/>
                <a:ext cx="1610527" cy="461665"/>
              </a:xfrm>
              <a:prstGeom prst="rect">
                <a:avLst/>
              </a:prstGeom>
              <a:blipFill>
                <a:blip r:embed="rId11"/>
                <a:stretch>
                  <a:fillRect t="-10526" r="-2652" b="-2894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PoljeZBesedilom 82">
                <a:extLst>
                  <a:ext uri="{FF2B5EF4-FFF2-40B4-BE49-F238E27FC236}">
                    <a16:creationId xmlns:a16="http://schemas.microsoft.com/office/drawing/2014/main" id="{8A8B7151-1F97-6597-E884-7C1E44CAC1F9}"/>
                  </a:ext>
                </a:extLst>
              </p:cNvPr>
              <p:cNvSpPr txBox="1"/>
              <p:nvPr/>
            </p:nvSpPr>
            <p:spPr>
              <a:xfrm>
                <a:off x="6149638" y="5735988"/>
                <a:ext cx="1965662" cy="4782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sl-SI" sz="2400" dirty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400" b="0" i="1" dirty="0" smtClean="0">
                            <a:latin typeface="Cambria Math" panose="02040503050406030204" pitchFamily="18" charset="0"/>
                          </a:rPr>
                          <m:t>10,89</m:t>
                        </m:r>
                      </m:e>
                    </m:rad>
                  </m:oMath>
                </a14:m>
                <a:endParaRPr lang="sl-SI" sz="2400" dirty="0"/>
              </a:p>
            </p:txBody>
          </p:sp>
        </mc:Choice>
        <mc:Fallback>
          <p:sp>
            <p:nvSpPr>
              <p:cNvPr id="83" name="PoljeZBesedilom 82">
                <a:extLst>
                  <a:ext uri="{FF2B5EF4-FFF2-40B4-BE49-F238E27FC236}">
                    <a16:creationId xmlns:a16="http://schemas.microsoft.com/office/drawing/2014/main" id="{8A8B7151-1F97-6597-E884-7C1E44CAC1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9638" y="5735988"/>
                <a:ext cx="1965662" cy="478272"/>
              </a:xfrm>
              <a:prstGeom prst="rect">
                <a:avLst/>
              </a:prstGeom>
              <a:blipFill>
                <a:blip r:embed="rId12"/>
                <a:stretch>
                  <a:fillRect t="-6410" b="-2948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4" name="PoljeZBesedilom 83">
                <a:extLst>
                  <a:ext uri="{FF2B5EF4-FFF2-40B4-BE49-F238E27FC236}">
                    <a16:creationId xmlns:a16="http://schemas.microsoft.com/office/drawing/2014/main" id="{CE63138B-BF91-8081-1BF5-B7F263D818B6}"/>
                  </a:ext>
                </a:extLst>
              </p:cNvPr>
              <p:cNvSpPr txBox="1"/>
              <p:nvPr/>
            </p:nvSpPr>
            <p:spPr>
              <a:xfrm>
                <a:off x="6149638" y="6208214"/>
                <a:ext cx="1965662" cy="4782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sl-SI" sz="2400" dirty="0"/>
                  <a:t> = </a:t>
                </a:r>
                <a14:m>
                  <m:oMath xmlns:m="http://schemas.openxmlformats.org/officeDocument/2006/math">
                    <m:r>
                      <a:rPr lang="sl-SI" sz="24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sl-SI" sz="2400" b="0" i="1" dirty="0" smtClean="0">
                        <a:latin typeface="Cambria Math" panose="02040503050406030204" pitchFamily="18" charset="0"/>
                      </a:rPr>
                      <m:t>,3 </m:t>
                    </m:r>
                    <m:r>
                      <a:rPr lang="sl-SI" sz="2400" b="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sl-SI" sz="2400" dirty="0"/>
              </a:p>
            </p:txBody>
          </p:sp>
        </mc:Choice>
        <mc:Fallback>
          <p:sp>
            <p:nvSpPr>
              <p:cNvPr id="84" name="PoljeZBesedilom 83">
                <a:extLst>
                  <a:ext uri="{FF2B5EF4-FFF2-40B4-BE49-F238E27FC236}">
                    <a16:creationId xmlns:a16="http://schemas.microsoft.com/office/drawing/2014/main" id="{CE63138B-BF91-8081-1BF5-B7F263D818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9638" y="6208214"/>
                <a:ext cx="1965662" cy="478272"/>
              </a:xfrm>
              <a:prstGeom prst="rect">
                <a:avLst/>
              </a:prstGeom>
              <a:blipFill>
                <a:blip r:embed="rId13"/>
                <a:stretch>
                  <a:fillRect t="-10127" b="-2405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Pravokotnik 85">
            <a:extLst>
              <a:ext uri="{FF2B5EF4-FFF2-40B4-BE49-F238E27FC236}">
                <a16:creationId xmlns:a16="http://schemas.microsoft.com/office/drawing/2014/main" id="{4D5DBE0A-9658-7E41-44D2-1FF376FAF42D}"/>
              </a:ext>
            </a:extLst>
          </p:cNvPr>
          <p:cNvSpPr/>
          <p:nvPr/>
        </p:nvSpPr>
        <p:spPr>
          <a:xfrm>
            <a:off x="8788657" y="2518194"/>
            <a:ext cx="3147608" cy="3968589"/>
          </a:xfrm>
          <a:prstGeom prst="rect">
            <a:avLst/>
          </a:prstGeom>
          <a:solidFill>
            <a:srgbClr val="FF0000">
              <a:alpha val="34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7" name="PoljeZBesedilom 86">
                <a:extLst>
                  <a:ext uri="{FF2B5EF4-FFF2-40B4-BE49-F238E27FC236}">
                    <a16:creationId xmlns:a16="http://schemas.microsoft.com/office/drawing/2014/main" id="{9CBEF571-6BC9-0953-BEDF-4CFBE6658DE7}"/>
                  </a:ext>
                </a:extLst>
              </p:cNvPr>
              <p:cNvSpPr txBox="1"/>
              <p:nvPr/>
            </p:nvSpPr>
            <p:spPr>
              <a:xfrm>
                <a:off x="9204237" y="4046091"/>
                <a:ext cx="2132443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𝒪</m:t>
                      </m:r>
                      <m:r>
                        <a:rPr lang="sl-SI" sz="2400" b="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11,2·</m:t>
                          </m:r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3,3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sl-SI" sz="2400" dirty="0">
                  <a:solidFill>
                    <a:srgbClr val="BF118D"/>
                  </a:solidFill>
                </a:endParaRPr>
              </a:p>
            </p:txBody>
          </p:sp>
        </mc:Choice>
        <mc:Fallback>
          <p:sp>
            <p:nvSpPr>
              <p:cNvPr id="87" name="PoljeZBesedilom 86">
                <a:extLst>
                  <a:ext uri="{FF2B5EF4-FFF2-40B4-BE49-F238E27FC236}">
                    <a16:creationId xmlns:a16="http://schemas.microsoft.com/office/drawing/2014/main" id="{9CBEF571-6BC9-0953-BEDF-4CFBE6658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4237" y="4046091"/>
                <a:ext cx="2132443" cy="78380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8" name="PoljeZBesedilom 87">
                <a:extLst>
                  <a:ext uri="{FF2B5EF4-FFF2-40B4-BE49-F238E27FC236}">
                    <a16:creationId xmlns:a16="http://schemas.microsoft.com/office/drawing/2014/main" id="{DF3FBB31-0021-B604-15E2-8148E6812D83}"/>
                  </a:ext>
                </a:extLst>
              </p:cNvPr>
              <p:cNvSpPr txBox="1"/>
              <p:nvPr/>
            </p:nvSpPr>
            <p:spPr>
              <a:xfrm>
                <a:off x="147683" y="4604809"/>
                <a:ext cx="1965662" cy="4782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sl-SI" sz="2400" dirty="0"/>
                  <a:t> = </a:t>
                </a:r>
                <a14:m>
                  <m:oMath xmlns:m="http://schemas.openxmlformats.org/officeDocument/2006/math">
                    <m:r>
                      <a:rPr lang="sl-SI" sz="24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sl-SI" sz="2400" b="0" i="1" dirty="0" smtClean="0">
                        <a:latin typeface="Cambria Math" panose="02040503050406030204" pitchFamily="18" charset="0"/>
                      </a:rPr>
                      <m:t>,3 </m:t>
                    </m:r>
                    <m:r>
                      <a:rPr lang="sl-SI" sz="2400" b="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sl-SI" sz="2400" dirty="0"/>
              </a:p>
            </p:txBody>
          </p:sp>
        </mc:Choice>
        <mc:Fallback>
          <p:sp>
            <p:nvSpPr>
              <p:cNvPr id="88" name="PoljeZBesedilom 87">
                <a:extLst>
                  <a:ext uri="{FF2B5EF4-FFF2-40B4-BE49-F238E27FC236}">
                    <a16:creationId xmlns:a16="http://schemas.microsoft.com/office/drawing/2014/main" id="{DF3FBB31-0021-B604-15E2-8148E6812D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683" y="4604809"/>
                <a:ext cx="1965662" cy="478272"/>
              </a:xfrm>
              <a:prstGeom prst="rect">
                <a:avLst/>
              </a:prstGeom>
              <a:blipFill>
                <a:blip r:embed="rId15"/>
                <a:stretch>
                  <a:fillRect t="-10127" b="-2405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PoljeZBesedilom 88">
                <a:extLst>
                  <a:ext uri="{FF2B5EF4-FFF2-40B4-BE49-F238E27FC236}">
                    <a16:creationId xmlns:a16="http://schemas.microsoft.com/office/drawing/2014/main" id="{E1FF06C6-3C7E-CD46-1B3F-37DF80075174}"/>
                  </a:ext>
                </a:extLst>
              </p:cNvPr>
              <p:cNvSpPr txBox="1"/>
              <p:nvPr/>
            </p:nvSpPr>
            <p:spPr>
              <a:xfrm>
                <a:off x="28984" y="5022783"/>
                <a:ext cx="395672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/>
                  <a:t> </a:t>
                </a:r>
                <a14:m>
                  <m:oMath xmlns:m="http://schemas.openxmlformats.org/officeDocument/2006/math">
                    <m:r>
                      <a:rPr lang="sl-SI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𝓋</m:t>
                    </m:r>
                  </m:oMath>
                </a14:m>
                <a:r>
                  <a:rPr lang="sl-SI" sz="2400" dirty="0">
                    <a:solidFill>
                      <a:srgbClr val="0070C0"/>
                    </a:solidFill>
                  </a:rPr>
                  <a:t>=5</a:t>
                </a:r>
                <a14:m>
                  <m:oMath xmlns:m="http://schemas.openxmlformats.org/officeDocument/2006/math">
                    <m:r>
                      <a:rPr lang="sl-SI" sz="24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 6 </m:t>
                    </m:r>
                    <m:r>
                      <a:rPr lang="sl-SI" sz="24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sl-SI" sz="2400" dirty="0">
                    <a:solidFill>
                      <a:srgbClr val="0070C0"/>
                    </a:solidFill>
                  </a:rPr>
                  <a:t>  </a:t>
                </a:r>
              </a:p>
              <a:p>
                <a:r>
                  <a:rPr lang="sl-SI" sz="2400" dirty="0">
                    <a:solidFill>
                      <a:srgbClr val="0070C0"/>
                    </a:solidFill>
                  </a:rPr>
                  <a:t> (višina prizme)</a:t>
                </a:r>
              </a:p>
            </p:txBody>
          </p:sp>
        </mc:Choice>
        <mc:Fallback>
          <p:sp>
            <p:nvSpPr>
              <p:cNvPr id="89" name="PoljeZBesedilom 88">
                <a:extLst>
                  <a:ext uri="{FF2B5EF4-FFF2-40B4-BE49-F238E27FC236}">
                    <a16:creationId xmlns:a16="http://schemas.microsoft.com/office/drawing/2014/main" id="{E1FF06C6-3C7E-CD46-1B3F-37DF800751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84" y="5022783"/>
                <a:ext cx="3956726" cy="830997"/>
              </a:xfrm>
              <a:prstGeom prst="rect">
                <a:avLst/>
              </a:prstGeom>
              <a:blipFill>
                <a:blip r:embed="rId16"/>
                <a:stretch>
                  <a:fillRect l="-770" t="-5882" b="-1617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0" name="PoljeZBesedilom 89">
                <a:extLst>
                  <a:ext uri="{FF2B5EF4-FFF2-40B4-BE49-F238E27FC236}">
                    <a16:creationId xmlns:a16="http://schemas.microsoft.com/office/drawing/2014/main" id="{F566D7BF-D945-BBA0-DA25-BBD00F55C618}"/>
                  </a:ext>
                </a:extLst>
              </p:cNvPr>
              <p:cNvSpPr txBox="1"/>
              <p:nvPr/>
            </p:nvSpPr>
            <p:spPr>
              <a:xfrm>
                <a:off x="9258596" y="5695235"/>
                <a:ext cx="20597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𝒪</m:t>
                      </m:r>
                      <m:r>
                        <a:rPr lang="sl-SI" sz="2400" b="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=18,48 </m:t>
                      </m:r>
                      <m:r>
                        <a:rPr lang="sl-SI" sz="2400" b="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sl-SI" sz="2400" b="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²</m:t>
                      </m:r>
                    </m:oMath>
                  </m:oMathPara>
                </a14:m>
                <a:endParaRPr lang="sl-SI" sz="2400" dirty="0">
                  <a:solidFill>
                    <a:srgbClr val="BF118D"/>
                  </a:solidFill>
                </a:endParaRPr>
              </a:p>
            </p:txBody>
          </p:sp>
        </mc:Choice>
        <mc:Fallback>
          <p:sp>
            <p:nvSpPr>
              <p:cNvPr id="90" name="PoljeZBesedilom 89">
                <a:extLst>
                  <a:ext uri="{FF2B5EF4-FFF2-40B4-BE49-F238E27FC236}">
                    <a16:creationId xmlns:a16="http://schemas.microsoft.com/office/drawing/2014/main" id="{F566D7BF-D945-BBA0-DA25-BBD00F55C6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8596" y="5695235"/>
                <a:ext cx="2059731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1" name="PoljeZBesedilom 90">
                <a:extLst>
                  <a:ext uri="{FF2B5EF4-FFF2-40B4-BE49-F238E27FC236}">
                    <a16:creationId xmlns:a16="http://schemas.microsoft.com/office/drawing/2014/main" id="{EA70D1E4-F0F9-66AA-540C-7913BE9A05D6}"/>
                  </a:ext>
                </a:extLst>
              </p:cNvPr>
              <p:cNvSpPr txBox="1"/>
              <p:nvPr/>
            </p:nvSpPr>
            <p:spPr>
              <a:xfrm>
                <a:off x="9287995" y="4794401"/>
                <a:ext cx="1676613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𝒪</m:t>
                      </m:r>
                      <m:r>
                        <a:rPr lang="sl-SI" sz="2400" b="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36,96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BF118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sl-SI" sz="2400" dirty="0">
                  <a:solidFill>
                    <a:srgbClr val="BF118D"/>
                  </a:solidFill>
                </a:endParaRPr>
              </a:p>
            </p:txBody>
          </p:sp>
        </mc:Choice>
        <mc:Fallback>
          <p:sp>
            <p:nvSpPr>
              <p:cNvPr id="91" name="PoljeZBesedilom 90">
                <a:extLst>
                  <a:ext uri="{FF2B5EF4-FFF2-40B4-BE49-F238E27FC236}">
                    <a16:creationId xmlns:a16="http://schemas.microsoft.com/office/drawing/2014/main" id="{EA70D1E4-F0F9-66AA-540C-7913BE9A05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7995" y="4794401"/>
                <a:ext cx="1676613" cy="783804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Pravokotnik 91">
            <a:extLst>
              <a:ext uri="{FF2B5EF4-FFF2-40B4-BE49-F238E27FC236}">
                <a16:creationId xmlns:a16="http://schemas.microsoft.com/office/drawing/2014/main" id="{A49C5D4A-8002-FC1A-45D8-F5D00CF11D8A}"/>
              </a:ext>
            </a:extLst>
          </p:cNvPr>
          <p:cNvSpPr/>
          <p:nvPr/>
        </p:nvSpPr>
        <p:spPr>
          <a:xfrm>
            <a:off x="5697817" y="2298199"/>
            <a:ext cx="3147608" cy="4430254"/>
          </a:xfrm>
          <a:prstGeom prst="rect">
            <a:avLst/>
          </a:prstGeom>
          <a:solidFill>
            <a:srgbClr val="C00000">
              <a:alpha val="18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94" name="Raven povezovalnik 93">
            <a:extLst>
              <a:ext uri="{FF2B5EF4-FFF2-40B4-BE49-F238E27FC236}">
                <a16:creationId xmlns:a16="http://schemas.microsoft.com/office/drawing/2014/main" id="{2711AC51-62C4-4026-4EC9-F7F8300A1F70}"/>
              </a:ext>
            </a:extLst>
          </p:cNvPr>
          <p:cNvCxnSpPr/>
          <p:nvPr/>
        </p:nvCxnSpPr>
        <p:spPr>
          <a:xfrm>
            <a:off x="617788" y="1673307"/>
            <a:ext cx="179012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PoljeZBesedilom 98">
            <a:extLst>
              <a:ext uri="{FF2B5EF4-FFF2-40B4-BE49-F238E27FC236}">
                <a16:creationId xmlns:a16="http://schemas.microsoft.com/office/drawing/2014/main" id="{D6EB425F-EBED-9C6A-E533-5D9B4084B5A7}"/>
              </a:ext>
            </a:extLst>
          </p:cNvPr>
          <p:cNvSpPr txBox="1"/>
          <p:nvPr/>
        </p:nvSpPr>
        <p:spPr>
          <a:xfrm>
            <a:off x="5667554" y="1383601"/>
            <a:ext cx="763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v = 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PoljeZBesedilom 99">
                <a:extLst>
                  <a:ext uri="{FF2B5EF4-FFF2-40B4-BE49-F238E27FC236}">
                    <a16:creationId xmlns:a16="http://schemas.microsoft.com/office/drawing/2014/main" id="{9D002060-D833-EE8C-DC1C-7C7C8C648FF7}"/>
                  </a:ext>
                </a:extLst>
              </p:cNvPr>
              <p:cNvSpPr txBox="1"/>
              <p:nvPr/>
            </p:nvSpPr>
            <p:spPr>
              <a:xfrm>
                <a:off x="26501" y="5823161"/>
                <a:ext cx="20597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𝒪</m:t>
                      </m:r>
                      <m:r>
                        <a:rPr lang="sl-SI" sz="2400" b="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=18,48 </m:t>
                      </m:r>
                      <m:r>
                        <a:rPr lang="sl-SI" sz="2400" b="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sl-SI" sz="2400" b="0" i="1" smtClean="0">
                          <a:solidFill>
                            <a:srgbClr val="BF118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²</m:t>
                      </m:r>
                    </m:oMath>
                  </m:oMathPara>
                </a14:m>
                <a:endParaRPr lang="sl-SI" sz="2400" dirty="0">
                  <a:solidFill>
                    <a:srgbClr val="BF118D"/>
                  </a:solidFill>
                </a:endParaRPr>
              </a:p>
            </p:txBody>
          </p:sp>
        </mc:Choice>
        <mc:Fallback>
          <p:sp>
            <p:nvSpPr>
              <p:cNvPr id="100" name="PoljeZBesedilom 99">
                <a:extLst>
                  <a:ext uri="{FF2B5EF4-FFF2-40B4-BE49-F238E27FC236}">
                    <a16:creationId xmlns:a16="http://schemas.microsoft.com/office/drawing/2014/main" id="{9D002060-D833-EE8C-DC1C-7C7C8C648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01" y="5823161"/>
                <a:ext cx="2059731" cy="46166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PoljeZBesedilom 100">
                <a:extLst>
                  <a:ext uri="{FF2B5EF4-FFF2-40B4-BE49-F238E27FC236}">
                    <a16:creationId xmlns:a16="http://schemas.microsoft.com/office/drawing/2014/main" id="{4A92491A-2F18-DC99-65F1-192923F2EC49}"/>
                  </a:ext>
                </a:extLst>
              </p:cNvPr>
              <p:cNvSpPr txBox="1"/>
              <p:nvPr/>
            </p:nvSpPr>
            <p:spPr>
              <a:xfrm>
                <a:off x="4092491" y="3976328"/>
                <a:ext cx="119859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400" dirty="0">
                    <a:solidFill>
                      <a:srgbClr val="BF118D"/>
                    </a:solidFill>
                  </a:rPr>
                  <a:t>V</a:t>
                </a:r>
                <a:r>
                  <a:rPr lang="sl-SI" sz="2400" baseline="-25000" dirty="0">
                    <a:solidFill>
                      <a:srgbClr val="BF118D"/>
                    </a:solidFill>
                  </a:rPr>
                  <a:t>1</a:t>
                </a:r>
                <a:r>
                  <a:rPr lang="sl-SI" sz="2400" dirty="0">
                    <a:solidFill>
                      <a:srgbClr val="BF118D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sl-SI" sz="2400" i="1" smtClean="0">
                        <a:solidFill>
                          <a:srgbClr val="BF118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𝒪𝓋</m:t>
                    </m:r>
                  </m:oMath>
                </a14:m>
                <a:endParaRPr lang="sl-SI" sz="2400" dirty="0">
                  <a:solidFill>
                    <a:srgbClr val="BF118D"/>
                  </a:solidFill>
                </a:endParaRPr>
              </a:p>
            </p:txBody>
          </p:sp>
        </mc:Choice>
        <mc:Fallback>
          <p:sp>
            <p:nvSpPr>
              <p:cNvPr id="101" name="PoljeZBesedilom 100">
                <a:extLst>
                  <a:ext uri="{FF2B5EF4-FFF2-40B4-BE49-F238E27FC236}">
                    <a16:creationId xmlns:a16="http://schemas.microsoft.com/office/drawing/2014/main" id="{4A92491A-2F18-DC99-65F1-192923F2EC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491" y="3976328"/>
                <a:ext cx="1198598" cy="461665"/>
              </a:xfrm>
              <a:prstGeom prst="rect">
                <a:avLst/>
              </a:prstGeom>
              <a:blipFill>
                <a:blip r:embed="rId20"/>
                <a:stretch>
                  <a:fillRect l="-7614" t="-10526" b="-2894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PoljeZBesedilom 101">
                <a:extLst>
                  <a:ext uri="{FF2B5EF4-FFF2-40B4-BE49-F238E27FC236}">
                    <a16:creationId xmlns:a16="http://schemas.microsoft.com/office/drawing/2014/main" id="{67310F09-3C28-97A9-F9A4-61B8A766F149}"/>
                  </a:ext>
                </a:extLst>
              </p:cNvPr>
              <p:cNvSpPr txBox="1"/>
              <p:nvPr/>
            </p:nvSpPr>
            <p:spPr>
              <a:xfrm>
                <a:off x="3350305" y="4429496"/>
                <a:ext cx="21906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400" dirty="0">
                    <a:solidFill>
                      <a:srgbClr val="BF118D"/>
                    </a:solidFill>
                  </a:rPr>
                  <a:t>V</a:t>
                </a:r>
                <a:r>
                  <a:rPr lang="sl-SI" sz="2400" baseline="-25000" dirty="0">
                    <a:solidFill>
                      <a:srgbClr val="BF118D"/>
                    </a:solidFill>
                  </a:rPr>
                  <a:t>1</a:t>
                </a:r>
                <a:r>
                  <a:rPr lang="sl-SI" sz="2400" dirty="0">
                    <a:solidFill>
                      <a:srgbClr val="BF118D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sl-SI" sz="2400" b="0" i="1" smtClean="0">
                        <a:solidFill>
                          <a:srgbClr val="BF118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18,48 ·</m:t>
                    </m:r>
                    <m:r>
                      <a:rPr lang="sl-SI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5,6</m:t>
                    </m:r>
                  </m:oMath>
                </a14:m>
                <a:endParaRPr lang="sl-SI" sz="2400" dirty="0">
                  <a:solidFill>
                    <a:srgbClr val="BF118D"/>
                  </a:solidFill>
                </a:endParaRPr>
              </a:p>
            </p:txBody>
          </p:sp>
        </mc:Choice>
        <mc:Fallback>
          <p:sp>
            <p:nvSpPr>
              <p:cNvPr id="102" name="PoljeZBesedilom 101">
                <a:extLst>
                  <a:ext uri="{FF2B5EF4-FFF2-40B4-BE49-F238E27FC236}">
                    <a16:creationId xmlns:a16="http://schemas.microsoft.com/office/drawing/2014/main" id="{67310F09-3C28-97A9-F9A4-61B8A766F1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0305" y="4429496"/>
                <a:ext cx="2190600" cy="461665"/>
              </a:xfrm>
              <a:prstGeom prst="rect">
                <a:avLst/>
              </a:prstGeom>
              <a:blipFill>
                <a:blip r:embed="rId21"/>
                <a:stretch>
                  <a:fillRect l="-4457" t="-10667" b="-306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3" name="PoljeZBesedilom 102">
                <a:extLst>
                  <a:ext uri="{FF2B5EF4-FFF2-40B4-BE49-F238E27FC236}">
                    <a16:creationId xmlns:a16="http://schemas.microsoft.com/office/drawing/2014/main" id="{8C3CDCD0-D369-F8A7-E51A-CD4A3446520A}"/>
                  </a:ext>
                </a:extLst>
              </p:cNvPr>
              <p:cNvSpPr txBox="1"/>
              <p:nvPr/>
            </p:nvSpPr>
            <p:spPr>
              <a:xfrm>
                <a:off x="3410011" y="4819882"/>
                <a:ext cx="2287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400" dirty="0">
                    <a:solidFill>
                      <a:srgbClr val="BF118D"/>
                    </a:solidFill>
                  </a:rPr>
                  <a:t>V</a:t>
                </a:r>
                <a:r>
                  <a:rPr lang="sl-SI" sz="2400" baseline="-25000" dirty="0">
                    <a:solidFill>
                      <a:srgbClr val="BF118D"/>
                    </a:solidFill>
                  </a:rPr>
                  <a:t>1</a:t>
                </a:r>
                <a:r>
                  <a:rPr lang="sl-SI" sz="2400" dirty="0">
                    <a:solidFill>
                      <a:srgbClr val="BF118D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sl-SI" sz="2400" b="0" i="1" smtClean="0">
                        <a:solidFill>
                          <a:srgbClr val="BF118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103,488 </m:t>
                    </m:r>
                    <m:r>
                      <a:rPr lang="sl-SI" sz="2400" b="0" i="1" smtClean="0">
                        <a:solidFill>
                          <a:srgbClr val="BF118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sl-SI" sz="2400" b="0" i="1" smtClean="0">
                        <a:solidFill>
                          <a:srgbClr val="BF118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³</m:t>
                    </m:r>
                  </m:oMath>
                </a14:m>
                <a:endParaRPr lang="sl-SI" sz="2400" dirty="0">
                  <a:solidFill>
                    <a:srgbClr val="BF118D"/>
                  </a:solidFill>
                </a:endParaRPr>
              </a:p>
            </p:txBody>
          </p:sp>
        </mc:Choice>
        <mc:Fallback>
          <p:sp>
            <p:nvSpPr>
              <p:cNvPr id="103" name="PoljeZBesedilom 102">
                <a:extLst>
                  <a:ext uri="{FF2B5EF4-FFF2-40B4-BE49-F238E27FC236}">
                    <a16:creationId xmlns:a16="http://schemas.microsoft.com/office/drawing/2014/main" id="{8C3CDCD0-D369-F8A7-E51A-CD4A344652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011" y="4819882"/>
                <a:ext cx="2287806" cy="461665"/>
              </a:xfrm>
              <a:prstGeom prst="rect">
                <a:avLst/>
              </a:prstGeom>
              <a:blipFill>
                <a:blip r:embed="rId22"/>
                <a:stretch>
                  <a:fillRect l="-3989" t="-10667" r="-532" b="-306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PoljeZBesedilom 103">
            <a:extLst>
              <a:ext uri="{FF2B5EF4-FFF2-40B4-BE49-F238E27FC236}">
                <a16:creationId xmlns:a16="http://schemas.microsoft.com/office/drawing/2014/main" id="{A22E8174-3581-7EF7-42E1-559B80D897C5}"/>
              </a:ext>
            </a:extLst>
          </p:cNvPr>
          <p:cNvSpPr txBox="1"/>
          <p:nvPr/>
        </p:nvSpPr>
        <p:spPr>
          <a:xfrm>
            <a:off x="2538053" y="5224262"/>
            <a:ext cx="2421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Prostornina šotora je </a:t>
            </a:r>
          </a:p>
          <a:p>
            <a:r>
              <a:rPr lang="sl-SI" sz="2000" dirty="0"/>
              <a:t>156,8 + 103,488 = </a:t>
            </a:r>
          </a:p>
        </p:txBody>
      </p:sp>
      <p:sp>
        <p:nvSpPr>
          <p:cNvPr id="105" name="PoljeZBesedilom 104">
            <a:extLst>
              <a:ext uri="{FF2B5EF4-FFF2-40B4-BE49-F238E27FC236}">
                <a16:creationId xmlns:a16="http://schemas.microsoft.com/office/drawing/2014/main" id="{384013E5-26CF-6DCF-66D5-B6C0ABADE6E1}"/>
              </a:ext>
            </a:extLst>
          </p:cNvPr>
          <p:cNvSpPr txBox="1"/>
          <p:nvPr/>
        </p:nvSpPr>
        <p:spPr>
          <a:xfrm>
            <a:off x="2500456" y="5815181"/>
            <a:ext cx="1941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260,288 m ³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152292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 animBg="1"/>
      <p:bldP spid="55" grpId="0"/>
      <p:bldP spid="56" grpId="0"/>
      <p:bldP spid="61" grpId="0" animBg="1"/>
      <p:bldP spid="63" grpId="0"/>
      <p:bldP spid="64" grpId="0"/>
      <p:bldP spid="65" grpId="0"/>
      <p:bldP spid="66" grpId="0"/>
      <p:bldP spid="68" grpId="0"/>
      <p:bldP spid="72" grpId="0"/>
      <p:bldP spid="73" grpId="0"/>
      <p:bldP spid="74" grpId="0"/>
      <p:bldP spid="75" grpId="0"/>
      <p:bldP spid="77" grpId="0" animBg="1"/>
      <p:bldP spid="78" grpId="0"/>
      <p:bldP spid="79" grpId="0"/>
      <p:bldP spid="81" grpId="0"/>
      <p:bldP spid="86" grpId="0" animBg="1"/>
      <p:bldP spid="87" grpId="0"/>
      <p:bldP spid="89" grpId="0"/>
      <p:bldP spid="92" grpId="0" animBg="1"/>
      <p:bldP spid="99" grpId="0"/>
      <p:bldP spid="101" grpId="0"/>
      <p:bldP spid="102" grpId="0"/>
      <p:bldP spid="103" grpId="0"/>
      <p:bldP spid="104" grpId="0"/>
      <p:bldP spid="105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257</Words>
  <Application>Microsoft Office PowerPoint</Application>
  <PresentationFormat>Širokozaslonsko</PresentationFormat>
  <Paragraphs>66</Paragraphs>
  <Slides>3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Officeova tema</vt:lpstr>
      <vt:lpstr>TRISTRANA PRIZMA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TRISTRANA PRIZMA</dc:title>
  <dc:creator>Irena Kotnik</dc:creator>
  <cp:lastModifiedBy>Irena Kotnik</cp:lastModifiedBy>
  <cp:revision>3</cp:revision>
  <dcterms:created xsi:type="dcterms:W3CDTF">2024-04-02T14:26:36Z</dcterms:created>
  <dcterms:modified xsi:type="dcterms:W3CDTF">2024-04-03T04:53:29Z</dcterms:modified>
</cp:coreProperties>
</file>