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21" r:id="rId2"/>
    <p:sldId id="422" r:id="rId3"/>
    <p:sldId id="423" r:id="rId4"/>
    <p:sldId id="424" r:id="rId5"/>
    <p:sldId id="425" r:id="rId6"/>
    <p:sldId id="426" r:id="rId7"/>
    <p:sldId id="427" r:id="rId8"/>
    <p:sldId id="428" r:id="rId9"/>
    <p:sldId id="429" r:id="rId10"/>
    <p:sldId id="430" r:id="rId11"/>
    <p:sldId id="431" r:id="rId12"/>
    <p:sldId id="432" r:id="rId13"/>
    <p:sldId id="433" r:id="rId14"/>
    <p:sldId id="434" r:id="rId15"/>
    <p:sldId id="435" r:id="rId16"/>
    <p:sldId id="436" r:id="rId17"/>
    <p:sldId id="437" r:id="rId18"/>
    <p:sldId id="438" r:id="rId19"/>
    <p:sldId id="439" r:id="rId20"/>
    <p:sldId id="440" r:id="rId21"/>
    <p:sldId id="441" r:id="rId22"/>
    <p:sldId id="442" r:id="rId23"/>
    <p:sldId id="443" r:id="rId24"/>
    <p:sldId id="270" r:id="rId25"/>
    <p:sldId id="273" r:id="rId26"/>
    <p:sldId id="274" r:id="rId27"/>
    <p:sldId id="275" r:id="rId28"/>
    <p:sldId id="276" r:id="rId29"/>
    <p:sldId id="444" r:id="rId30"/>
    <p:sldId id="445" r:id="rId31"/>
    <p:sldId id="279" r:id="rId32"/>
    <p:sldId id="280" r:id="rId33"/>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962D13C-2D46-46A0-B2BA-C8C5434BE80D}"/>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p>
        </p:txBody>
      </p:sp>
      <p:sp>
        <p:nvSpPr>
          <p:cNvPr id="3" name="Podnaslov 2">
            <a:extLst>
              <a:ext uri="{FF2B5EF4-FFF2-40B4-BE49-F238E27FC236}">
                <a16:creationId xmlns:a16="http://schemas.microsoft.com/office/drawing/2014/main" id="{57CDC15F-A44D-4A3B-A9ED-3F5D63A970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p>
        </p:txBody>
      </p:sp>
      <p:sp>
        <p:nvSpPr>
          <p:cNvPr id="4" name="Označba mesta datuma 3">
            <a:extLst>
              <a:ext uri="{FF2B5EF4-FFF2-40B4-BE49-F238E27FC236}">
                <a16:creationId xmlns:a16="http://schemas.microsoft.com/office/drawing/2014/main" id="{6BCE9555-163E-429D-B418-B6E29FF13641}"/>
              </a:ext>
            </a:extLst>
          </p:cNvPr>
          <p:cNvSpPr>
            <a:spLocks noGrp="1"/>
          </p:cNvSpPr>
          <p:nvPr>
            <p:ph type="dt" sz="half" idx="10"/>
          </p:nvPr>
        </p:nvSpPr>
        <p:spPr/>
        <p:txBody>
          <a:bodyPr/>
          <a:lstStyle/>
          <a:p>
            <a:fld id="{9CEB98E7-A08B-4399-8D4E-BEE22F75A475}" type="datetimeFigureOut">
              <a:rPr lang="sl-SI" smtClean="0"/>
              <a:t>22. 02. 2023</a:t>
            </a:fld>
            <a:endParaRPr lang="sl-SI"/>
          </a:p>
        </p:txBody>
      </p:sp>
      <p:sp>
        <p:nvSpPr>
          <p:cNvPr id="5" name="Označba mesta noge 4">
            <a:extLst>
              <a:ext uri="{FF2B5EF4-FFF2-40B4-BE49-F238E27FC236}">
                <a16:creationId xmlns:a16="http://schemas.microsoft.com/office/drawing/2014/main" id="{C49BC9DA-D82C-4645-BA4A-B5B9A2FB9F07}"/>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6C456768-8D1E-4F75-B300-6837730327FD}"/>
              </a:ext>
            </a:extLst>
          </p:cNvPr>
          <p:cNvSpPr>
            <a:spLocks noGrp="1"/>
          </p:cNvSpPr>
          <p:nvPr>
            <p:ph type="sldNum" sz="quarter" idx="12"/>
          </p:nvPr>
        </p:nvSpPr>
        <p:spPr/>
        <p:txBody>
          <a:bodyPr/>
          <a:lstStyle/>
          <a:p>
            <a:fld id="{E38C99B6-A8DB-4D93-9E53-8758A1B047CA}" type="slidenum">
              <a:rPr lang="sl-SI" smtClean="0"/>
              <a:t>‹#›</a:t>
            </a:fld>
            <a:endParaRPr lang="sl-SI"/>
          </a:p>
        </p:txBody>
      </p:sp>
    </p:spTree>
    <p:extLst>
      <p:ext uri="{BB962C8B-B14F-4D97-AF65-F5344CB8AC3E}">
        <p14:creationId xmlns:p14="http://schemas.microsoft.com/office/powerpoint/2010/main" val="1120278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5DAFEF8-1582-4AAE-B18D-DFF234D52328}"/>
              </a:ext>
            </a:extLst>
          </p:cNvPr>
          <p:cNvSpPr>
            <a:spLocks noGrp="1"/>
          </p:cNvSpPr>
          <p:nvPr>
            <p:ph type="title"/>
          </p:nvPr>
        </p:nvSpPr>
        <p:spPr/>
        <p:txBody>
          <a:bodyPr/>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1A67C492-7D9A-4F83-8AF6-E0604792FD79}"/>
              </a:ext>
            </a:extLst>
          </p:cNvPr>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38365F41-80D6-4EF2-A8F5-9C089461EBBC}"/>
              </a:ext>
            </a:extLst>
          </p:cNvPr>
          <p:cNvSpPr>
            <a:spLocks noGrp="1"/>
          </p:cNvSpPr>
          <p:nvPr>
            <p:ph type="dt" sz="half" idx="10"/>
          </p:nvPr>
        </p:nvSpPr>
        <p:spPr/>
        <p:txBody>
          <a:bodyPr/>
          <a:lstStyle/>
          <a:p>
            <a:fld id="{9CEB98E7-A08B-4399-8D4E-BEE22F75A475}" type="datetimeFigureOut">
              <a:rPr lang="sl-SI" smtClean="0"/>
              <a:t>22. 02. 2023</a:t>
            </a:fld>
            <a:endParaRPr lang="sl-SI"/>
          </a:p>
        </p:txBody>
      </p:sp>
      <p:sp>
        <p:nvSpPr>
          <p:cNvPr id="5" name="Označba mesta noge 4">
            <a:extLst>
              <a:ext uri="{FF2B5EF4-FFF2-40B4-BE49-F238E27FC236}">
                <a16:creationId xmlns:a16="http://schemas.microsoft.com/office/drawing/2014/main" id="{DE433799-DAFF-4F37-A470-D26F434C8670}"/>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10FC19E5-7D5F-4110-AF25-C97431D37B05}"/>
              </a:ext>
            </a:extLst>
          </p:cNvPr>
          <p:cNvSpPr>
            <a:spLocks noGrp="1"/>
          </p:cNvSpPr>
          <p:nvPr>
            <p:ph type="sldNum" sz="quarter" idx="12"/>
          </p:nvPr>
        </p:nvSpPr>
        <p:spPr/>
        <p:txBody>
          <a:bodyPr/>
          <a:lstStyle/>
          <a:p>
            <a:fld id="{E38C99B6-A8DB-4D93-9E53-8758A1B047CA}" type="slidenum">
              <a:rPr lang="sl-SI" smtClean="0"/>
              <a:t>‹#›</a:t>
            </a:fld>
            <a:endParaRPr lang="sl-SI"/>
          </a:p>
        </p:txBody>
      </p:sp>
    </p:spTree>
    <p:extLst>
      <p:ext uri="{BB962C8B-B14F-4D97-AF65-F5344CB8AC3E}">
        <p14:creationId xmlns:p14="http://schemas.microsoft.com/office/powerpoint/2010/main" val="212276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6FDE7E64-A759-49D6-90EF-AADE6EAFC31D}"/>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p>
        </p:txBody>
      </p:sp>
      <p:sp>
        <p:nvSpPr>
          <p:cNvPr id="3" name="Označba mesta navpičnega besedila 2">
            <a:extLst>
              <a:ext uri="{FF2B5EF4-FFF2-40B4-BE49-F238E27FC236}">
                <a16:creationId xmlns:a16="http://schemas.microsoft.com/office/drawing/2014/main" id="{D200CA23-76F8-4E9E-BB75-1417BE6638EF}"/>
              </a:ext>
            </a:extLst>
          </p:cNvPr>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D4BF30C6-D2FA-472A-A8F7-7C45D73807CC}"/>
              </a:ext>
            </a:extLst>
          </p:cNvPr>
          <p:cNvSpPr>
            <a:spLocks noGrp="1"/>
          </p:cNvSpPr>
          <p:nvPr>
            <p:ph type="dt" sz="half" idx="10"/>
          </p:nvPr>
        </p:nvSpPr>
        <p:spPr/>
        <p:txBody>
          <a:bodyPr/>
          <a:lstStyle/>
          <a:p>
            <a:fld id="{9CEB98E7-A08B-4399-8D4E-BEE22F75A475}" type="datetimeFigureOut">
              <a:rPr lang="sl-SI" smtClean="0"/>
              <a:t>22. 02. 2023</a:t>
            </a:fld>
            <a:endParaRPr lang="sl-SI"/>
          </a:p>
        </p:txBody>
      </p:sp>
      <p:sp>
        <p:nvSpPr>
          <p:cNvPr id="5" name="Označba mesta noge 4">
            <a:extLst>
              <a:ext uri="{FF2B5EF4-FFF2-40B4-BE49-F238E27FC236}">
                <a16:creationId xmlns:a16="http://schemas.microsoft.com/office/drawing/2014/main" id="{6CA68689-05F3-4CFB-BD11-8015205AC5A2}"/>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393AF189-EFFF-445C-BB7C-8ECB24255357}"/>
              </a:ext>
            </a:extLst>
          </p:cNvPr>
          <p:cNvSpPr>
            <a:spLocks noGrp="1"/>
          </p:cNvSpPr>
          <p:nvPr>
            <p:ph type="sldNum" sz="quarter" idx="12"/>
          </p:nvPr>
        </p:nvSpPr>
        <p:spPr/>
        <p:txBody>
          <a:bodyPr/>
          <a:lstStyle/>
          <a:p>
            <a:fld id="{E38C99B6-A8DB-4D93-9E53-8758A1B047CA}" type="slidenum">
              <a:rPr lang="sl-SI" smtClean="0"/>
              <a:t>‹#›</a:t>
            </a:fld>
            <a:endParaRPr lang="sl-SI"/>
          </a:p>
        </p:txBody>
      </p:sp>
    </p:spTree>
    <p:extLst>
      <p:ext uri="{BB962C8B-B14F-4D97-AF65-F5344CB8AC3E}">
        <p14:creationId xmlns:p14="http://schemas.microsoft.com/office/powerpoint/2010/main" val="979201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FDE9D42-D391-4D59-B992-27A430F9BB69}"/>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361320E6-0925-46A8-B3B0-4D738F99470F}"/>
              </a:ext>
            </a:extLst>
          </p:cNvPr>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8117D859-0FCE-4185-B5A9-92F803CEB9F3}"/>
              </a:ext>
            </a:extLst>
          </p:cNvPr>
          <p:cNvSpPr>
            <a:spLocks noGrp="1"/>
          </p:cNvSpPr>
          <p:nvPr>
            <p:ph type="dt" sz="half" idx="10"/>
          </p:nvPr>
        </p:nvSpPr>
        <p:spPr/>
        <p:txBody>
          <a:bodyPr/>
          <a:lstStyle/>
          <a:p>
            <a:fld id="{9CEB98E7-A08B-4399-8D4E-BEE22F75A475}" type="datetimeFigureOut">
              <a:rPr lang="sl-SI" smtClean="0"/>
              <a:t>22. 02. 2023</a:t>
            </a:fld>
            <a:endParaRPr lang="sl-SI"/>
          </a:p>
        </p:txBody>
      </p:sp>
      <p:sp>
        <p:nvSpPr>
          <p:cNvPr id="5" name="Označba mesta noge 4">
            <a:extLst>
              <a:ext uri="{FF2B5EF4-FFF2-40B4-BE49-F238E27FC236}">
                <a16:creationId xmlns:a16="http://schemas.microsoft.com/office/drawing/2014/main" id="{4B6C0B40-35E5-47EB-A504-7E79A4D6E12E}"/>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7DFDB69B-C581-4B05-9547-5417D4AE2F21}"/>
              </a:ext>
            </a:extLst>
          </p:cNvPr>
          <p:cNvSpPr>
            <a:spLocks noGrp="1"/>
          </p:cNvSpPr>
          <p:nvPr>
            <p:ph type="sldNum" sz="quarter" idx="12"/>
          </p:nvPr>
        </p:nvSpPr>
        <p:spPr/>
        <p:txBody>
          <a:bodyPr/>
          <a:lstStyle/>
          <a:p>
            <a:fld id="{E38C99B6-A8DB-4D93-9E53-8758A1B047CA}" type="slidenum">
              <a:rPr lang="sl-SI" smtClean="0"/>
              <a:t>‹#›</a:t>
            </a:fld>
            <a:endParaRPr lang="sl-SI"/>
          </a:p>
        </p:txBody>
      </p:sp>
    </p:spTree>
    <p:extLst>
      <p:ext uri="{BB962C8B-B14F-4D97-AF65-F5344CB8AC3E}">
        <p14:creationId xmlns:p14="http://schemas.microsoft.com/office/powerpoint/2010/main" val="511819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F8FD790-B43C-42F4-B0F9-EEDF7783B1C3}"/>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p>
        </p:txBody>
      </p:sp>
      <p:sp>
        <p:nvSpPr>
          <p:cNvPr id="3" name="Označba mesta besedila 2">
            <a:extLst>
              <a:ext uri="{FF2B5EF4-FFF2-40B4-BE49-F238E27FC236}">
                <a16:creationId xmlns:a16="http://schemas.microsoft.com/office/drawing/2014/main" id="{CCFB1653-A07E-4037-82C0-9B488E6A2B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a:extLst>
              <a:ext uri="{FF2B5EF4-FFF2-40B4-BE49-F238E27FC236}">
                <a16:creationId xmlns:a16="http://schemas.microsoft.com/office/drawing/2014/main" id="{220D956A-3348-44FF-90B9-A6CCD9504C98}"/>
              </a:ext>
            </a:extLst>
          </p:cNvPr>
          <p:cNvSpPr>
            <a:spLocks noGrp="1"/>
          </p:cNvSpPr>
          <p:nvPr>
            <p:ph type="dt" sz="half" idx="10"/>
          </p:nvPr>
        </p:nvSpPr>
        <p:spPr/>
        <p:txBody>
          <a:bodyPr/>
          <a:lstStyle/>
          <a:p>
            <a:fld id="{9CEB98E7-A08B-4399-8D4E-BEE22F75A475}" type="datetimeFigureOut">
              <a:rPr lang="sl-SI" smtClean="0"/>
              <a:t>22. 02. 2023</a:t>
            </a:fld>
            <a:endParaRPr lang="sl-SI"/>
          </a:p>
        </p:txBody>
      </p:sp>
      <p:sp>
        <p:nvSpPr>
          <p:cNvPr id="5" name="Označba mesta noge 4">
            <a:extLst>
              <a:ext uri="{FF2B5EF4-FFF2-40B4-BE49-F238E27FC236}">
                <a16:creationId xmlns:a16="http://schemas.microsoft.com/office/drawing/2014/main" id="{D756A23C-09BA-4A1A-8FC3-1E6419163791}"/>
              </a:ext>
            </a:extLst>
          </p:cNvPr>
          <p:cNvSpPr>
            <a:spLocks noGrp="1"/>
          </p:cNvSpPr>
          <p:nvPr>
            <p:ph type="ftr" sz="quarter" idx="11"/>
          </p:nvPr>
        </p:nvSpPr>
        <p:spPr/>
        <p:txBody>
          <a:bodyPr/>
          <a:lstStyle/>
          <a:p>
            <a:endParaRPr lang="sl-SI"/>
          </a:p>
        </p:txBody>
      </p:sp>
      <p:sp>
        <p:nvSpPr>
          <p:cNvPr id="6" name="Označba mesta številke diapozitiva 5">
            <a:extLst>
              <a:ext uri="{FF2B5EF4-FFF2-40B4-BE49-F238E27FC236}">
                <a16:creationId xmlns:a16="http://schemas.microsoft.com/office/drawing/2014/main" id="{0AA66415-A7EB-4760-8A7E-9251D8B2AF29}"/>
              </a:ext>
            </a:extLst>
          </p:cNvPr>
          <p:cNvSpPr>
            <a:spLocks noGrp="1"/>
          </p:cNvSpPr>
          <p:nvPr>
            <p:ph type="sldNum" sz="quarter" idx="12"/>
          </p:nvPr>
        </p:nvSpPr>
        <p:spPr/>
        <p:txBody>
          <a:bodyPr/>
          <a:lstStyle/>
          <a:p>
            <a:fld id="{E38C99B6-A8DB-4D93-9E53-8758A1B047CA}" type="slidenum">
              <a:rPr lang="sl-SI" smtClean="0"/>
              <a:t>‹#›</a:t>
            </a:fld>
            <a:endParaRPr lang="sl-SI"/>
          </a:p>
        </p:txBody>
      </p:sp>
    </p:spTree>
    <p:extLst>
      <p:ext uri="{BB962C8B-B14F-4D97-AF65-F5344CB8AC3E}">
        <p14:creationId xmlns:p14="http://schemas.microsoft.com/office/powerpoint/2010/main" val="1901472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A5AC9C1-9C6C-4837-A29F-96C6AE753117}"/>
              </a:ext>
            </a:extLst>
          </p:cNvPr>
          <p:cNvSpPr>
            <a:spLocks noGrp="1"/>
          </p:cNvSpPr>
          <p:nvPr>
            <p:ph type="title"/>
          </p:nvPr>
        </p:nvSpPr>
        <p:spPr/>
        <p:txBody>
          <a:bodyPr/>
          <a:lstStyle/>
          <a:p>
            <a:r>
              <a:rPr lang="sl-SI"/>
              <a:t>Kliknite, če želite urediti slog naslova matrice</a:t>
            </a:r>
          </a:p>
        </p:txBody>
      </p:sp>
      <p:sp>
        <p:nvSpPr>
          <p:cNvPr id="3" name="Označba mesta vsebine 2">
            <a:extLst>
              <a:ext uri="{FF2B5EF4-FFF2-40B4-BE49-F238E27FC236}">
                <a16:creationId xmlns:a16="http://schemas.microsoft.com/office/drawing/2014/main" id="{2CAEEC87-7610-443C-94C4-9B0A56C2D2C0}"/>
              </a:ext>
            </a:extLst>
          </p:cNvPr>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a:extLst>
              <a:ext uri="{FF2B5EF4-FFF2-40B4-BE49-F238E27FC236}">
                <a16:creationId xmlns:a16="http://schemas.microsoft.com/office/drawing/2014/main" id="{63C8A110-B668-4521-A6FB-EAB630704143}"/>
              </a:ext>
            </a:extLst>
          </p:cNvPr>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a:extLst>
              <a:ext uri="{FF2B5EF4-FFF2-40B4-BE49-F238E27FC236}">
                <a16:creationId xmlns:a16="http://schemas.microsoft.com/office/drawing/2014/main" id="{FC3D57D1-86D8-4372-8696-3A93EADE4CD3}"/>
              </a:ext>
            </a:extLst>
          </p:cNvPr>
          <p:cNvSpPr>
            <a:spLocks noGrp="1"/>
          </p:cNvSpPr>
          <p:nvPr>
            <p:ph type="dt" sz="half" idx="10"/>
          </p:nvPr>
        </p:nvSpPr>
        <p:spPr/>
        <p:txBody>
          <a:bodyPr/>
          <a:lstStyle/>
          <a:p>
            <a:fld id="{9CEB98E7-A08B-4399-8D4E-BEE22F75A475}" type="datetimeFigureOut">
              <a:rPr lang="sl-SI" smtClean="0"/>
              <a:t>22. 02. 2023</a:t>
            </a:fld>
            <a:endParaRPr lang="sl-SI"/>
          </a:p>
        </p:txBody>
      </p:sp>
      <p:sp>
        <p:nvSpPr>
          <p:cNvPr id="6" name="Označba mesta noge 5">
            <a:extLst>
              <a:ext uri="{FF2B5EF4-FFF2-40B4-BE49-F238E27FC236}">
                <a16:creationId xmlns:a16="http://schemas.microsoft.com/office/drawing/2014/main" id="{FB8F2AA6-A01D-4AC4-A54F-BAD260723A87}"/>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503A61DF-3345-4EF2-B59E-73B8C122FAB2}"/>
              </a:ext>
            </a:extLst>
          </p:cNvPr>
          <p:cNvSpPr>
            <a:spLocks noGrp="1"/>
          </p:cNvSpPr>
          <p:nvPr>
            <p:ph type="sldNum" sz="quarter" idx="12"/>
          </p:nvPr>
        </p:nvSpPr>
        <p:spPr/>
        <p:txBody>
          <a:bodyPr/>
          <a:lstStyle/>
          <a:p>
            <a:fld id="{E38C99B6-A8DB-4D93-9E53-8758A1B047CA}" type="slidenum">
              <a:rPr lang="sl-SI" smtClean="0"/>
              <a:t>‹#›</a:t>
            </a:fld>
            <a:endParaRPr lang="sl-SI"/>
          </a:p>
        </p:txBody>
      </p:sp>
    </p:spTree>
    <p:extLst>
      <p:ext uri="{BB962C8B-B14F-4D97-AF65-F5344CB8AC3E}">
        <p14:creationId xmlns:p14="http://schemas.microsoft.com/office/powerpoint/2010/main" val="437624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BF758AB-18E0-4A1E-92A6-F6ABC74EAD04}"/>
              </a:ext>
            </a:extLst>
          </p:cNvPr>
          <p:cNvSpPr>
            <a:spLocks noGrp="1"/>
          </p:cNvSpPr>
          <p:nvPr>
            <p:ph type="title"/>
          </p:nvPr>
        </p:nvSpPr>
        <p:spPr>
          <a:xfrm>
            <a:off x="839788" y="365125"/>
            <a:ext cx="10515600" cy="1325563"/>
          </a:xfrm>
        </p:spPr>
        <p:txBody>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83A50974-9822-48F6-9257-281B308E2B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a:extLst>
              <a:ext uri="{FF2B5EF4-FFF2-40B4-BE49-F238E27FC236}">
                <a16:creationId xmlns:a16="http://schemas.microsoft.com/office/drawing/2014/main" id="{C0BB97F3-D7F5-4A7B-A3B7-E6BFE7CEAE95}"/>
              </a:ext>
            </a:extLst>
          </p:cNvPr>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a:extLst>
              <a:ext uri="{FF2B5EF4-FFF2-40B4-BE49-F238E27FC236}">
                <a16:creationId xmlns:a16="http://schemas.microsoft.com/office/drawing/2014/main" id="{DEBD55A4-486C-4D2A-815D-97CFDFDC2D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a:extLst>
              <a:ext uri="{FF2B5EF4-FFF2-40B4-BE49-F238E27FC236}">
                <a16:creationId xmlns:a16="http://schemas.microsoft.com/office/drawing/2014/main" id="{E3EC6F24-C874-4ACB-A489-2A0A4FB63947}"/>
              </a:ext>
            </a:extLst>
          </p:cNvPr>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a:extLst>
              <a:ext uri="{FF2B5EF4-FFF2-40B4-BE49-F238E27FC236}">
                <a16:creationId xmlns:a16="http://schemas.microsoft.com/office/drawing/2014/main" id="{5AE62A32-208F-4A41-880F-DCD11EE5DF41}"/>
              </a:ext>
            </a:extLst>
          </p:cNvPr>
          <p:cNvSpPr>
            <a:spLocks noGrp="1"/>
          </p:cNvSpPr>
          <p:nvPr>
            <p:ph type="dt" sz="half" idx="10"/>
          </p:nvPr>
        </p:nvSpPr>
        <p:spPr/>
        <p:txBody>
          <a:bodyPr/>
          <a:lstStyle/>
          <a:p>
            <a:fld id="{9CEB98E7-A08B-4399-8D4E-BEE22F75A475}" type="datetimeFigureOut">
              <a:rPr lang="sl-SI" smtClean="0"/>
              <a:t>22. 02. 2023</a:t>
            </a:fld>
            <a:endParaRPr lang="sl-SI"/>
          </a:p>
        </p:txBody>
      </p:sp>
      <p:sp>
        <p:nvSpPr>
          <p:cNvPr id="8" name="Označba mesta noge 7">
            <a:extLst>
              <a:ext uri="{FF2B5EF4-FFF2-40B4-BE49-F238E27FC236}">
                <a16:creationId xmlns:a16="http://schemas.microsoft.com/office/drawing/2014/main" id="{BE88853D-4A85-4BD6-9D3A-F11BD0431BC9}"/>
              </a:ext>
            </a:extLst>
          </p:cNvPr>
          <p:cNvSpPr>
            <a:spLocks noGrp="1"/>
          </p:cNvSpPr>
          <p:nvPr>
            <p:ph type="ftr" sz="quarter" idx="11"/>
          </p:nvPr>
        </p:nvSpPr>
        <p:spPr/>
        <p:txBody>
          <a:bodyPr/>
          <a:lstStyle/>
          <a:p>
            <a:endParaRPr lang="sl-SI"/>
          </a:p>
        </p:txBody>
      </p:sp>
      <p:sp>
        <p:nvSpPr>
          <p:cNvPr id="9" name="Označba mesta številke diapozitiva 8">
            <a:extLst>
              <a:ext uri="{FF2B5EF4-FFF2-40B4-BE49-F238E27FC236}">
                <a16:creationId xmlns:a16="http://schemas.microsoft.com/office/drawing/2014/main" id="{1E53EB65-288D-4D6A-B5E5-C334A74EAB66}"/>
              </a:ext>
            </a:extLst>
          </p:cNvPr>
          <p:cNvSpPr>
            <a:spLocks noGrp="1"/>
          </p:cNvSpPr>
          <p:nvPr>
            <p:ph type="sldNum" sz="quarter" idx="12"/>
          </p:nvPr>
        </p:nvSpPr>
        <p:spPr/>
        <p:txBody>
          <a:bodyPr/>
          <a:lstStyle/>
          <a:p>
            <a:fld id="{E38C99B6-A8DB-4D93-9E53-8758A1B047CA}" type="slidenum">
              <a:rPr lang="sl-SI" smtClean="0"/>
              <a:t>‹#›</a:t>
            </a:fld>
            <a:endParaRPr lang="sl-SI"/>
          </a:p>
        </p:txBody>
      </p:sp>
    </p:spTree>
    <p:extLst>
      <p:ext uri="{BB962C8B-B14F-4D97-AF65-F5344CB8AC3E}">
        <p14:creationId xmlns:p14="http://schemas.microsoft.com/office/powerpoint/2010/main" val="1564744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3C3EA72-4866-46B8-938A-21D0237C54F4}"/>
              </a:ext>
            </a:extLst>
          </p:cNvPr>
          <p:cNvSpPr>
            <a:spLocks noGrp="1"/>
          </p:cNvSpPr>
          <p:nvPr>
            <p:ph type="title"/>
          </p:nvPr>
        </p:nvSpPr>
        <p:spPr/>
        <p:txBody>
          <a:bodyPr/>
          <a:lstStyle/>
          <a:p>
            <a:r>
              <a:rPr lang="sl-SI"/>
              <a:t>Kliknite, če želite urediti slog naslova matrice</a:t>
            </a:r>
          </a:p>
        </p:txBody>
      </p:sp>
      <p:sp>
        <p:nvSpPr>
          <p:cNvPr id="3" name="Označba mesta datuma 2">
            <a:extLst>
              <a:ext uri="{FF2B5EF4-FFF2-40B4-BE49-F238E27FC236}">
                <a16:creationId xmlns:a16="http://schemas.microsoft.com/office/drawing/2014/main" id="{B64CD687-C0E7-4585-A766-693E260E35E3}"/>
              </a:ext>
            </a:extLst>
          </p:cNvPr>
          <p:cNvSpPr>
            <a:spLocks noGrp="1"/>
          </p:cNvSpPr>
          <p:nvPr>
            <p:ph type="dt" sz="half" idx="10"/>
          </p:nvPr>
        </p:nvSpPr>
        <p:spPr/>
        <p:txBody>
          <a:bodyPr/>
          <a:lstStyle/>
          <a:p>
            <a:fld id="{9CEB98E7-A08B-4399-8D4E-BEE22F75A475}" type="datetimeFigureOut">
              <a:rPr lang="sl-SI" smtClean="0"/>
              <a:t>22. 02. 2023</a:t>
            </a:fld>
            <a:endParaRPr lang="sl-SI"/>
          </a:p>
        </p:txBody>
      </p:sp>
      <p:sp>
        <p:nvSpPr>
          <p:cNvPr id="4" name="Označba mesta noge 3">
            <a:extLst>
              <a:ext uri="{FF2B5EF4-FFF2-40B4-BE49-F238E27FC236}">
                <a16:creationId xmlns:a16="http://schemas.microsoft.com/office/drawing/2014/main" id="{F761B675-0A78-48A9-B304-1835CBAD159F}"/>
              </a:ext>
            </a:extLst>
          </p:cNvPr>
          <p:cNvSpPr>
            <a:spLocks noGrp="1"/>
          </p:cNvSpPr>
          <p:nvPr>
            <p:ph type="ftr" sz="quarter" idx="11"/>
          </p:nvPr>
        </p:nvSpPr>
        <p:spPr/>
        <p:txBody>
          <a:bodyPr/>
          <a:lstStyle/>
          <a:p>
            <a:endParaRPr lang="sl-SI"/>
          </a:p>
        </p:txBody>
      </p:sp>
      <p:sp>
        <p:nvSpPr>
          <p:cNvPr id="5" name="Označba mesta številke diapozitiva 4">
            <a:extLst>
              <a:ext uri="{FF2B5EF4-FFF2-40B4-BE49-F238E27FC236}">
                <a16:creationId xmlns:a16="http://schemas.microsoft.com/office/drawing/2014/main" id="{2E426E52-DFDB-421E-BCE5-55BB8F6C8A19}"/>
              </a:ext>
            </a:extLst>
          </p:cNvPr>
          <p:cNvSpPr>
            <a:spLocks noGrp="1"/>
          </p:cNvSpPr>
          <p:nvPr>
            <p:ph type="sldNum" sz="quarter" idx="12"/>
          </p:nvPr>
        </p:nvSpPr>
        <p:spPr/>
        <p:txBody>
          <a:bodyPr/>
          <a:lstStyle/>
          <a:p>
            <a:fld id="{E38C99B6-A8DB-4D93-9E53-8758A1B047CA}" type="slidenum">
              <a:rPr lang="sl-SI" smtClean="0"/>
              <a:t>‹#›</a:t>
            </a:fld>
            <a:endParaRPr lang="sl-SI"/>
          </a:p>
        </p:txBody>
      </p:sp>
    </p:spTree>
    <p:extLst>
      <p:ext uri="{BB962C8B-B14F-4D97-AF65-F5344CB8AC3E}">
        <p14:creationId xmlns:p14="http://schemas.microsoft.com/office/powerpoint/2010/main" val="3367930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CCFDBACF-2F11-4F74-B1AD-C8725F3D8FA3}"/>
              </a:ext>
            </a:extLst>
          </p:cNvPr>
          <p:cNvSpPr>
            <a:spLocks noGrp="1"/>
          </p:cNvSpPr>
          <p:nvPr>
            <p:ph type="dt" sz="half" idx="10"/>
          </p:nvPr>
        </p:nvSpPr>
        <p:spPr/>
        <p:txBody>
          <a:bodyPr/>
          <a:lstStyle/>
          <a:p>
            <a:fld id="{9CEB98E7-A08B-4399-8D4E-BEE22F75A475}" type="datetimeFigureOut">
              <a:rPr lang="sl-SI" smtClean="0"/>
              <a:t>22. 02. 2023</a:t>
            </a:fld>
            <a:endParaRPr lang="sl-SI"/>
          </a:p>
        </p:txBody>
      </p:sp>
      <p:sp>
        <p:nvSpPr>
          <p:cNvPr id="3" name="Označba mesta noge 2">
            <a:extLst>
              <a:ext uri="{FF2B5EF4-FFF2-40B4-BE49-F238E27FC236}">
                <a16:creationId xmlns:a16="http://schemas.microsoft.com/office/drawing/2014/main" id="{C71AC0BA-E029-4CCB-BF77-36CDA0D29CE5}"/>
              </a:ext>
            </a:extLst>
          </p:cNvPr>
          <p:cNvSpPr>
            <a:spLocks noGrp="1"/>
          </p:cNvSpPr>
          <p:nvPr>
            <p:ph type="ftr" sz="quarter" idx="11"/>
          </p:nvPr>
        </p:nvSpPr>
        <p:spPr/>
        <p:txBody>
          <a:bodyPr/>
          <a:lstStyle/>
          <a:p>
            <a:endParaRPr lang="sl-SI"/>
          </a:p>
        </p:txBody>
      </p:sp>
      <p:sp>
        <p:nvSpPr>
          <p:cNvPr id="4" name="Označba mesta številke diapozitiva 3">
            <a:extLst>
              <a:ext uri="{FF2B5EF4-FFF2-40B4-BE49-F238E27FC236}">
                <a16:creationId xmlns:a16="http://schemas.microsoft.com/office/drawing/2014/main" id="{FE1F7875-E312-4FF7-95C7-7AC5AE95DED6}"/>
              </a:ext>
            </a:extLst>
          </p:cNvPr>
          <p:cNvSpPr>
            <a:spLocks noGrp="1"/>
          </p:cNvSpPr>
          <p:nvPr>
            <p:ph type="sldNum" sz="quarter" idx="12"/>
          </p:nvPr>
        </p:nvSpPr>
        <p:spPr/>
        <p:txBody>
          <a:bodyPr/>
          <a:lstStyle/>
          <a:p>
            <a:fld id="{E38C99B6-A8DB-4D93-9E53-8758A1B047CA}" type="slidenum">
              <a:rPr lang="sl-SI" smtClean="0"/>
              <a:t>‹#›</a:t>
            </a:fld>
            <a:endParaRPr lang="sl-SI"/>
          </a:p>
        </p:txBody>
      </p:sp>
    </p:spTree>
    <p:extLst>
      <p:ext uri="{BB962C8B-B14F-4D97-AF65-F5344CB8AC3E}">
        <p14:creationId xmlns:p14="http://schemas.microsoft.com/office/powerpoint/2010/main" val="1955276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E50622A-2045-49D7-9728-9B5287375533}"/>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vsebine 2">
            <a:extLst>
              <a:ext uri="{FF2B5EF4-FFF2-40B4-BE49-F238E27FC236}">
                <a16:creationId xmlns:a16="http://schemas.microsoft.com/office/drawing/2014/main" id="{DAB3953E-860F-4585-93CF-E7F6A3EEDA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a:extLst>
              <a:ext uri="{FF2B5EF4-FFF2-40B4-BE49-F238E27FC236}">
                <a16:creationId xmlns:a16="http://schemas.microsoft.com/office/drawing/2014/main" id="{0A20D61A-3BD4-4BE3-9332-582F1D734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a:extLst>
              <a:ext uri="{FF2B5EF4-FFF2-40B4-BE49-F238E27FC236}">
                <a16:creationId xmlns:a16="http://schemas.microsoft.com/office/drawing/2014/main" id="{F58A1D50-F0B4-4936-9CB4-EAF3B2C58C12}"/>
              </a:ext>
            </a:extLst>
          </p:cNvPr>
          <p:cNvSpPr>
            <a:spLocks noGrp="1"/>
          </p:cNvSpPr>
          <p:nvPr>
            <p:ph type="dt" sz="half" idx="10"/>
          </p:nvPr>
        </p:nvSpPr>
        <p:spPr/>
        <p:txBody>
          <a:bodyPr/>
          <a:lstStyle/>
          <a:p>
            <a:fld id="{9CEB98E7-A08B-4399-8D4E-BEE22F75A475}" type="datetimeFigureOut">
              <a:rPr lang="sl-SI" smtClean="0"/>
              <a:t>22. 02. 2023</a:t>
            </a:fld>
            <a:endParaRPr lang="sl-SI"/>
          </a:p>
        </p:txBody>
      </p:sp>
      <p:sp>
        <p:nvSpPr>
          <p:cNvPr id="6" name="Označba mesta noge 5">
            <a:extLst>
              <a:ext uri="{FF2B5EF4-FFF2-40B4-BE49-F238E27FC236}">
                <a16:creationId xmlns:a16="http://schemas.microsoft.com/office/drawing/2014/main" id="{8780D878-B2A0-4740-92C4-D01626E1F803}"/>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D2698AE6-0A7B-4770-B86E-D8B65636AB4A}"/>
              </a:ext>
            </a:extLst>
          </p:cNvPr>
          <p:cNvSpPr>
            <a:spLocks noGrp="1"/>
          </p:cNvSpPr>
          <p:nvPr>
            <p:ph type="sldNum" sz="quarter" idx="12"/>
          </p:nvPr>
        </p:nvSpPr>
        <p:spPr/>
        <p:txBody>
          <a:bodyPr/>
          <a:lstStyle/>
          <a:p>
            <a:fld id="{E38C99B6-A8DB-4D93-9E53-8758A1B047CA}" type="slidenum">
              <a:rPr lang="sl-SI" smtClean="0"/>
              <a:t>‹#›</a:t>
            </a:fld>
            <a:endParaRPr lang="sl-SI"/>
          </a:p>
        </p:txBody>
      </p:sp>
    </p:spTree>
    <p:extLst>
      <p:ext uri="{BB962C8B-B14F-4D97-AF65-F5344CB8AC3E}">
        <p14:creationId xmlns:p14="http://schemas.microsoft.com/office/powerpoint/2010/main" val="2777364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FFBC75E-5F72-4ABA-B444-07740316FFB6}"/>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p>
        </p:txBody>
      </p:sp>
      <p:sp>
        <p:nvSpPr>
          <p:cNvPr id="3" name="Označba mesta slike 2">
            <a:extLst>
              <a:ext uri="{FF2B5EF4-FFF2-40B4-BE49-F238E27FC236}">
                <a16:creationId xmlns:a16="http://schemas.microsoft.com/office/drawing/2014/main" id="{E20D179B-462B-4B49-AFF7-A03A4B7E9E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a:extLst>
              <a:ext uri="{FF2B5EF4-FFF2-40B4-BE49-F238E27FC236}">
                <a16:creationId xmlns:a16="http://schemas.microsoft.com/office/drawing/2014/main" id="{D5DDA968-85F2-4B01-8FE8-92437DC80F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a:extLst>
              <a:ext uri="{FF2B5EF4-FFF2-40B4-BE49-F238E27FC236}">
                <a16:creationId xmlns:a16="http://schemas.microsoft.com/office/drawing/2014/main" id="{97F9F317-5FCB-4F27-9E10-D659F5A5A694}"/>
              </a:ext>
            </a:extLst>
          </p:cNvPr>
          <p:cNvSpPr>
            <a:spLocks noGrp="1"/>
          </p:cNvSpPr>
          <p:nvPr>
            <p:ph type="dt" sz="half" idx="10"/>
          </p:nvPr>
        </p:nvSpPr>
        <p:spPr/>
        <p:txBody>
          <a:bodyPr/>
          <a:lstStyle/>
          <a:p>
            <a:fld id="{9CEB98E7-A08B-4399-8D4E-BEE22F75A475}" type="datetimeFigureOut">
              <a:rPr lang="sl-SI" smtClean="0"/>
              <a:t>22. 02. 2023</a:t>
            </a:fld>
            <a:endParaRPr lang="sl-SI"/>
          </a:p>
        </p:txBody>
      </p:sp>
      <p:sp>
        <p:nvSpPr>
          <p:cNvPr id="6" name="Označba mesta noge 5">
            <a:extLst>
              <a:ext uri="{FF2B5EF4-FFF2-40B4-BE49-F238E27FC236}">
                <a16:creationId xmlns:a16="http://schemas.microsoft.com/office/drawing/2014/main" id="{73D289B8-B4F4-445B-A17E-A317E64AEA83}"/>
              </a:ext>
            </a:extLst>
          </p:cNvPr>
          <p:cNvSpPr>
            <a:spLocks noGrp="1"/>
          </p:cNvSpPr>
          <p:nvPr>
            <p:ph type="ftr" sz="quarter" idx="11"/>
          </p:nvPr>
        </p:nvSpPr>
        <p:spPr/>
        <p:txBody>
          <a:bodyPr/>
          <a:lstStyle/>
          <a:p>
            <a:endParaRPr lang="sl-SI"/>
          </a:p>
        </p:txBody>
      </p:sp>
      <p:sp>
        <p:nvSpPr>
          <p:cNvPr id="7" name="Označba mesta številke diapozitiva 6">
            <a:extLst>
              <a:ext uri="{FF2B5EF4-FFF2-40B4-BE49-F238E27FC236}">
                <a16:creationId xmlns:a16="http://schemas.microsoft.com/office/drawing/2014/main" id="{DCB02409-58E3-4D2F-90C8-DAE14BA71FDB}"/>
              </a:ext>
            </a:extLst>
          </p:cNvPr>
          <p:cNvSpPr>
            <a:spLocks noGrp="1"/>
          </p:cNvSpPr>
          <p:nvPr>
            <p:ph type="sldNum" sz="quarter" idx="12"/>
          </p:nvPr>
        </p:nvSpPr>
        <p:spPr/>
        <p:txBody>
          <a:bodyPr/>
          <a:lstStyle/>
          <a:p>
            <a:fld id="{E38C99B6-A8DB-4D93-9E53-8758A1B047CA}" type="slidenum">
              <a:rPr lang="sl-SI" smtClean="0"/>
              <a:t>‹#›</a:t>
            </a:fld>
            <a:endParaRPr lang="sl-SI"/>
          </a:p>
        </p:txBody>
      </p:sp>
    </p:spTree>
    <p:extLst>
      <p:ext uri="{BB962C8B-B14F-4D97-AF65-F5344CB8AC3E}">
        <p14:creationId xmlns:p14="http://schemas.microsoft.com/office/powerpoint/2010/main" val="3986987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61B1C56E-EB95-4777-B51B-F31CFCA58E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p>
        </p:txBody>
      </p:sp>
      <p:sp>
        <p:nvSpPr>
          <p:cNvPr id="3" name="Označba mesta besedila 2">
            <a:extLst>
              <a:ext uri="{FF2B5EF4-FFF2-40B4-BE49-F238E27FC236}">
                <a16:creationId xmlns:a16="http://schemas.microsoft.com/office/drawing/2014/main" id="{C41EAFCE-4DD4-4FC5-B733-7276F3E206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a:extLst>
              <a:ext uri="{FF2B5EF4-FFF2-40B4-BE49-F238E27FC236}">
                <a16:creationId xmlns:a16="http://schemas.microsoft.com/office/drawing/2014/main" id="{0EE34510-0B5F-4E74-99C2-F059BD5D0F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B98E7-A08B-4399-8D4E-BEE22F75A475}" type="datetimeFigureOut">
              <a:rPr lang="sl-SI" smtClean="0"/>
              <a:t>22. 02. 2023</a:t>
            </a:fld>
            <a:endParaRPr lang="sl-SI"/>
          </a:p>
        </p:txBody>
      </p:sp>
      <p:sp>
        <p:nvSpPr>
          <p:cNvPr id="5" name="Označba mesta noge 4">
            <a:extLst>
              <a:ext uri="{FF2B5EF4-FFF2-40B4-BE49-F238E27FC236}">
                <a16:creationId xmlns:a16="http://schemas.microsoft.com/office/drawing/2014/main" id="{387A8AD7-8C1C-4060-AEE1-61969E0EBF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a:extLst>
              <a:ext uri="{FF2B5EF4-FFF2-40B4-BE49-F238E27FC236}">
                <a16:creationId xmlns:a16="http://schemas.microsoft.com/office/drawing/2014/main" id="{CEB87332-F44E-4739-A729-FFFC9AACA3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C99B6-A8DB-4D93-9E53-8758A1B047CA}" type="slidenum">
              <a:rPr lang="sl-SI" smtClean="0"/>
              <a:t>‹#›</a:t>
            </a:fld>
            <a:endParaRPr lang="sl-SI"/>
          </a:p>
        </p:txBody>
      </p:sp>
    </p:spTree>
    <p:extLst>
      <p:ext uri="{BB962C8B-B14F-4D97-AF65-F5344CB8AC3E}">
        <p14:creationId xmlns:p14="http://schemas.microsoft.com/office/powerpoint/2010/main" val="34041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old.delo.si/druzba/cloveski-genom-dokoncno-razvozlan.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sl.wikipedia.org/wiki/Otrok" TargetMode="External"/><Relationship Id="rId2" Type="http://schemas.openxmlformats.org/officeDocument/2006/relationships/hyperlink" Target="https://sl.wikipedia.org/wiki/Bolezen"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sl.wikipedia.org/wiki/Kap" TargetMode="External"/><Relationship Id="rId4" Type="http://schemas.openxmlformats.org/officeDocument/2006/relationships/hyperlink" Target="https://sl.wikipedia.org/wiki/Rojstvo"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old.slovenskenovice.si/bizarno/z-dvema-glavama-je-prezivel-pol-leta"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Sdwes1vf2Z4" TargetMode="External"/><Relationship Id="rId2" Type="http://schemas.openxmlformats.org/officeDocument/2006/relationships/hyperlink" Target="https://njena.svet24.si/clanek/svet-slavnih/5a61bb923ee52/20-letnica-ujeta-v-otrosko-telo"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youtube.com/watch?v=ZRrBU2rF-2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3D0CF54-57B0-4280-9BE0-140B5EE7C213}"/>
              </a:ext>
            </a:extLst>
          </p:cNvPr>
          <p:cNvSpPr>
            <a:spLocks noGrp="1"/>
          </p:cNvSpPr>
          <p:nvPr>
            <p:ph type="ctrTitle"/>
          </p:nvPr>
        </p:nvSpPr>
        <p:spPr/>
        <p:txBody>
          <a:bodyPr/>
          <a:lstStyle/>
          <a:p>
            <a:r>
              <a:rPr lang="sl-SI" dirty="0"/>
              <a:t>CELIČNO JEDRO</a:t>
            </a:r>
          </a:p>
        </p:txBody>
      </p:sp>
      <p:sp>
        <p:nvSpPr>
          <p:cNvPr id="3" name="Podnaslov 2">
            <a:extLst>
              <a:ext uri="{FF2B5EF4-FFF2-40B4-BE49-F238E27FC236}">
                <a16:creationId xmlns:a16="http://schemas.microsoft.com/office/drawing/2014/main" id="{9D5CE658-EFDE-40DA-8999-EBBEC15B2836}"/>
              </a:ext>
            </a:extLst>
          </p:cNvPr>
          <p:cNvSpPr>
            <a:spLocks noGrp="1"/>
          </p:cNvSpPr>
          <p:nvPr>
            <p:ph type="subTitle" idx="1"/>
          </p:nvPr>
        </p:nvSpPr>
        <p:spPr/>
        <p:txBody>
          <a:bodyPr/>
          <a:lstStyle/>
          <a:p>
            <a:endParaRPr lang="sl-SI"/>
          </a:p>
        </p:txBody>
      </p:sp>
      <p:pic>
        <p:nvPicPr>
          <p:cNvPr id="4" name="Slika 3">
            <a:extLst>
              <a:ext uri="{FF2B5EF4-FFF2-40B4-BE49-F238E27FC236}">
                <a16:creationId xmlns:a16="http://schemas.microsoft.com/office/drawing/2014/main" id="{0921E22F-DF25-4532-82E0-456020583D5A}"/>
              </a:ext>
            </a:extLst>
          </p:cNvPr>
          <p:cNvPicPr>
            <a:picLocks noChangeAspect="1"/>
          </p:cNvPicPr>
          <p:nvPr/>
        </p:nvPicPr>
        <p:blipFill>
          <a:blip r:embed="rId2"/>
          <a:stretch>
            <a:fillRect/>
          </a:stretch>
        </p:blipFill>
        <p:spPr>
          <a:xfrm>
            <a:off x="1043589" y="171450"/>
            <a:ext cx="2381250" cy="2857500"/>
          </a:xfrm>
          <a:prstGeom prst="rect">
            <a:avLst/>
          </a:prstGeom>
        </p:spPr>
      </p:pic>
    </p:spTree>
    <p:extLst>
      <p:ext uri="{BB962C8B-B14F-4D97-AF65-F5344CB8AC3E}">
        <p14:creationId xmlns:p14="http://schemas.microsoft.com/office/powerpoint/2010/main" val="140170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D819683-475D-4C9A-A40C-E3DE6D8874CD}"/>
              </a:ext>
            </a:extLst>
          </p:cNvPr>
          <p:cNvSpPr>
            <a:spLocks noGrp="1"/>
          </p:cNvSpPr>
          <p:nvPr>
            <p:ph type="title"/>
          </p:nvPr>
        </p:nvSpPr>
        <p:spPr/>
        <p:txBody>
          <a:bodyPr/>
          <a:lstStyle/>
          <a:p>
            <a:r>
              <a:rPr lang="sl-SI" dirty="0"/>
              <a:t>Zgradba DNK</a:t>
            </a:r>
          </a:p>
        </p:txBody>
      </p:sp>
      <p:sp>
        <p:nvSpPr>
          <p:cNvPr id="3" name="Označba mesta vsebine 2">
            <a:extLst>
              <a:ext uri="{FF2B5EF4-FFF2-40B4-BE49-F238E27FC236}">
                <a16:creationId xmlns:a16="http://schemas.microsoft.com/office/drawing/2014/main" id="{31BE4A9F-0BF4-4951-B51F-324EDAA4C287}"/>
              </a:ext>
            </a:extLst>
          </p:cNvPr>
          <p:cNvSpPr>
            <a:spLocks noGrp="1"/>
          </p:cNvSpPr>
          <p:nvPr>
            <p:ph idx="1"/>
          </p:nvPr>
        </p:nvSpPr>
        <p:spPr/>
        <p:txBody>
          <a:bodyPr/>
          <a:lstStyle/>
          <a:p>
            <a:r>
              <a:rPr lang="nl-NL" dirty="0"/>
              <a:t>DNK je nerazvejen polimer, katerega osnovna enota je nukleotid. </a:t>
            </a:r>
            <a:endParaRPr lang="sl-SI" dirty="0"/>
          </a:p>
          <a:p>
            <a:endParaRPr lang="sl-SI" dirty="0"/>
          </a:p>
          <a:p>
            <a:r>
              <a:rPr lang="sl-SI" dirty="0"/>
              <a:t>Nukleotid v DNK je sestavljen iz sladkorja (deoksiriboza), dušikove baze (adenin, citozin, gvanin in timin) in fosfatne skupine.</a:t>
            </a:r>
          </a:p>
        </p:txBody>
      </p:sp>
    </p:spTree>
    <p:extLst>
      <p:ext uri="{BB962C8B-B14F-4D97-AF65-F5344CB8AC3E}">
        <p14:creationId xmlns:p14="http://schemas.microsoft.com/office/powerpoint/2010/main" val="2124029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AA1A0D55-6FDE-4D00-9F6F-50BDE04F4668}"/>
              </a:ext>
            </a:extLst>
          </p:cNvPr>
          <p:cNvSpPr>
            <a:spLocks noGrp="1"/>
          </p:cNvSpPr>
          <p:nvPr>
            <p:ph idx="1"/>
          </p:nvPr>
        </p:nvSpPr>
        <p:spPr>
          <a:xfrm>
            <a:off x="838200" y="186431"/>
            <a:ext cx="5899951" cy="5990532"/>
          </a:xfrm>
        </p:spPr>
        <p:txBody>
          <a:bodyPr>
            <a:normAutofit fontScale="92500" lnSpcReduction="10000"/>
          </a:bodyPr>
          <a:lstStyle/>
          <a:p>
            <a:r>
              <a:rPr lang="sl-SI" dirty="0"/>
              <a:t>V vseh živih organizmih (z izjemo nekaterih virusov) ima DNK obliko dvojne vijačnice, pri čemer se dve molekuli DNK ovijeta druga okrog druge.</a:t>
            </a:r>
          </a:p>
          <a:p>
            <a:endParaRPr lang="sl-SI" dirty="0"/>
          </a:p>
          <a:p>
            <a:endParaRPr lang="sl-SI" dirty="0"/>
          </a:p>
          <a:p>
            <a:endParaRPr lang="sl-SI" dirty="0"/>
          </a:p>
          <a:p>
            <a:endParaRPr lang="sl-SI" dirty="0"/>
          </a:p>
          <a:p>
            <a:endParaRPr lang="sl-SI" dirty="0"/>
          </a:p>
          <a:p>
            <a:endParaRPr lang="sl-SI" dirty="0"/>
          </a:p>
          <a:p>
            <a:endParaRPr lang="sl-SI" dirty="0"/>
          </a:p>
          <a:p>
            <a:r>
              <a:rPr lang="sl-SI" dirty="0"/>
              <a:t>Pri tem so dušikove baze znotraj vijačnice in se medsebojno vežejo v parih</a:t>
            </a:r>
          </a:p>
        </p:txBody>
      </p:sp>
      <p:pic>
        <p:nvPicPr>
          <p:cNvPr id="2" name="Slika 1">
            <a:extLst>
              <a:ext uri="{FF2B5EF4-FFF2-40B4-BE49-F238E27FC236}">
                <a16:creationId xmlns:a16="http://schemas.microsoft.com/office/drawing/2014/main" id="{9BE36CCE-C14F-4DC9-88EB-1E22F9A3AC95}"/>
              </a:ext>
            </a:extLst>
          </p:cNvPr>
          <p:cNvPicPr>
            <a:picLocks noChangeAspect="1"/>
          </p:cNvPicPr>
          <p:nvPr/>
        </p:nvPicPr>
        <p:blipFill>
          <a:blip r:embed="rId2"/>
          <a:stretch>
            <a:fillRect/>
          </a:stretch>
        </p:blipFill>
        <p:spPr>
          <a:xfrm>
            <a:off x="6808572" y="433734"/>
            <a:ext cx="5252568" cy="5990532"/>
          </a:xfrm>
          <a:prstGeom prst="rect">
            <a:avLst/>
          </a:prstGeom>
        </p:spPr>
      </p:pic>
    </p:spTree>
    <p:extLst>
      <p:ext uri="{BB962C8B-B14F-4D97-AF65-F5344CB8AC3E}">
        <p14:creationId xmlns:p14="http://schemas.microsoft.com/office/powerpoint/2010/main" val="2273848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795747E-9C85-4012-94ED-B55C4D71516E}"/>
              </a:ext>
            </a:extLst>
          </p:cNvPr>
          <p:cNvSpPr>
            <a:spLocks noGrp="1"/>
          </p:cNvSpPr>
          <p:nvPr>
            <p:ph type="title"/>
          </p:nvPr>
        </p:nvSpPr>
        <p:spPr/>
        <p:txBody>
          <a:bodyPr/>
          <a:lstStyle/>
          <a:p>
            <a:r>
              <a:rPr lang="sl-SI" dirty="0"/>
              <a:t>Watson-Crickovo pravilo baznih parov</a:t>
            </a:r>
          </a:p>
        </p:txBody>
      </p:sp>
      <p:sp>
        <p:nvSpPr>
          <p:cNvPr id="3" name="Označba mesta vsebine 2">
            <a:extLst>
              <a:ext uri="{FF2B5EF4-FFF2-40B4-BE49-F238E27FC236}">
                <a16:creationId xmlns:a16="http://schemas.microsoft.com/office/drawing/2014/main" id="{51953FB8-AA32-47FE-A6A5-3E2062EAA6A8}"/>
              </a:ext>
            </a:extLst>
          </p:cNvPr>
          <p:cNvSpPr>
            <a:spLocks noGrp="1"/>
          </p:cNvSpPr>
          <p:nvPr>
            <p:ph idx="1"/>
          </p:nvPr>
        </p:nvSpPr>
        <p:spPr/>
        <p:txBody>
          <a:bodyPr/>
          <a:lstStyle/>
          <a:p>
            <a:r>
              <a:rPr lang="sl-SI" dirty="0"/>
              <a:t>A – T</a:t>
            </a:r>
          </a:p>
          <a:p>
            <a:r>
              <a:rPr lang="sl-SI" dirty="0"/>
              <a:t>C – G </a:t>
            </a:r>
          </a:p>
        </p:txBody>
      </p:sp>
    </p:spTree>
    <p:extLst>
      <p:ext uri="{BB962C8B-B14F-4D97-AF65-F5344CB8AC3E}">
        <p14:creationId xmlns:p14="http://schemas.microsoft.com/office/powerpoint/2010/main" val="1674008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39AD638-700A-4788-8787-F39482479AC5}"/>
              </a:ext>
            </a:extLst>
          </p:cNvPr>
          <p:cNvSpPr>
            <a:spLocks noGrp="1"/>
          </p:cNvSpPr>
          <p:nvPr>
            <p:ph type="title"/>
          </p:nvPr>
        </p:nvSpPr>
        <p:spPr/>
        <p:txBody>
          <a:bodyPr/>
          <a:lstStyle/>
          <a:p>
            <a:r>
              <a:rPr lang="sl-SI" dirty="0"/>
              <a:t>Funkcija DNK</a:t>
            </a:r>
          </a:p>
        </p:txBody>
      </p:sp>
      <p:sp>
        <p:nvSpPr>
          <p:cNvPr id="3" name="Označba mesta vsebine 2">
            <a:extLst>
              <a:ext uri="{FF2B5EF4-FFF2-40B4-BE49-F238E27FC236}">
                <a16:creationId xmlns:a16="http://schemas.microsoft.com/office/drawing/2014/main" id="{D1466C8A-E548-4863-95F6-08CBDE5B2731}"/>
              </a:ext>
            </a:extLst>
          </p:cNvPr>
          <p:cNvSpPr>
            <a:spLocks noGrp="1"/>
          </p:cNvSpPr>
          <p:nvPr>
            <p:ph idx="1"/>
          </p:nvPr>
        </p:nvSpPr>
        <p:spPr/>
        <p:txBody>
          <a:bodyPr/>
          <a:lstStyle/>
          <a:p>
            <a:r>
              <a:rPr lang="sl-SI" dirty="0"/>
              <a:t>nosilka genetske informacije v vseh živih organizmih </a:t>
            </a:r>
          </a:p>
          <a:p>
            <a:endParaRPr lang="sl-SI" dirty="0"/>
          </a:p>
          <a:p>
            <a:r>
              <a:rPr lang="sl-SI" dirty="0"/>
              <a:t>Kodiranje genov </a:t>
            </a:r>
          </a:p>
          <a:p>
            <a:endParaRPr lang="sl-SI" dirty="0"/>
          </a:p>
          <a:p>
            <a:r>
              <a:rPr lang="sl-SI" dirty="0" err="1"/>
              <a:t>Podvojevanje</a:t>
            </a:r>
            <a:r>
              <a:rPr lang="sl-SI" dirty="0"/>
              <a:t> </a:t>
            </a:r>
          </a:p>
          <a:p>
            <a:endParaRPr lang="sl-SI" dirty="0"/>
          </a:p>
          <a:p>
            <a:r>
              <a:rPr lang="sl-SI" dirty="0" err="1"/>
              <a:t>Izvencelična</a:t>
            </a:r>
            <a:r>
              <a:rPr lang="sl-SI"/>
              <a:t> DNA </a:t>
            </a:r>
            <a:endParaRPr lang="sl-SI" dirty="0"/>
          </a:p>
        </p:txBody>
      </p:sp>
    </p:spTree>
    <p:extLst>
      <p:ext uri="{BB962C8B-B14F-4D97-AF65-F5344CB8AC3E}">
        <p14:creationId xmlns:p14="http://schemas.microsoft.com/office/powerpoint/2010/main" val="3432290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581B750-D8B7-40FD-89AB-84EA158AE15D}"/>
              </a:ext>
            </a:extLst>
          </p:cNvPr>
          <p:cNvSpPr>
            <a:spLocks noGrp="1"/>
          </p:cNvSpPr>
          <p:nvPr>
            <p:ph type="title"/>
          </p:nvPr>
        </p:nvSpPr>
        <p:spPr/>
        <p:txBody>
          <a:bodyPr/>
          <a:lstStyle/>
          <a:p>
            <a:r>
              <a:rPr lang="sl-SI" dirty="0"/>
              <a:t>Zanimivosti</a:t>
            </a:r>
          </a:p>
        </p:txBody>
      </p:sp>
      <p:sp>
        <p:nvSpPr>
          <p:cNvPr id="3" name="Označba mesta vsebine 2">
            <a:extLst>
              <a:ext uri="{FF2B5EF4-FFF2-40B4-BE49-F238E27FC236}">
                <a16:creationId xmlns:a16="http://schemas.microsoft.com/office/drawing/2014/main" id="{ED254692-6038-417A-A6E4-5B79D702D485}"/>
              </a:ext>
            </a:extLst>
          </p:cNvPr>
          <p:cNvSpPr>
            <a:spLocks noGrp="1"/>
          </p:cNvSpPr>
          <p:nvPr>
            <p:ph idx="1"/>
          </p:nvPr>
        </p:nvSpPr>
        <p:spPr/>
        <p:txBody>
          <a:bodyPr/>
          <a:lstStyle/>
          <a:p>
            <a:r>
              <a:rPr lang="sl-SI" dirty="0"/>
              <a:t>Najdaljši človeški kromosom gradi približno 220 milijonov nukleotidov</a:t>
            </a:r>
          </a:p>
        </p:txBody>
      </p:sp>
    </p:spTree>
    <p:extLst>
      <p:ext uri="{BB962C8B-B14F-4D97-AF65-F5344CB8AC3E}">
        <p14:creationId xmlns:p14="http://schemas.microsoft.com/office/powerpoint/2010/main" val="3530675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5629DA1-E53B-43AA-9CBB-417C6768DD57}"/>
              </a:ext>
            </a:extLst>
          </p:cNvPr>
          <p:cNvSpPr>
            <a:spLocks noGrp="1"/>
          </p:cNvSpPr>
          <p:nvPr>
            <p:ph type="title"/>
          </p:nvPr>
        </p:nvSpPr>
        <p:spPr/>
        <p:txBody>
          <a:bodyPr/>
          <a:lstStyle/>
          <a:p>
            <a:r>
              <a:rPr lang="sl-SI" dirty="0"/>
              <a:t>GEN</a:t>
            </a:r>
          </a:p>
        </p:txBody>
      </p:sp>
      <p:sp>
        <p:nvSpPr>
          <p:cNvPr id="3" name="Označba mesta vsebine 2">
            <a:extLst>
              <a:ext uri="{FF2B5EF4-FFF2-40B4-BE49-F238E27FC236}">
                <a16:creationId xmlns:a16="http://schemas.microsoft.com/office/drawing/2014/main" id="{3D9ECA98-3404-4538-A3F7-4144257852BB}"/>
              </a:ext>
            </a:extLst>
          </p:cNvPr>
          <p:cNvSpPr>
            <a:spLocks noGrp="1"/>
          </p:cNvSpPr>
          <p:nvPr>
            <p:ph idx="1"/>
          </p:nvPr>
        </p:nvSpPr>
        <p:spPr/>
        <p:txBody>
          <a:bodyPr/>
          <a:lstStyle/>
          <a:p>
            <a:r>
              <a:rPr lang="sl-SI" dirty="0"/>
              <a:t>Gen je osnovna materialna enota dedovanja, nosilec dedne lastnosti.</a:t>
            </a:r>
          </a:p>
          <a:p>
            <a:endParaRPr lang="sl-SI" dirty="0"/>
          </a:p>
          <a:p>
            <a:endParaRPr lang="sl-SI" dirty="0"/>
          </a:p>
        </p:txBody>
      </p:sp>
    </p:spTree>
    <p:extLst>
      <p:ext uri="{BB962C8B-B14F-4D97-AF65-F5344CB8AC3E}">
        <p14:creationId xmlns:p14="http://schemas.microsoft.com/office/powerpoint/2010/main" val="3086356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9737F92-E8AE-4BA6-AA0C-AA735281FF63}"/>
              </a:ext>
            </a:extLst>
          </p:cNvPr>
          <p:cNvSpPr>
            <a:spLocks noGrp="1"/>
          </p:cNvSpPr>
          <p:nvPr>
            <p:ph type="title"/>
          </p:nvPr>
        </p:nvSpPr>
        <p:spPr/>
        <p:txBody>
          <a:bodyPr/>
          <a:lstStyle/>
          <a:p>
            <a:r>
              <a:rPr lang="sl-SI" dirty="0"/>
              <a:t>GENOM</a:t>
            </a:r>
          </a:p>
        </p:txBody>
      </p:sp>
      <p:sp>
        <p:nvSpPr>
          <p:cNvPr id="3" name="Označba mesta vsebine 2">
            <a:extLst>
              <a:ext uri="{FF2B5EF4-FFF2-40B4-BE49-F238E27FC236}">
                <a16:creationId xmlns:a16="http://schemas.microsoft.com/office/drawing/2014/main" id="{BA9495F0-1611-4713-AF84-53A40FC7E678}"/>
              </a:ext>
            </a:extLst>
          </p:cNvPr>
          <p:cNvSpPr>
            <a:spLocks noGrp="1"/>
          </p:cNvSpPr>
          <p:nvPr>
            <p:ph idx="1"/>
          </p:nvPr>
        </p:nvSpPr>
        <p:spPr/>
        <p:txBody>
          <a:bodyPr>
            <a:normAutofit fontScale="92500" lnSpcReduction="10000"/>
          </a:bodyPr>
          <a:lstStyle/>
          <a:p>
            <a:r>
              <a:rPr lang="sl-SI" dirty="0"/>
              <a:t>Človeški genom ali človeška </a:t>
            </a:r>
            <a:r>
              <a:rPr lang="sl-SI" dirty="0" err="1"/>
              <a:t>dednina</a:t>
            </a:r>
            <a:r>
              <a:rPr lang="sl-SI" dirty="0"/>
              <a:t> je celotna dedna zasnova posameznika, ki vsebuje vse podatke, potrebne za sintezo vseh beljakovin v človeškem organizmu.</a:t>
            </a:r>
          </a:p>
          <a:p>
            <a:endParaRPr lang="sl-SI" dirty="0"/>
          </a:p>
          <a:p>
            <a:endParaRPr lang="sl-SI" dirty="0"/>
          </a:p>
          <a:p>
            <a:r>
              <a:rPr lang="sl-SI" dirty="0"/>
              <a:t>Človeški genom vsebuje okoli 3 milijarde baznih parov in nosi zapis za okoli 20.000 do 25.000 genov.</a:t>
            </a:r>
          </a:p>
          <a:p>
            <a:endParaRPr lang="sl-SI" dirty="0"/>
          </a:p>
          <a:p>
            <a:endParaRPr lang="sl-SI" dirty="0"/>
          </a:p>
          <a:p>
            <a:r>
              <a:rPr lang="sl-SI" dirty="0">
                <a:hlinkClick r:id="rId2"/>
              </a:rPr>
              <a:t>https://old.delo.si/druzba/cloveski-genom-dokoncno-razvozlan.html</a:t>
            </a:r>
            <a:r>
              <a:rPr lang="sl-SI" dirty="0"/>
              <a:t> </a:t>
            </a:r>
          </a:p>
          <a:p>
            <a:endParaRPr lang="sl-SI" dirty="0"/>
          </a:p>
        </p:txBody>
      </p:sp>
    </p:spTree>
    <p:extLst>
      <p:ext uri="{BB962C8B-B14F-4D97-AF65-F5344CB8AC3E}">
        <p14:creationId xmlns:p14="http://schemas.microsoft.com/office/powerpoint/2010/main" val="4055629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C251F58-A922-4DBD-AA20-B2BDAEDA5D5B}"/>
              </a:ext>
            </a:extLst>
          </p:cNvPr>
          <p:cNvSpPr>
            <a:spLocks noGrp="1"/>
          </p:cNvSpPr>
          <p:nvPr>
            <p:ph type="title"/>
          </p:nvPr>
        </p:nvSpPr>
        <p:spPr/>
        <p:txBody>
          <a:bodyPr/>
          <a:lstStyle/>
          <a:p>
            <a:r>
              <a:rPr lang="sl-SI" dirty="0"/>
              <a:t>MUTACIJE</a:t>
            </a:r>
          </a:p>
        </p:txBody>
      </p:sp>
      <p:sp>
        <p:nvSpPr>
          <p:cNvPr id="3" name="Označba mesta vsebine 2">
            <a:extLst>
              <a:ext uri="{FF2B5EF4-FFF2-40B4-BE49-F238E27FC236}">
                <a16:creationId xmlns:a16="http://schemas.microsoft.com/office/drawing/2014/main" id="{40D4AF26-4778-409E-8EFB-200ECF5181F9}"/>
              </a:ext>
            </a:extLst>
          </p:cNvPr>
          <p:cNvSpPr>
            <a:spLocks noGrp="1"/>
          </p:cNvSpPr>
          <p:nvPr>
            <p:ph idx="1"/>
          </p:nvPr>
        </p:nvSpPr>
        <p:spPr/>
        <p:txBody>
          <a:bodyPr/>
          <a:lstStyle/>
          <a:p>
            <a:r>
              <a:rPr lang="sl-SI" b="1" dirty="0"/>
              <a:t>Mutacije</a:t>
            </a:r>
            <a:r>
              <a:rPr lang="sl-SI" dirty="0"/>
              <a:t> so trajne dedne spremembe genoma, ki jih povzročijo različni dejavniki (mutageni), ki so lahko kemijski (vplivi spojin in elementov, npr. azbest), fizikalni (različna sevanja), biološki (virusi) ... Njihovo bistvo je sprememba zgradbe in količine DNK.</a:t>
            </a:r>
          </a:p>
        </p:txBody>
      </p:sp>
    </p:spTree>
    <p:extLst>
      <p:ext uri="{BB962C8B-B14F-4D97-AF65-F5344CB8AC3E}">
        <p14:creationId xmlns:p14="http://schemas.microsoft.com/office/powerpoint/2010/main" val="3956093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62CA6C-047D-45D0-B42A-B328B8B92954}"/>
              </a:ext>
            </a:extLst>
          </p:cNvPr>
          <p:cNvSpPr>
            <a:spLocks noGrp="1"/>
          </p:cNvSpPr>
          <p:nvPr>
            <p:ph type="title"/>
          </p:nvPr>
        </p:nvSpPr>
        <p:spPr/>
        <p:txBody>
          <a:bodyPr/>
          <a:lstStyle/>
          <a:p>
            <a:r>
              <a:rPr lang="sl-SI" b="1" dirty="0"/>
              <a:t>Genske mutacije</a:t>
            </a:r>
            <a:endParaRPr lang="sl-SI" dirty="0"/>
          </a:p>
        </p:txBody>
      </p:sp>
      <p:sp>
        <p:nvSpPr>
          <p:cNvPr id="3" name="Označba mesta vsebine 2">
            <a:extLst>
              <a:ext uri="{FF2B5EF4-FFF2-40B4-BE49-F238E27FC236}">
                <a16:creationId xmlns:a16="http://schemas.microsoft.com/office/drawing/2014/main" id="{76C6606E-629C-4834-9F43-D78ED9E6727E}"/>
              </a:ext>
            </a:extLst>
          </p:cNvPr>
          <p:cNvSpPr>
            <a:spLocks noGrp="1"/>
          </p:cNvSpPr>
          <p:nvPr>
            <p:ph idx="1"/>
          </p:nvPr>
        </p:nvSpPr>
        <p:spPr/>
        <p:txBody>
          <a:bodyPr/>
          <a:lstStyle/>
          <a:p>
            <a:r>
              <a:rPr lang="sl-SI" dirty="0"/>
              <a:t>Nastanejo zaradi sprememb v zgradbi gena, nukleotidi, ki ga sestavljajo, se lahko zamenjajo, kakšen lahko izpade oz. se vrine v verigo nukleotidov.</a:t>
            </a:r>
          </a:p>
          <a:p>
            <a:r>
              <a:rPr lang="sl-SI" b="1" dirty="0"/>
              <a:t>substitucija</a:t>
            </a:r>
            <a:r>
              <a:rPr lang="sl-SI" dirty="0"/>
              <a:t> (zamenjava enega ali nekaj nukleotidov), bralni okvir zazna drug kod, ki lahko kodira drugo aminokislino</a:t>
            </a:r>
          </a:p>
          <a:p>
            <a:r>
              <a:rPr lang="sl-SI" b="1" dirty="0" err="1"/>
              <a:t>delecija</a:t>
            </a:r>
            <a:r>
              <a:rPr lang="sl-SI" dirty="0"/>
              <a:t> (skrajšanje zaporedja za enega ali nekaj nukleotidov), premik bralnega okvirja</a:t>
            </a:r>
          </a:p>
          <a:p>
            <a:r>
              <a:rPr lang="sl-SI" b="1" dirty="0" err="1"/>
              <a:t>insercija</a:t>
            </a:r>
            <a:r>
              <a:rPr lang="sl-SI" dirty="0"/>
              <a:t> (podaljšanje zaporedja za enega ali nekaj nukleotidov, ki se vrinejo), premik bralnega okvirja</a:t>
            </a:r>
          </a:p>
          <a:p>
            <a:endParaRPr lang="sl-SI" dirty="0"/>
          </a:p>
        </p:txBody>
      </p:sp>
    </p:spTree>
    <p:extLst>
      <p:ext uri="{BB962C8B-B14F-4D97-AF65-F5344CB8AC3E}">
        <p14:creationId xmlns:p14="http://schemas.microsoft.com/office/powerpoint/2010/main" val="3076362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ADC5280-EA14-4861-8A3C-F238A8F6432F}"/>
              </a:ext>
            </a:extLst>
          </p:cNvPr>
          <p:cNvSpPr>
            <a:spLocks noGrp="1"/>
          </p:cNvSpPr>
          <p:nvPr>
            <p:ph type="title"/>
          </p:nvPr>
        </p:nvSpPr>
        <p:spPr/>
        <p:txBody>
          <a:bodyPr/>
          <a:lstStyle/>
          <a:p>
            <a:endParaRPr lang="sl-SI"/>
          </a:p>
        </p:txBody>
      </p:sp>
      <p:sp>
        <p:nvSpPr>
          <p:cNvPr id="3" name="Označba mesta vsebine 2">
            <a:extLst>
              <a:ext uri="{FF2B5EF4-FFF2-40B4-BE49-F238E27FC236}">
                <a16:creationId xmlns:a16="http://schemas.microsoft.com/office/drawing/2014/main" id="{C8068C04-F57C-4E51-9A78-F83B5CFBA87D}"/>
              </a:ext>
            </a:extLst>
          </p:cNvPr>
          <p:cNvSpPr>
            <a:spLocks noGrp="1"/>
          </p:cNvSpPr>
          <p:nvPr>
            <p:ph idx="1"/>
          </p:nvPr>
        </p:nvSpPr>
        <p:spPr/>
        <p:txBody>
          <a:bodyPr/>
          <a:lstStyle/>
          <a:p>
            <a:endParaRPr lang="sl-SI" dirty="0"/>
          </a:p>
        </p:txBody>
      </p:sp>
      <p:pic>
        <p:nvPicPr>
          <p:cNvPr id="4" name="Slika 3">
            <a:extLst>
              <a:ext uri="{FF2B5EF4-FFF2-40B4-BE49-F238E27FC236}">
                <a16:creationId xmlns:a16="http://schemas.microsoft.com/office/drawing/2014/main" id="{7E1F2FA9-49F6-405F-B516-EA0FB0BA3815}"/>
              </a:ext>
            </a:extLst>
          </p:cNvPr>
          <p:cNvPicPr>
            <a:picLocks noChangeAspect="1"/>
          </p:cNvPicPr>
          <p:nvPr/>
        </p:nvPicPr>
        <p:blipFill rotWithShape="1">
          <a:blip r:embed="rId2"/>
          <a:srcRect b="63473"/>
          <a:stretch/>
        </p:blipFill>
        <p:spPr>
          <a:xfrm>
            <a:off x="2443579" y="1380292"/>
            <a:ext cx="5898749" cy="4257027"/>
          </a:xfrm>
          <a:prstGeom prst="rect">
            <a:avLst/>
          </a:prstGeom>
        </p:spPr>
      </p:pic>
    </p:spTree>
    <p:extLst>
      <p:ext uri="{BB962C8B-B14F-4D97-AF65-F5344CB8AC3E}">
        <p14:creationId xmlns:p14="http://schemas.microsoft.com/office/powerpoint/2010/main" val="2517519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5408FBD3-43D3-4810-A78E-F9870074B0F7}"/>
              </a:ext>
            </a:extLst>
          </p:cNvPr>
          <p:cNvSpPr>
            <a:spLocks noGrp="1"/>
          </p:cNvSpPr>
          <p:nvPr>
            <p:ph idx="1"/>
          </p:nvPr>
        </p:nvSpPr>
        <p:spPr>
          <a:xfrm>
            <a:off x="838200" y="248575"/>
            <a:ext cx="10515600" cy="5928388"/>
          </a:xfrm>
        </p:spPr>
        <p:txBody>
          <a:bodyPr>
            <a:normAutofit/>
          </a:bodyPr>
          <a:lstStyle/>
          <a:p>
            <a:r>
              <a:rPr lang="sl-SI" dirty="0"/>
              <a:t>Je obdano z </a:t>
            </a:r>
            <a:r>
              <a:rPr lang="sl-SI" b="1" dirty="0">
                <a:solidFill>
                  <a:srgbClr val="FF0000"/>
                </a:solidFill>
              </a:rPr>
              <a:t>jedrnim ovojem </a:t>
            </a:r>
            <a:r>
              <a:rPr lang="sl-SI" dirty="0"/>
              <a:t>= dvojna membrana, ki obdaja celoten organel in ga ohranja ločenega od celične citoplazme, ter </a:t>
            </a:r>
            <a:r>
              <a:rPr lang="sl-SI" b="1" dirty="0">
                <a:solidFill>
                  <a:srgbClr val="FF0000"/>
                </a:solidFill>
              </a:rPr>
              <a:t>jedrna lamina</a:t>
            </a:r>
            <a:r>
              <a:rPr lang="sl-SI" dirty="0"/>
              <a:t> - </a:t>
            </a:r>
            <a:r>
              <a:rPr lang="sl-SI" dirty="0" err="1"/>
              <a:t>mrežje</a:t>
            </a:r>
            <a:r>
              <a:rPr lang="sl-SI" dirty="0"/>
              <a:t>, ki daje jedru mehansko oporo</a:t>
            </a:r>
          </a:p>
          <a:p>
            <a:endParaRPr lang="sl-SI" dirty="0"/>
          </a:p>
          <a:p>
            <a:r>
              <a:rPr lang="sl-SI" dirty="0"/>
              <a:t>PORE =  segajo skozi obe membrani </a:t>
            </a:r>
          </a:p>
          <a:p>
            <a:pPr marL="0" indent="0">
              <a:buNone/>
            </a:pPr>
            <a:r>
              <a:rPr lang="sl-SI" dirty="0"/>
              <a:t>ovojnice in služijo kot kanal, ki </a:t>
            </a:r>
          </a:p>
          <a:p>
            <a:pPr marL="0" indent="0">
              <a:buNone/>
            </a:pPr>
            <a:r>
              <a:rPr lang="sl-SI" dirty="0"/>
              <a:t>omogoča prosto gibanje majhnih </a:t>
            </a:r>
          </a:p>
          <a:p>
            <a:pPr marL="0" indent="0">
              <a:buNone/>
            </a:pPr>
            <a:r>
              <a:rPr lang="sl-SI" dirty="0"/>
              <a:t>molekul in ionov. </a:t>
            </a:r>
          </a:p>
          <a:p>
            <a:endParaRPr lang="sl-SI" dirty="0"/>
          </a:p>
          <a:p>
            <a:endParaRPr lang="sl-SI" dirty="0"/>
          </a:p>
        </p:txBody>
      </p:sp>
      <p:pic>
        <p:nvPicPr>
          <p:cNvPr id="4" name="Slika 3">
            <a:extLst>
              <a:ext uri="{FF2B5EF4-FFF2-40B4-BE49-F238E27FC236}">
                <a16:creationId xmlns:a16="http://schemas.microsoft.com/office/drawing/2014/main" id="{1ADCF069-EAB0-4007-8B7B-701A76A057A6}"/>
              </a:ext>
            </a:extLst>
          </p:cNvPr>
          <p:cNvPicPr>
            <a:picLocks noChangeAspect="1"/>
          </p:cNvPicPr>
          <p:nvPr/>
        </p:nvPicPr>
        <p:blipFill>
          <a:blip r:embed="rId2"/>
          <a:stretch>
            <a:fillRect/>
          </a:stretch>
        </p:blipFill>
        <p:spPr>
          <a:xfrm>
            <a:off x="6096000" y="2512380"/>
            <a:ext cx="5711301" cy="4283476"/>
          </a:xfrm>
          <a:prstGeom prst="rect">
            <a:avLst/>
          </a:prstGeom>
        </p:spPr>
      </p:pic>
    </p:spTree>
    <p:extLst>
      <p:ext uri="{BB962C8B-B14F-4D97-AF65-F5344CB8AC3E}">
        <p14:creationId xmlns:p14="http://schemas.microsoft.com/office/powerpoint/2010/main" val="225428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B7EAF34-9EBD-44AE-B3E5-D4347AA447B9}"/>
              </a:ext>
            </a:extLst>
          </p:cNvPr>
          <p:cNvSpPr>
            <a:spLocks noGrp="1"/>
          </p:cNvSpPr>
          <p:nvPr>
            <p:ph type="title"/>
          </p:nvPr>
        </p:nvSpPr>
        <p:spPr/>
        <p:txBody>
          <a:bodyPr/>
          <a:lstStyle/>
          <a:p>
            <a:r>
              <a:rPr lang="sl-SI" b="1" dirty="0"/>
              <a:t>Kromosomske mutacije</a:t>
            </a:r>
            <a:endParaRPr lang="sl-SI" dirty="0"/>
          </a:p>
        </p:txBody>
      </p:sp>
      <p:sp>
        <p:nvSpPr>
          <p:cNvPr id="3" name="Označba mesta vsebine 2">
            <a:extLst>
              <a:ext uri="{FF2B5EF4-FFF2-40B4-BE49-F238E27FC236}">
                <a16:creationId xmlns:a16="http://schemas.microsoft.com/office/drawing/2014/main" id="{BB267A2F-4CB2-4B23-AE0C-FB0228B294DE}"/>
              </a:ext>
            </a:extLst>
          </p:cNvPr>
          <p:cNvSpPr>
            <a:spLocks noGrp="1"/>
          </p:cNvSpPr>
          <p:nvPr>
            <p:ph idx="1"/>
          </p:nvPr>
        </p:nvSpPr>
        <p:spPr/>
        <p:txBody>
          <a:bodyPr>
            <a:normAutofit lnSpcReduction="10000"/>
          </a:bodyPr>
          <a:lstStyle/>
          <a:p>
            <a:r>
              <a:rPr lang="sl-SI" dirty="0"/>
              <a:t>Te mutacije povzročijo hude posledice v nadaljnjem razvoju organizma, do njih pa največkrat pride med celično delitvijo. </a:t>
            </a:r>
          </a:p>
          <a:p>
            <a:endParaRPr lang="sl-SI" dirty="0"/>
          </a:p>
          <a:p>
            <a:endParaRPr lang="sl-SI" dirty="0"/>
          </a:p>
          <a:p>
            <a:endParaRPr lang="sl-SI" dirty="0"/>
          </a:p>
          <a:p>
            <a:r>
              <a:rPr lang="sl-SI" b="1" dirty="0"/>
              <a:t>inverzija</a:t>
            </a:r>
            <a:r>
              <a:rPr lang="sl-SI" dirty="0"/>
              <a:t> (del kromosoma se obrne),</a:t>
            </a:r>
          </a:p>
          <a:p>
            <a:r>
              <a:rPr lang="sl-SI" b="1" dirty="0"/>
              <a:t>duplikacija</a:t>
            </a:r>
            <a:r>
              <a:rPr lang="sl-SI" dirty="0"/>
              <a:t> (del kromosoma se podvoji),</a:t>
            </a:r>
          </a:p>
          <a:p>
            <a:r>
              <a:rPr lang="sl-SI" b="1" dirty="0" err="1"/>
              <a:t>delecija</a:t>
            </a:r>
            <a:r>
              <a:rPr lang="sl-SI" dirty="0"/>
              <a:t> (del kromosoma (več milijonov nukleotidov) se izgubi),</a:t>
            </a:r>
          </a:p>
          <a:p>
            <a:r>
              <a:rPr lang="sl-SI" b="1" dirty="0" err="1"/>
              <a:t>translokacija</a:t>
            </a:r>
            <a:r>
              <a:rPr lang="sl-SI" dirty="0"/>
              <a:t> </a:t>
            </a:r>
            <a:r>
              <a:rPr lang="sl-SI" i="1" dirty="0"/>
              <a:t>(</a:t>
            </a:r>
            <a:r>
              <a:rPr lang="sl-SI" dirty="0"/>
              <a:t>zamenjava delov dveh kromosomov)</a:t>
            </a:r>
          </a:p>
        </p:txBody>
      </p:sp>
    </p:spTree>
    <p:extLst>
      <p:ext uri="{BB962C8B-B14F-4D97-AF65-F5344CB8AC3E}">
        <p14:creationId xmlns:p14="http://schemas.microsoft.com/office/powerpoint/2010/main" val="289855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5DB7EA5-BE16-4244-8AFE-89382F4B98BD}"/>
              </a:ext>
            </a:extLst>
          </p:cNvPr>
          <p:cNvSpPr>
            <a:spLocks noGrp="1"/>
          </p:cNvSpPr>
          <p:nvPr>
            <p:ph type="title"/>
          </p:nvPr>
        </p:nvSpPr>
        <p:spPr/>
        <p:txBody>
          <a:bodyPr/>
          <a:lstStyle/>
          <a:p>
            <a:endParaRPr lang="sl-SI"/>
          </a:p>
        </p:txBody>
      </p:sp>
      <p:sp>
        <p:nvSpPr>
          <p:cNvPr id="3" name="Označba mesta vsebine 2">
            <a:extLst>
              <a:ext uri="{FF2B5EF4-FFF2-40B4-BE49-F238E27FC236}">
                <a16:creationId xmlns:a16="http://schemas.microsoft.com/office/drawing/2014/main" id="{DF5A4F70-F19F-4B14-BA70-B5ABB136C889}"/>
              </a:ext>
            </a:extLst>
          </p:cNvPr>
          <p:cNvSpPr>
            <a:spLocks noGrp="1"/>
          </p:cNvSpPr>
          <p:nvPr>
            <p:ph idx="1"/>
          </p:nvPr>
        </p:nvSpPr>
        <p:spPr/>
        <p:txBody>
          <a:bodyPr/>
          <a:lstStyle/>
          <a:p>
            <a:endParaRPr lang="sl-SI" dirty="0"/>
          </a:p>
        </p:txBody>
      </p:sp>
      <p:pic>
        <p:nvPicPr>
          <p:cNvPr id="4" name="Slika 3">
            <a:extLst>
              <a:ext uri="{FF2B5EF4-FFF2-40B4-BE49-F238E27FC236}">
                <a16:creationId xmlns:a16="http://schemas.microsoft.com/office/drawing/2014/main" id="{92E36695-9492-4689-8FA5-FB065C532CF3}"/>
              </a:ext>
            </a:extLst>
          </p:cNvPr>
          <p:cNvPicPr>
            <a:picLocks noChangeAspect="1"/>
          </p:cNvPicPr>
          <p:nvPr/>
        </p:nvPicPr>
        <p:blipFill rotWithShape="1">
          <a:blip r:embed="rId2"/>
          <a:srcRect t="35955"/>
          <a:stretch/>
        </p:blipFill>
        <p:spPr>
          <a:xfrm>
            <a:off x="3716506" y="365125"/>
            <a:ext cx="4788301" cy="6058983"/>
          </a:xfrm>
          <a:prstGeom prst="rect">
            <a:avLst/>
          </a:prstGeom>
        </p:spPr>
      </p:pic>
    </p:spTree>
    <p:extLst>
      <p:ext uri="{BB962C8B-B14F-4D97-AF65-F5344CB8AC3E}">
        <p14:creationId xmlns:p14="http://schemas.microsoft.com/office/powerpoint/2010/main" val="232804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D30BF3F-5AF2-467E-929C-979FE7DBF1EA}"/>
              </a:ext>
            </a:extLst>
          </p:cNvPr>
          <p:cNvSpPr>
            <a:spLocks noGrp="1"/>
          </p:cNvSpPr>
          <p:nvPr>
            <p:ph type="title"/>
          </p:nvPr>
        </p:nvSpPr>
        <p:spPr/>
        <p:txBody>
          <a:bodyPr/>
          <a:lstStyle/>
          <a:p>
            <a:r>
              <a:rPr lang="sl-SI" b="1" dirty="0" err="1"/>
              <a:t>Genomske</a:t>
            </a:r>
            <a:r>
              <a:rPr lang="sl-SI" b="1" dirty="0"/>
              <a:t> mutacije</a:t>
            </a:r>
            <a:endParaRPr lang="sl-SI" dirty="0"/>
          </a:p>
        </p:txBody>
      </p:sp>
      <p:sp>
        <p:nvSpPr>
          <p:cNvPr id="3" name="Označba mesta vsebine 2">
            <a:extLst>
              <a:ext uri="{FF2B5EF4-FFF2-40B4-BE49-F238E27FC236}">
                <a16:creationId xmlns:a16="http://schemas.microsoft.com/office/drawing/2014/main" id="{05271265-0DAC-4848-BF0C-0CB9718A8A26}"/>
              </a:ext>
            </a:extLst>
          </p:cNvPr>
          <p:cNvSpPr>
            <a:spLocks noGrp="1"/>
          </p:cNvSpPr>
          <p:nvPr>
            <p:ph idx="1"/>
          </p:nvPr>
        </p:nvSpPr>
        <p:spPr/>
        <p:txBody>
          <a:bodyPr/>
          <a:lstStyle/>
          <a:p>
            <a:pPr marL="0" indent="0">
              <a:buNone/>
            </a:pPr>
            <a:r>
              <a:rPr lang="sl-SI" dirty="0"/>
              <a:t>Pri teh mutacijah pride do spremembe celotnega genoma, lahko se pomnoži število vseh kromosomov ali pa le nekaterih. Do teh mutacij lahko pride med mejozo v primeru, če se kromosomi ne ločijo in ostane celica diploidna ter se tako ob združitvi s haploidno tvori celica s tremi kompleti kromosomov – triploidna celica. </a:t>
            </a:r>
          </a:p>
        </p:txBody>
      </p:sp>
    </p:spTree>
    <p:extLst>
      <p:ext uri="{BB962C8B-B14F-4D97-AF65-F5344CB8AC3E}">
        <p14:creationId xmlns:p14="http://schemas.microsoft.com/office/powerpoint/2010/main" val="25060077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8E87D75-F702-464E-B6A5-00EA54F9BEC7}"/>
              </a:ext>
            </a:extLst>
          </p:cNvPr>
          <p:cNvSpPr>
            <a:spLocks noGrp="1"/>
          </p:cNvSpPr>
          <p:nvPr>
            <p:ph type="title"/>
          </p:nvPr>
        </p:nvSpPr>
        <p:spPr>
          <a:xfrm>
            <a:off x="4211714" y="2766218"/>
            <a:ext cx="4435136" cy="1325563"/>
          </a:xfrm>
        </p:spPr>
        <p:txBody>
          <a:bodyPr/>
          <a:lstStyle/>
          <a:p>
            <a:r>
              <a:rPr lang="sl-SI" dirty="0"/>
              <a:t>Primeri mutacij</a:t>
            </a:r>
          </a:p>
        </p:txBody>
      </p:sp>
    </p:spTree>
    <p:extLst>
      <p:ext uri="{BB962C8B-B14F-4D97-AF65-F5344CB8AC3E}">
        <p14:creationId xmlns:p14="http://schemas.microsoft.com/office/powerpoint/2010/main" val="1454771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1F2ADB0-344C-4FE4-8CF4-FA4454C78ED8}"/>
              </a:ext>
            </a:extLst>
          </p:cNvPr>
          <p:cNvSpPr>
            <a:spLocks noGrp="1"/>
          </p:cNvSpPr>
          <p:nvPr>
            <p:ph type="title"/>
          </p:nvPr>
        </p:nvSpPr>
        <p:spPr/>
        <p:txBody>
          <a:bodyPr/>
          <a:lstStyle/>
          <a:p>
            <a:r>
              <a:rPr lang="sl-SI" b="1" dirty="0" err="1"/>
              <a:t>Progerija</a:t>
            </a:r>
            <a:r>
              <a:rPr lang="sl-SI" dirty="0"/>
              <a:t> </a:t>
            </a:r>
          </a:p>
        </p:txBody>
      </p:sp>
      <p:sp>
        <p:nvSpPr>
          <p:cNvPr id="3" name="Označba mesta vsebine 2">
            <a:extLst>
              <a:ext uri="{FF2B5EF4-FFF2-40B4-BE49-F238E27FC236}">
                <a16:creationId xmlns:a16="http://schemas.microsoft.com/office/drawing/2014/main" id="{AAC1CD00-9665-4EEC-9A8F-F87CDA5B710A}"/>
              </a:ext>
            </a:extLst>
          </p:cNvPr>
          <p:cNvSpPr>
            <a:spLocks noGrp="1"/>
          </p:cNvSpPr>
          <p:nvPr>
            <p:ph idx="1"/>
          </p:nvPr>
        </p:nvSpPr>
        <p:spPr/>
        <p:txBody>
          <a:bodyPr/>
          <a:lstStyle/>
          <a:p>
            <a:r>
              <a:rPr lang="sl-SI" b="1" dirty="0" err="1"/>
              <a:t>Progerija</a:t>
            </a:r>
            <a:r>
              <a:rPr lang="sl-SI" dirty="0"/>
              <a:t> ali </a:t>
            </a:r>
            <a:r>
              <a:rPr lang="sl-SI" b="1" dirty="0" err="1"/>
              <a:t>Hutchinson-Gilfordov</a:t>
            </a:r>
            <a:r>
              <a:rPr lang="sl-SI" b="1" dirty="0"/>
              <a:t> sindrom </a:t>
            </a:r>
            <a:r>
              <a:rPr lang="sl-SI" b="1" dirty="0" err="1"/>
              <a:t>progerije</a:t>
            </a:r>
            <a:r>
              <a:rPr lang="sl-SI" dirty="0"/>
              <a:t> (HGPS), je </a:t>
            </a:r>
            <a:r>
              <a:rPr lang="sl-SI" dirty="0">
                <a:hlinkClick r:id="rId2" tooltip="Bolezen"/>
              </a:rPr>
              <a:t>bolezen</a:t>
            </a:r>
            <a:r>
              <a:rPr lang="sl-SI" dirty="0"/>
              <a:t>, ki prizadene </a:t>
            </a:r>
            <a:r>
              <a:rPr lang="sl-SI" dirty="0">
                <a:hlinkClick r:id="rId3" tooltip="Otrok"/>
              </a:rPr>
              <a:t>otroke</a:t>
            </a:r>
            <a:r>
              <a:rPr lang="sl-SI" dirty="0"/>
              <a:t> ob </a:t>
            </a:r>
            <a:r>
              <a:rPr lang="sl-SI" dirty="0">
                <a:hlinkClick r:id="rId4" tooltip="Rojstvo"/>
              </a:rPr>
              <a:t>rojstvu</a:t>
            </a:r>
            <a:r>
              <a:rPr lang="sl-SI" dirty="0"/>
              <a:t>. Povprečno življenje človeka s to boleznijo traja 13 let in večinoma je razlog za smrt možganska ali srčna </a:t>
            </a:r>
            <a:r>
              <a:rPr lang="sl-SI" dirty="0">
                <a:hlinkClick r:id="rId5" tooltip="Kap"/>
              </a:rPr>
              <a:t>kap</a:t>
            </a:r>
            <a:r>
              <a:rPr lang="sl-SI" dirty="0"/>
              <a:t>.</a:t>
            </a:r>
            <a:endParaRPr lang="sl-SI" b="1" dirty="0"/>
          </a:p>
        </p:txBody>
      </p:sp>
      <p:pic>
        <p:nvPicPr>
          <p:cNvPr id="4" name="Slika 3">
            <a:extLst>
              <a:ext uri="{FF2B5EF4-FFF2-40B4-BE49-F238E27FC236}">
                <a16:creationId xmlns:a16="http://schemas.microsoft.com/office/drawing/2014/main" id="{CD4D048B-9083-42B5-BBBD-22D928E5CA74}"/>
              </a:ext>
            </a:extLst>
          </p:cNvPr>
          <p:cNvPicPr>
            <a:picLocks noChangeAspect="1"/>
          </p:cNvPicPr>
          <p:nvPr/>
        </p:nvPicPr>
        <p:blipFill>
          <a:blip r:embed="rId6"/>
          <a:stretch>
            <a:fillRect/>
          </a:stretch>
        </p:blipFill>
        <p:spPr>
          <a:xfrm>
            <a:off x="5264458" y="3111618"/>
            <a:ext cx="5881271" cy="3305365"/>
          </a:xfrm>
          <a:prstGeom prst="rect">
            <a:avLst/>
          </a:prstGeom>
        </p:spPr>
      </p:pic>
    </p:spTree>
    <p:extLst>
      <p:ext uri="{BB962C8B-B14F-4D97-AF65-F5344CB8AC3E}">
        <p14:creationId xmlns:p14="http://schemas.microsoft.com/office/powerpoint/2010/main" val="76253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BDE17DA-0E32-4603-AA6C-758B35E4B006}"/>
              </a:ext>
            </a:extLst>
          </p:cNvPr>
          <p:cNvSpPr>
            <a:spLocks noGrp="1"/>
          </p:cNvSpPr>
          <p:nvPr>
            <p:ph type="title"/>
          </p:nvPr>
        </p:nvSpPr>
        <p:spPr/>
        <p:txBody>
          <a:bodyPr/>
          <a:lstStyle/>
          <a:p>
            <a:r>
              <a:rPr lang="sl-SI" dirty="0" err="1"/>
              <a:t>Uner</a:t>
            </a:r>
            <a:r>
              <a:rPr lang="sl-SI" dirty="0"/>
              <a:t> </a:t>
            </a:r>
            <a:r>
              <a:rPr lang="sl-SI" dirty="0" err="1"/>
              <a:t>Tanov</a:t>
            </a:r>
            <a:r>
              <a:rPr lang="sl-SI" dirty="0"/>
              <a:t> sindrom</a:t>
            </a:r>
          </a:p>
        </p:txBody>
      </p:sp>
      <p:sp>
        <p:nvSpPr>
          <p:cNvPr id="3" name="Označba mesta vsebine 2">
            <a:extLst>
              <a:ext uri="{FF2B5EF4-FFF2-40B4-BE49-F238E27FC236}">
                <a16:creationId xmlns:a16="http://schemas.microsoft.com/office/drawing/2014/main" id="{79BB829F-D20E-4B19-9208-E50F543A1222}"/>
              </a:ext>
            </a:extLst>
          </p:cNvPr>
          <p:cNvSpPr>
            <a:spLocks noGrp="1"/>
          </p:cNvSpPr>
          <p:nvPr>
            <p:ph idx="1"/>
          </p:nvPr>
        </p:nvSpPr>
        <p:spPr/>
        <p:txBody>
          <a:bodyPr/>
          <a:lstStyle/>
          <a:p>
            <a:r>
              <a:rPr lang="sl-SI" dirty="0"/>
              <a:t>https://www.youtube.com/watch?v=mp6Sc--7EMY</a:t>
            </a:r>
          </a:p>
        </p:txBody>
      </p:sp>
      <p:pic>
        <p:nvPicPr>
          <p:cNvPr id="4" name="Slika 3">
            <a:extLst>
              <a:ext uri="{FF2B5EF4-FFF2-40B4-BE49-F238E27FC236}">
                <a16:creationId xmlns:a16="http://schemas.microsoft.com/office/drawing/2014/main" id="{78C01EA3-DEAD-437D-811A-1487F623140F}"/>
              </a:ext>
            </a:extLst>
          </p:cNvPr>
          <p:cNvPicPr>
            <a:picLocks noChangeAspect="1"/>
          </p:cNvPicPr>
          <p:nvPr/>
        </p:nvPicPr>
        <p:blipFill>
          <a:blip r:embed="rId2"/>
          <a:stretch>
            <a:fillRect/>
          </a:stretch>
        </p:blipFill>
        <p:spPr>
          <a:xfrm>
            <a:off x="4211622" y="2412941"/>
            <a:ext cx="7071896" cy="4243138"/>
          </a:xfrm>
          <a:prstGeom prst="rect">
            <a:avLst/>
          </a:prstGeom>
        </p:spPr>
      </p:pic>
    </p:spTree>
    <p:extLst>
      <p:ext uri="{BB962C8B-B14F-4D97-AF65-F5344CB8AC3E}">
        <p14:creationId xmlns:p14="http://schemas.microsoft.com/office/powerpoint/2010/main" val="1792305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6D186A-981B-4D71-A993-97A69F15CB87}"/>
              </a:ext>
            </a:extLst>
          </p:cNvPr>
          <p:cNvSpPr>
            <a:spLocks noGrp="1"/>
          </p:cNvSpPr>
          <p:nvPr>
            <p:ph type="title"/>
          </p:nvPr>
        </p:nvSpPr>
        <p:spPr/>
        <p:txBody>
          <a:bodyPr/>
          <a:lstStyle/>
          <a:p>
            <a:r>
              <a:rPr lang="sl-SI" dirty="0" err="1"/>
              <a:t>Policefalija</a:t>
            </a:r>
            <a:endParaRPr lang="sl-SI" dirty="0"/>
          </a:p>
        </p:txBody>
      </p:sp>
      <p:sp>
        <p:nvSpPr>
          <p:cNvPr id="3" name="Označba mesta vsebine 2">
            <a:extLst>
              <a:ext uri="{FF2B5EF4-FFF2-40B4-BE49-F238E27FC236}">
                <a16:creationId xmlns:a16="http://schemas.microsoft.com/office/drawing/2014/main" id="{D439C48A-81D9-4674-958A-7C997332926A}"/>
              </a:ext>
            </a:extLst>
          </p:cNvPr>
          <p:cNvSpPr>
            <a:spLocks noGrp="1"/>
          </p:cNvSpPr>
          <p:nvPr>
            <p:ph idx="1"/>
          </p:nvPr>
        </p:nvSpPr>
        <p:spPr/>
        <p:txBody>
          <a:bodyPr/>
          <a:lstStyle/>
          <a:p>
            <a:r>
              <a:rPr lang="sl-SI" dirty="0">
                <a:hlinkClick r:id="rId2"/>
              </a:rPr>
              <a:t>https://old.slovenskenovice.si/bizarno/z-dvema-glavama-je-prezivel-pol-leta</a:t>
            </a:r>
            <a:r>
              <a:rPr lang="sl-SI" dirty="0"/>
              <a:t> </a:t>
            </a:r>
          </a:p>
          <a:p>
            <a:r>
              <a:rPr lang="sl-SI" dirty="0"/>
              <a:t>https://www.youtube.com/watch?v=TmPMOiY0-IY</a:t>
            </a:r>
          </a:p>
        </p:txBody>
      </p:sp>
      <p:pic>
        <p:nvPicPr>
          <p:cNvPr id="4" name="Slika 3">
            <a:extLst>
              <a:ext uri="{FF2B5EF4-FFF2-40B4-BE49-F238E27FC236}">
                <a16:creationId xmlns:a16="http://schemas.microsoft.com/office/drawing/2014/main" id="{3AEDBCEA-DCCD-4AB6-8079-92ADD9B25896}"/>
              </a:ext>
            </a:extLst>
          </p:cNvPr>
          <p:cNvPicPr>
            <a:picLocks noChangeAspect="1"/>
          </p:cNvPicPr>
          <p:nvPr/>
        </p:nvPicPr>
        <p:blipFill>
          <a:blip r:embed="rId3"/>
          <a:stretch>
            <a:fillRect/>
          </a:stretch>
        </p:blipFill>
        <p:spPr>
          <a:xfrm>
            <a:off x="6663616" y="3192441"/>
            <a:ext cx="5528384" cy="3665559"/>
          </a:xfrm>
          <a:prstGeom prst="rect">
            <a:avLst/>
          </a:prstGeom>
        </p:spPr>
      </p:pic>
    </p:spTree>
    <p:extLst>
      <p:ext uri="{BB962C8B-B14F-4D97-AF65-F5344CB8AC3E}">
        <p14:creationId xmlns:p14="http://schemas.microsoft.com/office/powerpoint/2010/main" val="39701702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EB5789B-995F-469A-81E6-BD41232901C2}"/>
              </a:ext>
            </a:extLst>
          </p:cNvPr>
          <p:cNvSpPr>
            <a:spLocks noGrp="1"/>
          </p:cNvSpPr>
          <p:nvPr>
            <p:ph type="title"/>
          </p:nvPr>
        </p:nvSpPr>
        <p:spPr/>
        <p:txBody>
          <a:bodyPr/>
          <a:lstStyle/>
          <a:p>
            <a:r>
              <a:rPr lang="sl-SI" dirty="0" err="1"/>
              <a:t>Hallermann-Streiff</a:t>
            </a:r>
            <a:r>
              <a:rPr lang="sl-SI" dirty="0"/>
              <a:t> sindrom</a:t>
            </a:r>
          </a:p>
        </p:txBody>
      </p:sp>
      <p:sp>
        <p:nvSpPr>
          <p:cNvPr id="3" name="Označba mesta vsebine 2">
            <a:extLst>
              <a:ext uri="{FF2B5EF4-FFF2-40B4-BE49-F238E27FC236}">
                <a16:creationId xmlns:a16="http://schemas.microsoft.com/office/drawing/2014/main" id="{DE5EA16B-4784-44A2-B454-7961D656EBA5}"/>
              </a:ext>
            </a:extLst>
          </p:cNvPr>
          <p:cNvSpPr>
            <a:spLocks noGrp="1"/>
          </p:cNvSpPr>
          <p:nvPr>
            <p:ph idx="1"/>
          </p:nvPr>
        </p:nvSpPr>
        <p:spPr/>
        <p:txBody>
          <a:bodyPr/>
          <a:lstStyle/>
          <a:p>
            <a:r>
              <a:rPr lang="sl-SI" dirty="0">
                <a:hlinkClick r:id="rId2"/>
              </a:rPr>
              <a:t>https://njena.svet24.si/clanek/svet-slavnih/5a61bb923ee52/20-letnica-ujeta-v-otrosko-telo</a:t>
            </a:r>
            <a:r>
              <a:rPr lang="sl-SI" dirty="0"/>
              <a:t> </a:t>
            </a:r>
          </a:p>
          <a:p>
            <a:endParaRPr lang="sl-SI" dirty="0"/>
          </a:p>
          <a:p>
            <a:r>
              <a:rPr lang="sl-SI" dirty="0">
                <a:hlinkClick r:id="rId3"/>
              </a:rPr>
              <a:t>https://www.youtube.com/watch?v=Sdwes1vf2Z4</a:t>
            </a:r>
            <a:r>
              <a:rPr lang="sl-SI" dirty="0"/>
              <a:t> </a:t>
            </a:r>
          </a:p>
        </p:txBody>
      </p:sp>
    </p:spTree>
    <p:extLst>
      <p:ext uri="{BB962C8B-B14F-4D97-AF65-F5344CB8AC3E}">
        <p14:creationId xmlns:p14="http://schemas.microsoft.com/office/powerpoint/2010/main" val="1819369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CD4E759-1136-4814-8AAC-25AE3558DC6C}"/>
              </a:ext>
            </a:extLst>
          </p:cNvPr>
          <p:cNvSpPr>
            <a:spLocks noGrp="1"/>
          </p:cNvSpPr>
          <p:nvPr>
            <p:ph type="title"/>
          </p:nvPr>
        </p:nvSpPr>
        <p:spPr/>
        <p:txBody>
          <a:bodyPr/>
          <a:lstStyle/>
          <a:p>
            <a:r>
              <a:rPr lang="sl-SI" dirty="0" err="1"/>
              <a:t>Hipertrihoza</a:t>
            </a:r>
            <a:r>
              <a:rPr lang="sl-SI" dirty="0"/>
              <a:t> </a:t>
            </a:r>
          </a:p>
        </p:txBody>
      </p:sp>
      <p:sp>
        <p:nvSpPr>
          <p:cNvPr id="3" name="Označba mesta vsebine 2">
            <a:extLst>
              <a:ext uri="{FF2B5EF4-FFF2-40B4-BE49-F238E27FC236}">
                <a16:creationId xmlns:a16="http://schemas.microsoft.com/office/drawing/2014/main" id="{BB1D9480-668C-4452-B73F-9CE447ADCF3B}"/>
              </a:ext>
            </a:extLst>
          </p:cNvPr>
          <p:cNvSpPr>
            <a:spLocks noGrp="1"/>
          </p:cNvSpPr>
          <p:nvPr>
            <p:ph idx="1"/>
          </p:nvPr>
        </p:nvSpPr>
        <p:spPr/>
        <p:txBody>
          <a:bodyPr/>
          <a:lstStyle/>
          <a:p>
            <a:endParaRPr lang="sl-SI"/>
          </a:p>
        </p:txBody>
      </p:sp>
      <p:pic>
        <p:nvPicPr>
          <p:cNvPr id="4" name="Slika 3">
            <a:extLst>
              <a:ext uri="{FF2B5EF4-FFF2-40B4-BE49-F238E27FC236}">
                <a16:creationId xmlns:a16="http://schemas.microsoft.com/office/drawing/2014/main" id="{9A5F43EF-7703-4E80-BAC4-FDAEE1456808}"/>
              </a:ext>
            </a:extLst>
          </p:cNvPr>
          <p:cNvPicPr>
            <a:picLocks noChangeAspect="1"/>
          </p:cNvPicPr>
          <p:nvPr/>
        </p:nvPicPr>
        <p:blipFill>
          <a:blip r:embed="rId2"/>
          <a:stretch>
            <a:fillRect/>
          </a:stretch>
        </p:blipFill>
        <p:spPr>
          <a:xfrm>
            <a:off x="4971495" y="-73335"/>
            <a:ext cx="4898393" cy="6566210"/>
          </a:xfrm>
          <a:prstGeom prst="rect">
            <a:avLst/>
          </a:prstGeom>
        </p:spPr>
      </p:pic>
    </p:spTree>
    <p:extLst>
      <p:ext uri="{BB962C8B-B14F-4D97-AF65-F5344CB8AC3E}">
        <p14:creationId xmlns:p14="http://schemas.microsoft.com/office/powerpoint/2010/main" val="2989039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94859A2-0FF4-48F6-BD18-67F706782B1D}"/>
              </a:ext>
            </a:extLst>
          </p:cNvPr>
          <p:cNvSpPr>
            <a:spLocks noGrp="1"/>
          </p:cNvSpPr>
          <p:nvPr>
            <p:ph type="title"/>
          </p:nvPr>
        </p:nvSpPr>
        <p:spPr/>
        <p:txBody>
          <a:bodyPr/>
          <a:lstStyle/>
          <a:p>
            <a:r>
              <a:rPr lang="sl-SI" dirty="0"/>
              <a:t>Černobil</a:t>
            </a:r>
          </a:p>
        </p:txBody>
      </p:sp>
      <p:sp>
        <p:nvSpPr>
          <p:cNvPr id="3" name="Označba mesta vsebine 2">
            <a:extLst>
              <a:ext uri="{FF2B5EF4-FFF2-40B4-BE49-F238E27FC236}">
                <a16:creationId xmlns:a16="http://schemas.microsoft.com/office/drawing/2014/main" id="{8A87D7B5-657F-412D-BCF8-BF0E0688AE37}"/>
              </a:ext>
            </a:extLst>
          </p:cNvPr>
          <p:cNvSpPr>
            <a:spLocks noGrp="1"/>
          </p:cNvSpPr>
          <p:nvPr>
            <p:ph idx="1"/>
          </p:nvPr>
        </p:nvSpPr>
        <p:spPr/>
        <p:txBody>
          <a:bodyPr/>
          <a:lstStyle/>
          <a:p>
            <a:endParaRPr lang="sl-SI" dirty="0"/>
          </a:p>
        </p:txBody>
      </p:sp>
      <p:pic>
        <p:nvPicPr>
          <p:cNvPr id="4" name="Slika 3">
            <a:extLst>
              <a:ext uri="{FF2B5EF4-FFF2-40B4-BE49-F238E27FC236}">
                <a16:creationId xmlns:a16="http://schemas.microsoft.com/office/drawing/2014/main" id="{071009BE-7C11-4B9F-9B45-4244EABEFE6A}"/>
              </a:ext>
            </a:extLst>
          </p:cNvPr>
          <p:cNvPicPr>
            <a:picLocks noChangeAspect="1"/>
          </p:cNvPicPr>
          <p:nvPr/>
        </p:nvPicPr>
        <p:blipFill>
          <a:blip r:embed="rId2"/>
          <a:stretch>
            <a:fillRect/>
          </a:stretch>
        </p:blipFill>
        <p:spPr>
          <a:xfrm>
            <a:off x="5267048" y="96044"/>
            <a:ext cx="6629400" cy="3905250"/>
          </a:xfrm>
          <a:prstGeom prst="rect">
            <a:avLst/>
          </a:prstGeom>
        </p:spPr>
      </p:pic>
      <p:pic>
        <p:nvPicPr>
          <p:cNvPr id="5" name="Slika 4">
            <a:extLst>
              <a:ext uri="{FF2B5EF4-FFF2-40B4-BE49-F238E27FC236}">
                <a16:creationId xmlns:a16="http://schemas.microsoft.com/office/drawing/2014/main" id="{7CE7C0FA-293B-4545-AE0F-D111E4455959}"/>
              </a:ext>
            </a:extLst>
          </p:cNvPr>
          <p:cNvPicPr>
            <a:picLocks noChangeAspect="1"/>
          </p:cNvPicPr>
          <p:nvPr/>
        </p:nvPicPr>
        <p:blipFill>
          <a:blip r:embed="rId3"/>
          <a:stretch>
            <a:fillRect/>
          </a:stretch>
        </p:blipFill>
        <p:spPr>
          <a:xfrm>
            <a:off x="295552" y="1690688"/>
            <a:ext cx="5715000" cy="4895850"/>
          </a:xfrm>
          <a:prstGeom prst="rect">
            <a:avLst/>
          </a:prstGeom>
        </p:spPr>
      </p:pic>
    </p:spTree>
    <p:extLst>
      <p:ext uri="{BB962C8B-B14F-4D97-AF65-F5344CB8AC3E}">
        <p14:creationId xmlns:p14="http://schemas.microsoft.com/office/powerpoint/2010/main" val="3148486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BE2DE26-BE15-4FF4-81EA-BE1CA4C6F4AE}"/>
              </a:ext>
            </a:extLst>
          </p:cNvPr>
          <p:cNvSpPr>
            <a:spLocks noGrp="1"/>
          </p:cNvSpPr>
          <p:nvPr>
            <p:ph type="title"/>
          </p:nvPr>
        </p:nvSpPr>
        <p:spPr/>
        <p:txBody>
          <a:bodyPr/>
          <a:lstStyle/>
          <a:p>
            <a:endParaRPr lang="sl-SI"/>
          </a:p>
        </p:txBody>
      </p:sp>
      <p:sp>
        <p:nvSpPr>
          <p:cNvPr id="3" name="Označba mesta vsebine 2">
            <a:extLst>
              <a:ext uri="{FF2B5EF4-FFF2-40B4-BE49-F238E27FC236}">
                <a16:creationId xmlns:a16="http://schemas.microsoft.com/office/drawing/2014/main" id="{5B5CDCC7-34AF-44E7-80C9-742AC7C3518D}"/>
              </a:ext>
            </a:extLst>
          </p:cNvPr>
          <p:cNvSpPr>
            <a:spLocks noGrp="1"/>
          </p:cNvSpPr>
          <p:nvPr>
            <p:ph idx="1"/>
          </p:nvPr>
        </p:nvSpPr>
        <p:spPr/>
        <p:txBody>
          <a:bodyPr/>
          <a:lstStyle/>
          <a:p>
            <a:endParaRPr lang="sl-SI"/>
          </a:p>
        </p:txBody>
      </p:sp>
      <p:pic>
        <p:nvPicPr>
          <p:cNvPr id="4" name="Slika 3">
            <a:extLst>
              <a:ext uri="{FF2B5EF4-FFF2-40B4-BE49-F238E27FC236}">
                <a16:creationId xmlns:a16="http://schemas.microsoft.com/office/drawing/2014/main" id="{5BE469F7-F7BC-4B59-A320-1F61E373DC64}"/>
              </a:ext>
            </a:extLst>
          </p:cNvPr>
          <p:cNvPicPr>
            <a:picLocks noChangeAspect="1"/>
          </p:cNvPicPr>
          <p:nvPr/>
        </p:nvPicPr>
        <p:blipFill>
          <a:blip r:embed="rId2"/>
          <a:stretch>
            <a:fillRect/>
          </a:stretch>
        </p:blipFill>
        <p:spPr>
          <a:xfrm>
            <a:off x="2416292" y="0"/>
            <a:ext cx="7590234" cy="6858000"/>
          </a:xfrm>
          <a:prstGeom prst="rect">
            <a:avLst/>
          </a:prstGeom>
        </p:spPr>
      </p:pic>
    </p:spTree>
    <p:extLst>
      <p:ext uri="{BB962C8B-B14F-4D97-AF65-F5344CB8AC3E}">
        <p14:creationId xmlns:p14="http://schemas.microsoft.com/office/powerpoint/2010/main" val="4210109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D951712-9546-4FD3-81C2-8A29B991BB6C}"/>
              </a:ext>
            </a:extLst>
          </p:cNvPr>
          <p:cNvSpPr>
            <a:spLocks noGrp="1"/>
          </p:cNvSpPr>
          <p:nvPr>
            <p:ph type="title"/>
          </p:nvPr>
        </p:nvSpPr>
        <p:spPr/>
        <p:txBody>
          <a:bodyPr/>
          <a:lstStyle/>
          <a:p>
            <a:endParaRPr lang="sl-SI"/>
          </a:p>
        </p:txBody>
      </p:sp>
      <p:sp>
        <p:nvSpPr>
          <p:cNvPr id="3" name="Označba mesta vsebine 2">
            <a:extLst>
              <a:ext uri="{FF2B5EF4-FFF2-40B4-BE49-F238E27FC236}">
                <a16:creationId xmlns:a16="http://schemas.microsoft.com/office/drawing/2014/main" id="{3EA60528-2568-48F4-A1CD-BD7FFE0D0EB4}"/>
              </a:ext>
            </a:extLst>
          </p:cNvPr>
          <p:cNvSpPr>
            <a:spLocks noGrp="1"/>
          </p:cNvSpPr>
          <p:nvPr>
            <p:ph idx="1"/>
          </p:nvPr>
        </p:nvSpPr>
        <p:spPr/>
        <p:txBody>
          <a:bodyPr/>
          <a:lstStyle/>
          <a:p>
            <a:endParaRPr lang="sl-SI"/>
          </a:p>
        </p:txBody>
      </p:sp>
      <p:pic>
        <p:nvPicPr>
          <p:cNvPr id="4" name="Slika 3">
            <a:extLst>
              <a:ext uri="{FF2B5EF4-FFF2-40B4-BE49-F238E27FC236}">
                <a16:creationId xmlns:a16="http://schemas.microsoft.com/office/drawing/2014/main" id="{24FA3024-8BEE-4277-942A-638A8265ABB7}"/>
              </a:ext>
            </a:extLst>
          </p:cNvPr>
          <p:cNvPicPr>
            <a:picLocks noChangeAspect="1"/>
          </p:cNvPicPr>
          <p:nvPr/>
        </p:nvPicPr>
        <p:blipFill>
          <a:blip r:embed="rId2"/>
          <a:stretch>
            <a:fillRect/>
          </a:stretch>
        </p:blipFill>
        <p:spPr>
          <a:xfrm>
            <a:off x="198175" y="132471"/>
            <a:ext cx="7143750" cy="4657725"/>
          </a:xfrm>
          <a:prstGeom prst="rect">
            <a:avLst/>
          </a:prstGeom>
        </p:spPr>
      </p:pic>
      <p:pic>
        <p:nvPicPr>
          <p:cNvPr id="5" name="Slika 4">
            <a:extLst>
              <a:ext uri="{FF2B5EF4-FFF2-40B4-BE49-F238E27FC236}">
                <a16:creationId xmlns:a16="http://schemas.microsoft.com/office/drawing/2014/main" id="{6B89CE9B-B327-4EC4-B0F8-8087F0836FD8}"/>
              </a:ext>
            </a:extLst>
          </p:cNvPr>
          <p:cNvPicPr>
            <a:picLocks noChangeAspect="1"/>
          </p:cNvPicPr>
          <p:nvPr/>
        </p:nvPicPr>
        <p:blipFill>
          <a:blip r:embed="rId3"/>
          <a:stretch>
            <a:fillRect/>
          </a:stretch>
        </p:blipFill>
        <p:spPr>
          <a:xfrm>
            <a:off x="6276975" y="2775658"/>
            <a:ext cx="5915025" cy="4029075"/>
          </a:xfrm>
          <a:prstGeom prst="rect">
            <a:avLst/>
          </a:prstGeom>
        </p:spPr>
      </p:pic>
    </p:spTree>
    <p:extLst>
      <p:ext uri="{BB962C8B-B14F-4D97-AF65-F5344CB8AC3E}">
        <p14:creationId xmlns:p14="http://schemas.microsoft.com/office/powerpoint/2010/main" val="3566557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1FB3BF2-F9DD-4F37-83D7-0387E994C32B}"/>
              </a:ext>
            </a:extLst>
          </p:cNvPr>
          <p:cNvSpPr>
            <a:spLocks noGrp="1"/>
          </p:cNvSpPr>
          <p:nvPr>
            <p:ph type="title"/>
          </p:nvPr>
        </p:nvSpPr>
        <p:spPr/>
        <p:txBody>
          <a:bodyPr/>
          <a:lstStyle/>
          <a:p>
            <a:endParaRPr lang="sl-SI"/>
          </a:p>
        </p:txBody>
      </p:sp>
      <p:sp>
        <p:nvSpPr>
          <p:cNvPr id="3" name="Označba mesta vsebine 2">
            <a:extLst>
              <a:ext uri="{FF2B5EF4-FFF2-40B4-BE49-F238E27FC236}">
                <a16:creationId xmlns:a16="http://schemas.microsoft.com/office/drawing/2014/main" id="{CA7B212E-E96E-4639-89EA-1A1F57784585}"/>
              </a:ext>
            </a:extLst>
          </p:cNvPr>
          <p:cNvSpPr>
            <a:spLocks noGrp="1"/>
          </p:cNvSpPr>
          <p:nvPr>
            <p:ph idx="1"/>
          </p:nvPr>
        </p:nvSpPr>
        <p:spPr/>
        <p:txBody>
          <a:bodyPr/>
          <a:lstStyle/>
          <a:p>
            <a:endParaRPr lang="sl-SI"/>
          </a:p>
        </p:txBody>
      </p:sp>
      <p:pic>
        <p:nvPicPr>
          <p:cNvPr id="4" name="Slika 3">
            <a:extLst>
              <a:ext uri="{FF2B5EF4-FFF2-40B4-BE49-F238E27FC236}">
                <a16:creationId xmlns:a16="http://schemas.microsoft.com/office/drawing/2014/main" id="{115E107E-A1C1-4107-97E9-E46DA98461B6}"/>
              </a:ext>
            </a:extLst>
          </p:cNvPr>
          <p:cNvPicPr>
            <a:picLocks noChangeAspect="1"/>
          </p:cNvPicPr>
          <p:nvPr/>
        </p:nvPicPr>
        <p:blipFill>
          <a:blip r:embed="rId2"/>
          <a:stretch>
            <a:fillRect/>
          </a:stretch>
        </p:blipFill>
        <p:spPr>
          <a:xfrm>
            <a:off x="1062037" y="90487"/>
            <a:ext cx="10067925" cy="6677025"/>
          </a:xfrm>
          <a:prstGeom prst="rect">
            <a:avLst/>
          </a:prstGeom>
        </p:spPr>
      </p:pic>
    </p:spTree>
    <p:extLst>
      <p:ext uri="{BB962C8B-B14F-4D97-AF65-F5344CB8AC3E}">
        <p14:creationId xmlns:p14="http://schemas.microsoft.com/office/powerpoint/2010/main" val="4112578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1F2A84F-D170-4D2D-9E73-48DEC9F6BDA3}"/>
              </a:ext>
            </a:extLst>
          </p:cNvPr>
          <p:cNvSpPr>
            <a:spLocks noGrp="1"/>
          </p:cNvSpPr>
          <p:nvPr>
            <p:ph type="title"/>
          </p:nvPr>
        </p:nvSpPr>
        <p:spPr/>
        <p:txBody>
          <a:bodyPr/>
          <a:lstStyle/>
          <a:p>
            <a:endParaRPr lang="sl-SI"/>
          </a:p>
        </p:txBody>
      </p:sp>
      <p:sp>
        <p:nvSpPr>
          <p:cNvPr id="3" name="Označba mesta vsebine 2">
            <a:extLst>
              <a:ext uri="{FF2B5EF4-FFF2-40B4-BE49-F238E27FC236}">
                <a16:creationId xmlns:a16="http://schemas.microsoft.com/office/drawing/2014/main" id="{9E3E9ABA-6517-4006-8A70-03C9CE7655B6}"/>
              </a:ext>
            </a:extLst>
          </p:cNvPr>
          <p:cNvSpPr>
            <a:spLocks noGrp="1"/>
          </p:cNvSpPr>
          <p:nvPr>
            <p:ph idx="1"/>
          </p:nvPr>
        </p:nvSpPr>
        <p:spPr/>
        <p:txBody>
          <a:bodyPr/>
          <a:lstStyle/>
          <a:p>
            <a:r>
              <a:rPr lang="sl-SI" dirty="0">
                <a:hlinkClick r:id="rId2"/>
              </a:rPr>
              <a:t>https://www.youtube.com/watch?v=ZRrBU2rF-2s</a:t>
            </a:r>
            <a:endParaRPr lang="sl-SI" dirty="0"/>
          </a:p>
          <a:p>
            <a:endParaRPr lang="sl-SI" dirty="0"/>
          </a:p>
        </p:txBody>
      </p:sp>
    </p:spTree>
    <p:extLst>
      <p:ext uri="{BB962C8B-B14F-4D97-AF65-F5344CB8AC3E}">
        <p14:creationId xmlns:p14="http://schemas.microsoft.com/office/powerpoint/2010/main" val="2359308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EBEA78C8-0093-4247-AA90-8289D927959F}"/>
              </a:ext>
            </a:extLst>
          </p:cNvPr>
          <p:cNvSpPr>
            <a:spLocks noGrp="1"/>
          </p:cNvSpPr>
          <p:nvPr>
            <p:ph idx="1"/>
          </p:nvPr>
        </p:nvSpPr>
        <p:spPr>
          <a:xfrm>
            <a:off x="838200" y="541538"/>
            <a:ext cx="10515600" cy="5635425"/>
          </a:xfrm>
        </p:spPr>
        <p:txBody>
          <a:bodyPr/>
          <a:lstStyle/>
          <a:p>
            <a:r>
              <a:rPr lang="sl-SI" dirty="0"/>
              <a:t>znotraj jedra je dedni material, ki je </a:t>
            </a:r>
            <a:r>
              <a:rPr lang="sl-SI" dirty="0" err="1"/>
              <a:t>despiraliziran</a:t>
            </a:r>
            <a:r>
              <a:rPr lang="sl-SI" dirty="0"/>
              <a:t> (razpršen) – imenovan kromatin</a:t>
            </a:r>
          </a:p>
          <a:p>
            <a:r>
              <a:rPr lang="sl-SI" dirty="0"/>
              <a:t>znotraj jedra je različno število jedrc</a:t>
            </a:r>
          </a:p>
          <a:p>
            <a:endParaRPr lang="sl-SI" dirty="0"/>
          </a:p>
        </p:txBody>
      </p:sp>
      <p:pic>
        <p:nvPicPr>
          <p:cNvPr id="4" name="Slika 3">
            <a:extLst>
              <a:ext uri="{FF2B5EF4-FFF2-40B4-BE49-F238E27FC236}">
                <a16:creationId xmlns:a16="http://schemas.microsoft.com/office/drawing/2014/main" id="{C3DDBBC3-9EB1-4517-93BE-BCC2F5345797}"/>
              </a:ext>
            </a:extLst>
          </p:cNvPr>
          <p:cNvPicPr>
            <a:picLocks noChangeAspect="1"/>
          </p:cNvPicPr>
          <p:nvPr/>
        </p:nvPicPr>
        <p:blipFill>
          <a:blip r:embed="rId2"/>
          <a:stretch>
            <a:fillRect/>
          </a:stretch>
        </p:blipFill>
        <p:spPr>
          <a:xfrm>
            <a:off x="3190967" y="2089680"/>
            <a:ext cx="5553537" cy="4365080"/>
          </a:xfrm>
          <a:prstGeom prst="rect">
            <a:avLst/>
          </a:prstGeom>
        </p:spPr>
      </p:pic>
    </p:spTree>
    <p:extLst>
      <p:ext uri="{BB962C8B-B14F-4D97-AF65-F5344CB8AC3E}">
        <p14:creationId xmlns:p14="http://schemas.microsoft.com/office/powerpoint/2010/main" val="1973318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8882378B-1DF4-4D5F-BA4C-E1A60E08667D}"/>
              </a:ext>
            </a:extLst>
          </p:cNvPr>
          <p:cNvSpPr>
            <a:spLocks noGrp="1"/>
          </p:cNvSpPr>
          <p:nvPr>
            <p:ph idx="1"/>
          </p:nvPr>
        </p:nvSpPr>
        <p:spPr>
          <a:xfrm>
            <a:off x="838200" y="550416"/>
            <a:ext cx="10515600" cy="5626547"/>
          </a:xfrm>
        </p:spPr>
        <p:txBody>
          <a:bodyPr/>
          <a:lstStyle/>
          <a:p>
            <a:r>
              <a:rPr lang="sl-SI" dirty="0"/>
              <a:t>kadar se celica pripravlja na celično delitev, se dedni material zbere ali </a:t>
            </a:r>
            <a:r>
              <a:rPr lang="sl-SI" dirty="0" err="1"/>
              <a:t>spiralizira</a:t>
            </a:r>
            <a:r>
              <a:rPr lang="sl-SI" dirty="0"/>
              <a:t> takrat govorimo o kromosomih</a:t>
            </a:r>
          </a:p>
          <a:p>
            <a:r>
              <a:rPr lang="sl-SI" dirty="0"/>
              <a:t>kromosom je iz DNA molekul in iz beljakovin - histonov</a:t>
            </a:r>
          </a:p>
          <a:p>
            <a:r>
              <a:rPr lang="sl-SI" dirty="0"/>
              <a:t>če se celica deli so kromosomi</a:t>
            </a:r>
          </a:p>
          <a:p>
            <a:r>
              <a:rPr lang="sl-SI" dirty="0"/>
              <a:t>če se celica ne deli je kromatin</a:t>
            </a:r>
          </a:p>
          <a:p>
            <a:endParaRPr lang="sl-SI" dirty="0"/>
          </a:p>
        </p:txBody>
      </p:sp>
      <p:pic>
        <p:nvPicPr>
          <p:cNvPr id="4" name="Slika 3">
            <a:extLst>
              <a:ext uri="{FF2B5EF4-FFF2-40B4-BE49-F238E27FC236}">
                <a16:creationId xmlns:a16="http://schemas.microsoft.com/office/drawing/2014/main" id="{8A5DAFD3-DE2B-4C18-91A0-261E584DF30F}"/>
              </a:ext>
            </a:extLst>
          </p:cNvPr>
          <p:cNvPicPr>
            <a:picLocks noChangeAspect="1"/>
          </p:cNvPicPr>
          <p:nvPr/>
        </p:nvPicPr>
        <p:blipFill>
          <a:blip r:embed="rId2"/>
          <a:stretch>
            <a:fillRect/>
          </a:stretch>
        </p:blipFill>
        <p:spPr>
          <a:xfrm>
            <a:off x="4749552" y="2860469"/>
            <a:ext cx="7374385" cy="3902279"/>
          </a:xfrm>
          <a:prstGeom prst="rect">
            <a:avLst/>
          </a:prstGeom>
        </p:spPr>
      </p:pic>
    </p:spTree>
    <p:extLst>
      <p:ext uri="{BB962C8B-B14F-4D97-AF65-F5344CB8AC3E}">
        <p14:creationId xmlns:p14="http://schemas.microsoft.com/office/powerpoint/2010/main" val="3451767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45C8A9A3-35F1-4CA9-A749-931DD1E37577}"/>
              </a:ext>
            </a:extLst>
          </p:cNvPr>
          <p:cNvSpPr>
            <a:spLocks noGrp="1"/>
          </p:cNvSpPr>
          <p:nvPr>
            <p:ph idx="1"/>
          </p:nvPr>
        </p:nvSpPr>
        <p:spPr>
          <a:xfrm>
            <a:off x="5504154" y="417250"/>
            <a:ext cx="5849645" cy="5759713"/>
          </a:xfrm>
        </p:spPr>
        <p:txBody>
          <a:bodyPr/>
          <a:lstStyle/>
          <a:p>
            <a:r>
              <a:rPr lang="sl-SI" dirty="0"/>
              <a:t>KARIOTIP </a:t>
            </a:r>
          </a:p>
          <a:p>
            <a:endParaRPr lang="sl-SI" dirty="0"/>
          </a:p>
          <a:p>
            <a:r>
              <a:rPr lang="sl-SI" dirty="0"/>
              <a:t>46 kromosomov </a:t>
            </a:r>
          </a:p>
          <a:p>
            <a:endParaRPr lang="sl-SI" dirty="0"/>
          </a:p>
          <a:p>
            <a:r>
              <a:rPr lang="sl-SI" dirty="0"/>
              <a:t>Kromosomi 1-22 so oštevilčeni glede na velikost </a:t>
            </a:r>
          </a:p>
          <a:p>
            <a:endParaRPr lang="sl-SI" dirty="0"/>
          </a:p>
          <a:p>
            <a:r>
              <a:rPr lang="sl-SI" dirty="0"/>
              <a:t> normalna človeška celica vsebuje po par vsakega kromosoma </a:t>
            </a:r>
          </a:p>
          <a:p>
            <a:endParaRPr lang="sl-SI" dirty="0"/>
          </a:p>
          <a:p>
            <a:r>
              <a:rPr lang="sl-SI" dirty="0"/>
              <a:t> Poleg teh kromosomov imamo se spolna kromosoma X in Y</a:t>
            </a:r>
          </a:p>
        </p:txBody>
      </p:sp>
      <p:pic>
        <p:nvPicPr>
          <p:cNvPr id="4" name="Slika 3">
            <a:extLst>
              <a:ext uri="{FF2B5EF4-FFF2-40B4-BE49-F238E27FC236}">
                <a16:creationId xmlns:a16="http://schemas.microsoft.com/office/drawing/2014/main" id="{63536127-839C-4156-8B5A-19D527A28C3C}"/>
              </a:ext>
            </a:extLst>
          </p:cNvPr>
          <p:cNvPicPr>
            <a:picLocks noChangeAspect="1"/>
          </p:cNvPicPr>
          <p:nvPr/>
        </p:nvPicPr>
        <p:blipFill>
          <a:blip r:embed="rId2"/>
          <a:stretch>
            <a:fillRect/>
          </a:stretch>
        </p:blipFill>
        <p:spPr>
          <a:xfrm>
            <a:off x="91782" y="-1"/>
            <a:ext cx="5166221" cy="5566299"/>
          </a:xfrm>
          <a:prstGeom prst="rect">
            <a:avLst/>
          </a:prstGeom>
        </p:spPr>
      </p:pic>
    </p:spTree>
    <p:extLst>
      <p:ext uri="{BB962C8B-B14F-4D97-AF65-F5344CB8AC3E}">
        <p14:creationId xmlns:p14="http://schemas.microsoft.com/office/powerpoint/2010/main" val="2063810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6AAC4D6-2A17-45A7-B98D-A9FF3DF69D8C}"/>
              </a:ext>
            </a:extLst>
          </p:cNvPr>
          <p:cNvSpPr>
            <a:spLocks noGrp="1"/>
          </p:cNvSpPr>
          <p:nvPr>
            <p:ph type="title"/>
          </p:nvPr>
        </p:nvSpPr>
        <p:spPr/>
        <p:txBody>
          <a:bodyPr/>
          <a:lstStyle/>
          <a:p>
            <a:r>
              <a:rPr lang="sl-SI" dirty="0"/>
              <a:t>Naloge celičnega jedra</a:t>
            </a:r>
          </a:p>
        </p:txBody>
      </p:sp>
      <p:sp>
        <p:nvSpPr>
          <p:cNvPr id="3" name="Označba mesta vsebine 2">
            <a:extLst>
              <a:ext uri="{FF2B5EF4-FFF2-40B4-BE49-F238E27FC236}">
                <a16:creationId xmlns:a16="http://schemas.microsoft.com/office/drawing/2014/main" id="{329139B9-171A-4CC7-B766-7C9831BAFD5D}"/>
              </a:ext>
            </a:extLst>
          </p:cNvPr>
          <p:cNvSpPr>
            <a:spLocks noGrp="1"/>
          </p:cNvSpPr>
          <p:nvPr>
            <p:ph idx="1"/>
          </p:nvPr>
        </p:nvSpPr>
        <p:spPr/>
        <p:txBody>
          <a:bodyPr/>
          <a:lstStyle/>
          <a:p>
            <a:r>
              <a:rPr lang="sl-SI" dirty="0"/>
              <a:t>jedro nadzira delovanje celice (kot možgani)</a:t>
            </a:r>
          </a:p>
          <a:p>
            <a:r>
              <a:rPr lang="sl-SI" dirty="0"/>
              <a:t>pošilja ukaze</a:t>
            </a:r>
          </a:p>
          <a:p>
            <a:r>
              <a:rPr lang="sl-SI" dirty="0"/>
              <a:t>jedro se deli omogoči prenos lastnosti iz staršev na potomce</a:t>
            </a:r>
          </a:p>
          <a:p>
            <a:endParaRPr lang="sl-SI" dirty="0"/>
          </a:p>
        </p:txBody>
      </p:sp>
    </p:spTree>
    <p:extLst>
      <p:ext uri="{BB962C8B-B14F-4D97-AF65-F5344CB8AC3E}">
        <p14:creationId xmlns:p14="http://schemas.microsoft.com/office/powerpoint/2010/main" val="1480254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3A50225-FAFE-41D8-B83A-098A518A53F6}"/>
              </a:ext>
            </a:extLst>
          </p:cNvPr>
          <p:cNvSpPr>
            <a:spLocks noGrp="1"/>
          </p:cNvSpPr>
          <p:nvPr>
            <p:ph type="ctrTitle"/>
          </p:nvPr>
        </p:nvSpPr>
        <p:spPr/>
        <p:txBody>
          <a:bodyPr/>
          <a:lstStyle/>
          <a:p>
            <a:r>
              <a:rPr lang="sl-SI" dirty="0" err="1"/>
              <a:t>Deoksiribonukleinska</a:t>
            </a:r>
            <a:r>
              <a:rPr lang="sl-SI" dirty="0"/>
              <a:t> kislina </a:t>
            </a:r>
            <a:br>
              <a:rPr lang="sl-SI" dirty="0"/>
            </a:br>
            <a:r>
              <a:rPr lang="sl-SI" dirty="0"/>
              <a:t>DNK</a:t>
            </a:r>
          </a:p>
        </p:txBody>
      </p:sp>
      <p:sp>
        <p:nvSpPr>
          <p:cNvPr id="3" name="Podnaslov 2">
            <a:extLst>
              <a:ext uri="{FF2B5EF4-FFF2-40B4-BE49-F238E27FC236}">
                <a16:creationId xmlns:a16="http://schemas.microsoft.com/office/drawing/2014/main" id="{D966D4D7-4FE1-4FF8-A6D6-7F2F293F999B}"/>
              </a:ext>
            </a:extLst>
          </p:cNvPr>
          <p:cNvSpPr>
            <a:spLocks noGrp="1"/>
          </p:cNvSpPr>
          <p:nvPr>
            <p:ph type="subTitle" idx="1"/>
          </p:nvPr>
        </p:nvSpPr>
        <p:spPr/>
        <p:txBody>
          <a:bodyPr/>
          <a:lstStyle/>
          <a:p>
            <a:endParaRPr lang="sl-SI"/>
          </a:p>
        </p:txBody>
      </p:sp>
    </p:spTree>
    <p:extLst>
      <p:ext uri="{BB962C8B-B14F-4D97-AF65-F5344CB8AC3E}">
        <p14:creationId xmlns:p14="http://schemas.microsoft.com/office/powerpoint/2010/main" val="2908558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A4FB4B5A-B702-4C3D-909D-1A4494BB8B2A}"/>
              </a:ext>
            </a:extLst>
          </p:cNvPr>
          <p:cNvSpPr>
            <a:spLocks noGrp="1"/>
          </p:cNvSpPr>
          <p:nvPr>
            <p:ph idx="1"/>
          </p:nvPr>
        </p:nvSpPr>
        <p:spPr>
          <a:xfrm>
            <a:off x="838200" y="399495"/>
            <a:ext cx="10515600" cy="5777468"/>
          </a:xfrm>
        </p:spPr>
        <p:txBody>
          <a:bodyPr/>
          <a:lstStyle/>
          <a:p>
            <a:r>
              <a:rPr lang="sl-SI" dirty="0"/>
              <a:t>1953 James </a:t>
            </a:r>
            <a:r>
              <a:rPr lang="sl-SI" dirty="0" err="1"/>
              <a:t>Dewey</a:t>
            </a:r>
            <a:r>
              <a:rPr lang="sl-SI" dirty="0"/>
              <a:t> Watson in Francis Crick razvozlata njeno strukturo. </a:t>
            </a:r>
          </a:p>
        </p:txBody>
      </p:sp>
      <p:pic>
        <p:nvPicPr>
          <p:cNvPr id="4" name="Slika 3">
            <a:extLst>
              <a:ext uri="{FF2B5EF4-FFF2-40B4-BE49-F238E27FC236}">
                <a16:creationId xmlns:a16="http://schemas.microsoft.com/office/drawing/2014/main" id="{BCEDB226-7402-4124-9077-13E005329915}"/>
              </a:ext>
            </a:extLst>
          </p:cNvPr>
          <p:cNvPicPr>
            <a:picLocks noChangeAspect="1"/>
          </p:cNvPicPr>
          <p:nvPr/>
        </p:nvPicPr>
        <p:blipFill>
          <a:blip r:embed="rId2"/>
          <a:stretch>
            <a:fillRect/>
          </a:stretch>
        </p:blipFill>
        <p:spPr>
          <a:xfrm>
            <a:off x="2451161" y="1603580"/>
            <a:ext cx="7289677" cy="4854925"/>
          </a:xfrm>
          <a:prstGeom prst="rect">
            <a:avLst/>
          </a:prstGeom>
        </p:spPr>
      </p:pic>
    </p:spTree>
    <p:extLst>
      <p:ext uri="{BB962C8B-B14F-4D97-AF65-F5344CB8AC3E}">
        <p14:creationId xmlns:p14="http://schemas.microsoft.com/office/powerpoint/2010/main" val="4235567258"/>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793</Words>
  <Application>Microsoft Office PowerPoint</Application>
  <PresentationFormat>Širokozaslonsko</PresentationFormat>
  <Paragraphs>97</Paragraphs>
  <Slides>32</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32</vt:i4>
      </vt:variant>
    </vt:vector>
  </HeadingPairs>
  <TitlesOfParts>
    <vt:vector size="36" baseType="lpstr">
      <vt:lpstr>Arial</vt:lpstr>
      <vt:lpstr>Calibri</vt:lpstr>
      <vt:lpstr>Calibri Light</vt:lpstr>
      <vt:lpstr>Officeova tema</vt:lpstr>
      <vt:lpstr>CELIČNO JEDRO</vt:lpstr>
      <vt:lpstr>PowerPointova predstavitev</vt:lpstr>
      <vt:lpstr>PowerPointova predstavitev</vt:lpstr>
      <vt:lpstr>PowerPointova predstavitev</vt:lpstr>
      <vt:lpstr>PowerPointova predstavitev</vt:lpstr>
      <vt:lpstr>PowerPointova predstavitev</vt:lpstr>
      <vt:lpstr>Naloge celičnega jedra</vt:lpstr>
      <vt:lpstr>Deoksiribonukleinska kislina  DNK</vt:lpstr>
      <vt:lpstr>PowerPointova predstavitev</vt:lpstr>
      <vt:lpstr>Zgradba DNK</vt:lpstr>
      <vt:lpstr>PowerPointova predstavitev</vt:lpstr>
      <vt:lpstr>Watson-Crickovo pravilo baznih parov</vt:lpstr>
      <vt:lpstr>Funkcija DNK</vt:lpstr>
      <vt:lpstr>Zanimivosti</vt:lpstr>
      <vt:lpstr>GEN</vt:lpstr>
      <vt:lpstr>GENOM</vt:lpstr>
      <vt:lpstr>MUTACIJE</vt:lpstr>
      <vt:lpstr>Genske mutacije</vt:lpstr>
      <vt:lpstr>PowerPointova predstavitev</vt:lpstr>
      <vt:lpstr>Kromosomske mutacije</vt:lpstr>
      <vt:lpstr>PowerPointova predstavitev</vt:lpstr>
      <vt:lpstr>Genomske mutacije</vt:lpstr>
      <vt:lpstr>Primeri mutacij</vt:lpstr>
      <vt:lpstr>Progerija </vt:lpstr>
      <vt:lpstr>Uner Tanov sindrom</vt:lpstr>
      <vt:lpstr>Policefalija</vt:lpstr>
      <vt:lpstr>Hallermann-Streiff sindrom</vt:lpstr>
      <vt:lpstr>Hipertrihoza </vt:lpstr>
      <vt:lpstr>Černobil</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CELIČNO JEDRO</dc:title>
  <dc:creator>Neva Rebolj</dc:creator>
  <cp:lastModifiedBy>Neva Rebolj</cp:lastModifiedBy>
  <cp:revision>1</cp:revision>
  <dcterms:created xsi:type="dcterms:W3CDTF">2023-02-22T07:27:26Z</dcterms:created>
  <dcterms:modified xsi:type="dcterms:W3CDTF">2023-02-22T07:27:46Z</dcterms:modified>
</cp:coreProperties>
</file>