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6" r:id="rId2"/>
    <p:sldId id="299" r:id="rId3"/>
    <p:sldId id="334"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87"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447" r:id="rId40"/>
    <p:sldId id="448" r:id="rId41"/>
    <p:sldId id="449" r:id="rId42"/>
    <p:sldId id="450" r:id="rId43"/>
    <p:sldId id="451" r:id="rId44"/>
    <p:sldId id="452" r:id="rId45"/>
    <p:sldId id="453" r:id="rId46"/>
    <p:sldId id="454" r:id="rId47"/>
    <p:sldId id="455" r:id="rId48"/>
    <p:sldId id="456" r:id="rId49"/>
    <p:sldId id="457" r:id="rId50"/>
    <p:sldId id="458" r:id="rId51"/>
    <p:sldId id="459" r:id="rId52"/>
    <p:sldId id="460" r:id="rId53"/>
    <p:sldId id="461" r:id="rId54"/>
    <p:sldId id="462" r:id="rId55"/>
    <p:sldId id="463" r:id="rId56"/>
    <p:sldId id="464" r:id="rId5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5512D118-5CC6-11CF-8D67-00AA00BDCE1D}" r:id="rId1"/>
</file>

<file path=ppt/activeX/activeX2.xml><?xml version="1.0" encoding="utf-8"?>
<ax:ocx xmlns:ax="http://schemas.microsoft.com/office/2006/activeX" xmlns:r="http://schemas.openxmlformats.org/officeDocument/2006/relationships" ax:classid="{5512D118-5CC6-11CF-8D67-00AA00BDCE1D}"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AFF6447-D37C-4DD7-BF39-356A90C1100D}"/>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B8512C75-35F5-458C-8B8D-FF1BF7664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B5E84A14-0948-472C-B9E6-1DB464862893}"/>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5" name="Označba mesta noge 4">
            <a:extLst>
              <a:ext uri="{FF2B5EF4-FFF2-40B4-BE49-F238E27FC236}">
                <a16:creationId xmlns:a16="http://schemas.microsoft.com/office/drawing/2014/main" id="{442DC339-94E3-4A27-804E-D3DE672EA72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3519E07-74D3-4CEE-B401-5A445772A566}"/>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363331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B4E574-3F07-482D-88E2-DB2F008CD096}"/>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05079B2-FC8F-444F-943A-5174FCB59BCD}"/>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0E2F4A1-E407-4CDB-8188-34C8DF103066}"/>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5" name="Označba mesta noge 4">
            <a:extLst>
              <a:ext uri="{FF2B5EF4-FFF2-40B4-BE49-F238E27FC236}">
                <a16:creationId xmlns:a16="http://schemas.microsoft.com/office/drawing/2014/main" id="{785F6794-9D64-4C19-85B4-F357AF565B4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58C644E-F326-4A1B-A6BC-21826B8A327F}"/>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177893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2F919EDA-E0D4-4562-B165-EC8A672E24DA}"/>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1CA460E-285A-4EF0-A598-25C07C2E786E}"/>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1142349-3D82-4B70-997A-139FE270DEC9}"/>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5" name="Označba mesta noge 4">
            <a:extLst>
              <a:ext uri="{FF2B5EF4-FFF2-40B4-BE49-F238E27FC236}">
                <a16:creationId xmlns:a16="http://schemas.microsoft.com/office/drawing/2014/main" id="{7A31419C-FBE2-4280-B511-1DD8E09CADD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CA3221D-09EB-4CF8-A371-CAF4D2319775}"/>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79029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41F114-E082-4473-BB36-5DB2B6AA04F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E41CBAA4-3365-48E6-BCA3-68819BBAA56F}"/>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389365A-934D-4E48-837C-E69A1C31AF96}"/>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5" name="Označba mesta noge 4">
            <a:extLst>
              <a:ext uri="{FF2B5EF4-FFF2-40B4-BE49-F238E27FC236}">
                <a16:creationId xmlns:a16="http://schemas.microsoft.com/office/drawing/2014/main" id="{9ADE5D5E-D2C8-4EEB-9002-EBCAAC896B6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03B8DA9-132D-41CF-9E96-B4E20AF4D48A}"/>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190127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63E90D-33BE-4F29-B64B-E6DBC41B7BD3}"/>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62503D9C-2858-463D-B15B-50A2103B3B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B72755EC-2666-475D-8E8E-AEE3C2C8750F}"/>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5" name="Označba mesta noge 4">
            <a:extLst>
              <a:ext uri="{FF2B5EF4-FFF2-40B4-BE49-F238E27FC236}">
                <a16:creationId xmlns:a16="http://schemas.microsoft.com/office/drawing/2014/main" id="{C3924711-C8B5-45D6-9E2D-AC535B189D1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721E296-467C-4CF8-8912-60019AFEC0D0}"/>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178631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8AD84A-F4D1-425E-A96C-04EA3006CEC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F5AE427-AD39-438F-80A6-354AF70645C0}"/>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984334E7-9A87-435D-966F-88D95ED6C050}"/>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984264BD-3358-46EC-A296-FB92962E1021}"/>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6" name="Označba mesta noge 5">
            <a:extLst>
              <a:ext uri="{FF2B5EF4-FFF2-40B4-BE49-F238E27FC236}">
                <a16:creationId xmlns:a16="http://schemas.microsoft.com/office/drawing/2014/main" id="{69C4CA4F-F4B5-4027-8712-F6D6C0D2660F}"/>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3040832-5432-4542-9307-06ECE8F42A85}"/>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721982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9A4D4E-022B-480E-B7E6-CA85B06797DA}"/>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A9914A7B-CEB0-4555-9970-D309FBCD1C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5B5B2A3A-0783-4DBC-A2D7-0E9ED38049D9}"/>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1401854A-6A24-4197-BCB9-A801501E7A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22D53F56-3030-44CD-A40F-557F2178285E}"/>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401B469D-F42E-49D6-9EFD-9F13FB596EC7}"/>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8" name="Označba mesta noge 7">
            <a:extLst>
              <a:ext uri="{FF2B5EF4-FFF2-40B4-BE49-F238E27FC236}">
                <a16:creationId xmlns:a16="http://schemas.microsoft.com/office/drawing/2014/main" id="{CE5917CD-A111-458E-9803-DA6A34388826}"/>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60A7C20D-F315-4874-9F1C-B043566B05A8}"/>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148416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B12615-0D4F-4DB2-AC3C-7E78C90D71D7}"/>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C4384C8F-821C-41DD-965F-403EB6880D8A}"/>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4" name="Označba mesta noge 3">
            <a:extLst>
              <a:ext uri="{FF2B5EF4-FFF2-40B4-BE49-F238E27FC236}">
                <a16:creationId xmlns:a16="http://schemas.microsoft.com/office/drawing/2014/main" id="{98F36E9C-34E5-4E04-B916-47F8E6560A90}"/>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9B7614A3-D202-4722-A58F-716D88B79E44}"/>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346215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3C0A332F-BC00-4905-8934-28132D1DCB79}"/>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3" name="Označba mesta noge 2">
            <a:extLst>
              <a:ext uri="{FF2B5EF4-FFF2-40B4-BE49-F238E27FC236}">
                <a16:creationId xmlns:a16="http://schemas.microsoft.com/office/drawing/2014/main" id="{31A4DCB6-6643-4CEE-964A-7328CCE2B54C}"/>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DE5673F5-A1EC-407A-9B33-DDA16BFE48D2}"/>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205310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B9F5B4-60C7-438A-AECB-E219B607519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62666138-58BF-405C-A218-6400D4BBD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25E11427-F9FD-4510-936B-62A118E66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D8175F81-D9C1-412C-8F7C-3A3724D34822}"/>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6" name="Označba mesta noge 5">
            <a:extLst>
              <a:ext uri="{FF2B5EF4-FFF2-40B4-BE49-F238E27FC236}">
                <a16:creationId xmlns:a16="http://schemas.microsoft.com/office/drawing/2014/main" id="{6819640E-ADF4-413D-97A4-4592103FF16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B4E6DC3-0828-47F5-9418-F16680D7EE34}"/>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211035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CC3E76-2EE4-4A1F-A68B-9C923255F97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28331753-D78D-4013-8FB1-027399A19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F2973E03-A378-4F2B-BBF3-D304C5EC1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ADFD18B3-F90A-4F45-9DC7-1F70AD2A00C5}"/>
              </a:ext>
            </a:extLst>
          </p:cNvPr>
          <p:cNvSpPr>
            <a:spLocks noGrp="1"/>
          </p:cNvSpPr>
          <p:nvPr>
            <p:ph type="dt" sz="half" idx="10"/>
          </p:nvPr>
        </p:nvSpPr>
        <p:spPr/>
        <p:txBody>
          <a:bodyPr/>
          <a:lstStyle/>
          <a:p>
            <a:fld id="{0091CD67-CE4F-47B7-9645-1118EC09112D}" type="datetimeFigureOut">
              <a:rPr lang="sl-SI" smtClean="0"/>
              <a:t>22. 02. 2023</a:t>
            </a:fld>
            <a:endParaRPr lang="sl-SI"/>
          </a:p>
        </p:txBody>
      </p:sp>
      <p:sp>
        <p:nvSpPr>
          <p:cNvPr id="6" name="Označba mesta noge 5">
            <a:extLst>
              <a:ext uri="{FF2B5EF4-FFF2-40B4-BE49-F238E27FC236}">
                <a16:creationId xmlns:a16="http://schemas.microsoft.com/office/drawing/2014/main" id="{2BFFF923-69A7-47E6-A0A4-5F5BA2300B9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B5BE032-BD8F-4F92-B889-4602D019ED8F}"/>
              </a:ext>
            </a:extLst>
          </p:cNvPr>
          <p:cNvSpPr>
            <a:spLocks noGrp="1"/>
          </p:cNvSpPr>
          <p:nvPr>
            <p:ph type="sldNum" sz="quarter" idx="12"/>
          </p:nvPr>
        </p:nvSpPr>
        <p:spPr/>
        <p:txBody>
          <a:bodyPr/>
          <a:lstStyle/>
          <a:p>
            <a:fld id="{489111DD-60AF-4BB9-BF1B-85DBFC62E6FD}" type="slidenum">
              <a:rPr lang="sl-SI" smtClean="0"/>
              <a:t>‹#›</a:t>
            </a:fld>
            <a:endParaRPr lang="sl-SI"/>
          </a:p>
        </p:txBody>
      </p:sp>
    </p:spTree>
    <p:extLst>
      <p:ext uri="{BB962C8B-B14F-4D97-AF65-F5344CB8AC3E}">
        <p14:creationId xmlns:p14="http://schemas.microsoft.com/office/powerpoint/2010/main" val="112884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79BBE78D-6B84-4746-B2DA-C3A2213F2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D5D62EC-809D-4AF7-B088-C8DA82067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9F98A84-A87D-498F-91CF-D12A32FAE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1CD67-CE4F-47B7-9645-1118EC09112D}" type="datetimeFigureOut">
              <a:rPr lang="sl-SI" smtClean="0"/>
              <a:t>22. 02. 2023</a:t>
            </a:fld>
            <a:endParaRPr lang="sl-SI"/>
          </a:p>
        </p:txBody>
      </p:sp>
      <p:sp>
        <p:nvSpPr>
          <p:cNvPr id="5" name="Označba mesta noge 4">
            <a:extLst>
              <a:ext uri="{FF2B5EF4-FFF2-40B4-BE49-F238E27FC236}">
                <a16:creationId xmlns:a16="http://schemas.microsoft.com/office/drawing/2014/main" id="{B2E11668-9A0B-4E67-B42C-75FCEABCE2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773DCF5F-DCCE-4D6C-8385-6C48B213A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111DD-60AF-4BB9-BF1B-85DBFC62E6FD}" type="slidenum">
              <a:rPr lang="sl-SI" smtClean="0"/>
              <a:t>‹#›</a:t>
            </a:fld>
            <a:endParaRPr lang="sl-SI"/>
          </a:p>
        </p:txBody>
      </p:sp>
    </p:spTree>
    <p:extLst>
      <p:ext uri="{BB962C8B-B14F-4D97-AF65-F5344CB8AC3E}">
        <p14:creationId xmlns:p14="http://schemas.microsoft.com/office/powerpoint/2010/main" val="960394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ijz.si/sites/www.nijz.si/files/publikacije-datoteke/alkohol_v_sloveniji_0.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adihaj.net/pasivno-kajenje-2/" TargetMode="External"/><Relationship Id="rId2" Type="http://schemas.openxmlformats.org/officeDocument/2006/relationships/hyperlink" Target="https://www.abczdravja.si/dihala/kajenj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zadihaj.net/nekzaobljuba/bolezen_odvisnosti.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zadihaj.net/nekzaobljuba/cigaretni_dim.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zadihaj.net/vii-bolezni-ki-jih-povzroca-kajenj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RTyfPPc3G9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rustvo-stigma.si/a-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nijz.si/sl/uporaba-konoplje-v-medicini"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ilizadelo.si/alkohol.html" TargetMode="External"/><Relationship Id="rId2" Type="http://schemas.openxmlformats.org/officeDocument/2006/relationships/hyperlink" Target="http://www.cilizadelo.si/tobak.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Si8lRPNwsEI"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C1WFIFeVes8"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HnkGGZpZxFk"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zita.si/dusevnost/alkoholizem.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CECE74-6AE0-4C0F-8ECE-23CB7ADAC0CB}"/>
              </a:ext>
            </a:extLst>
          </p:cNvPr>
          <p:cNvSpPr>
            <a:spLocks noGrp="1"/>
          </p:cNvSpPr>
          <p:nvPr>
            <p:ph type="ctrTitle"/>
          </p:nvPr>
        </p:nvSpPr>
        <p:spPr/>
        <p:txBody>
          <a:bodyPr>
            <a:normAutofit/>
          </a:bodyPr>
          <a:lstStyle/>
          <a:p>
            <a:r>
              <a:rPr lang="sl-SI"/>
              <a:t>VPLIV PSIHOAKTIVNIH SNOVI NA CELICE, TKIVA, ORGANE</a:t>
            </a:r>
          </a:p>
        </p:txBody>
      </p:sp>
      <p:sp>
        <p:nvSpPr>
          <p:cNvPr id="3" name="Podnaslov 2">
            <a:extLst>
              <a:ext uri="{FF2B5EF4-FFF2-40B4-BE49-F238E27FC236}">
                <a16:creationId xmlns:a16="http://schemas.microsoft.com/office/drawing/2014/main" id="{9E764F3A-9CA8-4814-83D0-4EC20E3F342A}"/>
              </a:ext>
            </a:extLst>
          </p:cNvPr>
          <p:cNvSpPr>
            <a:spLocks noGrp="1"/>
          </p:cNvSpPr>
          <p:nvPr>
            <p:ph type="subTitle" idx="1"/>
          </p:nvPr>
        </p:nvSpPr>
        <p:spPr/>
        <p:txBody>
          <a:bodyPr/>
          <a:lstStyle/>
          <a:p>
            <a:endParaRPr lang="sl-SI"/>
          </a:p>
        </p:txBody>
      </p:sp>
    </p:spTree>
    <p:extLst>
      <p:ext uri="{BB962C8B-B14F-4D97-AF65-F5344CB8AC3E}">
        <p14:creationId xmlns:p14="http://schemas.microsoft.com/office/powerpoint/2010/main" val="3699732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C4D9AD-635B-4111-AAA9-A2D2841BCA7C}"/>
              </a:ext>
            </a:extLst>
          </p:cNvPr>
          <p:cNvSpPr>
            <a:spLocks noGrp="1"/>
          </p:cNvSpPr>
          <p:nvPr>
            <p:ph type="title"/>
          </p:nvPr>
        </p:nvSpPr>
        <p:spPr/>
        <p:txBody>
          <a:bodyPr/>
          <a:lstStyle/>
          <a:p>
            <a:r>
              <a:rPr lang="sl-SI" b="1" dirty="0"/>
              <a:t>Odnos ljudi do alkohola </a:t>
            </a:r>
            <a:endParaRPr lang="sl-SI" dirty="0"/>
          </a:p>
        </p:txBody>
      </p:sp>
      <p:sp>
        <p:nvSpPr>
          <p:cNvPr id="3" name="Označba mesta vsebine 2">
            <a:extLst>
              <a:ext uri="{FF2B5EF4-FFF2-40B4-BE49-F238E27FC236}">
                <a16:creationId xmlns:a16="http://schemas.microsoft.com/office/drawing/2014/main" id="{24316D64-4BD3-42E5-8B29-ADD3A04AEB10}"/>
              </a:ext>
            </a:extLst>
          </p:cNvPr>
          <p:cNvSpPr>
            <a:spLocks noGrp="1"/>
          </p:cNvSpPr>
          <p:nvPr>
            <p:ph idx="1"/>
          </p:nvPr>
        </p:nvSpPr>
        <p:spPr/>
        <p:txBody>
          <a:bodyPr>
            <a:normAutofit fontScale="77500" lnSpcReduction="20000"/>
          </a:bodyPr>
          <a:lstStyle/>
          <a:p>
            <a:pPr marL="0" indent="0">
              <a:buNone/>
            </a:pPr>
            <a:r>
              <a:rPr lang="sl-SI" b="1" dirty="0"/>
              <a:t>1. Abstinenti</a:t>
            </a:r>
            <a:r>
              <a:rPr lang="sl-SI" dirty="0"/>
              <a:t>(se popolnoma vzdržijo alkoholnih pijač)</a:t>
            </a:r>
          </a:p>
          <a:p>
            <a:pPr marL="0" indent="0">
              <a:buNone/>
            </a:pPr>
            <a:r>
              <a:rPr lang="sl-SI" b="1" dirty="0"/>
              <a:t>2. Zmerni pivci</a:t>
            </a:r>
            <a:endParaRPr lang="sl-SI" dirty="0"/>
          </a:p>
          <a:p>
            <a:r>
              <a:rPr lang="sl-SI" dirty="0"/>
              <a:t>Pijejo občasno.</a:t>
            </a:r>
          </a:p>
          <a:p>
            <a:r>
              <a:rPr lang="pl-PL" dirty="0"/>
              <a:t>Se znajo obvladati (kdaj, kje,koliko, kaj).</a:t>
            </a:r>
          </a:p>
          <a:p>
            <a:pPr marL="0" indent="0">
              <a:buNone/>
            </a:pPr>
            <a:r>
              <a:rPr lang="sl-SI" b="1" dirty="0"/>
              <a:t>3. Pretirani pivci</a:t>
            </a:r>
            <a:endParaRPr lang="sl-SI" dirty="0"/>
          </a:p>
          <a:p>
            <a:r>
              <a:rPr lang="sl-SI" dirty="0"/>
              <a:t>Pretiravajo v pitju alkohola -kje, koliko in kako pogosto (ob vsaki priliki pijejo alkohol)</a:t>
            </a:r>
          </a:p>
          <a:p>
            <a:endParaRPr lang="sl-SI" dirty="0"/>
          </a:p>
          <a:p>
            <a:pPr marL="0" indent="0">
              <a:buNone/>
            </a:pPr>
            <a:r>
              <a:rPr lang="sl-SI" b="1" dirty="0"/>
              <a:t>4. Odvisni od alkohola</a:t>
            </a:r>
            <a:endParaRPr lang="sl-SI" dirty="0"/>
          </a:p>
          <a:p>
            <a:r>
              <a:rPr lang="sl-SI" dirty="0"/>
              <a:t>Alkoholizem je kronična bolezen, ki se ne kaže šele s telesnimi in duševnimi zapleti, temveč že z nastopom odvisnosti in spremembami vedenja in navad, ki jo spremljajo.</a:t>
            </a:r>
          </a:p>
          <a:p>
            <a:pPr marL="0" indent="0">
              <a:buNone/>
            </a:pPr>
            <a:r>
              <a:rPr lang="sl-SI" b="1" dirty="0"/>
              <a:t>5. Nepopravljivo odvisni</a:t>
            </a:r>
            <a:endParaRPr lang="sl-SI" dirty="0"/>
          </a:p>
        </p:txBody>
      </p:sp>
    </p:spTree>
    <p:extLst>
      <p:ext uri="{BB962C8B-B14F-4D97-AF65-F5344CB8AC3E}">
        <p14:creationId xmlns:p14="http://schemas.microsoft.com/office/powerpoint/2010/main" val="331406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3AD959-1DC7-4DA8-86EC-61C7CC369D60}"/>
              </a:ext>
            </a:extLst>
          </p:cNvPr>
          <p:cNvSpPr>
            <a:spLocks noGrp="1"/>
          </p:cNvSpPr>
          <p:nvPr>
            <p:ph type="title"/>
          </p:nvPr>
        </p:nvSpPr>
        <p:spPr/>
        <p:txBody>
          <a:bodyPr/>
          <a:lstStyle/>
          <a:p>
            <a:r>
              <a:rPr lang="sl-SI" b="1" dirty="0"/>
              <a:t>Stopnje uživanja alkohola</a:t>
            </a:r>
            <a:br>
              <a:rPr lang="sl-SI" dirty="0"/>
            </a:br>
            <a:endParaRPr lang="sl-SI" dirty="0"/>
          </a:p>
        </p:txBody>
      </p:sp>
      <p:sp>
        <p:nvSpPr>
          <p:cNvPr id="3" name="Označba mesta vsebine 2">
            <a:extLst>
              <a:ext uri="{FF2B5EF4-FFF2-40B4-BE49-F238E27FC236}">
                <a16:creationId xmlns:a16="http://schemas.microsoft.com/office/drawing/2014/main" id="{17026C83-0320-45FA-8163-5EFBFFEB6A50}"/>
              </a:ext>
            </a:extLst>
          </p:cNvPr>
          <p:cNvSpPr>
            <a:spLocks noGrp="1"/>
          </p:cNvSpPr>
          <p:nvPr>
            <p:ph idx="1"/>
          </p:nvPr>
        </p:nvSpPr>
        <p:spPr/>
        <p:txBody>
          <a:bodyPr>
            <a:normAutofit/>
          </a:bodyPr>
          <a:lstStyle/>
          <a:p>
            <a:endParaRPr lang="sl-SI" dirty="0"/>
          </a:p>
          <a:p>
            <a:r>
              <a:rPr lang="sl-SI" dirty="0"/>
              <a:t>POSKUSNO PITJE  </a:t>
            </a:r>
          </a:p>
          <a:p>
            <a:r>
              <a:rPr lang="sl-SI" dirty="0"/>
              <a:t>REDNO PITJE</a:t>
            </a:r>
          </a:p>
          <a:p>
            <a:r>
              <a:rPr lang="sl-SI" dirty="0"/>
              <a:t>DUŠEVNA ODVISNOST</a:t>
            </a:r>
          </a:p>
          <a:p>
            <a:r>
              <a:rPr lang="sl-SI" dirty="0"/>
              <a:t>TELESNA ODVISNOST</a:t>
            </a:r>
          </a:p>
        </p:txBody>
      </p:sp>
    </p:spTree>
    <p:extLst>
      <p:ext uri="{BB962C8B-B14F-4D97-AF65-F5344CB8AC3E}">
        <p14:creationId xmlns:p14="http://schemas.microsoft.com/office/powerpoint/2010/main" val="13826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9B81C7-FDD1-4BB5-AF75-42B07289D546}"/>
              </a:ext>
            </a:extLst>
          </p:cNvPr>
          <p:cNvSpPr>
            <a:spLocks noGrp="1"/>
          </p:cNvSpPr>
          <p:nvPr>
            <p:ph type="title"/>
          </p:nvPr>
        </p:nvSpPr>
        <p:spPr/>
        <p:txBody>
          <a:bodyPr/>
          <a:lstStyle/>
          <a:p>
            <a:r>
              <a:rPr lang="sl-SI" b="1" dirty="0"/>
              <a:t>Posledice odvisnosti</a:t>
            </a:r>
            <a:endParaRPr lang="sl-SI" dirty="0"/>
          </a:p>
        </p:txBody>
      </p:sp>
      <p:sp>
        <p:nvSpPr>
          <p:cNvPr id="3" name="Označba mesta vsebine 2">
            <a:extLst>
              <a:ext uri="{FF2B5EF4-FFF2-40B4-BE49-F238E27FC236}">
                <a16:creationId xmlns:a16="http://schemas.microsoft.com/office/drawing/2014/main" id="{DA28C759-E664-4B97-9EFD-F3D178B9C2EE}"/>
              </a:ext>
            </a:extLst>
          </p:cNvPr>
          <p:cNvSpPr>
            <a:spLocks noGrp="1"/>
          </p:cNvSpPr>
          <p:nvPr>
            <p:ph idx="1"/>
          </p:nvPr>
        </p:nvSpPr>
        <p:spPr/>
        <p:txBody>
          <a:bodyPr>
            <a:normAutofit fontScale="92500" lnSpcReduction="20000"/>
          </a:bodyPr>
          <a:lstStyle/>
          <a:p>
            <a:pPr marL="0" indent="0">
              <a:buNone/>
            </a:pPr>
            <a:r>
              <a:rPr lang="sl-SI" dirty="0"/>
              <a:t>1. </a:t>
            </a:r>
            <a:r>
              <a:rPr lang="sl-SI" b="1" dirty="0"/>
              <a:t>Telesne</a:t>
            </a:r>
            <a:endParaRPr lang="sl-SI" dirty="0"/>
          </a:p>
          <a:p>
            <a:pPr marL="0" indent="0">
              <a:buNone/>
            </a:pPr>
            <a:r>
              <a:rPr lang="sl-SI" dirty="0"/>
              <a:t>2. </a:t>
            </a:r>
            <a:r>
              <a:rPr lang="sl-SI" b="1" dirty="0"/>
              <a:t>Duševne</a:t>
            </a:r>
            <a:endParaRPr lang="sl-SI" dirty="0"/>
          </a:p>
          <a:p>
            <a:r>
              <a:rPr lang="sl-SI" dirty="0"/>
              <a:t>Sprememba osebnosti (nasilen, pozabljiv, brezvoljen, razdražljiv…).</a:t>
            </a:r>
          </a:p>
          <a:p>
            <a:r>
              <a:rPr lang="sl-SI" dirty="0"/>
              <a:t>Psihiatrične(alkoholni bledež –</a:t>
            </a:r>
            <a:r>
              <a:rPr lang="sl-SI" dirty="0" err="1"/>
              <a:t>deliriumtremens</a:t>
            </a:r>
            <a:r>
              <a:rPr lang="sl-SI" dirty="0"/>
              <a:t>, alkoholna halucinacija, blodnjavost (ljubosumnost), motnja spomina, samomorilnost).</a:t>
            </a:r>
          </a:p>
          <a:p>
            <a:pPr marL="0" indent="0">
              <a:buNone/>
            </a:pPr>
            <a:r>
              <a:rPr lang="sl-SI" b="1" dirty="0"/>
              <a:t>3. Družbene</a:t>
            </a:r>
            <a:endParaRPr lang="sl-SI" dirty="0"/>
          </a:p>
          <a:p>
            <a:r>
              <a:rPr lang="pl-PL" dirty="0"/>
              <a:t>V družini: motnje v medsebojnih odnosih</a:t>
            </a:r>
          </a:p>
          <a:p>
            <a:r>
              <a:rPr lang="sl-SI" dirty="0"/>
              <a:t>Na delovnem mestu: zmanjša storilnost, konflikti, poškodbe…</a:t>
            </a:r>
          </a:p>
          <a:p>
            <a:r>
              <a:rPr lang="sl-SI" dirty="0"/>
              <a:t>Kriminal: 50-60% kaznivih dejanj storjenih pod vplivom alkohola, prometne nesreče</a:t>
            </a:r>
          </a:p>
          <a:p>
            <a:r>
              <a:rPr lang="sl-SI" dirty="0"/>
              <a:t>Brezdomstvo-osebnostni in družbeni propad človeka</a:t>
            </a:r>
          </a:p>
          <a:p>
            <a:endParaRPr lang="sl-SI" dirty="0"/>
          </a:p>
        </p:txBody>
      </p:sp>
    </p:spTree>
    <p:extLst>
      <p:ext uri="{BB962C8B-B14F-4D97-AF65-F5344CB8AC3E}">
        <p14:creationId xmlns:p14="http://schemas.microsoft.com/office/powerpoint/2010/main" val="120810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924637-7CE9-4FA1-B7BC-537C0BBAF62B}"/>
              </a:ext>
            </a:extLst>
          </p:cNvPr>
          <p:cNvSpPr>
            <a:spLocks noGrp="1"/>
          </p:cNvSpPr>
          <p:nvPr>
            <p:ph type="title"/>
          </p:nvPr>
        </p:nvSpPr>
        <p:spPr/>
        <p:txBody>
          <a:bodyPr/>
          <a:lstStyle/>
          <a:p>
            <a:r>
              <a:rPr lang="sl-SI" dirty="0"/>
              <a:t>Alkohol v Sloveniji </a:t>
            </a:r>
          </a:p>
        </p:txBody>
      </p:sp>
      <p:sp>
        <p:nvSpPr>
          <p:cNvPr id="3" name="Označba mesta vsebine 2">
            <a:extLst>
              <a:ext uri="{FF2B5EF4-FFF2-40B4-BE49-F238E27FC236}">
                <a16:creationId xmlns:a16="http://schemas.microsoft.com/office/drawing/2014/main" id="{C06C8407-FD2A-4F37-8CF7-FEE538928194}"/>
              </a:ext>
            </a:extLst>
          </p:cNvPr>
          <p:cNvSpPr>
            <a:spLocks noGrp="1"/>
          </p:cNvSpPr>
          <p:nvPr>
            <p:ph idx="1"/>
          </p:nvPr>
        </p:nvSpPr>
        <p:spPr/>
        <p:txBody>
          <a:bodyPr>
            <a:normAutofit fontScale="92500" lnSpcReduction="10000"/>
          </a:bodyPr>
          <a:lstStyle/>
          <a:p>
            <a:r>
              <a:rPr lang="sl-SI" dirty="0">
                <a:hlinkClick r:id="rId2"/>
              </a:rPr>
              <a:t>https://www.nijz.si/sites/www.nijz.si/files/publikacije-datoteke/alkohol_v_sloveniji_0.pdf</a:t>
            </a:r>
            <a:endParaRPr lang="sl-SI" dirty="0"/>
          </a:p>
          <a:p>
            <a:endParaRPr lang="sl-SI" dirty="0"/>
          </a:p>
          <a:p>
            <a:endParaRPr lang="sl-SI" dirty="0"/>
          </a:p>
          <a:p>
            <a:r>
              <a:rPr lang="sl-SI" dirty="0"/>
              <a:t>↑ poraba alkohola v Sloveniji</a:t>
            </a:r>
          </a:p>
          <a:p>
            <a:r>
              <a:rPr lang="pl-PL" dirty="0"/>
              <a:t>vpliv okolja na pitje alkohola</a:t>
            </a:r>
          </a:p>
          <a:p>
            <a:r>
              <a:rPr lang="sl-SI" b="1" dirty="0"/>
              <a:t>Neposreden                      Posreden</a:t>
            </a:r>
            <a:endParaRPr lang="sl-SI" dirty="0"/>
          </a:p>
          <a:p>
            <a:pPr marL="0" indent="0">
              <a:buNone/>
            </a:pPr>
            <a:r>
              <a:rPr lang="sl-SI" dirty="0"/>
              <a:t>-pritisk vrstnikov              -praznovanja</a:t>
            </a:r>
          </a:p>
          <a:p>
            <a:pPr marL="0" indent="0">
              <a:buNone/>
            </a:pPr>
            <a:r>
              <a:rPr lang="sl-SI" dirty="0"/>
              <a:t>                                            -običaji </a:t>
            </a:r>
          </a:p>
          <a:p>
            <a:pPr marL="0" indent="0">
              <a:buNone/>
            </a:pPr>
            <a:r>
              <a:rPr lang="sl-SI" dirty="0"/>
              <a:t>                                            -reklame</a:t>
            </a:r>
          </a:p>
        </p:txBody>
      </p:sp>
    </p:spTree>
    <p:extLst>
      <p:ext uri="{BB962C8B-B14F-4D97-AF65-F5344CB8AC3E}">
        <p14:creationId xmlns:p14="http://schemas.microsoft.com/office/powerpoint/2010/main" val="178274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3E097FE-B2EA-4F6B-B36C-14E2455F5E6B}"/>
              </a:ext>
            </a:extLst>
          </p:cNvPr>
          <p:cNvSpPr>
            <a:spLocks noGrp="1"/>
          </p:cNvSpPr>
          <p:nvPr>
            <p:ph type="title"/>
          </p:nvPr>
        </p:nvSpPr>
        <p:spPr/>
        <p:txBody>
          <a:bodyPr/>
          <a:lstStyle/>
          <a:p>
            <a:r>
              <a:rPr lang="sl-SI" dirty="0"/>
              <a:t>Kajenje </a:t>
            </a:r>
          </a:p>
        </p:txBody>
      </p:sp>
      <p:sp>
        <p:nvSpPr>
          <p:cNvPr id="3" name="Označba mesta vsebine 2">
            <a:extLst>
              <a:ext uri="{FF2B5EF4-FFF2-40B4-BE49-F238E27FC236}">
                <a16:creationId xmlns:a16="http://schemas.microsoft.com/office/drawing/2014/main" id="{5533BA47-7D99-4FD6-82EB-9CD045F3C964}"/>
              </a:ext>
            </a:extLst>
          </p:cNvPr>
          <p:cNvSpPr>
            <a:spLocks noGrp="1"/>
          </p:cNvSpPr>
          <p:nvPr>
            <p:ph idx="1"/>
          </p:nvPr>
        </p:nvSpPr>
        <p:spPr/>
        <p:txBody>
          <a:bodyPr/>
          <a:lstStyle/>
          <a:p>
            <a:r>
              <a:rPr lang="sl-SI" dirty="0">
                <a:hlinkClick r:id="rId2"/>
              </a:rPr>
              <a:t>https://www.abczdravja.si/dihala/kajenje/</a:t>
            </a:r>
            <a:r>
              <a:rPr lang="sl-SI" dirty="0"/>
              <a:t> </a:t>
            </a:r>
          </a:p>
          <a:p>
            <a:endParaRPr lang="sl-SI" dirty="0"/>
          </a:p>
          <a:p>
            <a:r>
              <a:rPr lang="sl-SI" dirty="0">
                <a:hlinkClick r:id="rId3"/>
              </a:rPr>
              <a:t>https://zadihaj.net/pasivno-kajenje-2/</a:t>
            </a:r>
            <a:r>
              <a:rPr lang="sl-SI" dirty="0"/>
              <a:t> </a:t>
            </a:r>
          </a:p>
        </p:txBody>
      </p:sp>
    </p:spTree>
    <p:extLst>
      <p:ext uri="{BB962C8B-B14F-4D97-AF65-F5344CB8AC3E}">
        <p14:creationId xmlns:p14="http://schemas.microsoft.com/office/powerpoint/2010/main" val="65323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DEB77C-DBD9-4CE7-9DB2-8ACA9E990AE5}"/>
              </a:ext>
            </a:extLst>
          </p:cNvPr>
          <p:cNvSpPr>
            <a:spLocks noGrp="1"/>
          </p:cNvSpPr>
          <p:nvPr>
            <p:ph type="title"/>
          </p:nvPr>
        </p:nvSpPr>
        <p:spPr/>
        <p:txBody>
          <a:bodyPr/>
          <a:lstStyle/>
          <a:p>
            <a:r>
              <a:rPr lang="sl-SI" dirty="0"/>
              <a:t>Nikotin </a:t>
            </a:r>
          </a:p>
        </p:txBody>
      </p:sp>
      <p:sp>
        <p:nvSpPr>
          <p:cNvPr id="3" name="Označba mesta vsebine 2">
            <a:extLst>
              <a:ext uri="{FF2B5EF4-FFF2-40B4-BE49-F238E27FC236}">
                <a16:creationId xmlns:a16="http://schemas.microsoft.com/office/drawing/2014/main" id="{EFAB7116-1B6B-4716-AF95-343B68F7F50E}"/>
              </a:ext>
            </a:extLst>
          </p:cNvPr>
          <p:cNvSpPr>
            <a:spLocks noGrp="1"/>
          </p:cNvSpPr>
          <p:nvPr>
            <p:ph idx="1"/>
          </p:nvPr>
        </p:nvSpPr>
        <p:spPr/>
        <p:txBody>
          <a:bodyPr/>
          <a:lstStyle/>
          <a:p>
            <a:r>
              <a:rPr lang="sl-SI" b="1" dirty="0"/>
              <a:t>Nikotín</a:t>
            </a:r>
            <a:r>
              <a:rPr lang="sl-SI" dirty="0"/>
              <a:t> je tekoči alkaloid, ki se nahaja v rastlinah iz družine razhudnikovk, zlasti v različnih vrstah tobaka in v koki, v manjših količinah pa tudi v paradižniku, krompirju, jajčevcih in papriki. </a:t>
            </a:r>
          </a:p>
          <a:p>
            <a:endParaRPr lang="sl-SI" dirty="0"/>
          </a:p>
          <a:p>
            <a:r>
              <a:rPr lang="sl-SI" dirty="0"/>
              <a:t>Zlahka prodira tudi skozi kožo. </a:t>
            </a:r>
          </a:p>
          <a:p>
            <a:endParaRPr lang="sl-SI" dirty="0"/>
          </a:p>
          <a:p>
            <a:r>
              <a:rPr lang="sl-SI" dirty="0">
                <a:hlinkClick r:id="rId2"/>
              </a:rPr>
              <a:t>http://www.zadihaj.net/nekzaobljuba/bolezen_odvisnosti.html</a:t>
            </a:r>
            <a:r>
              <a:rPr lang="sl-SI" dirty="0"/>
              <a:t> </a:t>
            </a:r>
          </a:p>
        </p:txBody>
      </p:sp>
    </p:spTree>
    <p:extLst>
      <p:ext uri="{BB962C8B-B14F-4D97-AF65-F5344CB8AC3E}">
        <p14:creationId xmlns:p14="http://schemas.microsoft.com/office/powerpoint/2010/main" val="2816030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B18328-6E73-4968-8AC2-47E5026F78E1}"/>
              </a:ext>
            </a:extLst>
          </p:cNvPr>
          <p:cNvSpPr>
            <a:spLocks noGrp="1"/>
          </p:cNvSpPr>
          <p:nvPr>
            <p:ph type="title"/>
          </p:nvPr>
        </p:nvSpPr>
        <p:spPr/>
        <p:txBody>
          <a:bodyPr/>
          <a:lstStyle/>
          <a:p>
            <a:r>
              <a:rPr lang="sl-SI" dirty="0"/>
              <a:t>Ogljikov monoksid </a:t>
            </a:r>
          </a:p>
        </p:txBody>
      </p:sp>
      <p:sp>
        <p:nvSpPr>
          <p:cNvPr id="3" name="Označba mesta vsebine 2">
            <a:extLst>
              <a:ext uri="{FF2B5EF4-FFF2-40B4-BE49-F238E27FC236}">
                <a16:creationId xmlns:a16="http://schemas.microsoft.com/office/drawing/2014/main" id="{9FE12923-513B-4363-9F9B-1004337EDABC}"/>
              </a:ext>
            </a:extLst>
          </p:cNvPr>
          <p:cNvSpPr>
            <a:spLocks noGrp="1"/>
          </p:cNvSpPr>
          <p:nvPr>
            <p:ph idx="1"/>
          </p:nvPr>
        </p:nvSpPr>
        <p:spPr/>
        <p:txBody>
          <a:bodyPr/>
          <a:lstStyle/>
          <a:p>
            <a:r>
              <a:rPr lang="sl-SI" dirty="0"/>
              <a:t>Ogljikov monoksid</a:t>
            </a:r>
            <a:r>
              <a:rPr lang="sl-SI" b="1" dirty="0"/>
              <a:t> </a:t>
            </a:r>
            <a:r>
              <a:rPr lang="sl-SI" dirty="0"/>
              <a:t>je</a:t>
            </a:r>
            <a:r>
              <a:rPr lang="sl-SI" b="1" dirty="0"/>
              <a:t> zelo strupen plin</a:t>
            </a:r>
            <a:r>
              <a:rPr lang="sl-SI" dirty="0"/>
              <a:t>. </a:t>
            </a:r>
          </a:p>
          <a:p>
            <a:endParaRPr lang="sl-SI" dirty="0"/>
          </a:p>
          <a:p>
            <a:r>
              <a:rPr lang="sl-SI" dirty="0"/>
              <a:t>Izjemno nevaren je zaradi svojih lastnosti: </a:t>
            </a:r>
            <a:r>
              <a:rPr lang="sl-SI" b="1" dirty="0"/>
              <a:t>je neviden, brez vonja in okusa</a:t>
            </a:r>
            <a:r>
              <a:rPr lang="sl-SI" dirty="0"/>
              <a:t>!</a:t>
            </a:r>
          </a:p>
        </p:txBody>
      </p:sp>
      <p:pic>
        <p:nvPicPr>
          <p:cNvPr id="5" name="Slika 4">
            <a:extLst>
              <a:ext uri="{FF2B5EF4-FFF2-40B4-BE49-F238E27FC236}">
                <a16:creationId xmlns:a16="http://schemas.microsoft.com/office/drawing/2014/main" id="{22AA1544-547A-4A70-ABCE-487B1940FA4D}"/>
              </a:ext>
            </a:extLst>
          </p:cNvPr>
          <p:cNvPicPr>
            <a:picLocks noChangeAspect="1"/>
          </p:cNvPicPr>
          <p:nvPr/>
        </p:nvPicPr>
        <p:blipFill>
          <a:blip r:embed="rId2"/>
          <a:stretch>
            <a:fillRect/>
          </a:stretch>
        </p:blipFill>
        <p:spPr>
          <a:xfrm>
            <a:off x="4678531" y="3364191"/>
            <a:ext cx="7093165" cy="3424729"/>
          </a:xfrm>
          <a:prstGeom prst="rect">
            <a:avLst/>
          </a:prstGeom>
        </p:spPr>
      </p:pic>
    </p:spTree>
    <p:extLst>
      <p:ext uri="{BB962C8B-B14F-4D97-AF65-F5344CB8AC3E}">
        <p14:creationId xmlns:p14="http://schemas.microsoft.com/office/powerpoint/2010/main" val="185920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222EE7-E5B2-4A9E-84B4-19FE051DBB14}"/>
              </a:ext>
            </a:extLst>
          </p:cNvPr>
          <p:cNvSpPr>
            <a:spLocks noGrp="1"/>
          </p:cNvSpPr>
          <p:nvPr>
            <p:ph type="title"/>
          </p:nvPr>
        </p:nvSpPr>
        <p:spPr/>
        <p:txBody>
          <a:bodyPr/>
          <a:lstStyle/>
          <a:p>
            <a:r>
              <a:rPr lang="sl-SI" dirty="0"/>
              <a:t>Katran </a:t>
            </a:r>
          </a:p>
        </p:txBody>
      </p:sp>
      <p:sp>
        <p:nvSpPr>
          <p:cNvPr id="3" name="Označba mesta vsebine 2">
            <a:extLst>
              <a:ext uri="{FF2B5EF4-FFF2-40B4-BE49-F238E27FC236}">
                <a16:creationId xmlns:a16="http://schemas.microsoft.com/office/drawing/2014/main" id="{8F3EAB65-5094-4251-9BB0-9015108F2929}"/>
              </a:ext>
            </a:extLst>
          </p:cNvPr>
          <p:cNvSpPr>
            <a:spLocks noGrp="1"/>
          </p:cNvSpPr>
          <p:nvPr>
            <p:ph idx="1"/>
          </p:nvPr>
        </p:nvSpPr>
        <p:spPr/>
        <p:txBody>
          <a:bodyPr/>
          <a:lstStyle/>
          <a:p>
            <a:r>
              <a:rPr lang="sl-SI" dirty="0">
                <a:hlinkClick r:id="rId2"/>
              </a:rPr>
              <a:t>http://www.zadihaj.net/nekzaobljuba/cigaretni_dim.html</a:t>
            </a:r>
            <a:r>
              <a:rPr lang="sl-SI" dirty="0"/>
              <a:t> </a:t>
            </a:r>
          </a:p>
        </p:txBody>
      </p:sp>
    </p:spTree>
    <p:extLst>
      <p:ext uri="{BB962C8B-B14F-4D97-AF65-F5344CB8AC3E}">
        <p14:creationId xmlns:p14="http://schemas.microsoft.com/office/powerpoint/2010/main" val="384522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67A867-A4BA-4012-84C0-60116F865D9F}"/>
              </a:ext>
            </a:extLst>
          </p:cNvPr>
          <p:cNvSpPr>
            <a:spLocks noGrp="1"/>
          </p:cNvSpPr>
          <p:nvPr>
            <p:ph type="title"/>
          </p:nvPr>
        </p:nvSpPr>
        <p:spPr/>
        <p:txBody>
          <a:bodyPr/>
          <a:lstStyle/>
          <a:p>
            <a:r>
              <a:rPr lang="sl-SI" dirty="0"/>
              <a:t>Posledice kajenja </a:t>
            </a:r>
          </a:p>
        </p:txBody>
      </p:sp>
      <p:sp>
        <p:nvSpPr>
          <p:cNvPr id="3" name="Označba mesta vsebine 2">
            <a:extLst>
              <a:ext uri="{FF2B5EF4-FFF2-40B4-BE49-F238E27FC236}">
                <a16:creationId xmlns:a16="http://schemas.microsoft.com/office/drawing/2014/main" id="{0C647E81-1087-4ED3-8764-AFA112041781}"/>
              </a:ext>
            </a:extLst>
          </p:cNvPr>
          <p:cNvSpPr>
            <a:spLocks noGrp="1"/>
          </p:cNvSpPr>
          <p:nvPr>
            <p:ph idx="1"/>
          </p:nvPr>
        </p:nvSpPr>
        <p:spPr/>
        <p:txBody>
          <a:bodyPr/>
          <a:lstStyle/>
          <a:p>
            <a:r>
              <a:rPr lang="sl-SI" dirty="0">
                <a:hlinkClick r:id="rId2"/>
              </a:rPr>
              <a:t>https://zadihaj.net/vii-bolezni-ki-jih-povzroca-kajenje/</a:t>
            </a:r>
            <a:r>
              <a:rPr lang="sl-SI" dirty="0"/>
              <a:t> </a:t>
            </a:r>
          </a:p>
        </p:txBody>
      </p:sp>
      <p:pic>
        <p:nvPicPr>
          <p:cNvPr id="4" name="Slika 3">
            <a:extLst>
              <a:ext uri="{FF2B5EF4-FFF2-40B4-BE49-F238E27FC236}">
                <a16:creationId xmlns:a16="http://schemas.microsoft.com/office/drawing/2014/main" id="{D0D385D4-BB13-4885-AF84-A6EDD623EFD1}"/>
              </a:ext>
            </a:extLst>
          </p:cNvPr>
          <p:cNvPicPr>
            <a:picLocks noChangeAspect="1"/>
          </p:cNvPicPr>
          <p:nvPr/>
        </p:nvPicPr>
        <p:blipFill>
          <a:blip r:embed="rId3"/>
          <a:stretch>
            <a:fillRect/>
          </a:stretch>
        </p:blipFill>
        <p:spPr>
          <a:xfrm>
            <a:off x="2549186" y="2671763"/>
            <a:ext cx="6667500" cy="3505200"/>
          </a:xfrm>
          <a:prstGeom prst="rect">
            <a:avLst/>
          </a:prstGeom>
        </p:spPr>
      </p:pic>
    </p:spTree>
    <p:extLst>
      <p:ext uri="{BB962C8B-B14F-4D97-AF65-F5344CB8AC3E}">
        <p14:creationId xmlns:p14="http://schemas.microsoft.com/office/powerpoint/2010/main" val="4040858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001AF9-8233-4605-BCD1-6130943C827B}"/>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8BF5E9C5-6AF5-49B9-890C-2DA98E0821E4}"/>
              </a:ext>
            </a:extLst>
          </p:cNvPr>
          <p:cNvSpPr>
            <a:spLocks noGrp="1"/>
          </p:cNvSpPr>
          <p:nvPr>
            <p:ph idx="1"/>
          </p:nvPr>
        </p:nvSpPr>
        <p:spPr/>
        <p:txBody>
          <a:bodyPr/>
          <a:lstStyle/>
          <a:p>
            <a:r>
              <a:rPr lang="sl-SI" dirty="0">
                <a:hlinkClick r:id="rId2"/>
              </a:rPr>
              <a:t>https://www.youtube.com/watch?v=RTyfPPc3G9Q</a:t>
            </a:r>
            <a:r>
              <a:rPr lang="sl-SI" dirty="0"/>
              <a:t> </a:t>
            </a:r>
          </a:p>
        </p:txBody>
      </p:sp>
    </p:spTree>
    <p:extLst>
      <p:ext uri="{BB962C8B-B14F-4D97-AF65-F5344CB8AC3E}">
        <p14:creationId xmlns:p14="http://schemas.microsoft.com/office/powerpoint/2010/main" val="26650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F83A439-6F30-4B5F-B5D8-13483AFBA083}"/>
              </a:ext>
            </a:extLst>
          </p:cNvPr>
          <p:cNvSpPr>
            <a:spLocks noGrp="1"/>
          </p:cNvSpPr>
          <p:nvPr>
            <p:ph type="title"/>
          </p:nvPr>
        </p:nvSpPr>
        <p:spPr/>
        <p:txBody>
          <a:bodyPr/>
          <a:lstStyle/>
          <a:p>
            <a:r>
              <a:rPr lang="sl-SI" b="1" dirty="0"/>
              <a:t>5. PSIHOAKTIVNE SNOVI ALI DROGE</a:t>
            </a:r>
            <a:endParaRPr lang="sl-SI" dirty="0"/>
          </a:p>
        </p:txBody>
      </p:sp>
      <p:sp>
        <p:nvSpPr>
          <p:cNvPr id="3" name="Označba mesta vsebine 2">
            <a:extLst>
              <a:ext uri="{FF2B5EF4-FFF2-40B4-BE49-F238E27FC236}">
                <a16:creationId xmlns:a16="http://schemas.microsoft.com/office/drawing/2014/main" id="{0539170A-67B8-4596-9579-4C87AE4BA785}"/>
              </a:ext>
            </a:extLst>
          </p:cNvPr>
          <p:cNvSpPr>
            <a:spLocks noGrp="1"/>
          </p:cNvSpPr>
          <p:nvPr>
            <p:ph idx="1"/>
          </p:nvPr>
        </p:nvSpPr>
        <p:spPr/>
        <p:txBody>
          <a:bodyPr/>
          <a:lstStyle/>
          <a:p>
            <a:endParaRPr lang="sl-SI" dirty="0"/>
          </a:p>
        </p:txBody>
      </p:sp>
      <p:pic>
        <p:nvPicPr>
          <p:cNvPr id="4" name="Slika 3">
            <a:extLst>
              <a:ext uri="{FF2B5EF4-FFF2-40B4-BE49-F238E27FC236}">
                <a16:creationId xmlns:a16="http://schemas.microsoft.com/office/drawing/2014/main" id="{9C735F53-75DC-441C-880A-EDCF5731BADF}"/>
              </a:ext>
            </a:extLst>
          </p:cNvPr>
          <p:cNvPicPr>
            <a:picLocks noChangeAspect="1"/>
          </p:cNvPicPr>
          <p:nvPr/>
        </p:nvPicPr>
        <p:blipFill>
          <a:blip r:embed="rId2"/>
          <a:stretch>
            <a:fillRect/>
          </a:stretch>
        </p:blipFill>
        <p:spPr>
          <a:xfrm>
            <a:off x="3302493" y="1997645"/>
            <a:ext cx="4579768" cy="4007297"/>
          </a:xfrm>
          <a:prstGeom prst="rect">
            <a:avLst/>
          </a:prstGeom>
        </p:spPr>
      </p:pic>
    </p:spTree>
    <p:extLst>
      <p:ext uri="{BB962C8B-B14F-4D97-AF65-F5344CB8AC3E}">
        <p14:creationId xmlns:p14="http://schemas.microsoft.com/office/powerpoint/2010/main" val="177915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7E61B63-8153-44DD-A71E-A708D593AB0B}"/>
              </a:ext>
            </a:extLst>
          </p:cNvPr>
          <p:cNvSpPr>
            <a:spLocks noGrp="1"/>
          </p:cNvSpPr>
          <p:nvPr>
            <p:ph type="title"/>
          </p:nvPr>
        </p:nvSpPr>
        <p:spPr/>
        <p:txBody>
          <a:bodyPr>
            <a:normAutofit/>
          </a:bodyPr>
          <a:lstStyle/>
          <a:p>
            <a:r>
              <a:rPr lang="sl-SI" b="1" dirty="0"/>
              <a:t>Strokovni pojmi</a:t>
            </a:r>
            <a:br>
              <a:rPr lang="sl-SI" dirty="0"/>
            </a:br>
            <a:endParaRPr lang="sl-SI" dirty="0"/>
          </a:p>
        </p:txBody>
      </p:sp>
      <p:sp>
        <p:nvSpPr>
          <p:cNvPr id="3" name="Označba mesta vsebine 2">
            <a:extLst>
              <a:ext uri="{FF2B5EF4-FFF2-40B4-BE49-F238E27FC236}">
                <a16:creationId xmlns:a16="http://schemas.microsoft.com/office/drawing/2014/main" id="{50120FBC-2752-4B43-8028-EBFEF2E255AF}"/>
              </a:ext>
            </a:extLst>
          </p:cNvPr>
          <p:cNvSpPr>
            <a:spLocks noGrp="1"/>
          </p:cNvSpPr>
          <p:nvPr>
            <p:ph idx="1"/>
          </p:nvPr>
        </p:nvSpPr>
        <p:spPr/>
        <p:txBody>
          <a:bodyPr>
            <a:normAutofit fontScale="92500" lnSpcReduction="20000"/>
          </a:bodyPr>
          <a:lstStyle/>
          <a:p>
            <a:endParaRPr lang="sl-SI" dirty="0"/>
          </a:p>
          <a:p>
            <a:r>
              <a:rPr lang="sl-SI" dirty="0"/>
              <a:t>ABSTINENCA</a:t>
            </a:r>
          </a:p>
          <a:p>
            <a:r>
              <a:rPr lang="sl-SI" dirty="0"/>
              <a:t>INTOKSIKACIJA</a:t>
            </a:r>
          </a:p>
          <a:p>
            <a:r>
              <a:rPr lang="sl-SI" dirty="0"/>
              <a:t>PREDOZIRANJE</a:t>
            </a:r>
          </a:p>
          <a:p>
            <a:r>
              <a:rPr lang="sl-SI" dirty="0"/>
              <a:t>DETOKSIKACIJA</a:t>
            </a:r>
          </a:p>
          <a:p>
            <a:r>
              <a:rPr lang="sl-SI" dirty="0"/>
              <a:t>ZLORABA</a:t>
            </a:r>
          </a:p>
          <a:p>
            <a:r>
              <a:rPr lang="sl-SI" dirty="0"/>
              <a:t>HREPENENJE</a:t>
            </a:r>
          </a:p>
          <a:p>
            <a:r>
              <a:rPr lang="sl-SI" dirty="0"/>
              <a:t>TOLERANCA</a:t>
            </a:r>
          </a:p>
          <a:p>
            <a:r>
              <a:rPr lang="sl-SI" dirty="0"/>
              <a:t>ODVISNOST</a:t>
            </a:r>
          </a:p>
          <a:p>
            <a:r>
              <a:rPr lang="sl-SI" dirty="0"/>
              <a:t>RECIDIV</a:t>
            </a:r>
          </a:p>
          <a:p>
            <a:endParaRPr lang="sl-SI" dirty="0"/>
          </a:p>
        </p:txBody>
      </p:sp>
    </p:spTree>
    <p:extLst>
      <p:ext uri="{BB962C8B-B14F-4D97-AF65-F5344CB8AC3E}">
        <p14:creationId xmlns:p14="http://schemas.microsoft.com/office/powerpoint/2010/main" val="10316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99A4537-DF11-45EB-B563-85F4111C1893}"/>
              </a:ext>
            </a:extLst>
          </p:cNvPr>
          <p:cNvSpPr>
            <a:spLocks noGrp="1"/>
          </p:cNvSpPr>
          <p:nvPr>
            <p:ph idx="1"/>
          </p:nvPr>
        </p:nvSpPr>
        <p:spPr>
          <a:xfrm>
            <a:off x="838200" y="319596"/>
            <a:ext cx="10515600" cy="5857367"/>
          </a:xfrm>
        </p:spPr>
        <p:txBody>
          <a:bodyPr/>
          <a:lstStyle/>
          <a:p>
            <a:endParaRPr lang="sl-SI" dirty="0"/>
          </a:p>
          <a:p>
            <a:r>
              <a:rPr lang="it-IT" dirty="0"/>
              <a:t>ABSTINENCA (</a:t>
            </a:r>
            <a:r>
              <a:rPr lang="it-IT" dirty="0" err="1"/>
              <a:t>treznost</a:t>
            </a:r>
            <a:r>
              <a:rPr lang="it-IT" dirty="0"/>
              <a:t>), ne </a:t>
            </a:r>
            <a:r>
              <a:rPr lang="it-IT" dirty="0" err="1"/>
              <a:t>uživamo</a:t>
            </a:r>
            <a:r>
              <a:rPr lang="it-IT" dirty="0"/>
              <a:t> </a:t>
            </a:r>
            <a:r>
              <a:rPr lang="it-IT" dirty="0" err="1"/>
              <a:t>droge</a:t>
            </a:r>
            <a:endParaRPr lang="sl-SI" dirty="0"/>
          </a:p>
          <a:p>
            <a:endParaRPr lang="it-IT" dirty="0"/>
          </a:p>
          <a:p>
            <a:r>
              <a:rPr lang="sl-SI" dirty="0"/>
              <a:t>INTOKSIKACIJA (zastrupitev), kratkotrajni učinek droge zaradi previsoke doze v telesu, preneha z izločanjem.</a:t>
            </a:r>
          </a:p>
          <a:p>
            <a:endParaRPr lang="sl-SI" dirty="0"/>
          </a:p>
          <a:p>
            <a:r>
              <a:rPr lang="sl-SI" dirty="0"/>
              <a:t>PREDOZIRANJE naključno ali namerno zaužitje takšne količine, ki močno presega običajni odmerek.</a:t>
            </a:r>
          </a:p>
          <a:p>
            <a:endParaRPr lang="sl-SI" dirty="0"/>
          </a:p>
          <a:p>
            <a:r>
              <a:rPr lang="sl-SI" dirty="0"/>
              <a:t>DETOKSIKACIJA proces odstranitev droge iz telesa na varen način.</a:t>
            </a:r>
          </a:p>
          <a:p>
            <a:endParaRPr lang="sl-SI" dirty="0"/>
          </a:p>
          <a:p>
            <a:r>
              <a:rPr lang="sl-SI" dirty="0"/>
              <a:t>ZLORABA dolgotrajnejše uživanje določene psihoaktivne snovi.</a:t>
            </a:r>
          </a:p>
          <a:p>
            <a:endParaRPr lang="sl-SI" dirty="0"/>
          </a:p>
        </p:txBody>
      </p:sp>
    </p:spTree>
    <p:extLst>
      <p:ext uri="{BB962C8B-B14F-4D97-AF65-F5344CB8AC3E}">
        <p14:creationId xmlns:p14="http://schemas.microsoft.com/office/powerpoint/2010/main" val="312710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51E73BF5-568C-4593-8838-348C61809525}"/>
              </a:ext>
            </a:extLst>
          </p:cNvPr>
          <p:cNvSpPr>
            <a:spLocks noGrp="1"/>
          </p:cNvSpPr>
          <p:nvPr>
            <p:ph idx="1"/>
          </p:nvPr>
        </p:nvSpPr>
        <p:spPr>
          <a:xfrm>
            <a:off x="838200" y="417250"/>
            <a:ext cx="10515600" cy="5759713"/>
          </a:xfrm>
        </p:spPr>
        <p:txBody>
          <a:bodyPr/>
          <a:lstStyle/>
          <a:p>
            <a:endParaRPr lang="sl-SI" dirty="0"/>
          </a:p>
          <a:p>
            <a:r>
              <a:rPr lang="pl-PL" dirty="0"/>
              <a:t>HREPENENJE (močna želja) po drogi, odvisnost od droge.</a:t>
            </a:r>
          </a:p>
          <a:p>
            <a:endParaRPr lang="pl-PL" dirty="0"/>
          </a:p>
          <a:p>
            <a:r>
              <a:rPr lang="pl-PL" dirty="0"/>
              <a:t>TOLERANCA za enak učinek je potreben vedno večji odmerek.</a:t>
            </a:r>
          </a:p>
          <a:p>
            <a:endParaRPr lang="pl-PL" dirty="0"/>
          </a:p>
          <a:p>
            <a:r>
              <a:rPr lang="sl-SI" dirty="0"/>
              <a:t>ODVISNOST motnja, ki se odraža kot stanje prilagoditve telesa na rabo določene psihoaktivne snovi.</a:t>
            </a:r>
          </a:p>
          <a:p>
            <a:endParaRPr lang="sl-SI" dirty="0"/>
          </a:p>
          <a:p>
            <a:r>
              <a:rPr lang="sl-SI" dirty="0"/>
              <a:t>RECIDIV ponovitev vedenja</a:t>
            </a:r>
          </a:p>
          <a:p>
            <a:endParaRPr lang="sl-SI" dirty="0"/>
          </a:p>
        </p:txBody>
      </p:sp>
    </p:spTree>
    <p:extLst>
      <p:ext uri="{BB962C8B-B14F-4D97-AF65-F5344CB8AC3E}">
        <p14:creationId xmlns:p14="http://schemas.microsoft.com/office/powerpoint/2010/main" val="1725667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F13E3F-F26F-4D09-863C-B08125EB8193}"/>
              </a:ext>
            </a:extLst>
          </p:cNvPr>
          <p:cNvSpPr>
            <a:spLocks noGrp="1"/>
          </p:cNvSpPr>
          <p:nvPr>
            <p:ph type="title"/>
          </p:nvPr>
        </p:nvSpPr>
        <p:spPr/>
        <p:txBody>
          <a:bodyPr/>
          <a:lstStyle/>
          <a:p>
            <a:r>
              <a:rPr lang="pl-PL" b="1" dirty="0"/>
              <a:t>Zakaj človek sega po drogi?</a:t>
            </a:r>
            <a:endParaRPr lang="sl-SI" dirty="0"/>
          </a:p>
        </p:txBody>
      </p:sp>
      <p:sp>
        <p:nvSpPr>
          <p:cNvPr id="3" name="Označba mesta vsebine 2">
            <a:extLst>
              <a:ext uri="{FF2B5EF4-FFF2-40B4-BE49-F238E27FC236}">
                <a16:creationId xmlns:a16="http://schemas.microsoft.com/office/drawing/2014/main" id="{E26B8DE6-2657-4B29-BF39-F3D1A97BF34B}"/>
              </a:ext>
            </a:extLst>
          </p:cNvPr>
          <p:cNvSpPr>
            <a:spLocks noGrp="1"/>
          </p:cNvSpPr>
          <p:nvPr>
            <p:ph idx="1"/>
          </p:nvPr>
        </p:nvSpPr>
        <p:spPr/>
        <p:txBody>
          <a:bodyPr numCol="3">
            <a:normAutofit/>
          </a:bodyPr>
          <a:lstStyle/>
          <a:p>
            <a:endParaRPr lang="sl-SI" dirty="0"/>
          </a:p>
          <a:p>
            <a:r>
              <a:rPr lang="sl-SI" dirty="0"/>
              <a:t>NEKOČ</a:t>
            </a:r>
          </a:p>
          <a:p>
            <a:r>
              <a:rPr lang="sl-SI" dirty="0"/>
              <a:t>Verski obredi</a:t>
            </a:r>
          </a:p>
          <a:p>
            <a:r>
              <a:rPr lang="sl-SI" dirty="0"/>
              <a:t>Razlaga smrti</a:t>
            </a:r>
          </a:p>
          <a:p>
            <a:r>
              <a:rPr lang="sl-SI" dirty="0"/>
              <a:t>Iskanje smisla</a:t>
            </a:r>
          </a:p>
          <a:p>
            <a:endParaRPr lang="sl-SI" dirty="0"/>
          </a:p>
          <a:p>
            <a:endParaRPr lang="sl-SI" dirty="0"/>
          </a:p>
          <a:p>
            <a:endParaRPr lang="sl-SI" dirty="0"/>
          </a:p>
          <a:p>
            <a:endParaRPr lang="sl-SI" dirty="0"/>
          </a:p>
          <a:p>
            <a:r>
              <a:rPr lang="sl-SI" dirty="0"/>
              <a:t>DANES</a:t>
            </a:r>
          </a:p>
          <a:p>
            <a:r>
              <a:rPr lang="sl-SI" dirty="0"/>
              <a:t>Iskanje smisla življenja</a:t>
            </a:r>
          </a:p>
          <a:p>
            <a:endParaRPr lang="sl-SI" dirty="0"/>
          </a:p>
          <a:p>
            <a:endParaRPr lang="sl-SI" dirty="0"/>
          </a:p>
          <a:p>
            <a:endParaRPr lang="sl-SI" dirty="0"/>
          </a:p>
          <a:p>
            <a:endParaRPr lang="sl-SI" dirty="0"/>
          </a:p>
          <a:p>
            <a:endParaRPr lang="sl-SI" dirty="0"/>
          </a:p>
          <a:p>
            <a:r>
              <a:rPr lang="sl-SI" dirty="0"/>
              <a:t>MLADI</a:t>
            </a:r>
          </a:p>
          <a:p>
            <a:r>
              <a:rPr lang="sl-SI" dirty="0"/>
              <a:t>Beg iz realnega življenja</a:t>
            </a:r>
          </a:p>
          <a:p>
            <a:r>
              <a:rPr lang="sl-SI" dirty="0"/>
              <a:t>Težnja k nedoživetemu</a:t>
            </a:r>
          </a:p>
          <a:p>
            <a:r>
              <a:rPr lang="sl-SI" dirty="0"/>
              <a:t>Radovednost</a:t>
            </a:r>
          </a:p>
          <a:p>
            <a:r>
              <a:rPr lang="sl-SI" dirty="0"/>
              <a:t>Eksperimentiranje</a:t>
            </a:r>
          </a:p>
          <a:p>
            <a:endParaRPr lang="sl-SI" dirty="0"/>
          </a:p>
        </p:txBody>
      </p:sp>
    </p:spTree>
    <p:extLst>
      <p:ext uri="{BB962C8B-B14F-4D97-AF65-F5344CB8AC3E}">
        <p14:creationId xmlns:p14="http://schemas.microsoft.com/office/powerpoint/2010/main" val="363188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F64A9A-6854-4C06-9C57-D7A5E1075020}"/>
              </a:ext>
            </a:extLst>
          </p:cNvPr>
          <p:cNvSpPr>
            <a:spLocks noGrp="1"/>
          </p:cNvSpPr>
          <p:nvPr>
            <p:ph type="title"/>
          </p:nvPr>
        </p:nvSpPr>
        <p:spPr/>
        <p:txBody>
          <a:bodyPr/>
          <a:lstStyle/>
          <a:p>
            <a:r>
              <a:rPr lang="pl-PL" b="1" dirty="0"/>
              <a:t>Značilnosti oseb, ki segajo po drogi</a:t>
            </a:r>
            <a:endParaRPr lang="sl-SI" dirty="0"/>
          </a:p>
        </p:txBody>
      </p:sp>
      <p:sp>
        <p:nvSpPr>
          <p:cNvPr id="3" name="Označba mesta vsebine 2">
            <a:extLst>
              <a:ext uri="{FF2B5EF4-FFF2-40B4-BE49-F238E27FC236}">
                <a16:creationId xmlns:a16="http://schemas.microsoft.com/office/drawing/2014/main" id="{F8B25C23-2B86-4F4A-B036-7C8AEF372A63}"/>
              </a:ext>
            </a:extLst>
          </p:cNvPr>
          <p:cNvSpPr>
            <a:spLocks noGrp="1"/>
          </p:cNvSpPr>
          <p:nvPr>
            <p:ph idx="1"/>
          </p:nvPr>
        </p:nvSpPr>
        <p:spPr/>
        <p:txBody>
          <a:bodyPr/>
          <a:lstStyle/>
          <a:p>
            <a:endParaRPr lang="sl-SI" dirty="0"/>
          </a:p>
          <a:p>
            <a:r>
              <a:rPr lang="sl-SI" dirty="0"/>
              <a:t>Težave pri sklepanju stikov</a:t>
            </a:r>
          </a:p>
          <a:p>
            <a:r>
              <a:rPr lang="sl-SI" dirty="0"/>
              <a:t>Nizko samospoštovanje</a:t>
            </a:r>
          </a:p>
          <a:p>
            <a:r>
              <a:rPr lang="sl-SI" dirty="0"/>
              <a:t>Nizka samozavest</a:t>
            </a:r>
          </a:p>
          <a:p>
            <a:r>
              <a:rPr lang="sl-SI" dirty="0"/>
              <a:t>Težave pri prepoznavanju čustev</a:t>
            </a:r>
          </a:p>
          <a:p>
            <a:r>
              <a:rPr lang="sl-SI" dirty="0"/>
              <a:t>Težave pri izražanju čustev</a:t>
            </a:r>
          </a:p>
          <a:p>
            <a:endParaRPr lang="sl-SI" dirty="0"/>
          </a:p>
        </p:txBody>
      </p:sp>
    </p:spTree>
    <p:extLst>
      <p:ext uri="{BB962C8B-B14F-4D97-AF65-F5344CB8AC3E}">
        <p14:creationId xmlns:p14="http://schemas.microsoft.com/office/powerpoint/2010/main" val="1969298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0D0121-DB9B-49F9-806C-4B58D5263E18}"/>
              </a:ext>
            </a:extLst>
          </p:cNvPr>
          <p:cNvSpPr>
            <a:spLocks noGrp="1"/>
          </p:cNvSpPr>
          <p:nvPr>
            <p:ph type="title"/>
          </p:nvPr>
        </p:nvSpPr>
        <p:spPr/>
        <p:txBody>
          <a:bodyPr>
            <a:normAutofit/>
          </a:bodyPr>
          <a:lstStyle/>
          <a:p>
            <a:r>
              <a:rPr lang="pl-PL" b="1" dirty="0"/>
              <a:t>Dodatni dejavniki tveganja pri mladostniku</a:t>
            </a:r>
            <a:br>
              <a:rPr lang="pl-PL" dirty="0"/>
            </a:br>
            <a:endParaRPr lang="sl-SI" dirty="0"/>
          </a:p>
        </p:txBody>
      </p:sp>
      <p:sp>
        <p:nvSpPr>
          <p:cNvPr id="3" name="Označba mesta vsebine 2">
            <a:extLst>
              <a:ext uri="{FF2B5EF4-FFF2-40B4-BE49-F238E27FC236}">
                <a16:creationId xmlns:a16="http://schemas.microsoft.com/office/drawing/2014/main" id="{8441ECC6-57D6-4026-9209-FD2BA59C1EBC}"/>
              </a:ext>
            </a:extLst>
          </p:cNvPr>
          <p:cNvSpPr>
            <a:spLocks noGrp="1"/>
          </p:cNvSpPr>
          <p:nvPr>
            <p:ph idx="1"/>
          </p:nvPr>
        </p:nvSpPr>
        <p:spPr/>
        <p:txBody>
          <a:bodyPr/>
          <a:lstStyle/>
          <a:p>
            <a:endParaRPr lang="sl-SI" dirty="0"/>
          </a:p>
          <a:p>
            <a:r>
              <a:rPr lang="sl-SI" dirty="0"/>
              <a:t>Droga v družini</a:t>
            </a:r>
          </a:p>
          <a:p>
            <a:r>
              <a:rPr lang="sl-SI" dirty="0"/>
              <a:t>Vrstniki, ki uživajo drogo</a:t>
            </a:r>
          </a:p>
          <a:p>
            <a:r>
              <a:rPr lang="pl-PL" dirty="0"/>
              <a:t>Neustrezen odnos do uživanja drog</a:t>
            </a:r>
          </a:p>
          <a:p>
            <a:r>
              <a:rPr lang="sl-SI" dirty="0"/>
              <a:t>Spori v družini</a:t>
            </a:r>
          </a:p>
          <a:p>
            <a:r>
              <a:rPr lang="sl-SI" dirty="0"/>
              <a:t>Selitve</a:t>
            </a:r>
          </a:p>
          <a:p>
            <a:r>
              <a:rPr lang="sl-SI" dirty="0"/>
              <a:t>Socialno ekonomske težave</a:t>
            </a:r>
          </a:p>
          <a:p>
            <a:r>
              <a:rPr lang="sl-SI" dirty="0"/>
              <a:t>Šolska neuspešnost</a:t>
            </a:r>
          </a:p>
          <a:p>
            <a:endParaRPr lang="sl-SI" dirty="0"/>
          </a:p>
        </p:txBody>
      </p:sp>
    </p:spTree>
    <p:extLst>
      <p:ext uri="{BB962C8B-B14F-4D97-AF65-F5344CB8AC3E}">
        <p14:creationId xmlns:p14="http://schemas.microsoft.com/office/powerpoint/2010/main" val="269089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BDF9E5-AD10-4B1C-826A-2F5F5DCD1D1B}"/>
              </a:ext>
            </a:extLst>
          </p:cNvPr>
          <p:cNvSpPr>
            <a:spLocks noGrp="1"/>
          </p:cNvSpPr>
          <p:nvPr>
            <p:ph type="title"/>
          </p:nvPr>
        </p:nvSpPr>
        <p:spPr/>
        <p:txBody>
          <a:bodyPr/>
          <a:lstStyle/>
          <a:p>
            <a:r>
              <a:rPr lang="sl-SI" b="1" dirty="0"/>
              <a:t>Duševna odvisnost</a:t>
            </a:r>
            <a:endParaRPr lang="sl-SI" dirty="0"/>
          </a:p>
        </p:txBody>
      </p:sp>
      <p:sp>
        <p:nvSpPr>
          <p:cNvPr id="3" name="Označba mesta vsebine 2">
            <a:extLst>
              <a:ext uri="{FF2B5EF4-FFF2-40B4-BE49-F238E27FC236}">
                <a16:creationId xmlns:a16="http://schemas.microsoft.com/office/drawing/2014/main" id="{5EC3AFD5-17CE-4A32-B559-B4982B93D75C}"/>
              </a:ext>
            </a:extLst>
          </p:cNvPr>
          <p:cNvSpPr>
            <a:spLocks noGrp="1"/>
          </p:cNvSpPr>
          <p:nvPr>
            <p:ph idx="1"/>
          </p:nvPr>
        </p:nvSpPr>
        <p:spPr/>
        <p:txBody>
          <a:bodyPr/>
          <a:lstStyle/>
          <a:p>
            <a:endParaRPr lang="sl-SI" dirty="0"/>
          </a:p>
          <a:p>
            <a:r>
              <a:rPr lang="sl-SI" dirty="0"/>
              <a:t>Stalna močna želja po drogi (podredi vse dejavnosti).</a:t>
            </a:r>
          </a:p>
          <a:p>
            <a:r>
              <a:rPr lang="pl-PL" dirty="0"/>
              <a:t>Prekinja odnose z ljudmi, ki so mu blizu.</a:t>
            </a:r>
          </a:p>
          <a:p>
            <a:endParaRPr lang="sl-SI" dirty="0"/>
          </a:p>
        </p:txBody>
      </p:sp>
    </p:spTree>
    <p:extLst>
      <p:ext uri="{BB962C8B-B14F-4D97-AF65-F5344CB8AC3E}">
        <p14:creationId xmlns:p14="http://schemas.microsoft.com/office/powerpoint/2010/main" val="814884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7A9BFE-0D68-4ED6-BAFB-7F62F7234CA2}"/>
              </a:ext>
            </a:extLst>
          </p:cNvPr>
          <p:cNvSpPr>
            <a:spLocks noGrp="1"/>
          </p:cNvSpPr>
          <p:nvPr>
            <p:ph type="title"/>
          </p:nvPr>
        </p:nvSpPr>
        <p:spPr/>
        <p:txBody>
          <a:bodyPr/>
          <a:lstStyle/>
          <a:p>
            <a:r>
              <a:rPr lang="sl-SI" b="1" dirty="0"/>
              <a:t>Telesna odvisnost</a:t>
            </a:r>
            <a:endParaRPr lang="sl-SI" dirty="0"/>
          </a:p>
        </p:txBody>
      </p:sp>
      <p:sp>
        <p:nvSpPr>
          <p:cNvPr id="3" name="Označba mesta vsebine 2">
            <a:extLst>
              <a:ext uri="{FF2B5EF4-FFF2-40B4-BE49-F238E27FC236}">
                <a16:creationId xmlns:a16="http://schemas.microsoft.com/office/drawing/2014/main" id="{601B03E7-B2B3-4EA6-A8F8-21210A1EC629}"/>
              </a:ext>
            </a:extLst>
          </p:cNvPr>
          <p:cNvSpPr>
            <a:spLocks noGrp="1"/>
          </p:cNvSpPr>
          <p:nvPr>
            <p:ph idx="1"/>
          </p:nvPr>
        </p:nvSpPr>
        <p:spPr/>
        <p:txBody>
          <a:bodyPr/>
          <a:lstStyle/>
          <a:p>
            <a:endParaRPr lang="sl-SI" dirty="0"/>
          </a:p>
          <a:p>
            <a:r>
              <a:rPr lang="pl-PL" dirty="0"/>
              <a:t>Večanje odmerka za isti učinek..</a:t>
            </a:r>
          </a:p>
          <a:p>
            <a:r>
              <a:rPr lang="sl-SI" dirty="0"/>
              <a:t>Pojav abstinenčne krize ob prenehanju.</a:t>
            </a:r>
          </a:p>
          <a:p>
            <a:endParaRPr lang="sl-SI" dirty="0"/>
          </a:p>
        </p:txBody>
      </p:sp>
    </p:spTree>
    <p:extLst>
      <p:ext uri="{BB962C8B-B14F-4D97-AF65-F5344CB8AC3E}">
        <p14:creationId xmlns:p14="http://schemas.microsoft.com/office/powerpoint/2010/main" val="4135737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F857AF-E9B1-47B2-807B-C31C096B3314}"/>
              </a:ext>
            </a:extLst>
          </p:cNvPr>
          <p:cNvSpPr>
            <a:spLocks noGrp="1"/>
          </p:cNvSpPr>
          <p:nvPr>
            <p:ph type="title"/>
          </p:nvPr>
        </p:nvSpPr>
        <p:spPr/>
        <p:txBody>
          <a:bodyPr/>
          <a:lstStyle/>
          <a:p>
            <a:r>
              <a:rPr lang="sl-SI" b="1" dirty="0"/>
              <a:t>Abstinenčna kriza-lakota po drogi</a:t>
            </a:r>
            <a:endParaRPr lang="sl-SI" dirty="0"/>
          </a:p>
        </p:txBody>
      </p:sp>
      <p:sp>
        <p:nvSpPr>
          <p:cNvPr id="3" name="Označba mesta vsebine 2">
            <a:extLst>
              <a:ext uri="{FF2B5EF4-FFF2-40B4-BE49-F238E27FC236}">
                <a16:creationId xmlns:a16="http://schemas.microsoft.com/office/drawing/2014/main" id="{7E5429AF-2078-4CA6-B813-C10D40BF7846}"/>
              </a:ext>
            </a:extLst>
          </p:cNvPr>
          <p:cNvSpPr>
            <a:spLocks noGrp="1"/>
          </p:cNvSpPr>
          <p:nvPr>
            <p:ph idx="1"/>
          </p:nvPr>
        </p:nvSpPr>
        <p:spPr/>
        <p:txBody>
          <a:bodyPr>
            <a:normAutofit lnSpcReduction="10000"/>
          </a:bodyPr>
          <a:lstStyle/>
          <a:p>
            <a:endParaRPr lang="sl-SI" dirty="0"/>
          </a:p>
          <a:p>
            <a:r>
              <a:rPr lang="sl-SI" dirty="0"/>
              <a:t>Notranja napetost</a:t>
            </a:r>
          </a:p>
          <a:p>
            <a:r>
              <a:rPr lang="sl-SI" dirty="0"/>
              <a:t>Razdražljivost in vznemirjenost</a:t>
            </a:r>
          </a:p>
          <a:p>
            <a:r>
              <a:rPr lang="sl-SI" dirty="0"/>
              <a:t>Strah</a:t>
            </a:r>
          </a:p>
          <a:p>
            <a:r>
              <a:rPr lang="sl-SI" dirty="0"/>
              <a:t>Glavobol, vrtoglavica, nespečnost</a:t>
            </a:r>
          </a:p>
          <a:p>
            <a:r>
              <a:rPr lang="sl-SI" dirty="0"/>
              <a:t>Močno razširjene zenice</a:t>
            </a:r>
          </a:p>
          <a:p>
            <a:r>
              <a:rPr lang="sl-SI" dirty="0"/>
              <a:t>Znojenje, kihanje, solzenje</a:t>
            </a:r>
          </a:p>
          <a:p>
            <a:r>
              <a:rPr lang="sl-SI" dirty="0"/>
              <a:t>Hude bolečine v trebuhu in mišicah</a:t>
            </a:r>
          </a:p>
          <a:p>
            <a:r>
              <a:rPr lang="sl-SI" dirty="0"/>
              <a:t>Lahko nastopi smrt</a:t>
            </a:r>
          </a:p>
          <a:p>
            <a:endParaRPr lang="sl-SI" dirty="0"/>
          </a:p>
        </p:txBody>
      </p:sp>
    </p:spTree>
    <p:extLst>
      <p:ext uri="{BB962C8B-B14F-4D97-AF65-F5344CB8AC3E}">
        <p14:creationId xmlns:p14="http://schemas.microsoft.com/office/powerpoint/2010/main" val="1262760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86F3A5-EC0F-4BD5-8005-8F6956565FA3}"/>
              </a:ext>
            </a:extLst>
          </p:cNvPr>
          <p:cNvSpPr>
            <a:spLocks noGrp="1"/>
          </p:cNvSpPr>
          <p:nvPr>
            <p:ph type="title"/>
          </p:nvPr>
        </p:nvSpPr>
        <p:spPr/>
        <p:txBody>
          <a:bodyPr/>
          <a:lstStyle/>
          <a:p>
            <a:r>
              <a:rPr lang="sl-SI" dirty="0"/>
              <a:t>Konoplja </a:t>
            </a:r>
          </a:p>
        </p:txBody>
      </p:sp>
      <p:sp>
        <p:nvSpPr>
          <p:cNvPr id="3" name="Označba mesta vsebine 2">
            <a:extLst>
              <a:ext uri="{FF2B5EF4-FFF2-40B4-BE49-F238E27FC236}">
                <a16:creationId xmlns:a16="http://schemas.microsoft.com/office/drawing/2014/main" id="{BF86A99A-DB48-4A17-9672-5F56CA52BDDD}"/>
              </a:ext>
            </a:extLst>
          </p:cNvPr>
          <p:cNvSpPr>
            <a:spLocks noGrp="1"/>
          </p:cNvSpPr>
          <p:nvPr>
            <p:ph idx="1"/>
          </p:nvPr>
        </p:nvSpPr>
        <p:spPr/>
        <p:txBody>
          <a:bodyPr>
            <a:normAutofit/>
          </a:bodyPr>
          <a:lstStyle/>
          <a:p>
            <a:r>
              <a:rPr lang="sl-SI" b="1" i="1" dirty="0" err="1"/>
              <a:t>Cannabis</a:t>
            </a:r>
            <a:r>
              <a:rPr lang="sl-SI" b="1" i="1" dirty="0"/>
              <a:t> </a:t>
            </a:r>
            <a:r>
              <a:rPr lang="sl-SI" b="1" i="1" dirty="0" err="1"/>
              <a:t>sativa</a:t>
            </a:r>
            <a:r>
              <a:rPr lang="sl-SI" b="1" i="1" dirty="0"/>
              <a:t> </a:t>
            </a:r>
          </a:p>
          <a:p>
            <a:endParaRPr lang="sl-SI" b="1" i="1" dirty="0"/>
          </a:p>
          <a:p>
            <a:r>
              <a:rPr lang="sl-SI" dirty="0"/>
              <a:t>V konoplji se nahaja skupina substanc, ki se imenujejo kanabinoidi, ki so značilni za konopljo, vendar igrajo vlogo tudi v človeškem telesu (npr. pri uravnavanju krvnega tlaka). </a:t>
            </a:r>
          </a:p>
          <a:p>
            <a:endParaRPr lang="sl-SI" dirty="0"/>
          </a:p>
          <a:p>
            <a:r>
              <a:rPr lang="sl-SI" dirty="0"/>
              <a:t>En od kanabinoidov ima psihoaktivni učinek, imenuje se delta-9-tetrahidrokanabinol ali THC. </a:t>
            </a:r>
          </a:p>
        </p:txBody>
      </p:sp>
    </p:spTree>
    <p:extLst>
      <p:ext uri="{BB962C8B-B14F-4D97-AF65-F5344CB8AC3E}">
        <p14:creationId xmlns:p14="http://schemas.microsoft.com/office/powerpoint/2010/main" val="110047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292246-04E2-4983-9255-7B536BE4A81B}"/>
              </a:ext>
            </a:extLst>
          </p:cNvPr>
          <p:cNvSpPr>
            <a:spLocks noGrp="1"/>
          </p:cNvSpPr>
          <p:nvPr>
            <p:ph type="title"/>
          </p:nvPr>
        </p:nvSpPr>
        <p:spPr/>
        <p:txBody>
          <a:bodyPr/>
          <a:lstStyle/>
          <a:p>
            <a:r>
              <a:rPr lang="sl-SI" b="1" dirty="0"/>
              <a:t>Vrste psihoaktivnih snovi ali drog</a:t>
            </a:r>
            <a:endParaRPr lang="sl-SI" dirty="0"/>
          </a:p>
        </p:txBody>
      </p:sp>
      <p:sp>
        <p:nvSpPr>
          <p:cNvPr id="3" name="Označba mesta vsebine 2">
            <a:extLst>
              <a:ext uri="{FF2B5EF4-FFF2-40B4-BE49-F238E27FC236}">
                <a16:creationId xmlns:a16="http://schemas.microsoft.com/office/drawing/2014/main" id="{4449699C-1048-4DFB-8C36-1D91401871A2}"/>
              </a:ext>
            </a:extLst>
          </p:cNvPr>
          <p:cNvSpPr>
            <a:spLocks noGrp="1"/>
          </p:cNvSpPr>
          <p:nvPr>
            <p:ph idx="1"/>
          </p:nvPr>
        </p:nvSpPr>
        <p:spPr/>
        <p:txBody>
          <a:bodyPr/>
          <a:lstStyle/>
          <a:p>
            <a:endParaRPr lang="sl-SI" dirty="0"/>
          </a:p>
          <a:p>
            <a:r>
              <a:rPr lang="sl-SI" dirty="0"/>
              <a:t>Opioidi</a:t>
            </a:r>
          </a:p>
          <a:p>
            <a:r>
              <a:rPr lang="sl-SI" dirty="0"/>
              <a:t>Kanabinoidi</a:t>
            </a:r>
          </a:p>
          <a:p>
            <a:r>
              <a:rPr lang="sl-SI" dirty="0"/>
              <a:t>Sedativi in hipnotiki</a:t>
            </a:r>
          </a:p>
          <a:p>
            <a:r>
              <a:rPr lang="sl-SI" dirty="0"/>
              <a:t>Kokain in drugi stimulansi</a:t>
            </a:r>
          </a:p>
          <a:p>
            <a:r>
              <a:rPr lang="sl-SI" dirty="0"/>
              <a:t>Halucinogeni</a:t>
            </a:r>
          </a:p>
          <a:p>
            <a:r>
              <a:rPr lang="sl-SI" dirty="0"/>
              <a:t>Tobak in alkohol</a:t>
            </a:r>
          </a:p>
          <a:p>
            <a:r>
              <a:rPr lang="sl-SI" dirty="0">
                <a:hlinkClick r:id="rId2"/>
              </a:rPr>
              <a:t>https://drustvo-stigma.si/a-z/</a:t>
            </a:r>
            <a:r>
              <a:rPr lang="sl-SI" dirty="0"/>
              <a:t> </a:t>
            </a:r>
          </a:p>
          <a:p>
            <a:endParaRPr lang="sl-SI" dirty="0"/>
          </a:p>
        </p:txBody>
      </p:sp>
    </p:spTree>
    <p:extLst>
      <p:ext uri="{BB962C8B-B14F-4D97-AF65-F5344CB8AC3E}">
        <p14:creationId xmlns:p14="http://schemas.microsoft.com/office/powerpoint/2010/main" val="1589968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2D1BC69-7F96-463D-B8FB-B4C31C27374A}"/>
              </a:ext>
            </a:extLst>
          </p:cNvPr>
          <p:cNvSpPr>
            <a:spLocks noGrp="1"/>
          </p:cNvSpPr>
          <p:nvPr>
            <p:ph idx="1"/>
          </p:nvPr>
        </p:nvSpPr>
        <p:spPr>
          <a:xfrm>
            <a:off x="838200" y="452761"/>
            <a:ext cx="10515600" cy="5724202"/>
          </a:xfrm>
        </p:spPr>
        <p:txBody>
          <a:bodyPr numCol="2">
            <a:normAutofit/>
          </a:bodyPr>
          <a:lstStyle/>
          <a:p>
            <a:endParaRPr lang="sl-SI" dirty="0"/>
          </a:p>
          <a:p>
            <a:r>
              <a:rPr lang="sl-SI" b="1" dirty="0"/>
              <a:t>PSIHOLOŠKI UČINKI:</a:t>
            </a:r>
            <a:endParaRPr lang="sl-SI" dirty="0"/>
          </a:p>
          <a:p>
            <a:r>
              <a:rPr lang="sl-SI" dirty="0"/>
              <a:t>Sprostitev</a:t>
            </a:r>
          </a:p>
          <a:p>
            <a:r>
              <a:rPr lang="sl-SI" dirty="0"/>
              <a:t>Popustitev zavor</a:t>
            </a:r>
          </a:p>
          <a:p>
            <a:r>
              <a:rPr lang="sl-SI" dirty="0"/>
              <a:t>Veselje</a:t>
            </a:r>
          </a:p>
          <a:p>
            <a:r>
              <a:rPr lang="sl-SI" dirty="0"/>
              <a:t>Čas teče počasneje</a:t>
            </a:r>
          </a:p>
          <a:p>
            <a:r>
              <a:rPr lang="sl-SI" dirty="0"/>
              <a:t>Zaspanost</a:t>
            </a:r>
          </a:p>
          <a:p>
            <a:r>
              <a:rPr lang="sl-SI" dirty="0"/>
              <a:t>Spremembe čutnega zaznavanja</a:t>
            </a:r>
          </a:p>
          <a:p>
            <a:r>
              <a:rPr lang="sl-SI" dirty="0"/>
              <a:t>Težave pri zapletenih funkcijah (nejasno izražanje, kratkotrajni spomin, slabša koncentracija)</a:t>
            </a:r>
          </a:p>
          <a:p>
            <a:endParaRPr lang="sl-SI" dirty="0"/>
          </a:p>
          <a:p>
            <a:r>
              <a:rPr lang="sl-SI" b="1" dirty="0"/>
              <a:t>FIZIOLOŠKI UČINKI:</a:t>
            </a:r>
            <a:endParaRPr lang="sl-SI" dirty="0"/>
          </a:p>
          <a:p>
            <a:endParaRPr lang="sl-SI" dirty="0"/>
          </a:p>
          <a:p>
            <a:r>
              <a:rPr lang="sl-SI" dirty="0"/>
              <a:t>Povečan apetit in žeja</a:t>
            </a:r>
          </a:p>
          <a:p>
            <a:r>
              <a:rPr lang="sl-SI" dirty="0"/>
              <a:t>Suha usta</a:t>
            </a:r>
          </a:p>
          <a:p>
            <a:r>
              <a:rPr lang="sl-SI" dirty="0"/>
              <a:t>Sijoče in pordele oči</a:t>
            </a:r>
          </a:p>
          <a:p>
            <a:r>
              <a:rPr lang="sl-SI" dirty="0"/>
              <a:t>Pospešen srčni utrip</a:t>
            </a:r>
          </a:p>
          <a:p>
            <a:r>
              <a:rPr lang="sl-SI" dirty="0"/>
              <a:t>Potenje</a:t>
            </a:r>
          </a:p>
          <a:p>
            <a:r>
              <a:rPr lang="sl-SI" dirty="0"/>
              <a:t>Zaspanost</a:t>
            </a:r>
          </a:p>
          <a:p>
            <a:r>
              <a:rPr lang="sl-SI" dirty="0"/>
              <a:t>Nekoordinirani gibi</a:t>
            </a:r>
          </a:p>
          <a:p>
            <a:endParaRPr lang="sl-SI" dirty="0"/>
          </a:p>
        </p:txBody>
      </p:sp>
    </p:spTree>
    <p:extLst>
      <p:ext uri="{BB962C8B-B14F-4D97-AF65-F5344CB8AC3E}">
        <p14:creationId xmlns:p14="http://schemas.microsoft.com/office/powerpoint/2010/main" val="3902299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AB10D3-CBA2-4DD0-82D9-9B347E202DED}"/>
              </a:ext>
            </a:extLst>
          </p:cNvPr>
          <p:cNvSpPr>
            <a:spLocks noGrp="1"/>
          </p:cNvSpPr>
          <p:nvPr>
            <p:ph type="title"/>
          </p:nvPr>
        </p:nvSpPr>
        <p:spPr/>
        <p:txBody>
          <a:bodyPr>
            <a:normAutofit/>
          </a:bodyPr>
          <a:lstStyle/>
          <a:p>
            <a:r>
              <a:rPr lang="sl-SI" b="1" dirty="0"/>
              <a:t>Tveganja</a:t>
            </a:r>
            <a:endParaRPr lang="sl-SI" dirty="0"/>
          </a:p>
        </p:txBody>
      </p:sp>
      <p:sp>
        <p:nvSpPr>
          <p:cNvPr id="3" name="Označba mesta vsebine 2">
            <a:extLst>
              <a:ext uri="{FF2B5EF4-FFF2-40B4-BE49-F238E27FC236}">
                <a16:creationId xmlns:a16="http://schemas.microsoft.com/office/drawing/2014/main" id="{7AE64C2D-2979-41EC-ACEB-71EF0144BB59}"/>
              </a:ext>
            </a:extLst>
          </p:cNvPr>
          <p:cNvSpPr>
            <a:spLocks noGrp="1"/>
          </p:cNvSpPr>
          <p:nvPr>
            <p:ph idx="1"/>
          </p:nvPr>
        </p:nvSpPr>
        <p:spPr/>
        <p:txBody>
          <a:bodyPr/>
          <a:lstStyle/>
          <a:p>
            <a:endParaRPr lang="sl-SI" dirty="0"/>
          </a:p>
          <a:p>
            <a:r>
              <a:rPr lang="sl-SI" dirty="0"/>
              <a:t>THC je najbolj topen v maščobah.</a:t>
            </a:r>
          </a:p>
          <a:p>
            <a:r>
              <a:rPr lang="sl-SI" dirty="0"/>
              <a:t>Nalaga tudi v možganih iz katerih se sprošča postopoma.</a:t>
            </a:r>
          </a:p>
          <a:p>
            <a:r>
              <a:rPr lang="sl-SI" dirty="0"/>
              <a:t>V telesu ostane povprečno več kot teden dni –pri rednih uživalcih še več časa. </a:t>
            </a:r>
          </a:p>
          <a:p>
            <a:endParaRPr lang="sl-SI" dirty="0"/>
          </a:p>
        </p:txBody>
      </p:sp>
    </p:spTree>
    <p:extLst>
      <p:ext uri="{BB962C8B-B14F-4D97-AF65-F5344CB8AC3E}">
        <p14:creationId xmlns:p14="http://schemas.microsoft.com/office/powerpoint/2010/main" val="1834412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840292-FC79-4826-B012-08D633B90749}"/>
              </a:ext>
            </a:extLst>
          </p:cNvPr>
          <p:cNvSpPr>
            <a:spLocks noGrp="1"/>
          </p:cNvSpPr>
          <p:nvPr>
            <p:ph type="title"/>
          </p:nvPr>
        </p:nvSpPr>
        <p:spPr/>
        <p:txBody>
          <a:bodyPr/>
          <a:lstStyle/>
          <a:p>
            <a:r>
              <a:rPr lang="sl-SI" b="1" dirty="0"/>
              <a:t>Tveganja na psihološki ravni</a:t>
            </a:r>
            <a:endParaRPr lang="sl-SI" dirty="0"/>
          </a:p>
        </p:txBody>
      </p:sp>
      <p:sp>
        <p:nvSpPr>
          <p:cNvPr id="3" name="Označba mesta vsebine 2">
            <a:extLst>
              <a:ext uri="{FF2B5EF4-FFF2-40B4-BE49-F238E27FC236}">
                <a16:creationId xmlns:a16="http://schemas.microsoft.com/office/drawing/2014/main" id="{823A3213-D04F-4C9C-923E-98C3511DA466}"/>
              </a:ext>
            </a:extLst>
          </p:cNvPr>
          <p:cNvSpPr>
            <a:spLocks noGrp="1"/>
          </p:cNvSpPr>
          <p:nvPr>
            <p:ph idx="1"/>
          </p:nvPr>
        </p:nvSpPr>
        <p:spPr/>
        <p:txBody>
          <a:bodyPr/>
          <a:lstStyle/>
          <a:p>
            <a:endParaRPr lang="sl-SI" dirty="0"/>
          </a:p>
          <a:p>
            <a:r>
              <a:rPr lang="sl-SI" dirty="0"/>
              <a:t>Upočasni psihične sposobnosti: učenje, zbranost, pomnjenje.</a:t>
            </a:r>
          </a:p>
          <a:p>
            <a:r>
              <a:rPr lang="sl-SI" dirty="0"/>
              <a:t>Zmanjšuje opravljanje nalog, ki zahtevajo zbranost in psihomotorične spretnosti(vožnja motornih vozil).</a:t>
            </a:r>
          </a:p>
          <a:p>
            <a:r>
              <a:rPr lang="sl-SI" dirty="0"/>
              <a:t>Povzroča paniko in tesnobo.</a:t>
            </a:r>
          </a:p>
          <a:p>
            <a:r>
              <a:rPr lang="sl-SI" dirty="0"/>
              <a:t>Sproži shizofrenijo.</a:t>
            </a:r>
          </a:p>
          <a:p>
            <a:endParaRPr lang="sl-SI" dirty="0"/>
          </a:p>
        </p:txBody>
      </p:sp>
    </p:spTree>
    <p:extLst>
      <p:ext uri="{BB962C8B-B14F-4D97-AF65-F5344CB8AC3E}">
        <p14:creationId xmlns:p14="http://schemas.microsoft.com/office/powerpoint/2010/main" val="257471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96DAAA5-EB30-46FC-BED7-369C70B3BADA}"/>
              </a:ext>
            </a:extLst>
          </p:cNvPr>
          <p:cNvSpPr>
            <a:spLocks noGrp="1"/>
          </p:cNvSpPr>
          <p:nvPr>
            <p:ph type="title"/>
          </p:nvPr>
        </p:nvSpPr>
        <p:spPr/>
        <p:txBody>
          <a:bodyPr/>
          <a:lstStyle/>
          <a:p>
            <a:r>
              <a:rPr lang="sl-SI" b="1" dirty="0"/>
              <a:t>Delovanje na možgane in živčevje</a:t>
            </a:r>
            <a:endParaRPr lang="sl-SI" dirty="0"/>
          </a:p>
        </p:txBody>
      </p:sp>
      <p:sp>
        <p:nvSpPr>
          <p:cNvPr id="3" name="Označba mesta vsebine 2">
            <a:extLst>
              <a:ext uri="{FF2B5EF4-FFF2-40B4-BE49-F238E27FC236}">
                <a16:creationId xmlns:a16="http://schemas.microsoft.com/office/drawing/2014/main" id="{4A610968-786B-415F-A3CB-13A5DF82BD2F}"/>
              </a:ext>
            </a:extLst>
          </p:cNvPr>
          <p:cNvSpPr>
            <a:spLocks noGrp="1"/>
          </p:cNvSpPr>
          <p:nvPr>
            <p:ph idx="1"/>
          </p:nvPr>
        </p:nvSpPr>
        <p:spPr/>
        <p:txBody>
          <a:bodyPr/>
          <a:lstStyle/>
          <a:p>
            <a:endParaRPr lang="sl-SI" dirty="0"/>
          </a:p>
          <a:p>
            <a:r>
              <a:rPr lang="sl-SI" dirty="0"/>
              <a:t>Motnje koordinacije (športniki)</a:t>
            </a:r>
          </a:p>
          <a:p>
            <a:r>
              <a:rPr lang="sl-SI" dirty="0"/>
              <a:t>Oslabljen spomin</a:t>
            </a:r>
          </a:p>
          <a:p>
            <a:r>
              <a:rPr lang="sl-SI" dirty="0"/>
              <a:t>Zmanjšuje sposobnost odločanja</a:t>
            </a:r>
          </a:p>
          <a:p>
            <a:r>
              <a:rPr lang="sl-SI" dirty="0"/>
              <a:t>Moti zbranost</a:t>
            </a:r>
          </a:p>
          <a:p>
            <a:r>
              <a:rPr lang="sl-SI" dirty="0"/>
              <a:t>Povečuje lagodnost in brezbrižnost</a:t>
            </a:r>
          </a:p>
          <a:p>
            <a:r>
              <a:rPr lang="sl-SI" dirty="0"/>
              <a:t>Otežena presoja (varnost pri spolnosti)</a:t>
            </a:r>
          </a:p>
          <a:p>
            <a:r>
              <a:rPr lang="sl-SI" dirty="0"/>
              <a:t>Izgubo zavesti ob sočasnem uživanju drugih drog</a:t>
            </a:r>
          </a:p>
          <a:p>
            <a:endParaRPr lang="sl-SI" dirty="0"/>
          </a:p>
        </p:txBody>
      </p:sp>
    </p:spTree>
    <p:extLst>
      <p:ext uri="{BB962C8B-B14F-4D97-AF65-F5344CB8AC3E}">
        <p14:creationId xmlns:p14="http://schemas.microsoft.com/office/powerpoint/2010/main" val="2494097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11E04B-D99A-49E5-BE5F-51BB276A5B09}"/>
              </a:ext>
            </a:extLst>
          </p:cNvPr>
          <p:cNvSpPr>
            <a:spLocks noGrp="1"/>
          </p:cNvSpPr>
          <p:nvPr>
            <p:ph type="title"/>
          </p:nvPr>
        </p:nvSpPr>
        <p:spPr/>
        <p:txBody>
          <a:bodyPr/>
          <a:lstStyle/>
          <a:p>
            <a:r>
              <a:rPr lang="sl-SI" b="1" dirty="0"/>
              <a:t>Delovanje na pljuča</a:t>
            </a:r>
            <a:endParaRPr lang="sl-SI" dirty="0"/>
          </a:p>
        </p:txBody>
      </p:sp>
      <p:sp>
        <p:nvSpPr>
          <p:cNvPr id="3" name="Označba mesta vsebine 2">
            <a:extLst>
              <a:ext uri="{FF2B5EF4-FFF2-40B4-BE49-F238E27FC236}">
                <a16:creationId xmlns:a16="http://schemas.microsoft.com/office/drawing/2014/main" id="{4B75AA14-FC33-47ED-A8E6-6223E03AE4E9}"/>
              </a:ext>
            </a:extLst>
          </p:cNvPr>
          <p:cNvSpPr>
            <a:spLocks noGrp="1"/>
          </p:cNvSpPr>
          <p:nvPr>
            <p:ph idx="1"/>
          </p:nvPr>
        </p:nvSpPr>
        <p:spPr/>
        <p:txBody>
          <a:bodyPr/>
          <a:lstStyle/>
          <a:p>
            <a:r>
              <a:rPr lang="sl-SI" dirty="0"/>
              <a:t>Dim marihuane vsebuje več deset različnih eteričnih snovi, poleg njih pa tudi CO in katran.</a:t>
            </a:r>
          </a:p>
          <a:p>
            <a:r>
              <a:rPr lang="sl-SI" dirty="0"/>
              <a:t>Kronični kašelj in bronhitis</a:t>
            </a:r>
          </a:p>
          <a:p>
            <a:r>
              <a:rPr lang="sl-SI" dirty="0"/>
              <a:t>Možnost razvoja vseh drugih pljučnih bolezni(rak)</a:t>
            </a:r>
          </a:p>
          <a:p>
            <a:r>
              <a:rPr lang="sl-SI" dirty="0"/>
              <a:t>Vnetje sinusov</a:t>
            </a:r>
          </a:p>
          <a:p>
            <a:endParaRPr lang="sl-SI" dirty="0"/>
          </a:p>
        </p:txBody>
      </p:sp>
    </p:spTree>
    <p:extLst>
      <p:ext uri="{BB962C8B-B14F-4D97-AF65-F5344CB8AC3E}">
        <p14:creationId xmlns:p14="http://schemas.microsoft.com/office/powerpoint/2010/main" val="2960633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501346-1E48-4C27-90C3-405D2E2BD09B}"/>
              </a:ext>
            </a:extLst>
          </p:cNvPr>
          <p:cNvSpPr>
            <a:spLocks noGrp="1"/>
          </p:cNvSpPr>
          <p:nvPr>
            <p:ph type="title"/>
          </p:nvPr>
        </p:nvSpPr>
        <p:spPr/>
        <p:txBody>
          <a:bodyPr>
            <a:normAutofit/>
          </a:bodyPr>
          <a:lstStyle/>
          <a:p>
            <a:r>
              <a:rPr lang="sl-SI" b="1" dirty="0"/>
              <a:t>Delovanje na srce</a:t>
            </a:r>
            <a:br>
              <a:rPr lang="sl-SI" dirty="0"/>
            </a:br>
            <a:endParaRPr lang="sl-SI" dirty="0"/>
          </a:p>
        </p:txBody>
      </p:sp>
      <p:sp>
        <p:nvSpPr>
          <p:cNvPr id="3" name="Označba mesta vsebine 2">
            <a:extLst>
              <a:ext uri="{FF2B5EF4-FFF2-40B4-BE49-F238E27FC236}">
                <a16:creationId xmlns:a16="http://schemas.microsoft.com/office/drawing/2014/main" id="{0C04AE0D-8B81-4EDE-93F3-40420772D346}"/>
              </a:ext>
            </a:extLst>
          </p:cNvPr>
          <p:cNvSpPr>
            <a:spLocks noGrp="1"/>
          </p:cNvSpPr>
          <p:nvPr>
            <p:ph idx="1"/>
          </p:nvPr>
        </p:nvSpPr>
        <p:spPr/>
        <p:txBody>
          <a:bodyPr/>
          <a:lstStyle/>
          <a:p>
            <a:endParaRPr lang="sl-SI" dirty="0"/>
          </a:p>
          <a:p>
            <a:r>
              <a:rPr lang="sl-SI" dirty="0"/>
              <a:t>Pospeši utrip srca.</a:t>
            </a:r>
          </a:p>
          <a:p>
            <a:r>
              <a:rPr lang="sl-SI" dirty="0"/>
              <a:t>Motnje hujše pri osebah z visokim krvnim tlakom in srčnimi okvarami.</a:t>
            </a:r>
          </a:p>
          <a:p>
            <a:endParaRPr lang="sl-SI" dirty="0"/>
          </a:p>
        </p:txBody>
      </p:sp>
    </p:spTree>
    <p:extLst>
      <p:ext uri="{BB962C8B-B14F-4D97-AF65-F5344CB8AC3E}">
        <p14:creationId xmlns:p14="http://schemas.microsoft.com/office/powerpoint/2010/main" val="4126874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0BF6F4-55E3-460B-BE1D-CF2AECC8C00A}"/>
              </a:ext>
            </a:extLst>
          </p:cNvPr>
          <p:cNvSpPr>
            <a:spLocks noGrp="1"/>
          </p:cNvSpPr>
          <p:nvPr>
            <p:ph type="title"/>
          </p:nvPr>
        </p:nvSpPr>
        <p:spPr/>
        <p:txBody>
          <a:bodyPr>
            <a:normAutofit/>
          </a:bodyPr>
          <a:lstStyle/>
          <a:p>
            <a:r>
              <a:rPr lang="sl-SI" b="1" dirty="0"/>
              <a:t>Delovanje na imunski sistem</a:t>
            </a:r>
            <a:endParaRPr lang="sl-SI" dirty="0"/>
          </a:p>
        </p:txBody>
      </p:sp>
      <p:sp>
        <p:nvSpPr>
          <p:cNvPr id="3" name="Označba mesta vsebine 2">
            <a:extLst>
              <a:ext uri="{FF2B5EF4-FFF2-40B4-BE49-F238E27FC236}">
                <a16:creationId xmlns:a16="http://schemas.microsoft.com/office/drawing/2014/main" id="{D60D7A2F-5F96-4574-85E9-88F487102418}"/>
              </a:ext>
            </a:extLst>
          </p:cNvPr>
          <p:cNvSpPr>
            <a:spLocks noGrp="1"/>
          </p:cNvSpPr>
          <p:nvPr>
            <p:ph idx="1"/>
          </p:nvPr>
        </p:nvSpPr>
        <p:spPr/>
        <p:txBody>
          <a:bodyPr/>
          <a:lstStyle/>
          <a:p>
            <a:endParaRPr lang="sl-SI" dirty="0"/>
          </a:p>
          <a:p>
            <a:r>
              <a:rPr lang="sl-SI" dirty="0"/>
              <a:t>Slabi delovanje imunskega sistema.</a:t>
            </a:r>
          </a:p>
          <a:p>
            <a:r>
              <a:rPr lang="sl-SI" dirty="0"/>
              <a:t>Povečuje možnost različnih okužb.</a:t>
            </a:r>
          </a:p>
          <a:p>
            <a:r>
              <a:rPr lang="sl-SI" dirty="0"/>
              <a:t>Nastanek rakavega obolenja.</a:t>
            </a:r>
          </a:p>
          <a:p>
            <a:endParaRPr lang="sl-SI" dirty="0"/>
          </a:p>
        </p:txBody>
      </p:sp>
    </p:spTree>
    <p:extLst>
      <p:ext uri="{BB962C8B-B14F-4D97-AF65-F5344CB8AC3E}">
        <p14:creationId xmlns:p14="http://schemas.microsoft.com/office/powerpoint/2010/main" val="1644039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458E7C-1AA8-4A46-BE4D-30C5888E1024}"/>
              </a:ext>
            </a:extLst>
          </p:cNvPr>
          <p:cNvSpPr>
            <a:spLocks noGrp="1"/>
          </p:cNvSpPr>
          <p:nvPr>
            <p:ph type="title"/>
          </p:nvPr>
        </p:nvSpPr>
        <p:spPr/>
        <p:txBody>
          <a:bodyPr>
            <a:normAutofit fontScale="90000"/>
          </a:bodyPr>
          <a:lstStyle/>
          <a:p>
            <a:r>
              <a:rPr lang="sl-SI" b="1" dirty="0"/>
              <a:t>Delovanje na spolne organe in reproduktivni sistem</a:t>
            </a:r>
            <a:br>
              <a:rPr lang="sl-SI" dirty="0"/>
            </a:br>
            <a:endParaRPr lang="sl-SI" dirty="0"/>
          </a:p>
        </p:txBody>
      </p:sp>
      <p:sp>
        <p:nvSpPr>
          <p:cNvPr id="3" name="Označba mesta vsebine 2">
            <a:extLst>
              <a:ext uri="{FF2B5EF4-FFF2-40B4-BE49-F238E27FC236}">
                <a16:creationId xmlns:a16="http://schemas.microsoft.com/office/drawing/2014/main" id="{031A26F5-EECF-44CA-A2CD-9D3596FCBDE4}"/>
              </a:ext>
            </a:extLst>
          </p:cNvPr>
          <p:cNvSpPr>
            <a:spLocks noGrp="1"/>
          </p:cNvSpPr>
          <p:nvPr>
            <p:ph idx="1"/>
          </p:nvPr>
        </p:nvSpPr>
        <p:spPr/>
        <p:txBody>
          <a:bodyPr/>
          <a:lstStyle/>
          <a:p>
            <a:endParaRPr lang="sl-SI" dirty="0"/>
          </a:p>
          <a:p>
            <a:r>
              <a:rPr lang="sl-SI" dirty="0"/>
              <a:t>Zmanjša se število in gibljivost spermijev.</a:t>
            </a:r>
          </a:p>
          <a:p>
            <a:r>
              <a:rPr lang="sl-SI" dirty="0"/>
              <a:t>Motnje v menstruacijskem ciklusu.</a:t>
            </a:r>
          </a:p>
          <a:p>
            <a:r>
              <a:rPr lang="sl-SI" dirty="0"/>
              <a:t>V nosečnosti THC prehaja preko placente na otroka.</a:t>
            </a:r>
          </a:p>
          <a:p>
            <a:endParaRPr lang="sl-SI" dirty="0"/>
          </a:p>
        </p:txBody>
      </p:sp>
    </p:spTree>
    <p:extLst>
      <p:ext uri="{BB962C8B-B14F-4D97-AF65-F5344CB8AC3E}">
        <p14:creationId xmlns:p14="http://schemas.microsoft.com/office/powerpoint/2010/main" val="1473600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F46073-DC40-4001-A49C-758B6A6BE499}"/>
              </a:ext>
            </a:extLst>
          </p:cNvPr>
          <p:cNvSpPr>
            <a:spLocks noGrp="1"/>
          </p:cNvSpPr>
          <p:nvPr>
            <p:ph type="title"/>
          </p:nvPr>
        </p:nvSpPr>
        <p:spPr/>
        <p:txBody>
          <a:bodyPr/>
          <a:lstStyle/>
          <a:p>
            <a:r>
              <a:rPr lang="sl-SI" dirty="0"/>
              <a:t>Uporaba konoplje v medicini</a:t>
            </a:r>
          </a:p>
        </p:txBody>
      </p:sp>
      <p:sp>
        <p:nvSpPr>
          <p:cNvPr id="3" name="Označba mesta vsebine 2">
            <a:extLst>
              <a:ext uri="{FF2B5EF4-FFF2-40B4-BE49-F238E27FC236}">
                <a16:creationId xmlns:a16="http://schemas.microsoft.com/office/drawing/2014/main" id="{B2334C8D-5236-408A-B88B-1191C12311DE}"/>
              </a:ext>
            </a:extLst>
          </p:cNvPr>
          <p:cNvSpPr>
            <a:spLocks noGrp="1"/>
          </p:cNvSpPr>
          <p:nvPr>
            <p:ph idx="1"/>
          </p:nvPr>
        </p:nvSpPr>
        <p:spPr/>
        <p:txBody>
          <a:bodyPr/>
          <a:lstStyle/>
          <a:p>
            <a:r>
              <a:rPr lang="sl-SI" dirty="0">
                <a:hlinkClick r:id="rId2"/>
              </a:rPr>
              <a:t>https://www.nijz.si/sl/uporaba-konoplje-v-medicini</a:t>
            </a:r>
            <a:r>
              <a:rPr lang="sl-SI" dirty="0"/>
              <a:t> </a:t>
            </a:r>
          </a:p>
        </p:txBody>
      </p:sp>
    </p:spTree>
    <p:extLst>
      <p:ext uri="{BB962C8B-B14F-4D97-AF65-F5344CB8AC3E}">
        <p14:creationId xmlns:p14="http://schemas.microsoft.com/office/powerpoint/2010/main" val="4173274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9FE0BA-FEC9-4D02-83E3-9E109F57ABB7}"/>
              </a:ext>
            </a:extLst>
          </p:cNvPr>
          <p:cNvSpPr>
            <a:spLocks noGrp="1"/>
          </p:cNvSpPr>
          <p:nvPr>
            <p:ph type="ctrTitle"/>
          </p:nvPr>
        </p:nvSpPr>
        <p:spPr>
          <a:xfrm>
            <a:off x="2244821" y="2569417"/>
            <a:ext cx="9144000" cy="2387600"/>
          </a:xfrm>
        </p:spPr>
        <p:txBody>
          <a:bodyPr/>
          <a:lstStyle/>
          <a:p>
            <a:r>
              <a:rPr lang="sl-SI" dirty="0"/>
              <a:t>ENCIMI</a:t>
            </a:r>
          </a:p>
        </p:txBody>
      </p:sp>
      <p:sp>
        <p:nvSpPr>
          <p:cNvPr id="3" name="Podnaslov 2">
            <a:extLst>
              <a:ext uri="{FF2B5EF4-FFF2-40B4-BE49-F238E27FC236}">
                <a16:creationId xmlns:a16="http://schemas.microsoft.com/office/drawing/2014/main" id="{6628DDE6-5C74-459D-A044-F2C95F42EF99}"/>
              </a:ext>
            </a:extLst>
          </p:cNvPr>
          <p:cNvSpPr>
            <a:spLocks noGrp="1"/>
          </p:cNvSpPr>
          <p:nvPr>
            <p:ph type="subTitle" idx="1"/>
          </p:nvPr>
        </p:nvSpPr>
        <p:spPr/>
        <p:txBody>
          <a:bodyPr/>
          <a:lstStyle/>
          <a:p>
            <a:endParaRPr lang="sl-SI"/>
          </a:p>
        </p:txBody>
      </p:sp>
      <p:pic>
        <p:nvPicPr>
          <p:cNvPr id="4" name="Slika 3">
            <a:extLst>
              <a:ext uri="{FF2B5EF4-FFF2-40B4-BE49-F238E27FC236}">
                <a16:creationId xmlns:a16="http://schemas.microsoft.com/office/drawing/2014/main" id="{DFBC7771-6661-4314-B288-8E176C428966}"/>
              </a:ext>
            </a:extLst>
          </p:cNvPr>
          <p:cNvPicPr>
            <a:picLocks noChangeAspect="1"/>
          </p:cNvPicPr>
          <p:nvPr/>
        </p:nvPicPr>
        <p:blipFill>
          <a:blip r:embed="rId2"/>
          <a:stretch>
            <a:fillRect/>
          </a:stretch>
        </p:blipFill>
        <p:spPr>
          <a:xfrm>
            <a:off x="469806" y="284909"/>
            <a:ext cx="4905375" cy="2809875"/>
          </a:xfrm>
          <a:prstGeom prst="rect">
            <a:avLst/>
          </a:prstGeom>
        </p:spPr>
      </p:pic>
    </p:spTree>
    <p:extLst>
      <p:ext uri="{BB962C8B-B14F-4D97-AF65-F5344CB8AC3E}">
        <p14:creationId xmlns:p14="http://schemas.microsoft.com/office/powerpoint/2010/main" val="52445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D796A0-7E06-49C2-9110-2B36A1498568}"/>
              </a:ext>
            </a:extLst>
          </p:cNvPr>
          <p:cNvSpPr>
            <a:spLocks noGrp="1"/>
          </p:cNvSpPr>
          <p:nvPr>
            <p:ph type="title"/>
          </p:nvPr>
        </p:nvSpPr>
        <p:spPr/>
        <p:txBody>
          <a:bodyPr/>
          <a:lstStyle/>
          <a:p>
            <a:r>
              <a:rPr lang="sl-SI" dirty="0"/>
              <a:t>Tobak in alkohol</a:t>
            </a:r>
          </a:p>
        </p:txBody>
      </p:sp>
      <p:sp>
        <p:nvSpPr>
          <p:cNvPr id="3" name="Označba mesta vsebine 2">
            <a:extLst>
              <a:ext uri="{FF2B5EF4-FFF2-40B4-BE49-F238E27FC236}">
                <a16:creationId xmlns:a16="http://schemas.microsoft.com/office/drawing/2014/main" id="{2FA048E3-12AF-4468-99C8-45AD5636F7AF}"/>
              </a:ext>
            </a:extLst>
          </p:cNvPr>
          <p:cNvSpPr>
            <a:spLocks noGrp="1"/>
          </p:cNvSpPr>
          <p:nvPr>
            <p:ph idx="1"/>
          </p:nvPr>
        </p:nvSpPr>
        <p:spPr/>
        <p:txBody>
          <a:bodyPr/>
          <a:lstStyle/>
          <a:p>
            <a:r>
              <a:rPr lang="sl-SI" dirty="0">
                <a:hlinkClick r:id="rId2"/>
              </a:rPr>
              <a:t>http://www.cilizadelo.si/tobak.html</a:t>
            </a:r>
            <a:r>
              <a:rPr lang="sl-SI" dirty="0"/>
              <a:t> </a:t>
            </a:r>
          </a:p>
          <a:p>
            <a:r>
              <a:rPr lang="sl-SI" dirty="0">
                <a:hlinkClick r:id="rId3"/>
              </a:rPr>
              <a:t>http://www.cilizadelo.si/alkohol.html</a:t>
            </a:r>
            <a:endParaRPr lang="sl-SI" dirty="0"/>
          </a:p>
          <a:p>
            <a:endParaRPr lang="sl-SI" dirty="0"/>
          </a:p>
        </p:txBody>
      </p:sp>
      <p:pic>
        <p:nvPicPr>
          <p:cNvPr id="4" name="Slika 3">
            <a:extLst>
              <a:ext uri="{FF2B5EF4-FFF2-40B4-BE49-F238E27FC236}">
                <a16:creationId xmlns:a16="http://schemas.microsoft.com/office/drawing/2014/main" id="{1CA6382B-0F13-4A56-891E-5B626414FDF5}"/>
              </a:ext>
            </a:extLst>
          </p:cNvPr>
          <p:cNvPicPr>
            <a:picLocks noChangeAspect="1"/>
          </p:cNvPicPr>
          <p:nvPr/>
        </p:nvPicPr>
        <p:blipFill>
          <a:blip r:embed="rId4"/>
          <a:stretch>
            <a:fillRect/>
          </a:stretch>
        </p:blipFill>
        <p:spPr>
          <a:xfrm>
            <a:off x="5576951" y="2740024"/>
            <a:ext cx="5945061" cy="3984625"/>
          </a:xfrm>
          <a:prstGeom prst="rect">
            <a:avLst/>
          </a:prstGeom>
        </p:spPr>
      </p:pic>
    </p:spTree>
    <p:extLst>
      <p:ext uri="{BB962C8B-B14F-4D97-AF65-F5344CB8AC3E}">
        <p14:creationId xmlns:p14="http://schemas.microsoft.com/office/powerpoint/2010/main" val="3994211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083E380-8FD5-430D-9B0B-FCD8BDC6B6DF}"/>
              </a:ext>
            </a:extLst>
          </p:cNvPr>
          <p:cNvSpPr>
            <a:spLocks noGrp="1"/>
          </p:cNvSpPr>
          <p:nvPr>
            <p:ph idx="1"/>
          </p:nvPr>
        </p:nvSpPr>
        <p:spPr>
          <a:xfrm>
            <a:off x="838200" y="448235"/>
            <a:ext cx="10515600" cy="5728728"/>
          </a:xfrm>
        </p:spPr>
        <p:txBody>
          <a:bodyPr/>
          <a:lstStyle/>
          <a:p>
            <a:r>
              <a:rPr lang="sl-SI" dirty="0"/>
              <a:t>Eno najpomembnejših vlog med beljakovinami imajo </a:t>
            </a:r>
            <a:r>
              <a:rPr lang="sl-SI" b="1" dirty="0"/>
              <a:t>encimi</a:t>
            </a:r>
            <a:r>
              <a:rPr lang="sl-SI" dirty="0"/>
              <a:t>. Njihova naloga je, da uravnavajo (katalizirajo) kemijske reakcije v organizmih, zato jih uvrščamo med </a:t>
            </a:r>
            <a:r>
              <a:rPr lang="sl-SI" b="1" dirty="0"/>
              <a:t>biokatalizatorje</a:t>
            </a:r>
            <a:r>
              <a:rPr lang="sl-SI" dirty="0"/>
              <a:t>. Biokatalizatorji so katalizatorji, ki delujejo v telesu.</a:t>
            </a:r>
          </a:p>
        </p:txBody>
      </p:sp>
      <p:pic>
        <p:nvPicPr>
          <p:cNvPr id="4" name="Slika 3">
            <a:extLst>
              <a:ext uri="{FF2B5EF4-FFF2-40B4-BE49-F238E27FC236}">
                <a16:creationId xmlns:a16="http://schemas.microsoft.com/office/drawing/2014/main" id="{ABDCE76D-710B-43AE-95D1-CA1C230AF84C}"/>
              </a:ext>
            </a:extLst>
          </p:cNvPr>
          <p:cNvPicPr>
            <a:picLocks noChangeAspect="1"/>
          </p:cNvPicPr>
          <p:nvPr/>
        </p:nvPicPr>
        <p:blipFill>
          <a:blip r:embed="rId2"/>
          <a:stretch>
            <a:fillRect/>
          </a:stretch>
        </p:blipFill>
        <p:spPr>
          <a:xfrm>
            <a:off x="4325471" y="2465294"/>
            <a:ext cx="4016188" cy="4016188"/>
          </a:xfrm>
          <a:prstGeom prst="rect">
            <a:avLst/>
          </a:prstGeom>
        </p:spPr>
      </p:pic>
    </p:spTree>
    <p:extLst>
      <p:ext uri="{BB962C8B-B14F-4D97-AF65-F5344CB8AC3E}">
        <p14:creationId xmlns:p14="http://schemas.microsoft.com/office/powerpoint/2010/main" val="3673005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DEF6AD3-E8AA-4880-8A5E-A3EE628AF8F6}"/>
              </a:ext>
            </a:extLst>
          </p:cNvPr>
          <p:cNvSpPr>
            <a:spLocks noGrp="1"/>
          </p:cNvSpPr>
          <p:nvPr>
            <p:ph idx="1"/>
          </p:nvPr>
        </p:nvSpPr>
        <p:spPr>
          <a:xfrm>
            <a:off x="838200" y="367553"/>
            <a:ext cx="10515600" cy="5809410"/>
          </a:xfrm>
        </p:spPr>
        <p:txBody>
          <a:bodyPr/>
          <a:lstStyle/>
          <a:p>
            <a:r>
              <a:rPr lang="sl-SI" dirty="0"/>
              <a:t>Za reakcije, katalizirane z encimi, velja, da so izredno hitre. Reakcija, ki jo katalizira encim z imenom OMP </a:t>
            </a:r>
            <a:r>
              <a:rPr lang="sl-SI" dirty="0" err="1"/>
              <a:t>dekarboksilaza</a:t>
            </a:r>
            <a:r>
              <a:rPr lang="sl-SI" dirty="0"/>
              <a:t>, steče v zgolj 18 milisekundah. Brez tega encima bi reakcija potrebovala kar 78 milijonov let. Ob pristnosti encimov stečejo reakcije hitreje in pri nižji temperaturi, ker encimi znižajo energijo, ki je potrebna, da se reakcija sproži.</a:t>
            </a:r>
          </a:p>
        </p:txBody>
      </p:sp>
      <p:pic>
        <p:nvPicPr>
          <p:cNvPr id="4" name="Slika 3">
            <a:extLst>
              <a:ext uri="{FF2B5EF4-FFF2-40B4-BE49-F238E27FC236}">
                <a16:creationId xmlns:a16="http://schemas.microsoft.com/office/drawing/2014/main" id="{C6DAC7F6-166F-490C-A983-FC097301299E}"/>
              </a:ext>
            </a:extLst>
          </p:cNvPr>
          <p:cNvPicPr>
            <a:picLocks noChangeAspect="1"/>
          </p:cNvPicPr>
          <p:nvPr/>
        </p:nvPicPr>
        <p:blipFill>
          <a:blip r:embed="rId2"/>
          <a:stretch>
            <a:fillRect/>
          </a:stretch>
        </p:blipFill>
        <p:spPr>
          <a:xfrm>
            <a:off x="3312458" y="2730313"/>
            <a:ext cx="5598460" cy="4002899"/>
          </a:xfrm>
          <a:prstGeom prst="rect">
            <a:avLst/>
          </a:prstGeom>
        </p:spPr>
      </p:pic>
    </p:spTree>
    <p:extLst>
      <p:ext uri="{BB962C8B-B14F-4D97-AF65-F5344CB8AC3E}">
        <p14:creationId xmlns:p14="http://schemas.microsoft.com/office/powerpoint/2010/main" val="4246642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BEC6D7-7AA8-4EF7-9457-0C392F3A1D8F}"/>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AC6F7350-6299-4C43-8FA8-AE9F619DE206}"/>
              </a:ext>
            </a:extLst>
          </p:cNvPr>
          <p:cNvSpPr>
            <a:spLocks noGrp="1"/>
          </p:cNvSpPr>
          <p:nvPr>
            <p:ph idx="1"/>
          </p:nvPr>
        </p:nvSpPr>
        <p:spPr/>
        <p:txBody>
          <a:bodyPr/>
          <a:lstStyle/>
          <a:p>
            <a:endParaRPr lang="sl-SI"/>
          </a:p>
        </p:txBody>
      </p:sp>
      <p:pic>
        <p:nvPicPr>
          <p:cNvPr id="4" name="Slika 3">
            <a:extLst>
              <a:ext uri="{FF2B5EF4-FFF2-40B4-BE49-F238E27FC236}">
                <a16:creationId xmlns:a16="http://schemas.microsoft.com/office/drawing/2014/main" id="{264F8D4B-03AB-40DE-A3B6-4F64A4133AD0}"/>
              </a:ext>
            </a:extLst>
          </p:cNvPr>
          <p:cNvPicPr>
            <a:picLocks noChangeAspect="1"/>
          </p:cNvPicPr>
          <p:nvPr/>
        </p:nvPicPr>
        <p:blipFill>
          <a:blip r:embed="rId2"/>
          <a:stretch>
            <a:fillRect/>
          </a:stretch>
        </p:blipFill>
        <p:spPr>
          <a:xfrm>
            <a:off x="2312749" y="1185302"/>
            <a:ext cx="6965721" cy="5450677"/>
          </a:xfrm>
          <a:prstGeom prst="rect">
            <a:avLst/>
          </a:prstGeom>
        </p:spPr>
      </p:pic>
    </p:spTree>
    <p:extLst>
      <p:ext uri="{BB962C8B-B14F-4D97-AF65-F5344CB8AC3E}">
        <p14:creationId xmlns:p14="http://schemas.microsoft.com/office/powerpoint/2010/main" val="2186234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54B15A6-F297-4CDB-A8B5-8B4525CADEFE}"/>
              </a:ext>
            </a:extLst>
          </p:cNvPr>
          <p:cNvSpPr>
            <a:spLocks noGrp="1"/>
          </p:cNvSpPr>
          <p:nvPr>
            <p:ph idx="1"/>
          </p:nvPr>
        </p:nvSpPr>
        <p:spPr>
          <a:xfrm>
            <a:off x="838200" y="403412"/>
            <a:ext cx="10515600" cy="5773551"/>
          </a:xfrm>
        </p:spPr>
        <p:txBody>
          <a:bodyPr>
            <a:normAutofit/>
          </a:bodyPr>
          <a:lstStyle/>
          <a:p>
            <a:r>
              <a:rPr lang="sl-SI" dirty="0"/>
              <a:t>Spojina, na katero deluje encim, se imenuje </a:t>
            </a:r>
            <a:r>
              <a:rPr lang="sl-SI" b="1" dirty="0"/>
              <a:t>substrat</a:t>
            </a:r>
            <a:r>
              <a:rPr lang="sl-SI" dirty="0"/>
              <a:t>. Delovanje encimov je </a:t>
            </a:r>
            <a:r>
              <a:rPr lang="sl-SI" b="1" dirty="0"/>
              <a:t>specifično</a:t>
            </a:r>
            <a:r>
              <a:rPr lang="sl-SI" dirty="0"/>
              <a:t>; to pomeni, da vsak encim katalizira le nekaj reakcij ali le eno samo. </a:t>
            </a:r>
          </a:p>
          <a:p>
            <a:endParaRPr lang="sl-SI" dirty="0"/>
          </a:p>
        </p:txBody>
      </p:sp>
      <p:pic>
        <p:nvPicPr>
          <p:cNvPr id="4" name="Slika 3">
            <a:extLst>
              <a:ext uri="{FF2B5EF4-FFF2-40B4-BE49-F238E27FC236}">
                <a16:creationId xmlns:a16="http://schemas.microsoft.com/office/drawing/2014/main" id="{56DFFFF1-C594-4C87-A1F9-578C1845343A}"/>
              </a:ext>
            </a:extLst>
          </p:cNvPr>
          <p:cNvPicPr>
            <a:picLocks noChangeAspect="1"/>
          </p:cNvPicPr>
          <p:nvPr/>
        </p:nvPicPr>
        <p:blipFill>
          <a:blip r:embed="rId2"/>
          <a:stretch>
            <a:fillRect/>
          </a:stretch>
        </p:blipFill>
        <p:spPr>
          <a:xfrm>
            <a:off x="2895601" y="2031612"/>
            <a:ext cx="5707996" cy="4145351"/>
          </a:xfrm>
          <a:prstGeom prst="rect">
            <a:avLst/>
          </a:prstGeom>
        </p:spPr>
      </p:pic>
    </p:spTree>
    <p:extLst>
      <p:ext uri="{BB962C8B-B14F-4D97-AF65-F5344CB8AC3E}">
        <p14:creationId xmlns:p14="http://schemas.microsoft.com/office/powerpoint/2010/main" val="3721764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DC0AF462-E271-49AA-82BA-1DD49B447144}"/>
              </a:ext>
            </a:extLst>
          </p:cNvPr>
          <p:cNvSpPr>
            <a:spLocks noGrp="1"/>
          </p:cNvSpPr>
          <p:nvPr>
            <p:ph idx="1"/>
          </p:nvPr>
        </p:nvSpPr>
        <p:spPr>
          <a:xfrm>
            <a:off x="838200" y="439271"/>
            <a:ext cx="10515600" cy="5737692"/>
          </a:xfrm>
        </p:spPr>
        <p:txBody>
          <a:bodyPr/>
          <a:lstStyle/>
          <a:p>
            <a:r>
              <a:rPr lang="sl-SI" dirty="0"/>
              <a:t>Način delovanja encimov lahko pojasnimo z modelom, imenovanim „rokavica – roka“. Po tem modelu so encimi sposobni, da se nekoliko prilagajajo različnim oblikam molekul, podobno, kot se rokavice prilagajajo različnim rokam, seveda le nekoliko. En del molekule encima se lahko nekoliko prilagaja, zato se nanj vežejo različne molekule, ki imajo podobno obliko. Tudi tiste, ki ovirajo ali prekinejo delovanje encima.</a:t>
            </a:r>
          </a:p>
          <a:p>
            <a:endParaRPr lang="sl-SI" dirty="0"/>
          </a:p>
        </p:txBody>
      </p:sp>
      <p:pic>
        <p:nvPicPr>
          <p:cNvPr id="4" name="Slika 3">
            <a:extLst>
              <a:ext uri="{FF2B5EF4-FFF2-40B4-BE49-F238E27FC236}">
                <a16:creationId xmlns:a16="http://schemas.microsoft.com/office/drawing/2014/main" id="{017F11A7-15D7-4409-8BFB-709324909F7B}"/>
              </a:ext>
            </a:extLst>
          </p:cNvPr>
          <p:cNvPicPr>
            <a:picLocks noChangeAspect="1"/>
          </p:cNvPicPr>
          <p:nvPr/>
        </p:nvPicPr>
        <p:blipFill>
          <a:blip r:embed="rId2"/>
          <a:stretch>
            <a:fillRect/>
          </a:stretch>
        </p:blipFill>
        <p:spPr>
          <a:xfrm>
            <a:off x="1591235" y="3254188"/>
            <a:ext cx="7436224" cy="2900127"/>
          </a:xfrm>
          <a:prstGeom prst="rect">
            <a:avLst/>
          </a:prstGeom>
        </p:spPr>
      </p:pic>
    </p:spTree>
    <p:extLst>
      <p:ext uri="{BB962C8B-B14F-4D97-AF65-F5344CB8AC3E}">
        <p14:creationId xmlns:p14="http://schemas.microsoft.com/office/powerpoint/2010/main" val="2154663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349023-6E6B-4EA8-97F5-E5DE5102B882}"/>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F5F38E2F-ED20-4E50-8796-75026EB71B06}"/>
              </a:ext>
            </a:extLst>
          </p:cNvPr>
          <p:cNvSpPr>
            <a:spLocks noGrp="1"/>
          </p:cNvSpPr>
          <p:nvPr>
            <p:ph idx="1"/>
          </p:nvPr>
        </p:nvSpPr>
        <p:spPr/>
        <p:txBody>
          <a:bodyPr/>
          <a:lstStyle/>
          <a:p>
            <a:pPr marL="0" indent="0">
              <a:buNone/>
            </a:pPr>
            <a:r>
              <a:rPr lang="sl-SI" dirty="0"/>
              <a:t>Na podlagi imena substrata oz. imena kemijske reakcije tvorite ime encima in ga zapišite v prazne prostore:</a:t>
            </a:r>
          </a:p>
          <a:p>
            <a:pPr marL="0" indent="0">
              <a:buNone/>
            </a:pPr>
            <a:r>
              <a:rPr lang="sl-SI" dirty="0"/>
              <a:t>A) Laktoza: </a:t>
            </a:r>
          </a:p>
          <a:p>
            <a:pPr marL="0" indent="0">
              <a:buNone/>
            </a:pPr>
            <a:r>
              <a:rPr lang="sl-SI" dirty="0"/>
              <a:t>B) </a:t>
            </a:r>
            <a:r>
              <a:rPr lang="sl-SI" dirty="0" err="1"/>
              <a:t>Amiloza</a:t>
            </a:r>
            <a:r>
              <a:rPr lang="sl-SI" dirty="0"/>
              <a:t> (in </a:t>
            </a:r>
            <a:r>
              <a:rPr lang="sl-SI" dirty="0" err="1"/>
              <a:t>amilopektin</a:t>
            </a:r>
            <a:r>
              <a:rPr lang="sl-SI" dirty="0"/>
              <a:t>; oba sta sestavini škroba): </a:t>
            </a:r>
          </a:p>
          <a:p>
            <a:pPr marL="0" indent="0">
              <a:buNone/>
            </a:pPr>
            <a:r>
              <a:rPr lang="sl-SI" dirty="0"/>
              <a:t>C) Polimerizacija DNK vijačnice: </a:t>
            </a:r>
          </a:p>
          <a:p>
            <a:endParaRPr lang="sl-SI" dirty="0"/>
          </a:p>
        </p:txBody>
      </p:sp>
    </p:spTree>
    <p:extLst>
      <p:ext uri="{BB962C8B-B14F-4D97-AF65-F5344CB8AC3E}">
        <p14:creationId xmlns:p14="http://schemas.microsoft.com/office/powerpoint/2010/main" val="1890765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658F70-48E3-4510-9258-660C7518FF88}"/>
              </a:ext>
            </a:extLst>
          </p:cNvPr>
          <p:cNvSpPr>
            <a:spLocks noGrp="1"/>
          </p:cNvSpPr>
          <p:nvPr>
            <p:ph type="title"/>
          </p:nvPr>
        </p:nvSpPr>
        <p:spPr/>
        <p:txBody>
          <a:bodyPr>
            <a:normAutofit/>
          </a:bodyPr>
          <a:lstStyle/>
          <a:p>
            <a:r>
              <a:rPr lang="sl-SI" dirty="0"/>
              <a:t>Zakaj ne sme človekova telesna temperatura narasti na več kot 42 °C?</a:t>
            </a:r>
          </a:p>
        </p:txBody>
      </p:sp>
      <p:sp>
        <p:nvSpPr>
          <p:cNvPr id="10" name="Pravokotnik 9">
            <a:extLst>
              <a:ext uri="{FF2B5EF4-FFF2-40B4-BE49-F238E27FC236}">
                <a16:creationId xmlns:a16="http://schemas.microsoft.com/office/drawing/2014/main" id="{88ED1F69-8B70-4219-BEC8-C255222F2BB3}"/>
              </a:ext>
            </a:extLst>
          </p:cNvPr>
          <p:cNvSpPr/>
          <p:nvPr/>
        </p:nvSpPr>
        <p:spPr>
          <a:xfrm>
            <a:off x="708212" y="2092823"/>
            <a:ext cx="9852212" cy="369332"/>
          </a:xfrm>
          <a:prstGeom prst="rect">
            <a:avLst/>
          </a:prstGeom>
        </p:spPr>
        <p:txBody>
          <a:bodyPr wrap="square">
            <a:spAutoFit/>
          </a:bodyPr>
          <a:lstStyle/>
          <a:p>
            <a:r>
              <a:rPr lang="sl-SI" b="0" i="0" dirty="0">
                <a:solidFill>
                  <a:srgbClr val="000000"/>
                </a:solidFill>
                <a:effectLst/>
                <a:latin typeface="Arial" panose="020B0604020202020204" pitchFamily="34" charset="0"/>
              </a:rPr>
              <a:t>A Ker pride do povečanega izločanja vode iz telesa, kar lahko povzroči dehidracijo</a:t>
            </a:r>
            <a:endParaRPr lang="sl-SI" dirty="0"/>
          </a:p>
        </p:txBody>
      </p:sp>
      <p:sp>
        <p:nvSpPr>
          <p:cNvPr id="11" name="Pravokotnik 10">
            <a:extLst>
              <a:ext uri="{FF2B5EF4-FFF2-40B4-BE49-F238E27FC236}">
                <a16:creationId xmlns:a16="http://schemas.microsoft.com/office/drawing/2014/main" id="{7410CD2E-8CCB-479E-86C7-0E3D04866CB3}"/>
              </a:ext>
            </a:extLst>
          </p:cNvPr>
          <p:cNvSpPr/>
          <p:nvPr/>
        </p:nvSpPr>
        <p:spPr>
          <a:xfrm>
            <a:off x="708212" y="3105835"/>
            <a:ext cx="9708776" cy="369332"/>
          </a:xfrm>
          <a:prstGeom prst="rect">
            <a:avLst/>
          </a:prstGeom>
        </p:spPr>
        <p:txBody>
          <a:bodyPr wrap="square">
            <a:spAutoFit/>
          </a:bodyPr>
          <a:lstStyle/>
          <a:p>
            <a:r>
              <a:rPr lang="sl-SI" b="0" i="0" dirty="0">
                <a:solidFill>
                  <a:srgbClr val="000000"/>
                </a:solidFill>
                <a:effectLst/>
                <a:latin typeface="Arial" panose="020B0604020202020204" pitchFamily="34" charset="0"/>
              </a:rPr>
              <a:t>B Ker se v krvi pojavijo mehurčki hlapnih snovi, kar povzroči moten pretok kisika do celic.</a:t>
            </a:r>
            <a:endParaRPr lang="sl-SI" dirty="0"/>
          </a:p>
        </p:txBody>
      </p:sp>
      <p:sp>
        <p:nvSpPr>
          <p:cNvPr id="12" name="Pravokotnik 11">
            <a:extLst>
              <a:ext uri="{FF2B5EF4-FFF2-40B4-BE49-F238E27FC236}">
                <a16:creationId xmlns:a16="http://schemas.microsoft.com/office/drawing/2014/main" id="{5E64E7D0-6EFD-4636-8234-423B8A8DD96F}"/>
              </a:ext>
            </a:extLst>
          </p:cNvPr>
          <p:cNvSpPr/>
          <p:nvPr/>
        </p:nvSpPr>
        <p:spPr>
          <a:xfrm>
            <a:off x="708211" y="4593976"/>
            <a:ext cx="9135035" cy="369332"/>
          </a:xfrm>
          <a:prstGeom prst="rect">
            <a:avLst/>
          </a:prstGeom>
        </p:spPr>
        <p:txBody>
          <a:bodyPr wrap="square">
            <a:spAutoFit/>
          </a:bodyPr>
          <a:lstStyle/>
          <a:p>
            <a:r>
              <a:rPr lang="sl-SI" b="0" i="0" dirty="0">
                <a:solidFill>
                  <a:srgbClr val="000000"/>
                </a:solidFill>
                <a:effectLst/>
                <a:latin typeface="Arial" panose="020B0604020202020204" pitchFamily="34" charset="0"/>
              </a:rPr>
              <a:t>C Ker lahko pride pri tako visoki temperaturi do spremembe zgradbe beljakovin.</a:t>
            </a:r>
            <a:endParaRPr lang="sl-SI" dirty="0"/>
          </a:p>
        </p:txBody>
      </p:sp>
    </p:spTree>
    <p:controls>
      <mc:AlternateContent xmlns:mc="http://schemas.openxmlformats.org/markup-compatibility/2006">
        <mc:Choice xmlns:v="urn:schemas-microsoft-com:vml" Requires="v">
          <p:control spid="1026" name="HTMLOption1" r:id="rId2" imgW="228600" imgH="274320"/>
        </mc:Choice>
        <mc:Fallback>
          <p:control name="HTMLOption1" r:id="rId2" imgW="228600" imgH="274320">
            <p:pic>
              <p:nvPicPr>
                <p:cNvPr id="5" name="HTMLOption1">
                  <a:extLst>
                    <a:ext uri="{FF2B5EF4-FFF2-40B4-BE49-F238E27FC236}">
                      <a16:creationId xmlns:a16="http://schemas.microsoft.com/office/drawing/2014/main" id="{7FB09617-A163-4A80-8825-305E56F9064C}"/>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27" name="HTMLOption2" r:id="rId3" imgW="228600" imgH="274320"/>
        </mc:Choice>
        <mc:Fallback>
          <p:control name="HTMLOption2" r:id="rId3" imgW="228600" imgH="274320">
            <p:pic>
              <p:nvPicPr>
                <p:cNvPr id="6" name="HTMLOption2">
                  <a:extLst>
                    <a:ext uri="{FF2B5EF4-FFF2-40B4-BE49-F238E27FC236}">
                      <a16:creationId xmlns:a16="http://schemas.microsoft.com/office/drawing/2014/main" id="{F2B8C9E3-A74C-4894-9F78-CC0DC6313678}"/>
                    </a:ext>
                  </a:extLst>
                </p:cNvPr>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69895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765661-C941-4E8D-B71C-96F3EDD6BEE7}"/>
              </a:ext>
            </a:extLst>
          </p:cNvPr>
          <p:cNvSpPr>
            <a:spLocks noGrp="1"/>
          </p:cNvSpPr>
          <p:nvPr>
            <p:ph type="ctrTitle"/>
          </p:nvPr>
        </p:nvSpPr>
        <p:spPr/>
        <p:txBody>
          <a:bodyPr/>
          <a:lstStyle/>
          <a:p>
            <a:r>
              <a:rPr lang="sl-SI" dirty="0"/>
              <a:t>KATABOLIZEM, ANABOLIZEM, METABOLIZEM</a:t>
            </a:r>
          </a:p>
        </p:txBody>
      </p:sp>
      <p:sp>
        <p:nvSpPr>
          <p:cNvPr id="3" name="Podnaslov 2">
            <a:extLst>
              <a:ext uri="{FF2B5EF4-FFF2-40B4-BE49-F238E27FC236}">
                <a16:creationId xmlns:a16="http://schemas.microsoft.com/office/drawing/2014/main" id="{F42519A7-F674-4FD5-B7C3-D9F4273FDF78}"/>
              </a:ext>
            </a:extLst>
          </p:cNvPr>
          <p:cNvSpPr>
            <a:spLocks noGrp="1"/>
          </p:cNvSpPr>
          <p:nvPr>
            <p:ph type="subTitle" idx="1"/>
          </p:nvPr>
        </p:nvSpPr>
        <p:spPr/>
        <p:txBody>
          <a:bodyPr/>
          <a:lstStyle/>
          <a:p>
            <a:endParaRPr lang="sl-SI"/>
          </a:p>
        </p:txBody>
      </p:sp>
    </p:spTree>
    <p:extLst>
      <p:ext uri="{BB962C8B-B14F-4D97-AF65-F5344CB8AC3E}">
        <p14:creationId xmlns:p14="http://schemas.microsoft.com/office/powerpoint/2010/main" val="492025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6EC0F4-94E3-40C0-8965-031C9CE954FE}"/>
              </a:ext>
            </a:extLst>
          </p:cNvPr>
          <p:cNvSpPr>
            <a:spLocks noGrp="1"/>
          </p:cNvSpPr>
          <p:nvPr>
            <p:ph type="title"/>
          </p:nvPr>
        </p:nvSpPr>
        <p:spPr/>
        <p:txBody>
          <a:bodyPr/>
          <a:lstStyle/>
          <a:p>
            <a:r>
              <a:rPr lang="sl-SI" dirty="0"/>
              <a:t>KATABOLIZEM</a:t>
            </a:r>
          </a:p>
        </p:txBody>
      </p:sp>
      <p:sp>
        <p:nvSpPr>
          <p:cNvPr id="3" name="Označba mesta vsebine 2">
            <a:extLst>
              <a:ext uri="{FF2B5EF4-FFF2-40B4-BE49-F238E27FC236}">
                <a16:creationId xmlns:a16="http://schemas.microsoft.com/office/drawing/2014/main" id="{D2EDFA01-848D-4134-A9D5-5C7513B1545A}"/>
              </a:ext>
            </a:extLst>
          </p:cNvPr>
          <p:cNvSpPr>
            <a:spLocks noGrp="1"/>
          </p:cNvSpPr>
          <p:nvPr>
            <p:ph idx="1"/>
          </p:nvPr>
        </p:nvSpPr>
        <p:spPr/>
        <p:txBody>
          <a:bodyPr/>
          <a:lstStyle/>
          <a:p>
            <a:r>
              <a:rPr lang="sl-SI" b="1" dirty="0"/>
              <a:t>Katabolizem</a:t>
            </a:r>
            <a:r>
              <a:rPr lang="sl-SI" dirty="0"/>
              <a:t> pomeni razgradnjo presnovnih produktov do enostavnejših molekul. </a:t>
            </a:r>
          </a:p>
          <a:p>
            <a:r>
              <a:rPr lang="sl-SI" dirty="0"/>
              <a:t>Telo uporablja katabolne procese zlasti za razstrupljanje in pridobivanje energije. </a:t>
            </a:r>
          </a:p>
          <a:p>
            <a:r>
              <a:rPr lang="sl-SI" dirty="0"/>
              <a:t>Katabolizem je energetsko sklopljen z anabolizmom; energija, ki nastaja med katabolnimi procesi, se porablja za izgradnjo kompleksnejših molekul v procesih </a:t>
            </a:r>
            <a:r>
              <a:rPr lang="sl-SI" dirty="0" err="1"/>
              <a:t>anabolizma</a:t>
            </a:r>
            <a:r>
              <a:rPr lang="sl-SI" dirty="0"/>
              <a:t>.</a:t>
            </a:r>
          </a:p>
        </p:txBody>
      </p:sp>
    </p:spTree>
    <p:extLst>
      <p:ext uri="{BB962C8B-B14F-4D97-AF65-F5344CB8AC3E}">
        <p14:creationId xmlns:p14="http://schemas.microsoft.com/office/powerpoint/2010/main" val="42385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3C9ACF-8F4E-4777-8A18-B41C6C5FD18A}"/>
              </a:ext>
            </a:extLst>
          </p:cNvPr>
          <p:cNvSpPr>
            <a:spLocks noGrp="1"/>
          </p:cNvSpPr>
          <p:nvPr>
            <p:ph type="title"/>
          </p:nvPr>
        </p:nvSpPr>
        <p:spPr/>
        <p:txBody>
          <a:bodyPr/>
          <a:lstStyle/>
          <a:p>
            <a:r>
              <a:rPr lang="sl-SI" dirty="0"/>
              <a:t>ANABOLIZEM</a:t>
            </a:r>
          </a:p>
        </p:txBody>
      </p:sp>
      <p:sp>
        <p:nvSpPr>
          <p:cNvPr id="3" name="Označba mesta vsebine 2">
            <a:extLst>
              <a:ext uri="{FF2B5EF4-FFF2-40B4-BE49-F238E27FC236}">
                <a16:creationId xmlns:a16="http://schemas.microsoft.com/office/drawing/2014/main" id="{F59B2567-C9CD-44B8-9989-DED00D877C76}"/>
              </a:ext>
            </a:extLst>
          </p:cNvPr>
          <p:cNvSpPr>
            <a:spLocks noGrp="1"/>
          </p:cNvSpPr>
          <p:nvPr>
            <p:ph idx="1"/>
          </p:nvPr>
        </p:nvSpPr>
        <p:spPr/>
        <p:txBody>
          <a:bodyPr/>
          <a:lstStyle/>
          <a:p>
            <a:r>
              <a:rPr lang="sl-SI" b="1" dirty="0" err="1"/>
              <a:t>Anabolizem</a:t>
            </a:r>
            <a:r>
              <a:rPr lang="sl-SI" dirty="0"/>
              <a:t> je del presnove, ki zajema izgradnjo telesu lastnih snovi iz manjših molekul, pri čemer se porablja energija. </a:t>
            </a:r>
          </a:p>
          <a:p>
            <a:r>
              <a:rPr lang="sl-SI" dirty="0"/>
              <a:t>Energija za anabolne procese izhaja pri </a:t>
            </a:r>
            <a:r>
              <a:rPr lang="sl-SI" dirty="0" err="1"/>
              <a:t>fototrofnih</a:t>
            </a:r>
            <a:r>
              <a:rPr lang="sl-SI" dirty="0"/>
              <a:t> organizmih iz sončne energije, pri </a:t>
            </a:r>
            <a:r>
              <a:rPr lang="sl-SI" dirty="0" err="1"/>
              <a:t>kemotrofnih</a:t>
            </a:r>
            <a:r>
              <a:rPr lang="sl-SI" dirty="0"/>
              <a:t> organizmih pa s katabolnimi procesi energetsko bogatih molekul. </a:t>
            </a:r>
          </a:p>
          <a:p>
            <a:r>
              <a:rPr lang="sl-SI" dirty="0"/>
              <a:t>Energija, ki vstopa v anabolne procese, je shranjena v molekulah ATP. Načeloma so anabolne reakcije oksidativni procesi.</a:t>
            </a:r>
          </a:p>
        </p:txBody>
      </p:sp>
    </p:spTree>
    <p:extLst>
      <p:ext uri="{BB962C8B-B14F-4D97-AF65-F5344CB8AC3E}">
        <p14:creationId xmlns:p14="http://schemas.microsoft.com/office/powerpoint/2010/main" val="12030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4FF939A-03DC-4744-8144-7529F6EE4A50}"/>
              </a:ext>
            </a:extLst>
          </p:cNvPr>
          <p:cNvSpPr>
            <a:spLocks noGrp="1"/>
          </p:cNvSpPr>
          <p:nvPr>
            <p:ph type="title"/>
          </p:nvPr>
        </p:nvSpPr>
        <p:spPr/>
        <p:txBody>
          <a:bodyPr/>
          <a:lstStyle/>
          <a:p>
            <a:r>
              <a:rPr lang="sl-SI" b="1" dirty="0"/>
              <a:t>Delitev</a:t>
            </a:r>
            <a:endParaRPr lang="sl-SI" dirty="0"/>
          </a:p>
        </p:txBody>
      </p:sp>
      <p:sp>
        <p:nvSpPr>
          <p:cNvPr id="3" name="Označba mesta vsebine 2">
            <a:extLst>
              <a:ext uri="{FF2B5EF4-FFF2-40B4-BE49-F238E27FC236}">
                <a16:creationId xmlns:a16="http://schemas.microsoft.com/office/drawing/2014/main" id="{09A4A22B-001B-4B2E-88A5-63383427A7CE}"/>
              </a:ext>
            </a:extLst>
          </p:cNvPr>
          <p:cNvSpPr>
            <a:spLocks noGrp="1"/>
          </p:cNvSpPr>
          <p:nvPr>
            <p:ph idx="1"/>
          </p:nvPr>
        </p:nvSpPr>
        <p:spPr/>
        <p:txBody>
          <a:bodyPr>
            <a:normAutofit/>
          </a:bodyPr>
          <a:lstStyle/>
          <a:p>
            <a:pPr marL="0" indent="0">
              <a:buNone/>
            </a:pPr>
            <a:r>
              <a:rPr lang="sl-SI" dirty="0"/>
              <a:t>LEGALNE:                                                                                ILEGALNE:</a:t>
            </a:r>
          </a:p>
          <a:p>
            <a:endParaRPr lang="sl-SI" dirty="0"/>
          </a:p>
          <a:p>
            <a:pPr marL="0" indent="0">
              <a:buNone/>
            </a:pPr>
            <a:r>
              <a:rPr lang="sl-SI" dirty="0"/>
              <a:t>alkohol, tobak                                                                          zakoni</a:t>
            </a:r>
          </a:p>
          <a:p>
            <a:endParaRPr lang="sl-SI" dirty="0"/>
          </a:p>
          <a:p>
            <a:pPr marL="0" indent="0">
              <a:buNone/>
            </a:pPr>
            <a:r>
              <a:rPr lang="sl-SI" dirty="0"/>
              <a:t>zakoni                                                                                        pregon</a:t>
            </a:r>
          </a:p>
          <a:p>
            <a:endParaRPr lang="sl-SI" dirty="0"/>
          </a:p>
          <a:p>
            <a:pPr marL="0" indent="0">
              <a:buNone/>
            </a:pPr>
            <a:r>
              <a:rPr lang="sl-SI" dirty="0"/>
              <a:t>prometne nezgode, družinske tragedije, umrljivost          kriminal</a:t>
            </a:r>
          </a:p>
          <a:p>
            <a:endParaRPr lang="sl-SI" dirty="0"/>
          </a:p>
          <a:p>
            <a:endParaRPr lang="sl-SI" dirty="0"/>
          </a:p>
          <a:p>
            <a:endParaRPr lang="sl-SI" dirty="0"/>
          </a:p>
        </p:txBody>
      </p:sp>
    </p:spTree>
    <p:extLst>
      <p:ext uri="{BB962C8B-B14F-4D97-AF65-F5344CB8AC3E}">
        <p14:creationId xmlns:p14="http://schemas.microsoft.com/office/powerpoint/2010/main" val="3580822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F73859-EECB-4D26-813C-93A19066C76D}"/>
              </a:ext>
            </a:extLst>
          </p:cNvPr>
          <p:cNvSpPr>
            <a:spLocks noGrp="1"/>
          </p:cNvSpPr>
          <p:nvPr>
            <p:ph type="title"/>
          </p:nvPr>
        </p:nvSpPr>
        <p:spPr/>
        <p:txBody>
          <a:bodyPr/>
          <a:lstStyle/>
          <a:p>
            <a:r>
              <a:rPr lang="sl-SI"/>
              <a:t>METABOLIZEM</a:t>
            </a:r>
          </a:p>
        </p:txBody>
      </p:sp>
      <p:sp>
        <p:nvSpPr>
          <p:cNvPr id="3" name="Označba mesta vsebine 2">
            <a:extLst>
              <a:ext uri="{FF2B5EF4-FFF2-40B4-BE49-F238E27FC236}">
                <a16:creationId xmlns:a16="http://schemas.microsoft.com/office/drawing/2014/main" id="{542052DF-01DC-4DB6-B08E-C0D45F2419BD}"/>
              </a:ext>
            </a:extLst>
          </p:cNvPr>
          <p:cNvSpPr>
            <a:spLocks noGrp="1"/>
          </p:cNvSpPr>
          <p:nvPr>
            <p:ph idx="1"/>
          </p:nvPr>
        </p:nvSpPr>
        <p:spPr/>
        <p:txBody>
          <a:bodyPr/>
          <a:lstStyle/>
          <a:p>
            <a:r>
              <a:rPr lang="sl-SI" dirty="0"/>
              <a:t>Metabolizem je serija povezanih encimsko kataliziranih reakcij znotraj živih organizmov. </a:t>
            </a:r>
          </a:p>
          <a:p>
            <a:r>
              <a:rPr lang="sl-SI" dirty="0"/>
              <a:t>V osnovi delimo metabolizem na katabolizem in </a:t>
            </a:r>
            <a:r>
              <a:rPr lang="sl-SI" dirty="0" err="1"/>
              <a:t>anabolizem</a:t>
            </a:r>
            <a:r>
              <a:rPr lang="sl-SI" dirty="0"/>
              <a:t>. </a:t>
            </a:r>
          </a:p>
          <a:p>
            <a:r>
              <a:rPr lang="sl-SI" dirty="0"/>
              <a:t>Katabolizem je razgradnja večjih molekul na manjše, </a:t>
            </a:r>
            <a:r>
              <a:rPr lang="sl-SI" dirty="0" err="1"/>
              <a:t>anabolizem</a:t>
            </a:r>
            <a:r>
              <a:rPr lang="sl-SI" dirty="0"/>
              <a:t> pa je izgradnja večjih molekul iz manjših. Iz energijskega vidika se omenjena procesa ločita po tem, da pri katabolizmu energija nastaja pri </a:t>
            </a:r>
            <a:r>
              <a:rPr lang="sl-SI" dirty="0" err="1"/>
              <a:t>anabolizmu</a:t>
            </a:r>
            <a:r>
              <a:rPr lang="sl-SI" dirty="0"/>
              <a:t> pa se porablja.</a:t>
            </a:r>
          </a:p>
        </p:txBody>
      </p:sp>
    </p:spTree>
    <p:extLst>
      <p:ext uri="{BB962C8B-B14F-4D97-AF65-F5344CB8AC3E}">
        <p14:creationId xmlns:p14="http://schemas.microsoft.com/office/powerpoint/2010/main" val="22267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DF074D-E3EC-4D0D-994E-889E4CC13F4D}"/>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8BA14A81-62ED-4B25-A931-6C9E7CE857AB}"/>
              </a:ext>
            </a:extLst>
          </p:cNvPr>
          <p:cNvSpPr>
            <a:spLocks noGrp="1"/>
          </p:cNvSpPr>
          <p:nvPr>
            <p:ph idx="1"/>
          </p:nvPr>
        </p:nvSpPr>
        <p:spPr/>
        <p:txBody>
          <a:bodyPr/>
          <a:lstStyle/>
          <a:p>
            <a:r>
              <a:rPr lang="sl-SI" dirty="0">
                <a:hlinkClick r:id="rId2"/>
              </a:rPr>
              <a:t>https://www.youtube.com/watch?v=Si8lRPNwsEI</a:t>
            </a:r>
            <a:r>
              <a:rPr lang="sl-SI" dirty="0"/>
              <a:t> </a:t>
            </a:r>
          </a:p>
        </p:txBody>
      </p:sp>
    </p:spTree>
    <p:extLst>
      <p:ext uri="{BB962C8B-B14F-4D97-AF65-F5344CB8AC3E}">
        <p14:creationId xmlns:p14="http://schemas.microsoft.com/office/powerpoint/2010/main" val="42264775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C43D9A-5364-498C-8B49-6659E55407F1}"/>
              </a:ext>
            </a:extLst>
          </p:cNvPr>
          <p:cNvSpPr>
            <a:spLocks noGrp="1"/>
          </p:cNvSpPr>
          <p:nvPr>
            <p:ph type="ctrTitle"/>
          </p:nvPr>
        </p:nvSpPr>
        <p:spPr/>
        <p:txBody>
          <a:bodyPr>
            <a:normAutofit fontScale="90000"/>
          </a:bodyPr>
          <a:lstStyle/>
          <a:p>
            <a:r>
              <a:rPr lang="sl-SI" dirty="0"/>
              <a:t>MITOZA, MEJOZA TER NESPOLNO IN SPOLNO RAZMNOŽEVANJE</a:t>
            </a:r>
          </a:p>
        </p:txBody>
      </p:sp>
      <p:sp>
        <p:nvSpPr>
          <p:cNvPr id="3" name="Podnaslov 2">
            <a:extLst>
              <a:ext uri="{FF2B5EF4-FFF2-40B4-BE49-F238E27FC236}">
                <a16:creationId xmlns:a16="http://schemas.microsoft.com/office/drawing/2014/main" id="{46CD3095-3368-4C10-BAD2-5F6D5EFBC67A}"/>
              </a:ext>
            </a:extLst>
          </p:cNvPr>
          <p:cNvSpPr>
            <a:spLocks noGrp="1"/>
          </p:cNvSpPr>
          <p:nvPr>
            <p:ph type="subTitle" idx="1"/>
          </p:nvPr>
        </p:nvSpPr>
        <p:spPr/>
        <p:txBody>
          <a:bodyPr/>
          <a:lstStyle/>
          <a:p>
            <a:endParaRPr lang="sl-SI"/>
          </a:p>
        </p:txBody>
      </p:sp>
    </p:spTree>
    <p:extLst>
      <p:ext uri="{BB962C8B-B14F-4D97-AF65-F5344CB8AC3E}">
        <p14:creationId xmlns:p14="http://schemas.microsoft.com/office/powerpoint/2010/main" val="303712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19562C-A96B-45D9-8427-F60C74C7BE24}"/>
              </a:ext>
            </a:extLst>
          </p:cNvPr>
          <p:cNvSpPr>
            <a:spLocks noGrp="1"/>
          </p:cNvSpPr>
          <p:nvPr>
            <p:ph type="title"/>
          </p:nvPr>
        </p:nvSpPr>
        <p:spPr/>
        <p:txBody>
          <a:bodyPr/>
          <a:lstStyle/>
          <a:p>
            <a:r>
              <a:rPr lang="sl-SI" dirty="0"/>
              <a:t>MITOZA</a:t>
            </a:r>
          </a:p>
        </p:txBody>
      </p:sp>
      <p:sp>
        <p:nvSpPr>
          <p:cNvPr id="3" name="Označba mesta vsebine 2">
            <a:extLst>
              <a:ext uri="{FF2B5EF4-FFF2-40B4-BE49-F238E27FC236}">
                <a16:creationId xmlns:a16="http://schemas.microsoft.com/office/drawing/2014/main" id="{E29B93F4-608A-4A0D-A15C-8FF707FCCA85}"/>
              </a:ext>
            </a:extLst>
          </p:cNvPr>
          <p:cNvSpPr>
            <a:spLocks noGrp="1"/>
          </p:cNvSpPr>
          <p:nvPr>
            <p:ph idx="1"/>
          </p:nvPr>
        </p:nvSpPr>
        <p:spPr/>
        <p:txBody>
          <a:bodyPr/>
          <a:lstStyle/>
          <a:p>
            <a:r>
              <a:rPr lang="sl-SI" dirty="0">
                <a:hlinkClick r:id="rId2"/>
              </a:rPr>
              <a:t>https://www.youtube.com/watch?v=C1WFIFeVes8</a:t>
            </a:r>
            <a:r>
              <a:rPr lang="sl-SI" dirty="0"/>
              <a:t> </a:t>
            </a:r>
          </a:p>
        </p:txBody>
      </p:sp>
    </p:spTree>
    <p:extLst>
      <p:ext uri="{BB962C8B-B14F-4D97-AF65-F5344CB8AC3E}">
        <p14:creationId xmlns:p14="http://schemas.microsoft.com/office/powerpoint/2010/main" val="245301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08A642-4FED-40C4-BDFF-BD10489DC828}"/>
              </a:ext>
            </a:extLst>
          </p:cNvPr>
          <p:cNvSpPr>
            <a:spLocks noGrp="1"/>
          </p:cNvSpPr>
          <p:nvPr>
            <p:ph type="title"/>
          </p:nvPr>
        </p:nvSpPr>
        <p:spPr/>
        <p:txBody>
          <a:bodyPr/>
          <a:lstStyle/>
          <a:p>
            <a:r>
              <a:rPr lang="sl-SI" dirty="0"/>
              <a:t>MEJOZA </a:t>
            </a:r>
          </a:p>
        </p:txBody>
      </p:sp>
      <p:sp>
        <p:nvSpPr>
          <p:cNvPr id="3" name="Označba mesta vsebine 2">
            <a:extLst>
              <a:ext uri="{FF2B5EF4-FFF2-40B4-BE49-F238E27FC236}">
                <a16:creationId xmlns:a16="http://schemas.microsoft.com/office/drawing/2014/main" id="{F1682CB4-281A-4168-862C-793DC1A73F9E}"/>
              </a:ext>
            </a:extLst>
          </p:cNvPr>
          <p:cNvSpPr>
            <a:spLocks noGrp="1"/>
          </p:cNvSpPr>
          <p:nvPr>
            <p:ph idx="1"/>
          </p:nvPr>
        </p:nvSpPr>
        <p:spPr/>
        <p:txBody>
          <a:bodyPr/>
          <a:lstStyle/>
          <a:p>
            <a:r>
              <a:rPr lang="sl-SI" dirty="0">
                <a:hlinkClick r:id="rId2"/>
              </a:rPr>
              <a:t>https://www.youtube.com/watch?v=HnkGGZpZxFk</a:t>
            </a:r>
            <a:r>
              <a:rPr lang="sl-SI" dirty="0"/>
              <a:t> </a:t>
            </a:r>
          </a:p>
        </p:txBody>
      </p:sp>
    </p:spTree>
    <p:extLst>
      <p:ext uri="{BB962C8B-B14F-4D97-AF65-F5344CB8AC3E}">
        <p14:creationId xmlns:p14="http://schemas.microsoft.com/office/powerpoint/2010/main" val="1787014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NESPOLNO RAZMNOŽEVANJE</a:t>
            </a:r>
          </a:p>
        </p:txBody>
      </p:sp>
      <p:sp>
        <p:nvSpPr>
          <p:cNvPr id="3" name="Ograda vsebine 2"/>
          <p:cNvSpPr>
            <a:spLocks noGrp="1"/>
          </p:cNvSpPr>
          <p:nvPr>
            <p:ph idx="1"/>
          </p:nvPr>
        </p:nvSpPr>
        <p:spPr/>
        <p:txBody>
          <a:bodyPr>
            <a:normAutofit lnSpcReduction="10000"/>
          </a:bodyPr>
          <a:lstStyle/>
          <a:p>
            <a:pPr marL="0" indent="0">
              <a:buNone/>
            </a:pPr>
            <a:r>
              <a:rPr lang="sl-SI" dirty="0"/>
              <a:t>+ hitrejše večanje populacije</a:t>
            </a:r>
          </a:p>
          <a:p>
            <a:pPr marL="0" indent="0">
              <a:buNone/>
            </a:pPr>
            <a:r>
              <a:rPr lang="sl-SI" dirty="0"/>
              <a:t>+ hitrejše nadomeščanje propadlih osebkov</a:t>
            </a:r>
          </a:p>
          <a:p>
            <a:pPr marL="0" indent="0">
              <a:buNone/>
            </a:pPr>
            <a:r>
              <a:rPr lang="sl-SI" dirty="0"/>
              <a:t>+ večja možnost preživetja</a:t>
            </a:r>
          </a:p>
          <a:p>
            <a:pPr marL="0" indent="0">
              <a:buNone/>
            </a:pPr>
            <a:r>
              <a:rPr lang="sl-SI" dirty="0"/>
              <a:t>+ manj energije</a:t>
            </a:r>
          </a:p>
          <a:p>
            <a:pPr marL="0" indent="0">
              <a:buNone/>
            </a:pPr>
            <a:endParaRPr lang="sl-SI" dirty="0"/>
          </a:p>
          <a:p>
            <a:pPr>
              <a:buFontTx/>
              <a:buChar char="-"/>
            </a:pPr>
            <a:r>
              <a:rPr lang="sl-SI" dirty="0"/>
              <a:t>Prilagojenost na en </a:t>
            </a:r>
          </a:p>
          <a:p>
            <a:pPr marL="0" indent="0">
              <a:buNone/>
            </a:pPr>
            <a:r>
              <a:rPr lang="sl-SI" dirty="0"/>
              <a:t>tip okolja, če se le-ta </a:t>
            </a:r>
          </a:p>
          <a:p>
            <a:pPr marL="0" indent="0">
              <a:buNone/>
            </a:pPr>
            <a:r>
              <a:rPr lang="sl-SI" dirty="0"/>
              <a:t>spremeni, populacija </a:t>
            </a:r>
          </a:p>
          <a:p>
            <a:pPr marL="0" indent="0">
              <a:buNone/>
            </a:pPr>
            <a:r>
              <a:rPr lang="sl-SI" dirty="0"/>
              <a:t>propade.</a:t>
            </a:r>
          </a:p>
        </p:txBody>
      </p:sp>
      <p:pic>
        <p:nvPicPr>
          <p:cNvPr id="5122" name="Picture 2" descr="Rezultat iskanja slik za unsexual rep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807" y="3212977"/>
            <a:ext cx="4798899" cy="332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700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SPOLNO RAZMNOŽEVANJE</a:t>
            </a:r>
          </a:p>
        </p:txBody>
      </p:sp>
      <p:sp>
        <p:nvSpPr>
          <p:cNvPr id="3" name="Ograda vsebine 2"/>
          <p:cNvSpPr>
            <a:spLocks noGrp="1"/>
          </p:cNvSpPr>
          <p:nvPr>
            <p:ph idx="1"/>
          </p:nvPr>
        </p:nvSpPr>
        <p:spPr/>
        <p:txBody>
          <a:bodyPr/>
          <a:lstStyle/>
          <a:p>
            <a:pPr marL="0" indent="0">
              <a:buNone/>
            </a:pPr>
            <a:r>
              <a:rPr lang="sl-SI" dirty="0"/>
              <a:t>+ genetsko različni</a:t>
            </a:r>
          </a:p>
          <a:p>
            <a:pPr marL="0" indent="0">
              <a:buNone/>
            </a:pPr>
            <a:r>
              <a:rPr lang="sl-SI" dirty="0"/>
              <a:t>+ preživijo, čeprav se okolje spremeni</a:t>
            </a:r>
          </a:p>
          <a:p>
            <a:pPr marL="0" indent="0">
              <a:buNone/>
            </a:pPr>
            <a:endParaRPr lang="sl-SI" dirty="0"/>
          </a:p>
          <a:p>
            <a:pPr>
              <a:buFontTx/>
              <a:buChar char="-"/>
            </a:pPr>
            <a:r>
              <a:rPr lang="sl-SI" dirty="0"/>
              <a:t>manj potomcev</a:t>
            </a:r>
          </a:p>
          <a:p>
            <a:pPr>
              <a:buFontTx/>
              <a:buChar char="-"/>
            </a:pPr>
            <a:r>
              <a:rPr lang="sl-SI" dirty="0"/>
              <a:t>energija za vzdrževanje spolnih organov</a:t>
            </a:r>
          </a:p>
          <a:p>
            <a:pPr>
              <a:buFontTx/>
              <a:buChar char="-"/>
            </a:pPr>
            <a:r>
              <a:rPr lang="sl-SI" dirty="0"/>
              <a:t>iskanje partnerja</a:t>
            </a:r>
          </a:p>
        </p:txBody>
      </p:sp>
    </p:spTree>
    <p:extLst>
      <p:ext uri="{BB962C8B-B14F-4D97-AF65-F5344CB8AC3E}">
        <p14:creationId xmlns:p14="http://schemas.microsoft.com/office/powerpoint/2010/main" val="297047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5E0EBF-BF66-4399-AC73-0140D409F0FE}"/>
              </a:ext>
            </a:extLst>
          </p:cNvPr>
          <p:cNvSpPr>
            <a:spLocks noGrp="1"/>
          </p:cNvSpPr>
          <p:nvPr>
            <p:ph type="title"/>
          </p:nvPr>
        </p:nvSpPr>
        <p:spPr/>
        <p:txBody>
          <a:bodyPr/>
          <a:lstStyle/>
          <a:p>
            <a:r>
              <a:rPr lang="sl-SI" b="1" dirty="0"/>
              <a:t>Kaj je droga?</a:t>
            </a:r>
            <a:endParaRPr lang="sl-SI" dirty="0"/>
          </a:p>
        </p:txBody>
      </p:sp>
      <p:sp>
        <p:nvSpPr>
          <p:cNvPr id="3" name="Označba mesta vsebine 2">
            <a:extLst>
              <a:ext uri="{FF2B5EF4-FFF2-40B4-BE49-F238E27FC236}">
                <a16:creationId xmlns:a16="http://schemas.microsoft.com/office/drawing/2014/main" id="{66765DF9-EEB1-4908-BF97-7F334AE29506}"/>
              </a:ext>
            </a:extLst>
          </p:cNvPr>
          <p:cNvSpPr>
            <a:spLocks noGrp="1"/>
          </p:cNvSpPr>
          <p:nvPr>
            <p:ph idx="1"/>
          </p:nvPr>
        </p:nvSpPr>
        <p:spPr/>
        <p:txBody>
          <a:bodyPr/>
          <a:lstStyle/>
          <a:p>
            <a:r>
              <a:rPr lang="sl-SI" b="1" dirty="0"/>
              <a:t>Psihoaktivne droge</a:t>
            </a:r>
            <a:r>
              <a:rPr lang="sl-SI" dirty="0"/>
              <a:t> ali </a:t>
            </a:r>
            <a:r>
              <a:rPr lang="sl-SI" b="1" dirty="0"/>
              <a:t>psihoaktivne substance</a:t>
            </a:r>
            <a:r>
              <a:rPr lang="sl-SI" dirty="0"/>
              <a:t> (pogovorno </a:t>
            </a:r>
            <a:r>
              <a:rPr lang="sl-SI" i="1" dirty="0"/>
              <a:t>mamila</a:t>
            </a:r>
            <a:r>
              <a:rPr lang="sl-SI" dirty="0"/>
              <a:t> ali </a:t>
            </a:r>
            <a:r>
              <a:rPr lang="sl-SI" i="1" dirty="0"/>
              <a:t>droge</a:t>
            </a:r>
            <a:r>
              <a:rPr lang="sl-SI" dirty="0"/>
              <a:t>) so snovi, ki primarno vplivajo na delovanje osrednjega živčnega sistema in tako vplivajo delovanje možganov, spremenijo zaznavanje, počutje, zavest in vedenje ter povzročijo telesno in duševno odvisnost.</a:t>
            </a:r>
          </a:p>
        </p:txBody>
      </p:sp>
    </p:spTree>
    <p:extLst>
      <p:ext uri="{BB962C8B-B14F-4D97-AF65-F5344CB8AC3E}">
        <p14:creationId xmlns:p14="http://schemas.microsoft.com/office/powerpoint/2010/main" val="112729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85D5AE-E49C-48A8-8F6D-C9627EC3CCFC}"/>
              </a:ext>
            </a:extLst>
          </p:cNvPr>
          <p:cNvSpPr>
            <a:spLocks noGrp="1"/>
          </p:cNvSpPr>
          <p:nvPr>
            <p:ph type="title"/>
          </p:nvPr>
        </p:nvSpPr>
        <p:spPr/>
        <p:txBody>
          <a:bodyPr/>
          <a:lstStyle/>
          <a:p>
            <a:r>
              <a:rPr lang="sl-SI" b="1" dirty="0"/>
              <a:t>Značilnosti zlorabe drog</a:t>
            </a:r>
            <a:endParaRPr lang="sl-SI" dirty="0"/>
          </a:p>
        </p:txBody>
      </p:sp>
      <p:sp>
        <p:nvSpPr>
          <p:cNvPr id="3" name="Označba mesta vsebine 2">
            <a:extLst>
              <a:ext uri="{FF2B5EF4-FFF2-40B4-BE49-F238E27FC236}">
                <a16:creationId xmlns:a16="http://schemas.microsoft.com/office/drawing/2014/main" id="{63C85E89-A5F8-4CB7-85D3-50BA84027BAD}"/>
              </a:ext>
            </a:extLst>
          </p:cNvPr>
          <p:cNvSpPr>
            <a:spLocks noGrp="1"/>
          </p:cNvSpPr>
          <p:nvPr>
            <p:ph idx="1"/>
          </p:nvPr>
        </p:nvSpPr>
        <p:spPr/>
        <p:txBody>
          <a:bodyPr/>
          <a:lstStyle/>
          <a:p>
            <a:endParaRPr lang="sl-SI" dirty="0"/>
          </a:p>
          <a:p>
            <a:r>
              <a:rPr lang="sl-SI" dirty="0"/>
              <a:t>Nepremagljiva potreba po jemanju droge in nabava nove droge za vsako ceno.</a:t>
            </a:r>
          </a:p>
          <a:p>
            <a:r>
              <a:rPr lang="sl-SI" dirty="0"/>
              <a:t>Nagnjenost k povečanju odmerka.</a:t>
            </a:r>
          </a:p>
          <a:p>
            <a:r>
              <a:rPr lang="sl-SI" dirty="0"/>
              <a:t>Duševna in telesna odvisnost.</a:t>
            </a:r>
          </a:p>
          <a:p>
            <a:r>
              <a:rPr lang="sl-SI" dirty="0"/>
              <a:t>Škodljiv učinek droge na človeka, ki jo uživa in na njegovo okolico.</a:t>
            </a:r>
          </a:p>
          <a:p>
            <a:endParaRPr lang="sl-SI" dirty="0"/>
          </a:p>
        </p:txBody>
      </p:sp>
    </p:spTree>
    <p:extLst>
      <p:ext uri="{BB962C8B-B14F-4D97-AF65-F5344CB8AC3E}">
        <p14:creationId xmlns:p14="http://schemas.microsoft.com/office/powerpoint/2010/main" val="375254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2D914B-FFF5-4FAF-AEF5-284A183DB489}"/>
              </a:ext>
            </a:extLst>
          </p:cNvPr>
          <p:cNvSpPr>
            <a:spLocks noGrp="1"/>
          </p:cNvSpPr>
          <p:nvPr>
            <p:ph type="title"/>
          </p:nvPr>
        </p:nvSpPr>
        <p:spPr/>
        <p:txBody>
          <a:bodyPr/>
          <a:lstStyle/>
          <a:p>
            <a:r>
              <a:rPr lang="sl-SI" dirty="0"/>
              <a:t>Alkoholizem </a:t>
            </a:r>
          </a:p>
        </p:txBody>
      </p:sp>
      <p:sp>
        <p:nvSpPr>
          <p:cNvPr id="3" name="Označba mesta vsebine 2">
            <a:extLst>
              <a:ext uri="{FF2B5EF4-FFF2-40B4-BE49-F238E27FC236}">
                <a16:creationId xmlns:a16="http://schemas.microsoft.com/office/drawing/2014/main" id="{2278D213-BECE-495C-88F3-E276A7CFB47E}"/>
              </a:ext>
            </a:extLst>
          </p:cNvPr>
          <p:cNvSpPr>
            <a:spLocks noGrp="1"/>
          </p:cNvSpPr>
          <p:nvPr>
            <p:ph idx="1"/>
          </p:nvPr>
        </p:nvSpPr>
        <p:spPr/>
        <p:txBody>
          <a:bodyPr/>
          <a:lstStyle/>
          <a:p>
            <a:r>
              <a:rPr lang="sl-SI" dirty="0">
                <a:hlinkClick r:id="rId2"/>
              </a:rPr>
              <a:t>https://vizita.si/dusevnost/alkoholizem.html</a:t>
            </a:r>
            <a:r>
              <a:rPr lang="sl-SI" dirty="0"/>
              <a:t> </a:t>
            </a:r>
          </a:p>
        </p:txBody>
      </p:sp>
    </p:spTree>
    <p:extLst>
      <p:ext uri="{BB962C8B-B14F-4D97-AF65-F5344CB8AC3E}">
        <p14:creationId xmlns:p14="http://schemas.microsoft.com/office/powerpoint/2010/main" val="162550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C18084-6F18-4081-9746-5371203FF2F8}"/>
              </a:ext>
            </a:extLst>
          </p:cNvPr>
          <p:cNvSpPr>
            <a:spLocks noGrp="1"/>
          </p:cNvSpPr>
          <p:nvPr>
            <p:ph type="title"/>
          </p:nvPr>
        </p:nvSpPr>
        <p:spPr/>
        <p:txBody>
          <a:bodyPr/>
          <a:lstStyle/>
          <a:p>
            <a:r>
              <a:rPr lang="sl-SI" b="1" dirty="0"/>
              <a:t>Posledice pitja alkohola (takojšne)</a:t>
            </a:r>
            <a:endParaRPr lang="sl-SI" dirty="0"/>
          </a:p>
        </p:txBody>
      </p:sp>
      <p:sp>
        <p:nvSpPr>
          <p:cNvPr id="3" name="Označba mesta vsebine 2">
            <a:extLst>
              <a:ext uri="{FF2B5EF4-FFF2-40B4-BE49-F238E27FC236}">
                <a16:creationId xmlns:a16="http://schemas.microsoft.com/office/drawing/2014/main" id="{D7A88375-17FC-496B-93F8-A53A8FE2A3E9}"/>
              </a:ext>
            </a:extLst>
          </p:cNvPr>
          <p:cNvSpPr>
            <a:spLocks noGrp="1"/>
          </p:cNvSpPr>
          <p:nvPr>
            <p:ph idx="1"/>
          </p:nvPr>
        </p:nvSpPr>
        <p:spPr/>
        <p:txBody>
          <a:bodyPr>
            <a:normAutofit fontScale="85000" lnSpcReduction="20000"/>
          </a:bodyPr>
          <a:lstStyle/>
          <a:p>
            <a:endParaRPr lang="sl-SI" dirty="0"/>
          </a:p>
          <a:p>
            <a:r>
              <a:rPr lang="sl-SI" dirty="0"/>
              <a:t>DUŠEVNE:</a:t>
            </a:r>
          </a:p>
          <a:p>
            <a:pPr marL="0" indent="0">
              <a:buNone/>
            </a:pPr>
            <a:r>
              <a:rPr lang="sl-SI" dirty="0"/>
              <a:t>-slabša razsodnost</a:t>
            </a:r>
          </a:p>
          <a:p>
            <a:pPr marL="0" indent="0">
              <a:buNone/>
            </a:pPr>
            <a:r>
              <a:rPr lang="sl-SI" dirty="0"/>
              <a:t>-nekontrolirano vedenje</a:t>
            </a:r>
          </a:p>
          <a:p>
            <a:pPr marL="0" indent="0">
              <a:buNone/>
            </a:pPr>
            <a:r>
              <a:rPr lang="sl-SI" dirty="0"/>
              <a:t>-izguba kritičnosti, uvidevnosti</a:t>
            </a:r>
          </a:p>
          <a:p>
            <a:endParaRPr lang="sl-SI" dirty="0"/>
          </a:p>
          <a:p>
            <a:r>
              <a:rPr lang="sl-SI" dirty="0"/>
              <a:t>TELESNE:</a:t>
            </a:r>
          </a:p>
          <a:p>
            <a:pPr marL="0" indent="0">
              <a:buNone/>
            </a:pPr>
            <a:r>
              <a:rPr lang="sl-SI" dirty="0"/>
              <a:t>-upočasnitev refleksov</a:t>
            </a:r>
          </a:p>
          <a:p>
            <a:pPr marL="0" indent="0">
              <a:buNone/>
            </a:pPr>
            <a:r>
              <a:rPr lang="sl-SI" dirty="0"/>
              <a:t>-slabše delovanje čutil</a:t>
            </a:r>
          </a:p>
          <a:p>
            <a:pPr marL="0" indent="0">
              <a:buNone/>
            </a:pPr>
            <a:r>
              <a:rPr lang="sl-SI" dirty="0"/>
              <a:t>-neusklajeno gibanje</a:t>
            </a:r>
          </a:p>
          <a:p>
            <a:pPr marL="0" indent="0">
              <a:buNone/>
            </a:pPr>
            <a:r>
              <a:rPr lang="sl-SI" dirty="0"/>
              <a:t>-motnje govora</a:t>
            </a:r>
          </a:p>
          <a:p>
            <a:endParaRPr lang="sl-SI" dirty="0"/>
          </a:p>
        </p:txBody>
      </p:sp>
    </p:spTree>
    <p:extLst>
      <p:ext uri="{BB962C8B-B14F-4D97-AF65-F5344CB8AC3E}">
        <p14:creationId xmlns:p14="http://schemas.microsoft.com/office/powerpoint/2010/main" val="164106482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1811</Words>
  <Application>Microsoft Office PowerPoint</Application>
  <PresentationFormat>Širokozaslonsko</PresentationFormat>
  <Paragraphs>301</Paragraphs>
  <Slides>56</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56</vt:i4>
      </vt:variant>
    </vt:vector>
  </HeadingPairs>
  <TitlesOfParts>
    <vt:vector size="60" baseType="lpstr">
      <vt:lpstr>Arial</vt:lpstr>
      <vt:lpstr>Calibri</vt:lpstr>
      <vt:lpstr>Calibri Light</vt:lpstr>
      <vt:lpstr>Officeova tema</vt:lpstr>
      <vt:lpstr>VPLIV PSIHOAKTIVNIH SNOVI NA CELICE, TKIVA, ORGANE</vt:lpstr>
      <vt:lpstr>5. PSIHOAKTIVNE SNOVI ALI DROGE</vt:lpstr>
      <vt:lpstr>Vrste psihoaktivnih snovi ali drog</vt:lpstr>
      <vt:lpstr>Tobak in alkohol</vt:lpstr>
      <vt:lpstr>Delitev</vt:lpstr>
      <vt:lpstr>Kaj je droga?</vt:lpstr>
      <vt:lpstr>Značilnosti zlorabe drog</vt:lpstr>
      <vt:lpstr>Alkoholizem </vt:lpstr>
      <vt:lpstr>Posledice pitja alkohola (takojšne)</vt:lpstr>
      <vt:lpstr>Odnos ljudi do alkohola </vt:lpstr>
      <vt:lpstr>Stopnje uživanja alkohola </vt:lpstr>
      <vt:lpstr>Posledice odvisnosti</vt:lpstr>
      <vt:lpstr>Alkohol v Sloveniji </vt:lpstr>
      <vt:lpstr>Kajenje </vt:lpstr>
      <vt:lpstr>Nikotin </vt:lpstr>
      <vt:lpstr>Ogljikov monoksid </vt:lpstr>
      <vt:lpstr>Katran </vt:lpstr>
      <vt:lpstr>Posledice kajenja </vt:lpstr>
      <vt:lpstr>PowerPointova predstavitev</vt:lpstr>
      <vt:lpstr>Strokovni pojmi </vt:lpstr>
      <vt:lpstr>PowerPointova predstavitev</vt:lpstr>
      <vt:lpstr>PowerPointova predstavitev</vt:lpstr>
      <vt:lpstr>Zakaj človek sega po drogi?</vt:lpstr>
      <vt:lpstr>Značilnosti oseb, ki segajo po drogi</vt:lpstr>
      <vt:lpstr>Dodatni dejavniki tveganja pri mladostniku </vt:lpstr>
      <vt:lpstr>Duševna odvisnost</vt:lpstr>
      <vt:lpstr>Telesna odvisnost</vt:lpstr>
      <vt:lpstr>Abstinenčna kriza-lakota po drogi</vt:lpstr>
      <vt:lpstr>Konoplja </vt:lpstr>
      <vt:lpstr>PowerPointova predstavitev</vt:lpstr>
      <vt:lpstr>Tveganja</vt:lpstr>
      <vt:lpstr>Tveganja na psihološki ravni</vt:lpstr>
      <vt:lpstr>Delovanje na možgane in živčevje</vt:lpstr>
      <vt:lpstr>Delovanje na pljuča</vt:lpstr>
      <vt:lpstr>Delovanje na srce </vt:lpstr>
      <vt:lpstr>Delovanje na imunski sistem</vt:lpstr>
      <vt:lpstr>Delovanje na spolne organe in reproduktivni sistem </vt:lpstr>
      <vt:lpstr>Uporaba konoplje v medicini</vt:lpstr>
      <vt:lpstr>ENCIMI</vt:lpstr>
      <vt:lpstr>PowerPointova predstavitev</vt:lpstr>
      <vt:lpstr>PowerPointova predstavitev</vt:lpstr>
      <vt:lpstr>PowerPointova predstavitev</vt:lpstr>
      <vt:lpstr>PowerPointova predstavitev</vt:lpstr>
      <vt:lpstr>PowerPointova predstavitev</vt:lpstr>
      <vt:lpstr>PowerPointova predstavitev</vt:lpstr>
      <vt:lpstr>Zakaj ne sme človekova telesna temperatura narasti na več kot 42 °C?</vt:lpstr>
      <vt:lpstr>KATABOLIZEM, ANABOLIZEM, METABOLIZEM</vt:lpstr>
      <vt:lpstr>KATABOLIZEM</vt:lpstr>
      <vt:lpstr>ANABOLIZEM</vt:lpstr>
      <vt:lpstr>METABOLIZEM</vt:lpstr>
      <vt:lpstr>PowerPointova predstavitev</vt:lpstr>
      <vt:lpstr>MITOZA, MEJOZA TER NESPOLNO IN SPOLNO RAZMNOŽEVANJE</vt:lpstr>
      <vt:lpstr>MITOZA</vt:lpstr>
      <vt:lpstr>MEJOZA </vt:lpstr>
      <vt:lpstr>NESPOLNO RAZMNOŽEVANJE</vt:lpstr>
      <vt:lpstr>SPOLNO RAZMNOŽEVANJE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VPLIV PSIHOAKTIVNIH SNOVI NA CELICE, TKIVA, ORGANE</dc:title>
  <dc:creator>Neva Rebolj</dc:creator>
  <cp:lastModifiedBy>Neva Rebolj</cp:lastModifiedBy>
  <cp:revision>1</cp:revision>
  <dcterms:created xsi:type="dcterms:W3CDTF">2023-02-22T07:28:18Z</dcterms:created>
  <dcterms:modified xsi:type="dcterms:W3CDTF">2023-02-22T07:28:36Z</dcterms:modified>
</cp:coreProperties>
</file>