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65" r:id="rId2"/>
    <p:sldId id="466" r:id="rId3"/>
    <p:sldId id="467" r:id="rId4"/>
    <p:sldId id="468" r:id="rId5"/>
    <p:sldId id="469" r:id="rId6"/>
    <p:sldId id="470" r:id="rId7"/>
    <p:sldId id="471" r:id="rId8"/>
    <p:sldId id="472" r:id="rId9"/>
    <p:sldId id="493" r:id="rId10"/>
    <p:sldId id="494" r:id="rId11"/>
    <p:sldId id="495" r:id="rId12"/>
    <p:sldId id="496" r:id="rId13"/>
    <p:sldId id="497" r:id="rId14"/>
    <p:sldId id="498" r:id="rId15"/>
    <p:sldId id="499" r:id="rId16"/>
    <p:sldId id="500" r:id="rId17"/>
    <p:sldId id="501" r:id="rId18"/>
    <p:sldId id="502" r:id="rId19"/>
    <p:sldId id="503" r:id="rId20"/>
    <p:sldId id="504" r:id="rId21"/>
    <p:sldId id="505" r:id="rId22"/>
    <p:sldId id="506" r:id="rId23"/>
    <p:sldId id="507" r:id="rId24"/>
    <p:sldId id="508" r:id="rId25"/>
    <p:sldId id="509" r:id="rId26"/>
    <p:sldId id="510" r:id="rId27"/>
    <p:sldId id="511" r:id="rId28"/>
    <p:sldId id="512" r:id="rId29"/>
    <p:sldId id="513" r:id="rId30"/>
    <p:sldId id="514" r:id="rId31"/>
    <p:sldId id="515" r:id="rId32"/>
    <p:sldId id="516" r:id="rId33"/>
    <p:sldId id="517" r:id="rId34"/>
    <p:sldId id="518" r:id="rId35"/>
    <p:sldId id="519" r:id="rId36"/>
    <p:sldId id="520" r:id="rId37"/>
    <p:sldId id="521" r:id="rId38"/>
    <p:sldId id="522" r:id="rId39"/>
    <p:sldId id="523" r:id="rId40"/>
    <p:sldId id="524" r:id="rId41"/>
    <p:sldId id="525" r:id="rId42"/>
    <p:sldId id="526" r:id="rId43"/>
    <p:sldId id="527" r:id="rId44"/>
    <p:sldId id="528" r:id="rId45"/>
    <p:sldId id="529" r:id="rId46"/>
    <p:sldId id="530" r:id="rId47"/>
    <p:sldId id="531" r:id="rId48"/>
    <p:sldId id="532" r:id="rId49"/>
    <p:sldId id="533" r:id="rId50"/>
    <p:sldId id="534" r:id="rId51"/>
    <p:sldId id="474" r:id="rId52"/>
    <p:sldId id="475" r:id="rId53"/>
    <p:sldId id="476" r:id="rId54"/>
    <p:sldId id="477" r:id="rId55"/>
    <p:sldId id="478" r:id="rId56"/>
    <p:sldId id="479" r:id="rId57"/>
    <p:sldId id="480" r:id="rId58"/>
    <p:sldId id="481" r:id="rId59"/>
    <p:sldId id="482" r:id="rId60"/>
    <p:sldId id="483" r:id="rId61"/>
    <p:sldId id="484" r:id="rId62"/>
    <p:sldId id="485" r:id="rId63"/>
    <p:sldId id="486" r:id="rId64"/>
    <p:sldId id="487" r:id="rId65"/>
    <p:sldId id="488" r:id="rId66"/>
    <p:sldId id="489" r:id="rId67"/>
    <p:sldId id="490" r:id="rId68"/>
    <p:sldId id="491" r:id="rId69"/>
    <p:sldId id="492" r:id="rId70"/>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67612D8-3F42-462A-A4AD-2B89AB979797}"/>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54D2B5BF-C180-4DE9-A65B-258477206D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E73940EE-517F-49EF-BC39-51AC6BDDA2F0}"/>
              </a:ext>
            </a:extLst>
          </p:cNvPr>
          <p:cNvSpPr>
            <a:spLocks noGrp="1"/>
          </p:cNvSpPr>
          <p:nvPr>
            <p:ph type="dt" sz="half" idx="10"/>
          </p:nvPr>
        </p:nvSpPr>
        <p:spPr/>
        <p:txBody>
          <a:bodyPr/>
          <a:lstStyle/>
          <a:p>
            <a:fld id="{3915C469-4E2D-4CBD-B955-8A56E357F273}" type="datetimeFigureOut">
              <a:rPr lang="sl-SI" smtClean="0"/>
              <a:t>22. 02. 2023</a:t>
            </a:fld>
            <a:endParaRPr lang="sl-SI"/>
          </a:p>
        </p:txBody>
      </p:sp>
      <p:sp>
        <p:nvSpPr>
          <p:cNvPr id="5" name="Označba mesta noge 4">
            <a:extLst>
              <a:ext uri="{FF2B5EF4-FFF2-40B4-BE49-F238E27FC236}">
                <a16:creationId xmlns:a16="http://schemas.microsoft.com/office/drawing/2014/main" id="{6988BED5-FA6C-4463-A4BD-8866F4196002}"/>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611534FA-72EA-4B3E-BDB2-940BF38DC673}"/>
              </a:ext>
            </a:extLst>
          </p:cNvPr>
          <p:cNvSpPr>
            <a:spLocks noGrp="1"/>
          </p:cNvSpPr>
          <p:nvPr>
            <p:ph type="sldNum" sz="quarter" idx="12"/>
          </p:nvPr>
        </p:nvSpPr>
        <p:spPr/>
        <p:txBody>
          <a:bodyPr/>
          <a:lstStyle/>
          <a:p>
            <a:fld id="{F52DEA77-5C53-4C00-AC19-CCC80A683168}" type="slidenum">
              <a:rPr lang="sl-SI" smtClean="0"/>
              <a:t>‹#›</a:t>
            </a:fld>
            <a:endParaRPr lang="sl-SI"/>
          </a:p>
        </p:txBody>
      </p:sp>
    </p:spTree>
    <p:extLst>
      <p:ext uri="{BB962C8B-B14F-4D97-AF65-F5344CB8AC3E}">
        <p14:creationId xmlns:p14="http://schemas.microsoft.com/office/powerpoint/2010/main" val="2460744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4999E7F-9266-4CBC-8C1B-09B3BCB8B33C}"/>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17731D07-DE23-4BE2-A5B4-0F0A578927A6}"/>
              </a:ext>
            </a:extLst>
          </p:cNvPr>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EAA97F97-81CE-4CDF-B945-91E195248FC2}"/>
              </a:ext>
            </a:extLst>
          </p:cNvPr>
          <p:cNvSpPr>
            <a:spLocks noGrp="1"/>
          </p:cNvSpPr>
          <p:nvPr>
            <p:ph type="dt" sz="half" idx="10"/>
          </p:nvPr>
        </p:nvSpPr>
        <p:spPr/>
        <p:txBody>
          <a:bodyPr/>
          <a:lstStyle/>
          <a:p>
            <a:fld id="{3915C469-4E2D-4CBD-B955-8A56E357F273}" type="datetimeFigureOut">
              <a:rPr lang="sl-SI" smtClean="0"/>
              <a:t>22. 02. 2023</a:t>
            </a:fld>
            <a:endParaRPr lang="sl-SI"/>
          </a:p>
        </p:txBody>
      </p:sp>
      <p:sp>
        <p:nvSpPr>
          <p:cNvPr id="5" name="Označba mesta noge 4">
            <a:extLst>
              <a:ext uri="{FF2B5EF4-FFF2-40B4-BE49-F238E27FC236}">
                <a16:creationId xmlns:a16="http://schemas.microsoft.com/office/drawing/2014/main" id="{28AC7C6C-0D17-4CE8-8759-ECB99A9FCD4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1F9D58D-E773-4D11-AF8C-565C71F86776}"/>
              </a:ext>
            </a:extLst>
          </p:cNvPr>
          <p:cNvSpPr>
            <a:spLocks noGrp="1"/>
          </p:cNvSpPr>
          <p:nvPr>
            <p:ph type="sldNum" sz="quarter" idx="12"/>
          </p:nvPr>
        </p:nvSpPr>
        <p:spPr/>
        <p:txBody>
          <a:bodyPr/>
          <a:lstStyle/>
          <a:p>
            <a:fld id="{F52DEA77-5C53-4C00-AC19-CCC80A683168}" type="slidenum">
              <a:rPr lang="sl-SI" smtClean="0"/>
              <a:t>‹#›</a:t>
            </a:fld>
            <a:endParaRPr lang="sl-SI"/>
          </a:p>
        </p:txBody>
      </p:sp>
    </p:spTree>
    <p:extLst>
      <p:ext uri="{BB962C8B-B14F-4D97-AF65-F5344CB8AC3E}">
        <p14:creationId xmlns:p14="http://schemas.microsoft.com/office/powerpoint/2010/main" val="2091645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C9C238F7-52BE-43CA-BA48-249CB213541E}"/>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350DB953-D1C6-4693-AC44-BB47078C32C1}"/>
              </a:ext>
            </a:extLst>
          </p:cNvPr>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E1135F55-5E7D-4686-8E56-56032B382834}"/>
              </a:ext>
            </a:extLst>
          </p:cNvPr>
          <p:cNvSpPr>
            <a:spLocks noGrp="1"/>
          </p:cNvSpPr>
          <p:nvPr>
            <p:ph type="dt" sz="half" idx="10"/>
          </p:nvPr>
        </p:nvSpPr>
        <p:spPr/>
        <p:txBody>
          <a:bodyPr/>
          <a:lstStyle/>
          <a:p>
            <a:fld id="{3915C469-4E2D-4CBD-B955-8A56E357F273}" type="datetimeFigureOut">
              <a:rPr lang="sl-SI" smtClean="0"/>
              <a:t>22. 02. 2023</a:t>
            </a:fld>
            <a:endParaRPr lang="sl-SI"/>
          </a:p>
        </p:txBody>
      </p:sp>
      <p:sp>
        <p:nvSpPr>
          <p:cNvPr id="5" name="Označba mesta noge 4">
            <a:extLst>
              <a:ext uri="{FF2B5EF4-FFF2-40B4-BE49-F238E27FC236}">
                <a16:creationId xmlns:a16="http://schemas.microsoft.com/office/drawing/2014/main" id="{15490349-C71A-4CF4-9CE0-2C48B18E6D42}"/>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43A8D484-F027-4E3C-AA1C-4E150EE8908E}"/>
              </a:ext>
            </a:extLst>
          </p:cNvPr>
          <p:cNvSpPr>
            <a:spLocks noGrp="1"/>
          </p:cNvSpPr>
          <p:nvPr>
            <p:ph type="sldNum" sz="quarter" idx="12"/>
          </p:nvPr>
        </p:nvSpPr>
        <p:spPr/>
        <p:txBody>
          <a:bodyPr/>
          <a:lstStyle/>
          <a:p>
            <a:fld id="{F52DEA77-5C53-4C00-AC19-CCC80A683168}" type="slidenum">
              <a:rPr lang="sl-SI" smtClean="0"/>
              <a:t>‹#›</a:t>
            </a:fld>
            <a:endParaRPr lang="sl-SI"/>
          </a:p>
        </p:txBody>
      </p:sp>
    </p:spTree>
    <p:extLst>
      <p:ext uri="{BB962C8B-B14F-4D97-AF65-F5344CB8AC3E}">
        <p14:creationId xmlns:p14="http://schemas.microsoft.com/office/powerpoint/2010/main" val="3581086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553841C-F364-4075-9AF2-48A82CD438AB}"/>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7F71A520-D67F-49C3-9F0A-F4D32347B1BD}"/>
              </a:ext>
            </a:extLst>
          </p:cNvPr>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3EDF64D-6D8A-4FD8-9C22-5FAE8E4DF633}"/>
              </a:ext>
            </a:extLst>
          </p:cNvPr>
          <p:cNvSpPr>
            <a:spLocks noGrp="1"/>
          </p:cNvSpPr>
          <p:nvPr>
            <p:ph type="dt" sz="half" idx="10"/>
          </p:nvPr>
        </p:nvSpPr>
        <p:spPr/>
        <p:txBody>
          <a:bodyPr/>
          <a:lstStyle/>
          <a:p>
            <a:fld id="{3915C469-4E2D-4CBD-B955-8A56E357F273}" type="datetimeFigureOut">
              <a:rPr lang="sl-SI" smtClean="0"/>
              <a:t>22. 02. 2023</a:t>
            </a:fld>
            <a:endParaRPr lang="sl-SI"/>
          </a:p>
        </p:txBody>
      </p:sp>
      <p:sp>
        <p:nvSpPr>
          <p:cNvPr id="5" name="Označba mesta noge 4">
            <a:extLst>
              <a:ext uri="{FF2B5EF4-FFF2-40B4-BE49-F238E27FC236}">
                <a16:creationId xmlns:a16="http://schemas.microsoft.com/office/drawing/2014/main" id="{13C24CB5-F11A-4708-8FEA-F5A23369AE04}"/>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FF47E9E-464A-461A-99D2-CD046D8E66E9}"/>
              </a:ext>
            </a:extLst>
          </p:cNvPr>
          <p:cNvSpPr>
            <a:spLocks noGrp="1"/>
          </p:cNvSpPr>
          <p:nvPr>
            <p:ph type="sldNum" sz="quarter" idx="12"/>
          </p:nvPr>
        </p:nvSpPr>
        <p:spPr/>
        <p:txBody>
          <a:bodyPr/>
          <a:lstStyle/>
          <a:p>
            <a:fld id="{F52DEA77-5C53-4C00-AC19-CCC80A683168}" type="slidenum">
              <a:rPr lang="sl-SI" smtClean="0"/>
              <a:t>‹#›</a:t>
            </a:fld>
            <a:endParaRPr lang="sl-SI"/>
          </a:p>
        </p:txBody>
      </p:sp>
    </p:spTree>
    <p:extLst>
      <p:ext uri="{BB962C8B-B14F-4D97-AF65-F5344CB8AC3E}">
        <p14:creationId xmlns:p14="http://schemas.microsoft.com/office/powerpoint/2010/main" val="2331613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493D140-39BC-40F0-8B79-8E4D026575BB}"/>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ACC618F0-FD1A-4DB3-948E-A472752A5F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a:extLst>
              <a:ext uri="{FF2B5EF4-FFF2-40B4-BE49-F238E27FC236}">
                <a16:creationId xmlns:a16="http://schemas.microsoft.com/office/drawing/2014/main" id="{9D4424BD-DB2C-4B0E-9447-C29CEC7D2E99}"/>
              </a:ext>
            </a:extLst>
          </p:cNvPr>
          <p:cNvSpPr>
            <a:spLocks noGrp="1"/>
          </p:cNvSpPr>
          <p:nvPr>
            <p:ph type="dt" sz="half" idx="10"/>
          </p:nvPr>
        </p:nvSpPr>
        <p:spPr/>
        <p:txBody>
          <a:bodyPr/>
          <a:lstStyle/>
          <a:p>
            <a:fld id="{3915C469-4E2D-4CBD-B955-8A56E357F273}" type="datetimeFigureOut">
              <a:rPr lang="sl-SI" smtClean="0"/>
              <a:t>22. 02. 2023</a:t>
            </a:fld>
            <a:endParaRPr lang="sl-SI"/>
          </a:p>
        </p:txBody>
      </p:sp>
      <p:sp>
        <p:nvSpPr>
          <p:cNvPr id="5" name="Označba mesta noge 4">
            <a:extLst>
              <a:ext uri="{FF2B5EF4-FFF2-40B4-BE49-F238E27FC236}">
                <a16:creationId xmlns:a16="http://schemas.microsoft.com/office/drawing/2014/main" id="{75B12219-9619-4C19-8911-EE583093A0B1}"/>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BDFF9015-1ABE-4F2F-9524-E71A0D2FC2E9}"/>
              </a:ext>
            </a:extLst>
          </p:cNvPr>
          <p:cNvSpPr>
            <a:spLocks noGrp="1"/>
          </p:cNvSpPr>
          <p:nvPr>
            <p:ph type="sldNum" sz="quarter" idx="12"/>
          </p:nvPr>
        </p:nvSpPr>
        <p:spPr/>
        <p:txBody>
          <a:bodyPr/>
          <a:lstStyle/>
          <a:p>
            <a:fld id="{F52DEA77-5C53-4C00-AC19-CCC80A683168}" type="slidenum">
              <a:rPr lang="sl-SI" smtClean="0"/>
              <a:t>‹#›</a:t>
            </a:fld>
            <a:endParaRPr lang="sl-SI"/>
          </a:p>
        </p:txBody>
      </p:sp>
    </p:spTree>
    <p:extLst>
      <p:ext uri="{BB962C8B-B14F-4D97-AF65-F5344CB8AC3E}">
        <p14:creationId xmlns:p14="http://schemas.microsoft.com/office/powerpoint/2010/main" val="3725771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4172229-AF38-4125-BC72-DEF3E548D500}"/>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765A1ECC-2E9A-4920-994F-C4F51594B75F}"/>
              </a:ext>
            </a:extLst>
          </p:cNvPr>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7CFE1A6E-305C-4BAC-88A3-C9C065D8A21D}"/>
              </a:ext>
            </a:extLst>
          </p:cNvPr>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AC414ECA-4493-4C0D-84F6-C30FE968A034}"/>
              </a:ext>
            </a:extLst>
          </p:cNvPr>
          <p:cNvSpPr>
            <a:spLocks noGrp="1"/>
          </p:cNvSpPr>
          <p:nvPr>
            <p:ph type="dt" sz="half" idx="10"/>
          </p:nvPr>
        </p:nvSpPr>
        <p:spPr/>
        <p:txBody>
          <a:bodyPr/>
          <a:lstStyle/>
          <a:p>
            <a:fld id="{3915C469-4E2D-4CBD-B955-8A56E357F273}" type="datetimeFigureOut">
              <a:rPr lang="sl-SI" smtClean="0"/>
              <a:t>22. 02. 2023</a:t>
            </a:fld>
            <a:endParaRPr lang="sl-SI"/>
          </a:p>
        </p:txBody>
      </p:sp>
      <p:sp>
        <p:nvSpPr>
          <p:cNvPr id="6" name="Označba mesta noge 5">
            <a:extLst>
              <a:ext uri="{FF2B5EF4-FFF2-40B4-BE49-F238E27FC236}">
                <a16:creationId xmlns:a16="http://schemas.microsoft.com/office/drawing/2014/main" id="{5A26396B-24F0-46E7-8E8E-4CDB7904B08B}"/>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1DA363CB-375F-4C77-ACA8-049D7F07C900}"/>
              </a:ext>
            </a:extLst>
          </p:cNvPr>
          <p:cNvSpPr>
            <a:spLocks noGrp="1"/>
          </p:cNvSpPr>
          <p:nvPr>
            <p:ph type="sldNum" sz="quarter" idx="12"/>
          </p:nvPr>
        </p:nvSpPr>
        <p:spPr/>
        <p:txBody>
          <a:bodyPr/>
          <a:lstStyle/>
          <a:p>
            <a:fld id="{F52DEA77-5C53-4C00-AC19-CCC80A683168}" type="slidenum">
              <a:rPr lang="sl-SI" smtClean="0"/>
              <a:t>‹#›</a:t>
            </a:fld>
            <a:endParaRPr lang="sl-SI"/>
          </a:p>
        </p:txBody>
      </p:sp>
    </p:spTree>
    <p:extLst>
      <p:ext uri="{BB962C8B-B14F-4D97-AF65-F5344CB8AC3E}">
        <p14:creationId xmlns:p14="http://schemas.microsoft.com/office/powerpoint/2010/main" val="3639740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D5865A5-71A3-4B9D-AEE2-D7BC381F231E}"/>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EEE9857E-8784-42AF-9B26-0EABB05996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a:extLst>
              <a:ext uri="{FF2B5EF4-FFF2-40B4-BE49-F238E27FC236}">
                <a16:creationId xmlns:a16="http://schemas.microsoft.com/office/drawing/2014/main" id="{C53DF354-CA86-436B-B7E2-90DED43B1202}"/>
              </a:ext>
            </a:extLst>
          </p:cNvPr>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E7423FD6-1D14-48CB-BC9A-CD45C5ECE0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a:extLst>
              <a:ext uri="{FF2B5EF4-FFF2-40B4-BE49-F238E27FC236}">
                <a16:creationId xmlns:a16="http://schemas.microsoft.com/office/drawing/2014/main" id="{14FAA36F-8532-4B3B-A1F4-A6BB19084476}"/>
              </a:ext>
            </a:extLst>
          </p:cNvPr>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6E6AC07F-8246-4A55-848D-1939AE99B042}"/>
              </a:ext>
            </a:extLst>
          </p:cNvPr>
          <p:cNvSpPr>
            <a:spLocks noGrp="1"/>
          </p:cNvSpPr>
          <p:nvPr>
            <p:ph type="dt" sz="half" idx="10"/>
          </p:nvPr>
        </p:nvSpPr>
        <p:spPr/>
        <p:txBody>
          <a:bodyPr/>
          <a:lstStyle/>
          <a:p>
            <a:fld id="{3915C469-4E2D-4CBD-B955-8A56E357F273}" type="datetimeFigureOut">
              <a:rPr lang="sl-SI" smtClean="0"/>
              <a:t>22. 02. 2023</a:t>
            </a:fld>
            <a:endParaRPr lang="sl-SI"/>
          </a:p>
        </p:txBody>
      </p:sp>
      <p:sp>
        <p:nvSpPr>
          <p:cNvPr id="8" name="Označba mesta noge 7">
            <a:extLst>
              <a:ext uri="{FF2B5EF4-FFF2-40B4-BE49-F238E27FC236}">
                <a16:creationId xmlns:a16="http://schemas.microsoft.com/office/drawing/2014/main" id="{4F6E1965-860E-4AFA-BD7A-8FFE9152CE07}"/>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DFA663B9-5C5F-428D-8A66-05DC039A18D6}"/>
              </a:ext>
            </a:extLst>
          </p:cNvPr>
          <p:cNvSpPr>
            <a:spLocks noGrp="1"/>
          </p:cNvSpPr>
          <p:nvPr>
            <p:ph type="sldNum" sz="quarter" idx="12"/>
          </p:nvPr>
        </p:nvSpPr>
        <p:spPr/>
        <p:txBody>
          <a:bodyPr/>
          <a:lstStyle/>
          <a:p>
            <a:fld id="{F52DEA77-5C53-4C00-AC19-CCC80A683168}" type="slidenum">
              <a:rPr lang="sl-SI" smtClean="0"/>
              <a:t>‹#›</a:t>
            </a:fld>
            <a:endParaRPr lang="sl-SI"/>
          </a:p>
        </p:txBody>
      </p:sp>
    </p:spTree>
    <p:extLst>
      <p:ext uri="{BB962C8B-B14F-4D97-AF65-F5344CB8AC3E}">
        <p14:creationId xmlns:p14="http://schemas.microsoft.com/office/powerpoint/2010/main" val="649617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D8758A-CFC4-4D27-AE7C-82E4DE8262BD}"/>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00835A00-1FE0-4675-9926-3E32C8DB9E64}"/>
              </a:ext>
            </a:extLst>
          </p:cNvPr>
          <p:cNvSpPr>
            <a:spLocks noGrp="1"/>
          </p:cNvSpPr>
          <p:nvPr>
            <p:ph type="dt" sz="half" idx="10"/>
          </p:nvPr>
        </p:nvSpPr>
        <p:spPr/>
        <p:txBody>
          <a:bodyPr/>
          <a:lstStyle/>
          <a:p>
            <a:fld id="{3915C469-4E2D-4CBD-B955-8A56E357F273}" type="datetimeFigureOut">
              <a:rPr lang="sl-SI" smtClean="0"/>
              <a:t>22. 02. 2023</a:t>
            </a:fld>
            <a:endParaRPr lang="sl-SI"/>
          </a:p>
        </p:txBody>
      </p:sp>
      <p:sp>
        <p:nvSpPr>
          <p:cNvPr id="4" name="Označba mesta noge 3">
            <a:extLst>
              <a:ext uri="{FF2B5EF4-FFF2-40B4-BE49-F238E27FC236}">
                <a16:creationId xmlns:a16="http://schemas.microsoft.com/office/drawing/2014/main" id="{765C07D4-0E97-4A94-9AB6-20A8DF0B9BAE}"/>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FA5D7E56-B656-4B18-B79D-CA2B2098D6EC}"/>
              </a:ext>
            </a:extLst>
          </p:cNvPr>
          <p:cNvSpPr>
            <a:spLocks noGrp="1"/>
          </p:cNvSpPr>
          <p:nvPr>
            <p:ph type="sldNum" sz="quarter" idx="12"/>
          </p:nvPr>
        </p:nvSpPr>
        <p:spPr/>
        <p:txBody>
          <a:bodyPr/>
          <a:lstStyle/>
          <a:p>
            <a:fld id="{F52DEA77-5C53-4C00-AC19-CCC80A683168}" type="slidenum">
              <a:rPr lang="sl-SI" smtClean="0"/>
              <a:t>‹#›</a:t>
            </a:fld>
            <a:endParaRPr lang="sl-SI"/>
          </a:p>
        </p:txBody>
      </p:sp>
    </p:spTree>
    <p:extLst>
      <p:ext uri="{BB962C8B-B14F-4D97-AF65-F5344CB8AC3E}">
        <p14:creationId xmlns:p14="http://schemas.microsoft.com/office/powerpoint/2010/main" val="1607806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AFC90CCE-B4E1-46AA-BFC5-0E5E6C2EEFC5}"/>
              </a:ext>
            </a:extLst>
          </p:cNvPr>
          <p:cNvSpPr>
            <a:spLocks noGrp="1"/>
          </p:cNvSpPr>
          <p:nvPr>
            <p:ph type="dt" sz="half" idx="10"/>
          </p:nvPr>
        </p:nvSpPr>
        <p:spPr/>
        <p:txBody>
          <a:bodyPr/>
          <a:lstStyle/>
          <a:p>
            <a:fld id="{3915C469-4E2D-4CBD-B955-8A56E357F273}" type="datetimeFigureOut">
              <a:rPr lang="sl-SI" smtClean="0"/>
              <a:t>22. 02. 2023</a:t>
            </a:fld>
            <a:endParaRPr lang="sl-SI"/>
          </a:p>
        </p:txBody>
      </p:sp>
      <p:sp>
        <p:nvSpPr>
          <p:cNvPr id="3" name="Označba mesta noge 2">
            <a:extLst>
              <a:ext uri="{FF2B5EF4-FFF2-40B4-BE49-F238E27FC236}">
                <a16:creationId xmlns:a16="http://schemas.microsoft.com/office/drawing/2014/main" id="{D0CC8605-857F-4B47-9C21-42F2ACB42E92}"/>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BCBBB4D4-2964-4853-A8E2-7868F68E2A16}"/>
              </a:ext>
            </a:extLst>
          </p:cNvPr>
          <p:cNvSpPr>
            <a:spLocks noGrp="1"/>
          </p:cNvSpPr>
          <p:nvPr>
            <p:ph type="sldNum" sz="quarter" idx="12"/>
          </p:nvPr>
        </p:nvSpPr>
        <p:spPr/>
        <p:txBody>
          <a:bodyPr/>
          <a:lstStyle/>
          <a:p>
            <a:fld id="{F52DEA77-5C53-4C00-AC19-CCC80A683168}" type="slidenum">
              <a:rPr lang="sl-SI" smtClean="0"/>
              <a:t>‹#›</a:t>
            </a:fld>
            <a:endParaRPr lang="sl-SI"/>
          </a:p>
        </p:txBody>
      </p:sp>
    </p:spTree>
    <p:extLst>
      <p:ext uri="{BB962C8B-B14F-4D97-AF65-F5344CB8AC3E}">
        <p14:creationId xmlns:p14="http://schemas.microsoft.com/office/powerpoint/2010/main" val="3477955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2279E9-D0DA-40A8-AE73-7496995EBC29}"/>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5C3373AB-6956-4FD0-B97C-E1FD9CC1D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E3ED6329-36B9-4530-B35D-226A3B5F70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859F4C0A-294A-4B85-842A-F3D07566CA65}"/>
              </a:ext>
            </a:extLst>
          </p:cNvPr>
          <p:cNvSpPr>
            <a:spLocks noGrp="1"/>
          </p:cNvSpPr>
          <p:nvPr>
            <p:ph type="dt" sz="half" idx="10"/>
          </p:nvPr>
        </p:nvSpPr>
        <p:spPr/>
        <p:txBody>
          <a:bodyPr/>
          <a:lstStyle/>
          <a:p>
            <a:fld id="{3915C469-4E2D-4CBD-B955-8A56E357F273}" type="datetimeFigureOut">
              <a:rPr lang="sl-SI" smtClean="0"/>
              <a:t>22. 02. 2023</a:t>
            </a:fld>
            <a:endParaRPr lang="sl-SI"/>
          </a:p>
        </p:txBody>
      </p:sp>
      <p:sp>
        <p:nvSpPr>
          <p:cNvPr id="6" name="Označba mesta noge 5">
            <a:extLst>
              <a:ext uri="{FF2B5EF4-FFF2-40B4-BE49-F238E27FC236}">
                <a16:creationId xmlns:a16="http://schemas.microsoft.com/office/drawing/2014/main" id="{01E800DF-FEB4-43A1-A4C1-5D68A7838460}"/>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D810CDA3-19AE-434C-8993-025E5B67E60B}"/>
              </a:ext>
            </a:extLst>
          </p:cNvPr>
          <p:cNvSpPr>
            <a:spLocks noGrp="1"/>
          </p:cNvSpPr>
          <p:nvPr>
            <p:ph type="sldNum" sz="quarter" idx="12"/>
          </p:nvPr>
        </p:nvSpPr>
        <p:spPr/>
        <p:txBody>
          <a:bodyPr/>
          <a:lstStyle/>
          <a:p>
            <a:fld id="{F52DEA77-5C53-4C00-AC19-CCC80A683168}" type="slidenum">
              <a:rPr lang="sl-SI" smtClean="0"/>
              <a:t>‹#›</a:t>
            </a:fld>
            <a:endParaRPr lang="sl-SI"/>
          </a:p>
        </p:txBody>
      </p:sp>
    </p:spTree>
    <p:extLst>
      <p:ext uri="{BB962C8B-B14F-4D97-AF65-F5344CB8AC3E}">
        <p14:creationId xmlns:p14="http://schemas.microsoft.com/office/powerpoint/2010/main" val="128742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CBA7138-25FE-477D-8637-03DDF24813E8}"/>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57B8F515-12D4-4C0D-8704-C1A7194590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4B716425-66CA-44DC-9E47-47313924C4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68331D12-547C-4C9D-9B57-87E285D793F9}"/>
              </a:ext>
            </a:extLst>
          </p:cNvPr>
          <p:cNvSpPr>
            <a:spLocks noGrp="1"/>
          </p:cNvSpPr>
          <p:nvPr>
            <p:ph type="dt" sz="half" idx="10"/>
          </p:nvPr>
        </p:nvSpPr>
        <p:spPr/>
        <p:txBody>
          <a:bodyPr/>
          <a:lstStyle/>
          <a:p>
            <a:fld id="{3915C469-4E2D-4CBD-B955-8A56E357F273}" type="datetimeFigureOut">
              <a:rPr lang="sl-SI" smtClean="0"/>
              <a:t>22. 02. 2023</a:t>
            </a:fld>
            <a:endParaRPr lang="sl-SI"/>
          </a:p>
        </p:txBody>
      </p:sp>
      <p:sp>
        <p:nvSpPr>
          <p:cNvPr id="6" name="Označba mesta noge 5">
            <a:extLst>
              <a:ext uri="{FF2B5EF4-FFF2-40B4-BE49-F238E27FC236}">
                <a16:creationId xmlns:a16="http://schemas.microsoft.com/office/drawing/2014/main" id="{D58688E0-CF45-4215-8454-9C94D193065A}"/>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ED97BA28-B7A5-4D6A-8557-53C4A2C6536B}"/>
              </a:ext>
            </a:extLst>
          </p:cNvPr>
          <p:cNvSpPr>
            <a:spLocks noGrp="1"/>
          </p:cNvSpPr>
          <p:nvPr>
            <p:ph type="sldNum" sz="quarter" idx="12"/>
          </p:nvPr>
        </p:nvSpPr>
        <p:spPr/>
        <p:txBody>
          <a:bodyPr/>
          <a:lstStyle/>
          <a:p>
            <a:fld id="{F52DEA77-5C53-4C00-AC19-CCC80A683168}" type="slidenum">
              <a:rPr lang="sl-SI" smtClean="0"/>
              <a:t>‹#›</a:t>
            </a:fld>
            <a:endParaRPr lang="sl-SI"/>
          </a:p>
        </p:txBody>
      </p:sp>
    </p:spTree>
    <p:extLst>
      <p:ext uri="{BB962C8B-B14F-4D97-AF65-F5344CB8AC3E}">
        <p14:creationId xmlns:p14="http://schemas.microsoft.com/office/powerpoint/2010/main" val="3874387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7B1B2FC0-3084-4633-BC16-F7FEEE3AE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AF03873E-FB5F-4AB3-9867-C4D5D781B2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14E4D6CA-A898-4CF9-8302-29AC73C08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15C469-4E2D-4CBD-B955-8A56E357F273}" type="datetimeFigureOut">
              <a:rPr lang="sl-SI" smtClean="0"/>
              <a:t>22. 02. 2023</a:t>
            </a:fld>
            <a:endParaRPr lang="sl-SI"/>
          </a:p>
        </p:txBody>
      </p:sp>
      <p:sp>
        <p:nvSpPr>
          <p:cNvPr id="5" name="Označba mesta noge 4">
            <a:extLst>
              <a:ext uri="{FF2B5EF4-FFF2-40B4-BE49-F238E27FC236}">
                <a16:creationId xmlns:a16="http://schemas.microsoft.com/office/drawing/2014/main" id="{08BF8E7B-37CE-4B79-BCAD-E0A56F3981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FFBBAAA9-30F7-4A67-908C-5DB1B13C2C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DEA77-5C53-4C00-AC19-CCC80A683168}" type="slidenum">
              <a:rPr lang="sl-SI" smtClean="0"/>
              <a:t>‹#›</a:t>
            </a:fld>
            <a:endParaRPr lang="sl-SI"/>
          </a:p>
        </p:txBody>
      </p:sp>
    </p:spTree>
    <p:extLst>
      <p:ext uri="{BB962C8B-B14F-4D97-AF65-F5344CB8AC3E}">
        <p14:creationId xmlns:p14="http://schemas.microsoft.com/office/powerpoint/2010/main" val="295415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ORGANIZACIJSKE RAVNI</a:t>
            </a:r>
          </a:p>
        </p:txBody>
      </p:sp>
      <p:sp>
        <p:nvSpPr>
          <p:cNvPr id="3" name="Podnaslov 2"/>
          <p:cNvSpPr>
            <a:spLocks noGrp="1"/>
          </p:cNvSpPr>
          <p:nvPr>
            <p:ph type="subTitle" idx="1"/>
          </p:nvPr>
        </p:nvSpPr>
        <p:spPr/>
        <p:txBody>
          <a:bodyPr/>
          <a:lstStyle/>
          <a:p>
            <a:endParaRPr lang="sl-SI"/>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981200" y="260649"/>
            <a:ext cx="8229600" cy="5865515"/>
          </a:xfrm>
        </p:spPr>
        <p:txBody>
          <a:bodyPr>
            <a:normAutofit/>
          </a:bodyPr>
          <a:lstStyle/>
          <a:p>
            <a:r>
              <a:rPr lang="sl-SI" dirty="0"/>
              <a:t>Osnovni organizmi energijo za življenje dobijo neposredno iz svetlobe ali z razgradnjo anorganske ali organske snovi.</a:t>
            </a:r>
          </a:p>
          <a:p>
            <a:endParaRPr lang="sl-SI" dirty="0"/>
          </a:p>
          <a:p>
            <a:r>
              <a:rPr lang="sl-SI" b="1" dirty="0" err="1"/>
              <a:t>Avtotrofi</a:t>
            </a:r>
            <a:r>
              <a:rPr lang="sl-SI" dirty="0"/>
              <a:t>-organizmi, ki organske snovi naredijo iz anorganskih snovi. </a:t>
            </a:r>
          </a:p>
          <a:p>
            <a:endParaRPr lang="sl-SI" dirty="0"/>
          </a:p>
          <a:p>
            <a:pPr lvl="0"/>
            <a:r>
              <a:rPr lang="sl-SI" dirty="0"/>
              <a:t>Del organizmov energijo za proizvodnjo organskih snovi dobi od Sonca-</a:t>
            </a:r>
            <a:r>
              <a:rPr lang="sl-SI" b="1" dirty="0" err="1"/>
              <a:t>fotoavtrofi</a:t>
            </a:r>
            <a:r>
              <a:rPr lang="sl-SI" b="1" dirty="0"/>
              <a:t> </a:t>
            </a:r>
            <a:r>
              <a:rPr lang="sl-SI" dirty="0"/>
              <a:t>(zelene rastline)               Fotosinteza.</a:t>
            </a:r>
          </a:p>
          <a:p>
            <a:endParaRPr lang="sl-SI" dirty="0"/>
          </a:p>
        </p:txBody>
      </p:sp>
      <p:sp>
        <p:nvSpPr>
          <p:cNvPr id="4" name="Puščica: desno 3">
            <a:extLst>
              <a:ext uri="{FF2B5EF4-FFF2-40B4-BE49-F238E27FC236}">
                <a16:creationId xmlns:a16="http://schemas.microsoft.com/office/drawing/2014/main" id="{6E4B20A3-CE1B-40AB-9257-62A203CB9D2E}"/>
              </a:ext>
            </a:extLst>
          </p:cNvPr>
          <p:cNvSpPr/>
          <p:nvPr/>
        </p:nvSpPr>
        <p:spPr>
          <a:xfrm>
            <a:off x="5159896" y="5157192"/>
            <a:ext cx="115212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CC5FAC8E-81BB-44CC-8FF5-9BBA777F18BA}"/>
              </a:ext>
            </a:extLst>
          </p:cNvPr>
          <p:cNvSpPr>
            <a:spLocks noGrp="1"/>
          </p:cNvSpPr>
          <p:nvPr>
            <p:ph idx="1"/>
          </p:nvPr>
        </p:nvSpPr>
        <p:spPr>
          <a:xfrm>
            <a:off x="1981200" y="260649"/>
            <a:ext cx="8229600" cy="5865515"/>
          </a:xfrm>
        </p:spPr>
        <p:txBody>
          <a:bodyPr>
            <a:normAutofit/>
          </a:bodyPr>
          <a:lstStyle/>
          <a:p>
            <a:pPr lvl="0"/>
            <a:r>
              <a:rPr lang="sl-SI" dirty="0"/>
              <a:t>Del organizmov energijo za proizvodnjo organskih snovi dobi z razgradnjo anorganskih snovi-</a:t>
            </a:r>
            <a:r>
              <a:rPr lang="sl-SI" b="1" dirty="0" err="1"/>
              <a:t>kemoavtotrofi</a:t>
            </a:r>
            <a:r>
              <a:rPr lang="sl-SI" b="1" dirty="0"/>
              <a:t> </a:t>
            </a:r>
            <a:r>
              <a:rPr lang="sl-SI" dirty="0"/>
              <a:t>(nekatere bakterije). </a:t>
            </a:r>
          </a:p>
          <a:p>
            <a:pPr lvl="0"/>
            <a:endParaRPr lang="sl-SI" dirty="0"/>
          </a:p>
          <a:p>
            <a:pPr lvl="0"/>
            <a:endParaRPr lang="sl-SI" dirty="0"/>
          </a:p>
          <a:p>
            <a:pPr marL="0" indent="0">
              <a:buNone/>
            </a:pPr>
            <a:r>
              <a:rPr lang="sl-SI" dirty="0"/>
              <a:t>                               Kemosinteza</a:t>
            </a:r>
          </a:p>
          <a:p>
            <a:pPr lvl="0"/>
            <a:endParaRPr lang="sl-SI" dirty="0"/>
          </a:p>
          <a:p>
            <a:pPr lvl="0"/>
            <a:endParaRPr lang="sl-SI" dirty="0"/>
          </a:p>
          <a:p>
            <a:r>
              <a:rPr lang="sl-SI" b="1" dirty="0"/>
              <a:t>Heterotrofni</a:t>
            </a:r>
            <a:r>
              <a:rPr lang="sl-SI" dirty="0"/>
              <a:t>- organizmi dobijo energijo iz že narejene organske snovi-povsem so odvisno od </a:t>
            </a:r>
            <a:r>
              <a:rPr lang="sl-SI" dirty="0" err="1"/>
              <a:t>avtotrofnih</a:t>
            </a:r>
            <a:r>
              <a:rPr lang="sl-SI" dirty="0"/>
              <a:t> organizmov. (živali, glive, bakterije, nekatere zajedavske rastline).</a:t>
            </a:r>
          </a:p>
          <a:p>
            <a:endParaRPr lang="sl-SI" dirty="0"/>
          </a:p>
        </p:txBody>
      </p:sp>
      <p:sp>
        <p:nvSpPr>
          <p:cNvPr id="5" name="Puščica: desno 4">
            <a:extLst>
              <a:ext uri="{FF2B5EF4-FFF2-40B4-BE49-F238E27FC236}">
                <a16:creationId xmlns:a16="http://schemas.microsoft.com/office/drawing/2014/main" id="{D3CD95CC-DB06-472F-AC07-038878A2927F}"/>
              </a:ext>
            </a:extLst>
          </p:cNvPr>
          <p:cNvSpPr/>
          <p:nvPr/>
        </p:nvSpPr>
        <p:spPr>
          <a:xfrm rot="5400000">
            <a:off x="5411924" y="1736812"/>
            <a:ext cx="648072"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56677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981200" y="404665"/>
            <a:ext cx="8229600" cy="5721499"/>
          </a:xfrm>
        </p:spPr>
        <p:txBody>
          <a:bodyPr>
            <a:normAutofit/>
          </a:bodyPr>
          <a:lstStyle/>
          <a:p>
            <a:r>
              <a:rPr lang="sl-SI" b="1" dirty="0"/>
              <a:t>Notranje okolje organizmov</a:t>
            </a:r>
            <a:r>
              <a:rPr lang="sl-SI" dirty="0"/>
              <a:t>-prostor znotraj organizmov, v katerih potekajo biokemijske reakcije. Od zunanjega je ločeno s kožo, hitinskim oklepom, celično steno (rastline), </a:t>
            </a:r>
            <a:r>
              <a:rPr lang="sl-SI" dirty="0" err="1"/>
              <a:t>plazmalemo</a:t>
            </a:r>
            <a:r>
              <a:rPr lang="sl-SI" dirty="0"/>
              <a:t> (enoceličarji)</a:t>
            </a:r>
          </a:p>
          <a:p>
            <a:endParaRPr lang="sl-SI" dirty="0"/>
          </a:p>
        </p:txBody>
      </p:sp>
      <p:pic>
        <p:nvPicPr>
          <p:cNvPr id="4" name="Slika 3">
            <a:extLst>
              <a:ext uri="{FF2B5EF4-FFF2-40B4-BE49-F238E27FC236}">
                <a16:creationId xmlns:a16="http://schemas.microsoft.com/office/drawing/2014/main" id="{CDA911DA-E310-485D-AEAD-D53298B2A755}"/>
              </a:ext>
            </a:extLst>
          </p:cNvPr>
          <p:cNvPicPr>
            <a:picLocks noChangeAspect="1"/>
          </p:cNvPicPr>
          <p:nvPr/>
        </p:nvPicPr>
        <p:blipFill>
          <a:blip r:embed="rId2"/>
          <a:stretch>
            <a:fillRect/>
          </a:stretch>
        </p:blipFill>
        <p:spPr>
          <a:xfrm>
            <a:off x="8112224" y="2636912"/>
            <a:ext cx="2381250" cy="2952750"/>
          </a:xfrm>
          <a:prstGeom prst="rect">
            <a:avLst/>
          </a:prstGeom>
        </p:spPr>
      </p:pic>
      <p:pic>
        <p:nvPicPr>
          <p:cNvPr id="5" name="Slika 4">
            <a:extLst>
              <a:ext uri="{FF2B5EF4-FFF2-40B4-BE49-F238E27FC236}">
                <a16:creationId xmlns:a16="http://schemas.microsoft.com/office/drawing/2014/main" id="{DD313C37-7DCD-4897-A558-7BF4EF9FA9E4}"/>
              </a:ext>
            </a:extLst>
          </p:cNvPr>
          <p:cNvPicPr>
            <a:picLocks noChangeAspect="1"/>
          </p:cNvPicPr>
          <p:nvPr/>
        </p:nvPicPr>
        <p:blipFill>
          <a:blip r:embed="rId3"/>
          <a:stretch>
            <a:fillRect/>
          </a:stretch>
        </p:blipFill>
        <p:spPr>
          <a:xfrm>
            <a:off x="3983510" y="3140968"/>
            <a:ext cx="2112491" cy="3617640"/>
          </a:xfrm>
          <a:prstGeom prst="rect">
            <a:avLst/>
          </a:prstGeom>
        </p:spPr>
      </p:pic>
      <p:cxnSp>
        <p:nvCxnSpPr>
          <p:cNvPr id="7" name="Raven puščični povezovalnik 6">
            <a:extLst>
              <a:ext uri="{FF2B5EF4-FFF2-40B4-BE49-F238E27FC236}">
                <a16:creationId xmlns:a16="http://schemas.microsoft.com/office/drawing/2014/main" id="{137B5F2E-0243-43EF-B6CE-82A92116640A}"/>
              </a:ext>
            </a:extLst>
          </p:cNvPr>
          <p:cNvCxnSpPr/>
          <p:nvPr/>
        </p:nvCxnSpPr>
        <p:spPr>
          <a:xfrm>
            <a:off x="2927649" y="2348880"/>
            <a:ext cx="1152129" cy="144016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8" name="Raven puščični povezovalnik 7">
            <a:extLst>
              <a:ext uri="{FF2B5EF4-FFF2-40B4-BE49-F238E27FC236}">
                <a16:creationId xmlns:a16="http://schemas.microsoft.com/office/drawing/2014/main" id="{D0A8012B-E822-4E78-98CB-7C5B4D8F772A}"/>
              </a:ext>
            </a:extLst>
          </p:cNvPr>
          <p:cNvCxnSpPr>
            <a:cxnSpLocks/>
          </p:cNvCxnSpPr>
          <p:nvPr/>
        </p:nvCxnSpPr>
        <p:spPr>
          <a:xfrm>
            <a:off x="6744072" y="765712"/>
            <a:ext cx="1368152" cy="1871201"/>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F2B06849-C13E-4673-9942-6ED326593F93}"/>
              </a:ext>
            </a:extLst>
          </p:cNvPr>
          <p:cNvSpPr>
            <a:spLocks noGrp="1"/>
          </p:cNvSpPr>
          <p:nvPr>
            <p:ph idx="1"/>
          </p:nvPr>
        </p:nvSpPr>
        <p:spPr>
          <a:xfrm>
            <a:off x="1981200" y="404665"/>
            <a:ext cx="8229600" cy="5721499"/>
          </a:xfrm>
        </p:spPr>
        <p:txBody>
          <a:bodyPr>
            <a:normAutofit/>
          </a:bodyPr>
          <a:lstStyle/>
          <a:p>
            <a:r>
              <a:rPr lang="sl-SI" b="1" dirty="0"/>
              <a:t>Zunanje okolje-</a:t>
            </a:r>
            <a:r>
              <a:rPr lang="sl-SI" dirty="0"/>
              <a:t>je okolje v katerem organizmi živijo. Tukaj se razmere običajno stalno spreminjajo, kar za potek biokemijskih reakcij ni ugodno. </a:t>
            </a:r>
            <a:br>
              <a:rPr lang="sl-SI" dirty="0"/>
            </a:br>
            <a:r>
              <a:rPr lang="sl-SI" dirty="0"/>
              <a:t>Prilagajanje na okolje je v osnovi težnja organizmov, da bi v spremenljivih razmerah zunanjega okolja ohranili za biokemijske reakcije čim bolj optimalne in nespremenljive razmere v svojem notranjem okolju.</a:t>
            </a:r>
            <a:br>
              <a:rPr lang="sl-SI" dirty="0"/>
            </a:br>
            <a:r>
              <a:rPr lang="sl-SI" dirty="0"/>
              <a:t>Vrstam, ki to uspe, rečemo, da so prilagojene na svoje okolje.</a:t>
            </a:r>
          </a:p>
          <a:p>
            <a:endParaRPr lang="sl-SI" dirty="0"/>
          </a:p>
        </p:txBody>
      </p:sp>
    </p:spTree>
    <p:extLst>
      <p:ext uri="{BB962C8B-B14F-4D97-AF65-F5344CB8AC3E}">
        <p14:creationId xmlns:p14="http://schemas.microsoft.com/office/powerpoint/2010/main" val="27854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p:txBody>
          <a:bodyPr/>
          <a:lstStyle/>
          <a:p>
            <a:r>
              <a:rPr lang="sl-SI" b="1" dirty="0"/>
              <a:t>Neživi dejavniki</a:t>
            </a:r>
            <a:r>
              <a:rPr lang="sl-SI" dirty="0"/>
              <a:t> so fizikalni-kemijske lastnosti okolje v vseh možnih oblikah in v vsej svoji spremenljivost.</a:t>
            </a:r>
          </a:p>
          <a:p>
            <a:endParaRPr lang="sl-SI"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graphicFrame>
        <p:nvGraphicFramePr>
          <p:cNvPr id="4" name="Ograda vsebine 3"/>
          <p:cNvGraphicFramePr>
            <a:graphicFrameLocks noGrp="1"/>
          </p:cNvGraphicFramePr>
          <p:nvPr>
            <p:ph idx="1"/>
            <p:extLst/>
          </p:nvPr>
        </p:nvGraphicFramePr>
        <p:xfrm>
          <a:off x="2279576" y="1556793"/>
          <a:ext cx="7560840" cy="3831145"/>
        </p:xfrm>
        <a:graphic>
          <a:graphicData uri="http://schemas.openxmlformats.org/drawingml/2006/table">
            <a:tbl>
              <a:tblPr/>
              <a:tblGrid>
                <a:gridCol w="3780420">
                  <a:extLst>
                    <a:ext uri="{9D8B030D-6E8A-4147-A177-3AD203B41FA5}">
                      <a16:colId xmlns:a16="http://schemas.microsoft.com/office/drawing/2014/main" val="20000"/>
                    </a:ext>
                  </a:extLst>
                </a:gridCol>
                <a:gridCol w="3780420">
                  <a:extLst>
                    <a:ext uri="{9D8B030D-6E8A-4147-A177-3AD203B41FA5}">
                      <a16:colId xmlns:a16="http://schemas.microsoft.com/office/drawing/2014/main" val="20001"/>
                    </a:ext>
                  </a:extLst>
                </a:gridCol>
              </a:tblGrid>
              <a:tr h="351039">
                <a:tc>
                  <a:txBody>
                    <a:bodyPr/>
                    <a:lstStyle/>
                    <a:p>
                      <a:pPr algn="ctr">
                        <a:spcAft>
                          <a:spcPts val="1000"/>
                        </a:spcAft>
                      </a:pPr>
                      <a:r>
                        <a:rPr lang="sl-SI" sz="2000" b="1">
                          <a:latin typeface="Calibri"/>
                          <a:ea typeface="Calibri"/>
                          <a:cs typeface="Times New Roman"/>
                        </a:rPr>
                        <a:t>Fizikalni dejavniki okolja</a:t>
                      </a:r>
                      <a:endParaRPr lang="sl-SI"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pPr>
                      <a:r>
                        <a:rPr lang="sl-SI" sz="2400" b="1">
                          <a:latin typeface="Calibri"/>
                          <a:ea typeface="Calibri"/>
                          <a:cs typeface="Times New Roman"/>
                        </a:rPr>
                        <a:t>Kemijski dejavniki okolja</a:t>
                      </a:r>
                      <a:endParaRPr lang="sl-SI"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65385">
                <a:tc>
                  <a:txBody>
                    <a:bodyPr/>
                    <a:lstStyle/>
                    <a:p>
                      <a:pPr>
                        <a:spcAft>
                          <a:spcPts val="1000"/>
                        </a:spcAft>
                      </a:pPr>
                      <a:r>
                        <a:rPr lang="sl-SI" sz="2000" dirty="0">
                          <a:latin typeface="Calibri"/>
                          <a:ea typeface="Calibri"/>
                          <a:cs typeface="Times New Roman"/>
                        </a:rPr>
                        <a:t>-vetrovi</a:t>
                      </a:r>
                      <a:br>
                        <a:rPr lang="sl-SI" sz="2000" dirty="0">
                          <a:latin typeface="Calibri"/>
                          <a:ea typeface="Calibri"/>
                          <a:cs typeface="Times New Roman"/>
                        </a:rPr>
                      </a:br>
                      <a:r>
                        <a:rPr lang="sl-SI" sz="2000" dirty="0">
                          <a:latin typeface="Calibri"/>
                          <a:ea typeface="Calibri"/>
                          <a:cs typeface="Times New Roman"/>
                        </a:rPr>
                        <a:t>-tokovi</a:t>
                      </a:r>
                      <a:br>
                        <a:rPr lang="sl-SI" sz="2000" dirty="0">
                          <a:latin typeface="Calibri"/>
                          <a:ea typeface="Calibri"/>
                          <a:cs typeface="Times New Roman"/>
                        </a:rPr>
                      </a:br>
                      <a:r>
                        <a:rPr lang="sl-SI" sz="2000" dirty="0">
                          <a:latin typeface="Calibri"/>
                          <a:ea typeface="Calibri"/>
                          <a:cs typeface="Times New Roman"/>
                        </a:rPr>
                        <a:t>-toplota</a:t>
                      </a:r>
                      <a:br>
                        <a:rPr lang="sl-SI" sz="2000" dirty="0">
                          <a:latin typeface="Calibri"/>
                          <a:ea typeface="Calibri"/>
                          <a:cs typeface="Times New Roman"/>
                        </a:rPr>
                      </a:br>
                      <a:r>
                        <a:rPr lang="sl-SI" sz="2000" dirty="0">
                          <a:latin typeface="Calibri"/>
                          <a:ea typeface="Calibri"/>
                          <a:cs typeface="Times New Roman"/>
                        </a:rPr>
                        <a:t>-vlaga in padavine</a:t>
                      </a:r>
                      <a:br>
                        <a:rPr lang="sl-SI" sz="2000" dirty="0">
                          <a:latin typeface="Calibri"/>
                          <a:ea typeface="Calibri"/>
                          <a:cs typeface="Times New Roman"/>
                        </a:rPr>
                      </a:br>
                      <a:r>
                        <a:rPr lang="sl-SI" sz="2000" dirty="0">
                          <a:latin typeface="Calibri"/>
                          <a:ea typeface="Calibri"/>
                          <a:cs typeface="Times New Roman"/>
                        </a:rPr>
                        <a:t>-svetloba</a:t>
                      </a:r>
                      <a:br>
                        <a:rPr lang="sl-SI" sz="2000" dirty="0">
                          <a:latin typeface="Calibri"/>
                          <a:ea typeface="Calibri"/>
                          <a:cs typeface="Times New Roman"/>
                        </a:rPr>
                      </a:br>
                      <a:r>
                        <a:rPr lang="sl-SI" sz="2000" dirty="0">
                          <a:latin typeface="Calibri"/>
                          <a:ea typeface="Calibri"/>
                          <a:cs typeface="Times New Roman"/>
                        </a:rPr>
                        <a:t>-tip osredja(voda/zrak)</a:t>
                      </a:r>
                      <a:br>
                        <a:rPr lang="sl-SI" sz="2000" dirty="0">
                          <a:latin typeface="Calibri"/>
                          <a:ea typeface="Calibri"/>
                          <a:cs typeface="Times New Roman"/>
                        </a:rPr>
                      </a:br>
                      <a:r>
                        <a:rPr lang="sl-SI" sz="2000" dirty="0">
                          <a:latin typeface="Calibri"/>
                          <a:ea typeface="Calibri"/>
                          <a:cs typeface="Times New Roman"/>
                        </a:rPr>
                        <a:t>-</a:t>
                      </a:r>
                      <a:r>
                        <a:rPr lang="sl-SI" sz="2000" dirty="0" err="1">
                          <a:latin typeface="Calibri"/>
                          <a:ea typeface="Calibri"/>
                          <a:cs typeface="Times New Roman"/>
                        </a:rPr>
                        <a:t>zračni,vodni</a:t>
                      </a:r>
                      <a:r>
                        <a:rPr lang="sl-SI" sz="2000" dirty="0">
                          <a:latin typeface="Calibri"/>
                          <a:ea typeface="Calibri"/>
                          <a:cs typeface="Times New Roman"/>
                        </a:rPr>
                        <a:t> tlak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sl-SI" sz="2400" dirty="0">
                          <a:latin typeface="Calibri"/>
                          <a:ea typeface="Calibri"/>
                          <a:cs typeface="Times New Roman"/>
                        </a:rPr>
                        <a:t>-ionska sestava voda(slanost,kislost,trdota vode)</a:t>
                      </a:r>
                      <a:br>
                        <a:rPr lang="sl-SI" sz="2400" dirty="0">
                          <a:latin typeface="Calibri"/>
                          <a:ea typeface="Calibri"/>
                          <a:cs typeface="Times New Roman"/>
                        </a:rPr>
                      </a:br>
                      <a:r>
                        <a:rPr lang="sl-SI" sz="2400" dirty="0">
                          <a:latin typeface="Calibri"/>
                          <a:ea typeface="Calibri"/>
                          <a:cs typeface="Times New Roman"/>
                        </a:rPr>
                        <a:t>-prisotnost različnih mineralov in spojin v okolju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981200" y="332657"/>
            <a:ext cx="8229600" cy="5793507"/>
          </a:xfrm>
        </p:spPr>
        <p:txBody>
          <a:bodyPr>
            <a:normAutofit/>
          </a:bodyPr>
          <a:lstStyle/>
          <a:p>
            <a:r>
              <a:rPr lang="sl-SI" dirty="0"/>
              <a:t>V vsaki vrsti potekajo življenjski procesi nekoliko drugače in vsaka se zato na okolje prilagaja nekoliko drugače. Zato imamo na Zemlji tako veliko pestrost življenja.</a:t>
            </a:r>
          </a:p>
          <a:p>
            <a:endParaRPr lang="sl-SI"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106391F1-AA17-48FA-B462-692093ED5E8F}"/>
              </a:ext>
            </a:extLst>
          </p:cNvPr>
          <p:cNvSpPr>
            <a:spLocks noGrp="1"/>
          </p:cNvSpPr>
          <p:nvPr>
            <p:ph idx="1"/>
          </p:nvPr>
        </p:nvSpPr>
        <p:spPr>
          <a:xfrm>
            <a:off x="1981200" y="620688"/>
            <a:ext cx="8229600" cy="5976664"/>
          </a:xfrm>
        </p:spPr>
        <p:txBody>
          <a:bodyPr/>
          <a:lstStyle/>
          <a:p>
            <a:r>
              <a:rPr lang="sl-SI" dirty="0"/>
              <a:t>Enoceličarji/ </a:t>
            </a:r>
            <a:r>
              <a:rPr lang="sl-SI" dirty="0" err="1"/>
              <a:t>večceličarji</a:t>
            </a:r>
            <a:r>
              <a:rPr lang="sl-SI" dirty="0"/>
              <a:t>. </a:t>
            </a:r>
          </a:p>
          <a:p>
            <a:r>
              <a:rPr lang="sl-SI" dirty="0"/>
              <a:t>Voda/zrak. </a:t>
            </a:r>
          </a:p>
          <a:p>
            <a:r>
              <a:rPr lang="sl-SI" dirty="0"/>
              <a:t>Spolno/nespolno/kombiniranje spolnega in nespolnega/cepitev razmnoževanje.</a:t>
            </a:r>
          </a:p>
          <a:p>
            <a:r>
              <a:rPr lang="sl-SI" dirty="0"/>
              <a:t> </a:t>
            </a:r>
            <a:r>
              <a:rPr lang="sl-SI" dirty="0" err="1"/>
              <a:t>Avtotrofni</a:t>
            </a:r>
            <a:r>
              <a:rPr lang="sl-SI" dirty="0"/>
              <a:t>/heterotrofni </a:t>
            </a:r>
            <a:r>
              <a:rPr lang="sl-SI" dirty="0" err="1"/>
              <a:t>ogranizmi</a:t>
            </a:r>
            <a:r>
              <a:rPr lang="sl-SI" dirty="0"/>
              <a:t>. </a:t>
            </a:r>
          </a:p>
          <a:p>
            <a:r>
              <a:rPr lang="sl-SI" dirty="0"/>
              <a:t>Kisik/brez kisika. </a:t>
            </a:r>
          </a:p>
          <a:p>
            <a:r>
              <a:rPr lang="sl-SI" dirty="0"/>
              <a:t>Pozimi: umik v podzemlje/polet v južne kraje. </a:t>
            </a:r>
          </a:p>
          <a:p>
            <a:pPr marL="0" indent="0">
              <a:buNone/>
            </a:pPr>
            <a:r>
              <a:rPr lang="sl-SI" b="1" dirty="0">
                <a:solidFill>
                  <a:srgbClr val="FF0000"/>
                </a:solidFill>
              </a:rPr>
              <a:t>Vse te razlike so nastale kot prilagoditve </a:t>
            </a:r>
            <a:r>
              <a:rPr lang="sl-SI" dirty="0">
                <a:solidFill>
                  <a:srgbClr val="FF0000"/>
                </a:solidFill>
              </a:rPr>
              <a:t>(vsaka vrsta je malo drugače prilagodila)</a:t>
            </a:r>
            <a:r>
              <a:rPr lang="sl-SI" b="1" dirty="0">
                <a:solidFill>
                  <a:srgbClr val="FF0000"/>
                </a:solidFill>
              </a:rPr>
              <a:t> organizmov na okolje.</a:t>
            </a:r>
            <a:endParaRPr lang="sl-SI" dirty="0">
              <a:solidFill>
                <a:srgbClr val="FF0000"/>
              </a:solidFill>
            </a:endParaRPr>
          </a:p>
          <a:p>
            <a:endParaRPr lang="sl-SI" dirty="0"/>
          </a:p>
        </p:txBody>
      </p:sp>
    </p:spTree>
    <p:extLst>
      <p:ext uri="{BB962C8B-B14F-4D97-AF65-F5344CB8AC3E}">
        <p14:creationId xmlns:p14="http://schemas.microsoft.com/office/powerpoint/2010/main" val="161488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u="sng" dirty="0"/>
              <a:t>Razmere v katerih živijo organizmi, se spreminjajo </a:t>
            </a:r>
            <a:endParaRPr lang="sl-SI" dirty="0"/>
          </a:p>
        </p:txBody>
      </p:sp>
      <p:sp>
        <p:nvSpPr>
          <p:cNvPr id="3" name="Ograda vsebine 2"/>
          <p:cNvSpPr>
            <a:spLocks noGrp="1"/>
          </p:cNvSpPr>
          <p:nvPr>
            <p:ph idx="1"/>
          </p:nvPr>
        </p:nvSpPr>
        <p:spPr/>
        <p:txBody>
          <a:bodyPr>
            <a:normAutofit/>
          </a:bodyPr>
          <a:lstStyle/>
          <a:p>
            <a:r>
              <a:rPr lang="sl-SI" dirty="0"/>
              <a:t>Vse na Zemlji je podvrženo stalnim spremembam. Nekatere spremembe so zelo počasne (tisočletja), druga so hitra (leta ali desetletja, včasih tudi iz ure v uro).</a:t>
            </a:r>
          </a:p>
          <a:p>
            <a:endParaRPr lang="sl-SI" dirty="0"/>
          </a:p>
          <a:p>
            <a:r>
              <a:rPr lang="sl-SI" dirty="0"/>
              <a:t>Nekatere spremembe so redne, napovedljive (letni časi), druge se pojavijo nenadoma (potres, poprave, izbruh vulkana).</a:t>
            </a:r>
          </a:p>
          <a:p>
            <a:endParaRPr lang="sl-SI"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DBBD9909-3691-4389-94BE-5A16C9FC8321}"/>
              </a:ext>
            </a:extLst>
          </p:cNvPr>
          <p:cNvSpPr>
            <a:spLocks noGrp="1"/>
          </p:cNvSpPr>
          <p:nvPr>
            <p:ph idx="1"/>
          </p:nvPr>
        </p:nvSpPr>
        <p:spPr>
          <a:xfrm>
            <a:off x="1981200" y="548681"/>
            <a:ext cx="8229600" cy="5577483"/>
          </a:xfrm>
        </p:spPr>
        <p:txBody>
          <a:bodyPr>
            <a:normAutofit/>
          </a:bodyPr>
          <a:lstStyle/>
          <a:p>
            <a:r>
              <a:rPr lang="sl-SI" b="1" dirty="0"/>
              <a:t>Stabilna območja </a:t>
            </a:r>
            <a:r>
              <a:rPr lang="sl-SI" dirty="0"/>
              <a:t>- so območja z redkimi, majhnimi, počasnimi, sezonskimi napovedljivimi spremembami.</a:t>
            </a:r>
          </a:p>
          <a:p>
            <a:r>
              <a:rPr lang="sl-SI" b="1" dirty="0"/>
              <a:t>Spremenljiva območja </a:t>
            </a:r>
            <a:r>
              <a:rPr lang="sl-SI" dirty="0"/>
              <a:t>- območja, s hitrimi in pogostimi spremembami.</a:t>
            </a:r>
          </a:p>
          <a:p>
            <a:r>
              <a:rPr lang="sl-SI" dirty="0"/>
              <a:t>Organizmi preživijo v obeh območjih, a </a:t>
            </a:r>
            <a:r>
              <a:rPr lang="sl-SI" dirty="0" err="1"/>
              <a:t>ponavadi</a:t>
            </a:r>
            <a:r>
              <a:rPr lang="sl-SI" dirty="0"/>
              <a:t> so to različni organizmi, saj so organizmi prilagojeni le na tisti tip sprememb, ki so v njihovem okolju aktualne, ne na vse.</a:t>
            </a:r>
          </a:p>
          <a:p>
            <a:endParaRPr lang="sl-SI" dirty="0"/>
          </a:p>
        </p:txBody>
      </p:sp>
    </p:spTree>
    <p:extLst>
      <p:ext uri="{BB962C8B-B14F-4D97-AF65-F5344CB8AC3E}">
        <p14:creationId xmlns:p14="http://schemas.microsoft.com/office/powerpoint/2010/main" val="2104111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normAutofit fontScale="77500" lnSpcReduction="20000"/>
          </a:bodyPr>
          <a:lstStyle/>
          <a:p>
            <a:r>
              <a:rPr lang="sl-SI" dirty="0"/>
              <a:t>Atomi in molekule</a:t>
            </a:r>
          </a:p>
          <a:p>
            <a:r>
              <a:rPr lang="sl-SI" dirty="0"/>
              <a:t>Celični organeli</a:t>
            </a:r>
          </a:p>
          <a:p>
            <a:r>
              <a:rPr lang="sl-SI" dirty="0"/>
              <a:t>Celice</a:t>
            </a:r>
          </a:p>
          <a:p>
            <a:r>
              <a:rPr lang="sl-SI" dirty="0"/>
              <a:t>Tkiva</a:t>
            </a:r>
          </a:p>
          <a:p>
            <a:r>
              <a:rPr lang="sl-SI" dirty="0"/>
              <a:t>Organi</a:t>
            </a:r>
          </a:p>
          <a:p>
            <a:r>
              <a:rPr lang="sl-SI" dirty="0"/>
              <a:t>Organski sistemi</a:t>
            </a:r>
          </a:p>
          <a:p>
            <a:r>
              <a:rPr lang="sl-SI" dirty="0"/>
              <a:t>Organizmi</a:t>
            </a:r>
          </a:p>
          <a:p>
            <a:r>
              <a:rPr lang="sl-SI" dirty="0"/>
              <a:t>Populacije</a:t>
            </a:r>
          </a:p>
          <a:p>
            <a:r>
              <a:rPr lang="sl-SI" dirty="0"/>
              <a:t>Združbe -biocenoza</a:t>
            </a:r>
          </a:p>
          <a:p>
            <a:r>
              <a:rPr lang="sl-SI" dirty="0"/>
              <a:t>Ekosistemi</a:t>
            </a:r>
          </a:p>
          <a:p>
            <a:r>
              <a:rPr lang="sl-SI" dirty="0"/>
              <a:t>Biom </a:t>
            </a:r>
          </a:p>
          <a:p>
            <a:r>
              <a:rPr lang="sl-SI" dirty="0"/>
              <a:t>Biosfera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981200" y="332657"/>
            <a:ext cx="8229600" cy="5793507"/>
          </a:xfrm>
        </p:spPr>
        <p:txBody>
          <a:bodyPr>
            <a:normAutofit/>
          </a:bodyPr>
          <a:lstStyle/>
          <a:p>
            <a:r>
              <a:rPr lang="sl-SI" dirty="0"/>
              <a:t>V večini ekosistemov lahko sledimo sezonske spremembe.</a:t>
            </a:r>
          </a:p>
          <a:p>
            <a:r>
              <a:rPr lang="sl-SI" dirty="0"/>
              <a:t>Zime, poletja, polarni dan, polarna noč, monsunsko obdobje,sušno obdobje…</a:t>
            </a:r>
          </a:p>
          <a:p>
            <a:endParaRPr lang="sl-SI" dirty="0"/>
          </a:p>
        </p:txBody>
      </p:sp>
      <p:pic>
        <p:nvPicPr>
          <p:cNvPr id="4" name="Slika 3">
            <a:extLst>
              <a:ext uri="{FF2B5EF4-FFF2-40B4-BE49-F238E27FC236}">
                <a16:creationId xmlns:a16="http://schemas.microsoft.com/office/drawing/2014/main" id="{616314FA-7D9E-4A33-8E8D-324F05DFF086}"/>
              </a:ext>
            </a:extLst>
          </p:cNvPr>
          <p:cNvPicPr>
            <a:picLocks noChangeAspect="1"/>
          </p:cNvPicPr>
          <p:nvPr/>
        </p:nvPicPr>
        <p:blipFill>
          <a:blip r:embed="rId2"/>
          <a:stretch>
            <a:fillRect/>
          </a:stretch>
        </p:blipFill>
        <p:spPr>
          <a:xfrm>
            <a:off x="1981200" y="2564905"/>
            <a:ext cx="4660602" cy="2427709"/>
          </a:xfrm>
          <a:prstGeom prst="rect">
            <a:avLst/>
          </a:prstGeom>
        </p:spPr>
      </p:pic>
      <p:pic>
        <p:nvPicPr>
          <p:cNvPr id="5" name="Slika 4">
            <a:extLst>
              <a:ext uri="{FF2B5EF4-FFF2-40B4-BE49-F238E27FC236}">
                <a16:creationId xmlns:a16="http://schemas.microsoft.com/office/drawing/2014/main" id="{868F0C13-9B9A-4486-9CAC-FD6A37CD2D68}"/>
              </a:ext>
            </a:extLst>
          </p:cNvPr>
          <p:cNvPicPr>
            <a:picLocks noChangeAspect="1"/>
          </p:cNvPicPr>
          <p:nvPr/>
        </p:nvPicPr>
        <p:blipFill>
          <a:blip r:embed="rId3"/>
          <a:stretch>
            <a:fillRect/>
          </a:stretch>
        </p:blipFill>
        <p:spPr>
          <a:xfrm>
            <a:off x="6301954" y="4030986"/>
            <a:ext cx="4366046" cy="282701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80E765CA-DB08-451E-B1DF-98BAE19FE0BB}"/>
              </a:ext>
            </a:extLst>
          </p:cNvPr>
          <p:cNvSpPr>
            <a:spLocks noGrp="1"/>
          </p:cNvSpPr>
          <p:nvPr>
            <p:ph idx="1"/>
          </p:nvPr>
        </p:nvSpPr>
        <p:spPr>
          <a:xfrm>
            <a:off x="1981200" y="476673"/>
            <a:ext cx="8229600" cy="5649491"/>
          </a:xfrm>
        </p:spPr>
        <p:txBody>
          <a:bodyPr>
            <a:normAutofit/>
          </a:bodyPr>
          <a:lstStyle/>
          <a:p>
            <a:r>
              <a:rPr lang="sl-SI" dirty="0"/>
              <a:t>Organizmi, ki živijo v takšnih območjih se morajo biti sposobni na te spremembe prilagajati. Ker v spremenljivem okolju živijo že dolgo, jim prilaganje ne povzroča težav.</a:t>
            </a:r>
            <a:br>
              <a:rPr lang="sl-SI" dirty="0"/>
            </a:br>
            <a:r>
              <a:rPr lang="sl-SI" dirty="0"/>
              <a:t>Kadar so spremembe v okolju večje od običajnih, je pomembno, da imajo </a:t>
            </a:r>
            <a:r>
              <a:rPr lang="sl-SI" b="1" dirty="0"/>
              <a:t>organizmi dovolj časa</a:t>
            </a:r>
            <a:r>
              <a:rPr lang="sl-SI" dirty="0"/>
              <a:t>, da se prilagodijo.</a:t>
            </a:r>
          </a:p>
          <a:p>
            <a:endParaRPr lang="sl-SI" dirty="0"/>
          </a:p>
        </p:txBody>
      </p:sp>
    </p:spTree>
    <p:extLst>
      <p:ext uri="{BB962C8B-B14F-4D97-AF65-F5344CB8AC3E}">
        <p14:creationId xmlns:p14="http://schemas.microsoft.com/office/powerpoint/2010/main" val="3444507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7CEFBAB-D829-4EDA-AB40-E9A881AAB87B}"/>
              </a:ext>
            </a:extLst>
          </p:cNvPr>
          <p:cNvSpPr>
            <a:spLocks noGrp="1"/>
          </p:cNvSpPr>
          <p:nvPr>
            <p:ph idx="1"/>
          </p:nvPr>
        </p:nvSpPr>
        <p:spPr>
          <a:xfrm>
            <a:off x="1981200" y="548681"/>
            <a:ext cx="8229600" cy="5577483"/>
          </a:xfrm>
        </p:spPr>
        <p:txBody>
          <a:bodyPr/>
          <a:lstStyle/>
          <a:p>
            <a:r>
              <a:rPr lang="sl-SI" dirty="0"/>
              <a:t>Če se na hitre spremembe ne uspejo prilagoditi </a:t>
            </a:r>
            <a:r>
              <a:rPr lang="sl-SI" dirty="0">
                <a:sym typeface="Wingdings"/>
              </a:rPr>
              <a:t></a:t>
            </a:r>
            <a:r>
              <a:rPr lang="sl-SI" dirty="0"/>
              <a:t> izumrejo(dinozavri)</a:t>
            </a:r>
          </a:p>
          <a:p>
            <a:endParaRPr lang="sl-SI" dirty="0"/>
          </a:p>
        </p:txBody>
      </p:sp>
      <p:pic>
        <p:nvPicPr>
          <p:cNvPr id="4" name="Slika 3">
            <a:extLst>
              <a:ext uri="{FF2B5EF4-FFF2-40B4-BE49-F238E27FC236}">
                <a16:creationId xmlns:a16="http://schemas.microsoft.com/office/drawing/2014/main" id="{70EFD27C-C507-4B2A-9F63-D94D5E244262}"/>
              </a:ext>
            </a:extLst>
          </p:cNvPr>
          <p:cNvPicPr>
            <a:picLocks noChangeAspect="1"/>
          </p:cNvPicPr>
          <p:nvPr/>
        </p:nvPicPr>
        <p:blipFill>
          <a:blip r:embed="rId2"/>
          <a:stretch>
            <a:fillRect/>
          </a:stretch>
        </p:blipFill>
        <p:spPr>
          <a:xfrm>
            <a:off x="2495600" y="1929806"/>
            <a:ext cx="6948264" cy="4173030"/>
          </a:xfrm>
          <a:prstGeom prst="rect">
            <a:avLst/>
          </a:prstGeom>
        </p:spPr>
      </p:pic>
    </p:spTree>
    <p:extLst>
      <p:ext uri="{BB962C8B-B14F-4D97-AF65-F5344CB8AC3E}">
        <p14:creationId xmlns:p14="http://schemas.microsoft.com/office/powerpoint/2010/main" val="2266076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981200" y="404665"/>
            <a:ext cx="8229600" cy="5721499"/>
          </a:xfrm>
        </p:spPr>
        <p:txBody>
          <a:bodyPr>
            <a:normAutofit/>
          </a:bodyPr>
          <a:lstStyle/>
          <a:p>
            <a:r>
              <a:rPr lang="sl-SI" dirty="0"/>
              <a:t>Ekosistemi, ki se skoraj ne spreminjajo: globokomorska območja, jame. Vrste, ki živijo tukaj, imajo malo mehanizmov za prilagajanje spremembe v okolju, ker jih ne potrebujejo.</a:t>
            </a:r>
          </a:p>
          <a:p>
            <a:endParaRPr lang="sl-SI" dirty="0"/>
          </a:p>
        </p:txBody>
      </p:sp>
      <p:pic>
        <p:nvPicPr>
          <p:cNvPr id="4" name="Slika 3">
            <a:extLst>
              <a:ext uri="{FF2B5EF4-FFF2-40B4-BE49-F238E27FC236}">
                <a16:creationId xmlns:a16="http://schemas.microsoft.com/office/drawing/2014/main" id="{53DEF11B-D0E1-4D18-904D-93B43AD19B49}"/>
              </a:ext>
            </a:extLst>
          </p:cNvPr>
          <p:cNvPicPr>
            <a:picLocks noChangeAspect="1"/>
          </p:cNvPicPr>
          <p:nvPr/>
        </p:nvPicPr>
        <p:blipFill>
          <a:blip r:embed="rId2"/>
          <a:stretch>
            <a:fillRect/>
          </a:stretch>
        </p:blipFill>
        <p:spPr>
          <a:xfrm>
            <a:off x="1847528" y="2564904"/>
            <a:ext cx="4123116" cy="2743746"/>
          </a:xfrm>
          <a:prstGeom prst="rect">
            <a:avLst/>
          </a:prstGeom>
        </p:spPr>
      </p:pic>
      <p:pic>
        <p:nvPicPr>
          <p:cNvPr id="5" name="Slika 4">
            <a:extLst>
              <a:ext uri="{FF2B5EF4-FFF2-40B4-BE49-F238E27FC236}">
                <a16:creationId xmlns:a16="http://schemas.microsoft.com/office/drawing/2014/main" id="{B137BA1D-7B5D-4211-A6AD-7749863C509C}"/>
              </a:ext>
            </a:extLst>
          </p:cNvPr>
          <p:cNvPicPr>
            <a:picLocks noChangeAspect="1"/>
          </p:cNvPicPr>
          <p:nvPr/>
        </p:nvPicPr>
        <p:blipFill>
          <a:blip r:embed="rId3"/>
          <a:stretch>
            <a:fillRect/>
          </a:stretch>
        </p:blipFill>
        <p:spPr>
          <a:xfrm>
            <a:off x="6273070" y="3789041"/>
            <a:ext cx="4242506" cy="282319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091BA45-3021-458D-A32A-59ECB1856426}"/>
              </a:ext>
            </a:extLst>
          </p:cNvPr>
          <p:cNvSpPr>
            <a:spLocks noGrp="1"/>
          </p:cNvSpPr>
          <p:nvPr>
            <p:ph type="title"/>
          </p:nvPr>
        </p:nvSpPr>
        <p:spPr/>
        <p:txBody>
          <a:bodyPr>
            <a:normAutofit/>
          </a:bodyPr>
          <a:lstStyle/>
          <a:p>
            <a:r>
              <a:rPr lang="sl-SI" dirty="0"/>
              <a:t>Spremembe so lahko: </a:t>
            </a:r>
          </a:p>
        </p:txBody>
      </p:sp>
      <p:sp>
        <p:nvSpPr>
          <p:cNvPr id="3" name="Označba mesta vsebine 2">
            <a:extLst>
              <a:ext uri="{FF2B5EF4-FFF2-40B4-BE49-F238E27FC236}">
                <a16:creationId xmlns:a16="http://schemas.microsoft.com/office/drawing/2014/main" id="{7C959AD6-13AB-4A0C-BFBB-0F6DC3C3A41E}"/>
              </a:ext>
            </a:extLst>
          </p:cNvPr>
          <p:cNvSpPr>
            <a:spLocks noGrp="1"/>
          </p:cNvSpPr>
          <p:nvPr>
            <p:ph idx="1"/>
          </p:nvPr>
        </p:nvSpPr>
        <p:spPr/>
        <p:txBody>
          <a:bodyPr>
            <a:normAutofit fontScale="92500"/>
          </a:bodyPr>
          <a:lstStyle/>
          <a:p>
            <a:pPr marL="1371600" lvl="3" indent="0">
              <a:buNone/>
            </a:pPr>
            <a:endParaRPr lang="sl-SI" dirty="0"/>
          </a:p>
          <a:p>
            <a:r>
              <a:rPr lang="sl-SI" dirty="0"/>
              <a:t>spremembe v delovanju organov (</a:t>
            </a:r>
            <a:r>
              <a:rPr lang="sl-SI" b="1" dirty="0"/>
              <a:t>fiziološke prilagoditve) </a:t>
            </a:r>
            <a:r>
              <a:rPr lang="sl-SI" dirty="0"/>
              <a:t>žleze sproščajo več hormoni, organi delujejo bolj ekonomično.. žabe, paglavci, losos</a:t>
            </a:r>
          </a:p>
          <a:p>
            <a:endParaRPr lang="sl-SI" dirty="0"/>
          </a:p>
          <a:p>
            <a:r>
              <a:rPr lang="sl-SI" dirty="0"/>
              <a:t>način obnašanja(</a:t>
            </a:r>
            <a:r>
              <a:rPr lang="sl-SI" b="1" dirty="0" err="1"/>
              <a:t>etološke</a:t>
            </a:r>
            <a:r>
              <a:rPr lang="sl-SI" b="1" dirty="0"/>
              <a:t> prilagoditve</a:t>
            </a:r>
            <a:r>
              <a:rPr lang="sl-SI" dirty="0"/>
              <a:t>) preselijo se na drugo območje (na jug/sever,  v podzemlje ponoči)</a:t>
            </a:r>
          </a:p>
          <a:p>
            <a:pPr marL="0" indent="0">
              <a:buNone/>
            </a:pPr>
            <a:endParaRPr lang="sl-SI" dirty="0"/>
          </a:p>
          <a:p>
            <a:pPr lvl="0"/>
            <a:r>
              <a:rPr lang="sl-SI" dirty="0"/>
              <a:t>spremembe v obliki ali obarvanosti telesa (</a:t>
            </a:r>
            <a:r>
              <a:rPr lang="sl-SI" b="1" dirty="0"/>
              <a:t>morfološke prilagoditve</a:t>
            </a:r>
            <a:r>
              <a:rPr lang="sl-SI" dirty="0"/>
              <a:t>) sesalcem in pticam se pozimi dlaka in perje obarvata belo, listavci jeseni, pozimi odvržejo liste…</a:t>
            </a:r>
          </a:p>
          <a:p>
            <a:endParaRPr lang="sl-SI" dirty="0"/>
          </a:p>
        </p:txBody>
      </p:sp>
    </p:spTree>
    <p:extLst>
      <p:ext uri="{BB962C8B-B14F-4D97-AF65-F5344CB8AC3E}">
        <p14:creationId xmlns:p14="http://schemas.microsoft.com/office/powerpoint/2010/main" val="1680583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OSNOVNI EKOLOŠKI POJMI</a:t>
            </a:r>
          </a:p>
        </p:txBody>
      </p:sp>
      <p:sp>
        <p:nvSpPr>
          <p:cNvPr id="3" name="Podnaslov 2"/>
          <p:cNvSpPr>
            <a:spLocks noGrp="1"/>
          </p:cNvSpPr>
          <p:nvPr>
            <p:ph type="subTitle" idx="1"/>
          </p:nvPr>
        </p:nvSpPr>
        <p:spPr/>
        <p:txBody>
          <a:bodyPr/>
          <a:lstStyle/>
          <a:p>
            <a:endParaRPr lang="sl-SI"/>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981200" y="188641"/>
            <a:ext cx="8229600" cy="5937523"/>
          </a:xfrm>
        </p:spPr>
        <p:txBody>
          <a:bodyPr>
            <a:normAutofit/>
          </a:bodyPr>
          <a:lstStyle/>
          <a:p>
            <a:r>
              <a:rPr lang="sl-SI" b="1" dirty="0"/>
              <a:t>Biomasa</a:t>
            </a:r>
            <a:r>
              <a:rPr lang="sl-SI" dirty="0"/>
              <a:t>-je vsa snov v živih organizmih.</a:t>
            </a:r>
          </a:p>
          <a:p>
            <a:r>
              <a:rPr lang="sl-SI" b="1" dirty="0"/>
              <a:t>Biom</a:t>
            </a:r>
            <a:r>
              <a:rPr lang="sl-SI" dirty="0"/>
              <a:t>-združba živih bitij, ki nastane pod podobnimi vplivi okolja na območjih z isto geografsko širino ali območjih z isto nadmorsko višino. So vsi neživi dejavniki v okolju(ekosistemu, npr. v gozdu)</a:t>
            </a:r>
          </a:p>
          <a:p>
            <a:endParaRPr lang="sl-SI" dirty="0"/>
          </a:p>
        </p:txBody>
      </p:sp>
      <p:pic>
        <p:nvPicPr>
          <p:cNvPr id="2" name="Slika 1">
            <a:extLst>
              <a:ext uri="{FF2B5EF4-FFF2-40B4-BE49-F238E27FC236}">
                <a16:creationId xmlns:a16="http://schemas.microsoft.com/office/drawing/2014/main" id="{BDD8BB48-6950-4486-A7FE-DB484EDF390D}"/>
              </a:ext>
            </a:extLst>
          </p:cNvPr>
          <p:cNvPicPr>
            <a:picLocks noChangeAspect="1"/>
          </p:cNvPicPr>
          <p:nvPr/>
        </p:nvPicPr>
        <p:blipFill>
          <a:blip r:embed="rId2"/>
          <a:stretch>
            <a:fillRect/>
          </a:stretch>
        </p:blipFill>
        <p:spPr>
          <a:xfrm>
            <a:off x="2567608" y="3454153"/>
            <a:ext cx="6552728" cy="29436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8D8C2BA8-3B0A-4EDC-B64A-2FF652E29D32}"/>
              </a:ext>
            </a:extLst>
          </p:cNvPr>
          <p:cNvSpPr>
            <a:spLocks noGrp="1"/>
          </p:cNvSpPr>
          <p:nvPr>
            <p:ph idx="1"/>
          </p:nvPr>
        </p:nvSpPr>
        <p:spPr>
          <a:xfrm>
            <a:off x="1981200" y="332657"/>
            <a:ext cx="8229600" cy="5793507"/>
          </a:xfrm>
        </p:spPr>
        <p:txBody>
          <a:bodyPr>
            <a:normAutofit/>
          </a:bodyPr>
          <a:lstStyle/>
          <a:p>
            <a:r>
              <a:rPr lang="sl-SI" b="1" dirty="0"/>
              <a:t>Biosfera</a:t>
            </a:r>
            <a:r>
              <a:rPr lang="sl-SI" dirty="0"/>
              <a:t>-vsi biomi, vse vrste v ekosistemih, vsa živa bitja na planetu, biosfera je ''vse živo''.</a:t>
            </a:r>
          </a:p>
          <a:p>
            <a:endParaRPr lang="sl-SI" dirty="0"/>
          </a:p>
        </p:txBody>
      </p:sp>
      <p:pic>
        <p:nvPicPr>
          <p:cNvPr id="4" name="Slika 3">
            <a:extLst>
              <a:ext uri="{FF2B5EF4-FFF2-40B4-BE49-F238E27FC236}">
                <a16:creationId xmlns:a16="http://schemas.microsoft.com/office/drawing/2014/main" id="{243C69BA-7053-42A1-AADE-652208C31CEF}"/>
              </a:ext>
            </a:extLst>
          </p:cNvPr>
          <p:cNvPicPr>
            <a:picLocks noChangeAspect="1"/>
          </p:cNvPicPr>
          <p:nvPr/>
        </p:nvPicPr>
        <p:blipFill>
          <a:blip r:embed="rId2"/>
          <a:stretch>
            <a:fillRect/>
          </a:stretch>
        </p:blipFill>
        <p:spPr>
          <a:xfrm>
            <a:off x="3071664" y="1760265"/>
            <a:ext cx="5810250" cy="4362450"/>
          </a:xfrm>
          <a:prstGeom prst="rect">
            <a:avLst/>
          </a:prstGeom>
        </p:spPr>
      </p:pic>
    </p:spTree>
    <p:extLst>
      <p:ext uri="{BB962C8B-B14F-4D97-AF65-F5344CB8AC3E}">
        <p14:creationId xmlns:p14="http://schemas.microsoft.com/office/powerpoint/2010/main" val="1705055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27DE31C-57DE-46ED-9E91-ECE0B77EBF6D}"/>
              </a:ext>
            </a:extLst>
          </p:cNvPr>
          <p:cNvSpPr>
            <a:spLocks noGrp="1"/>
          </p:cNvSpPr>
          <p:nvPr>
            <p:ph idx="1"/>
          </p:nvPr>
        </p:nvSpPr>
        <p:spPr>
          <a:xfrm>
            <a:off x="1981200" y="44624"/>
            <a:ext cx="8229600" cy="6768752"/>
          </a:xfrm>
        </p:spPr>
        <p:txBody>
          <a:bodyPr>
            <a:normAutofit/>
          </a:bodyPr>
          <a:lstStyle/>
          <a:p>
            <a:r>
              <a:rPr lang="sl-SI" b="1" dirty="0"/>
              <a:t>Biotop</a:t>
            </a:r>
            <a:r>
              <a:rPr lang="sl-SI" dirty="0"/>
              <a:t>-fizični prostor z vsemi neživimi dejavniki, v katerem živijo različne vrste s podobnimi zahtevami do okolja.</a:t>
            </a:r>
          </a:p>
          <a:p>
            <a:endParaRPr lang="sl-SI" dirty="0"/>
          </a:p>
          <a:p>
            <a:endParaRPr lang="sl-SI" dirty="0"/>
          </a:p>
          <a:p>
            <a:endParaRPr lang="sl-SI" dirty="0"/>
          </a:p>
          <a:p>
            <a:endParaRPr lang="sl-SI" dirty="0"/>
          </a:p>
          <a:p>
            <a:r>
              <a:rPr lang="sl-SI" b="1" dirty="0"/>
              <a:t>Ekološka niša</a:t>
            </a:r>
            <a:r>
              <a:rPr lang="sl-SI" dirty="0"/>
              <a:t>-so vsi dejavniki,</a:t>
            </a:r>
          </a:p>
          <a:p>
            <a:pPr marL="0" indent="0">
              <a:buNone/>
            </a:pPr>
            <a:r>
              <a:rPr lang="sl-SI" dirty="0"/>
              <a:t>tako neživi ko tudi živi, ki </a:t>
            </a:r>
          </a:p>
          <a:p>
            <a:pPr marL="0" indent="0">
              <a:buNone/>
            </a:pPr>
            <a:r>
              <a:rPr lang="sl-SI" dirty="0"/>
              <a:t>opredeljujejo prostor v katerem vrsta živi. Odnose med vrstami imenujemo živi dejavniki okolja. Ločimo </a:t>
            </a:r>
            <a:r>
              <a:rPr lang="sl-SI" dirty="0" err="1"/>
              <a:t>znotrajvrstne</a:t>
            </a:r>
            <a:r>
              <a:rPr lang="sl-SI" dirty="0"/>
              <a:t> in medvrstne odnose. Lahko jo opredelimo tudi kot </a:t>
            </a:r>
            <a:r>
              <a:rPr lang="sl-SI" dirty="0" err="1"/>
              <a:t>habitat+funkcijo</a:t>
            </a:r>
            <a:r>
              <a:rPr lang="sl-SI" dirty="0"/>
              <a:t> vrste(mesto in vloga organizma v ekosistemu)</a:t>
            </a:r>
          </a:p>
          <a:p>
            <a:endParaRPr lang="sl-SI" dirty="0"/>
          </a:p>
        </p:txBody>
      </p:sp>
      <p:pic>
        <p:nvPicPr>
          <p:cNvPr id="4" name="Slika 3">
            <a:extLst>
              <a:ext uri="{FF2B5EF4-FFF2-40B4-BE49-F238E27FC236}">
                <a16:creationId xmlns:a16="http://schemas.microsoft.com/office/drawing/2014/main" id="{A09CD9BF-888B-4C01-A264-5CB37C620C49}"/>
              </a:ext>
            </a:extLst>
          </p:cNvPr>
          <p:cNvPicPr>
            <a:picLocks noChangeAspect="1"/>
          </p:cNvPicPr>
          <p:nvPr/>
        </p:nvPicPr>
        <p:blipFill>
          <a:blip r:embed="rId2"/>
          <a:stretch>
            <a:fillRect/>
          </a:stretch>
        </p:blipFill>
        <p:spPr>
          <a:xfrm>
            <a:off x="7032104" y="908720"/>
            <a:ext cx="3429000" cy="3429000"/>
          </a:xfrm>
          <a:prstGeom prst="rect">
            <a:avLst/>
          </a:prstGeom>
        </p:spPr>
      </p:pic>
    </p:spTree>
    <p:extLst>
      <p:ext uri="{BB962C8B-B14F-4D97-AF65-F5344CB8AC3E}">
        <p14:creationId xmlns:p14="http://schemas.microsoft.com/office/powerpoint/2010/main" val="2594223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981200" y="332657"/>
            <a:ext cx="8229600" cy="5793507"/>
          </a:xfrm>
        </p:spPr>
        <p:txBody>
          <a:bodyPr>
            <a:normAutofit/>
          </a:bodyPr>
          <a:lstStyle/>
          <a:p>
            <a:r>
              <a:rPr lang="sl-SI" b="1" dirty="0"/>
              <a:t>Ekosistem</a:t>
            </a:r>
            <a:r>
              <a:rPr lang="sl-SI" dirty="0"/>
              <a:t>-vse vrste iz življenjske združbe skupaj z vsemi neživimi dejavniki v tem okolju. </a:t>
            </a:r>
          </a:p>
          <a:p>
            <a:endParaRPr lang="sl-SI" dirty="0"/>
          </a:p>
        </p:txBody>
      </p:sp>
      <p:pic>
        <p:nvPicPr>
          <p:cNvPr id="4" name="Slika 3">
            <a:extLst>
              <a:ext uri="{FF2B5EF4-FFF2-40B4-BE49-F238E27FC236}">
                <a16:creationId xmlns:a16="http://schemas.microsoft.com/office/drawing/2014/main" id="{5ECF0F72-4568-4F8D-9CBB-87CBFC4A791C}"/>
              </a:ext>
            </a:extLst>
          </p:cNvPr>
          <p:cNvPicPr>
            <a:picLocks noChangeAspect="1"/>
          </p:cNvPicPr>
          <p:nvPr/>
        </p:nvPicPr>
        <p:blipFill>
          <a:blip r:embed="rId2"/>
          <a:stretch>
            <a:fillRect/>
          </a:stretch>
        </p:blipFill>
        <p:spPr>
          <a:xfrm>
            <a:off x="2423593" y="1628800"/>
            <a:ext cx="7471919" cy="43809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4DD30FE-ACCB-49C4-A66A-BF218BB00384}"/>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E0DE9967-992A-4207-95DE-9F36BC4D1275}"/>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66BCCDC0-092B-46F2-AC3B-EE31EA938273}"/>
              </a:ext>
            </a:extLst>
          </p:cNvPr>
          <p:cNvPicPr>
            <a:picLocks noChangeAspect="1"/>
          </p:cNvPicPr>
          <p:nvPr/>
        </p:nvPicPr>
        <p:blipFill>
          <a:blip r:embed="rId2"/>
          <a:stretch>
            <a:fillRect/>
          </a:stretch>
        </p:blipFill>
        <p:spPr>
          <a:xfrm>
            <a:off x="2761074" y="29614"/>
            <a:ext cx="6669852" cy="6858000"/>
          </a:xfrm>
          <a:prstGeom prst="rect">
            <a:avLst/>
          </a:prstGeom>
        </p:spPr>
      </p:pic>
    </p:spTree>
    <p:extLst>
      <p:ext uri="{BB962C8B-B14F-4D97-AF65-F5344CB8AC3E}">
        <p14:creationId xmlns:p14="http://schemas.microsoft.com/office/powerpoint/2010/main" val="3412706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64D74B3-FDCF-411F-BCD7-ACB24AB39984}"/>
              </a:ext>
            </a:extLst>
          </p:cNvPr>
          <p:cNvSpPr>
            <a:spLocks noGrp="1"/>
          </p:cNvSpPr>
          <p:nvPr>
            <p:ph idx="1"/>
          </p:nvPr>
        </p:nvSpPr>
        <p:spPr>
          <a:xfrm>
            <a:off x="1981200" y="260649"/>
            <a:ext cx="8229600" cy="5865515"/>
          </a:xfrm>
        </p:spPr>
        <p:txBody>
          <a:bodyPr>
            <a:normAutofit/>
          </a:bodyPr>
          <a:lstStyle/>
          <a:p>
            <a:r>
              <a:rPr lang="sl-SI" b="1" dirty="0"/>
              <a:t>Fitnes</a:t>
            </a:r>
            <a:r>
              <a:rPr lang="sl-SI" dirty="0"/>
              <a:t>- prispevek, ki ga ima vsa osebek k dolgoročnemu nadaljevanju vrste. Odvisen je od števila novorojenih osebkov, njihove življenjske dobe in rodnosti.</a:t>
            </a:r>
          </a:p>
          <a:p>
            <a:endParaRPr lang="sl-SI" dirty="0"/>
          </a:p>
          <a:p>
            <a:endParaRPr lang="sl-SI" dirty="0"/>
          </a:p>
          <a:p>
            <a:endParaRPr lang="sl-SI" dirty="0"/>
          </a:p>
          <a:p>
            <a:endParaRPr lang="sl-SI" dirty="0"/>
          </a:p>
          <a:p>
            <a:endParaRPr lang="sl-SI" dirty="0"/>
          </a:p>
        </p:txBody>
      </p:sp>
    </p:spTree>
    <p:extLst>
      <p:ext uri="{BB962C8B-B14F-4D97-AF65-F5344CB8AC3E}">
        <p14:creationId xmlns:p14="http://schemas.microsoft.com/office/powerpoint/2010/main" val="2659276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C99DF7B-A0BA-47AB-82F2-D40FCD6623C9}"/>
              </a:ext>
            </a:extLst>
          </p:cNvPr>
          <p:cNvSpPr>
            <a:spLocks noGrp="1"/>
          </p:cNvSpPr>
          <p:nvPr>
            <p:ph idx="1"/>
          </p:nvPr>
        </p:nvSpPr>
        <p:spPr>
          <a:xfrm>
            <a:off x="1981200" y="260649"/>
            <a:ext cx="8229600" cy="5865515"/>
          </a:xfrm>
        </p:spPr>
        <p:txBody>
          <a:bodyPr/>
          <a:lstStyle/>
          <a:p>
            <a:r>
              <a:rPr lang="sl-SI" b="1" dirty="0"/>
              <a:t>Habitat</a:t>
            </a:r>
            <a:r>
              <a:rPr lang="sl-SI" dirty="0"/>
              <a:t>-bivališče-je fizični prostor z vsemi neživimi dejavniki, v katerem se določena vrsta živi in razmnožuje.(ena vrsta)</a:t>
            </a:r>
          </a:p>
          <a:p>
            <a:endParaRPr lang="sl-SI" dirty="0"/>
          </a:p>
        </p:txBody>
      </p:sp>
      <p:pic>
        <p:nvPicPr>
          <p:cNvPr id="4" name="Slika 3">
            <a:extLst>
              <a:ext uri="{FF2B5EF4-FFF2-40B4-BE49-F238E27FC236}">
                <a16:creationId xmlns:a16="http://schemas.microsoft.com/office/drawing/2014/main" id="{0069EA6E-2DD6-4CBD-B458-BC7B3CF2D72C}"/>
              </a:ext>
            </a:extLst>
          </p:cNvPr>
          <p:cNvPicPr>
            <a:picLocks noChangeAspect="1"/>
          </p:cNvPicPr>
          <p:nvPr/>
        </p:nvPicPr>
        <p:blipFill>
          <a:blip r:embed="rId2"/>
          <a:stretch>
            <a:fillRect/>
          </a:stretch>
        </p:blipFill>
        <p:spPr>
          <a:xfrm>
            <a:off x="3503713" y="1614966"/>
            <a:ext cx="5419725" cy="5210175"/>
          </a:xfrm>
          <a:prstGeom prst="rect">
            <a:avLst/>
          </a:prstGeom>
        </p:spPr>
      </p:pic>
    </p:spTree>
    <p:extLst>
      <p:ext uri="{BB962C8B-B14F-4D97-AF65-F5344CB8AC3E}">
        <p14:creationId xmlns:p14="http://schemas.microsoft.com/office/powerpoint/2010/main" val="2543710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F5E0B035-B5A4-4E11-A711-57AD56FAC12B}"/>
              </a:ext>
            </a:extLst>
          </p:cNvPr>
          <p:cNvSpPr>
            <a:spLocks noGrp="1"/>
          </p:cNvSpPr>
          <p:nvPr>
            <p:ph idx="1"/>
          </p:nvPr>
        </p:nvSpPr>
        <p:spPr>
          <a:xfrm>
            <a:off x="1981200" y="404665"/>
            <a:ext cx="8229600" cy="5721499"/>
          </a:xfrm>
        </p:spPr>
        <p:txBody>
          <a:bodyPr>
            <a:normAutofit/>
          </a:bodyPr>
          <a:lstStyle/>
          <a:p>
            <a:r>
              <a:rPr lang="sl-SI" b="1" dirty="0"/>
              <a:t>Medvrstni odnosi</a:t>
            </a:r>
            <a:r>
              <a:rPr lang="sl-SI" dirty="0"/>
              <a:t>-odnosi med vrstami, ki živijo v istem biotopu.</a:t>
            </a:r>
          </a:p>
          <a:p>
            <a:endParaRPr lang="sl-SI" dirty="0"/>
          </a:p>
        </p:txBody>
      </p:sp>
      <p:pic>
        <p:nvPicPr>
          <p:cNvPr id="4" name="Slika 3">
            <a:extLst>
              <a:ext uri="{FF2B5EF4-FFF2-40B4-BE49-F238E27FC236}">
                <a16:creationId xmlns:a16="http://schemas.microsoft.com/office/drawing/2014/main" id="{6B831CD4-AA9D-4C37-B278-2E845F611334}"/>
              </a:ext>
            </a:extLst>
          </p:cNvPr>
          <p:cNvPicPr>
            <a:picLocks noChangeAspect="1"/>
          </p:cNvPicPr>
          <p:nvPr/>
        </p:nvPicPr>
        <p:blipFill>
          <a:blip r:embed="rId2"/>
          <a:stretch>
            <a:fillRect/>
          </a:stretch>
        </p:blipFill>
        <p:spPr>
          <a:xfrm>
            <a:off x="3143672" y="1916832"/>
            <a:ext cx="6631670" cy="4636988"/>
          </a:xfrm>
          <a:prstGeom prst="rect">
            <a:avLst/>
          </a:prstGeom>
        </p:spPr>
      </p:pic>
    </p:spTree>
    <p:extLst>
      <p:ext uri="{BB962C8B-B14F-4D97-AF65-F5344CB8AC3E}">
        <p14:creationId xmlns:p14="http://schemas.microsoft.com/office/powerpoint/2010/main" val="4000192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1794A1C-5601-41BB-92B6-3CC29D097A18}"/>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90A43D74-CF64-43EE-BD5D-4603AECC97B7}"/>
              </a:ext>
            </a:extLst>
          </p:cNvPr>
          <p:cNvSpPr>
            <a:spLocks noGrp="1"/>
          </p:cNvSpPr>
          <p:nvPr>
            <p:ph idx="1"/>
          </p:nvPr>
        </p:nvSpPr>
        <p:spPr/>
        <p:txBody>
          <a:bodyPr>
            <a:normAutofit/>
          </a:bodyPr>
          <a:lstStyle/>
          <a:p>
            <a:r>
              <a:rPr lang="sl-SI" b="1" dirty="0"/>
              <a:t>Nasprotja</a:t>
            </a:r>
            <a:r>
              <a:rPr lang="sl-SI" dirty="0"/>
              <a:t> v naravi delujejo po principu </a:t>
            </a:r>
            <a:r>
              <a:rPr lang="sl-SI" dirty="0" err="1"/>
              <a:t>prevesne</a:t>
            </a:r>
            <a:r>
              <a:rPr lang="sl-SI" dirty="0"/>
              <a:t> gugalnice. </a:t>
            </a:r>
            <a:br>
              <a:rPr lang="sl-SI" dirty="0"/>
            </a:br>
            <a:r>
              <a:rPr lang="sl-SI" dirty="0"/>
              <a:t>Vsak organizem lahko pridobi zase le končno količino energije. Zato količine energije v njegovem telesu tekmujejo različni procesi ( rast, razmnoževanje, premikanje..). V kolikor za en proces organizem porabi več energije, je za ostale procese ostane manj, kar v ekologiji imenujemo nasprotje. Nasprotja so neke vrste kompromisi.</a:t>
            </a:r>
          </a:p>
          <a:p>
            <a:endParaRPr lang="sl-SI" dirty="0"/>
          </a:p>
        </p:txBody>
      </p:sp>
    </p:spTree>
    <p:extLst>
      <p:ext uri="{BB962C8B-B14F-4D97-AF65-F5344CB8AC3E}">
        <p14:creationId xmlns:p14="http://schemas.microsoft.com/office/powerpoint/2010/main" val="3456849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981200" y="260648"/>
            <a:ext cx="8229600" cy="6264696"/>
          </a:xfrm>
        </p:spPr>
        <p:txBody>
          <a:bodyPr>
            <a:normAutofit/>
          </a:bodyPr>
          <a:lstStyle/>
          <a:p>
            <a:r>
              <a:rPr lang="sl-SI" b="1" dirty="0" err="1"/>
              <a:t>Nekromasa</a:t>
            </a:r>
            <a:r>
              <a:rPr lang="sl-SI" dirty="0"/>
              <a:t>- je vsa snov v mrtvih organizmih. </a:t>
            </a:r>
          </a:p>
          <a:p>
            <a:r>
              <a:rPr lang="sl-SI" b="1" dirty="0"/>
              <a:t>Dekompozicija-</a:t>
            </a:r>
            <a:r>
              <a:rPr lang="sl-SI" dirty="0"/>
              <a:t>razgradnja mrtvih organskih snovi na njene sestavne dele.</a:t>
            </a:r>
          </a:p>
          <a:p>
            <a:r>
              <a:rPr lang="sl-SI" b="1" dirty="0"/>
              <a:t>Neživi dejavniki</a:t>
            </a:r>
            <a:r>
              <a:rPr lang="sl-SI" dirty="0"/>
              <a:t>-abiotski dejavniki- so posledica kemijskih in fizikalnih lastnosti okolja.</a:t>
            </a:r>
          </a:p>
          <a:p>
            <a:pPr>
              <a:buNone/>
            </a:pPr>
            <a:r>
              <a:rPr lang="sl-SI" b="1" dirty="0"/>
              <a:t> </a:t>
            </a:r>
            <a:endParaRPr lang="sl-SI" dirty="0"/>
          </a:p>
          <a:p>
            <a:endParaRPr lang="sl-SI"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40004E90-BAC4-4890-B15B-D9E49BA17AAD}"/>
              </a:ext>
            </a:extLst>
          </p:cNvPr>
          <p:cNvSpPr>
            <a:spLocks noGrp="1"/>
          </p:cNvSpPr>
          <p:nvPr>
            <p:ph idx="1"/>
          </p:nvPr>
        </p:nvSpPr>
        <p:spPr>
          <a:xfrm>
            <a:off x="1981200" y="260649"/>
            <a:ext cx="8229600" cy="5865515"/>
          </a:xfrm>
        </p:spPr>
        <p:txBody>
          <a:bodyPr>
            <a:normAutofit/>
          </a:bodyPr>
          <a:lstStyle/>
          <a:p>
            <a:r>
              <a:rPr lang="sl-SI" b="1" dirty="0"/>
              <a:t>Populacija</a:t>
            </a:r>
            <a:r>
              <a:rPr lang="sl-SI" dirty="0"/>
              <a:t>-osnovna enota preučevanja v ekologiji-je skupina organizmov iste vrste, ki živijo v istem prostoru ob istem času, ter si med samo se razmnožujejo in s tem izmenjujejo gene.</a:t>
            </a:r>
          </a:p>
          <a:p>
            <a:pPr>
              <a:buNone/>
            </a:pPr>
            <a:r>
              <a:rPr lang="sl-SI" dirty="0"/>
              <a:t> </a:t>
            </a:r>
          </a:p>
          <a:p>
            <a:endParaRPr lang="sl-SI" dirty="0"/>
          </a:p>
        </p:txBody>
      </p:sp>
      <p:pic>
        <p:nvPicPr>
          <p:cNvPr id="5" name="Slika 4">
            <a:extLst>
              <a:ext uri="{FF2B5EF4-FFF2-40B4-BE49-F238E27FC236}">
                <a16:creationId xmlns:a16="http://schemas.microsoft.com/office/drawing/2014/main" id="{D6E1E141-499B-4E44-9446-515A644A86DB}"/>
              </a:ext>
            </a:extLst>
          </p:cNvPr>
          <p:cNvPicPr>
            <a:picLocks noChangeAspect="1"/>
          </p:cNvPicPr>
          <p:nvPr/>
        </p:nvPicPr>
        <p:blipFill>
          <a:blip r:embed="rId2"/>
          <a:stretch>
            <a:fillRect/>
          </a:stretch>
        </p:blipFill>
        <p:spPr>
          <a:xfrm>
            <a:off x="2927648" y="2852936"/>
            <a:ext cx="6336704" cy="3564396"/>
          </a:xfrm>
          <a:prstGeom prst="rect">
            <a:avLst/>
          </a:prstGeom>
        </p:spPr>
      </p:pic>
    </p:spTree>
    <p:extLst>
      <p:ext uri="{BB962C8B-B14F-4D97-AF65-F5344CB8AC3E}">
        <p14:creationId xmlns:p14="http://schemas.microsoft.com/office/powerpoint/2010/main" val="826474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DCFB7E69-2082-452A-B792-1B1A7FA134EB}"/>
              </a:ext>
            </a:extLst>
          </p:cNvPr>
          <p:cNvSpPr>
            <a:spLocks noGrp="1"/>
          </p:cNvSpPr>
          <p:nvPr>
            <p:ph idx="1"/>
          </p:nvPr>
        </p:nvSpPr>
        <p:spPr>
          <a:xfrm>
            <a:off x="1981200" y="116633"/>
            <a:ext cx="8229600" cy="6009531"/>
          </a:xfrm>
        </p:spPr>
        <p:txBody>
          <a:bodyPr>
            <a:normAutofit/>
          </a:bodyPr>
          <a:lstStyle/>
          <a:p>
            <a:r>
              <a:rPr lang="sl-SI" b="1" dirty="0" err="1"/>
              <a:t>Znotrajvrstni</a:t>
            </a:r>
            <a:r>
              <a:rPr lang="sl-SI" b="1" dirty="0"/>
              <a:t> odnosi</a:t>
            </a:r>
            <a:r>
              <a:rPr lang="sl-SI" dirty="0"/>
              <a:t> – odnosi znotraj ene vrste</a:t>
            </a:r>
          </a:p>
          <a:p>
            <a:endParaRPr lang="sl-SI" dirty="0"/>
          </a:p>
        </p:txBody>
      </p:sp>
      <p:pic>
        <p:nvPicPr>
          <p:cNvPr id="4" name="Slika 3">
            <a:extLst>
              <a:ext uri="{FF2B5EF4-FFF2-40B4-BE49-F238E27FC236}">
                <a16:creationId xmlns:a16="http://schemas.microsoft.com/office/drawing/2014/main" id="{0042D966-9B9D-4B66-900D-E54420E6F2CC}"/>
              </a:ext>
            </a:extLst>
          </p:cNvPr>
          <p:cNvPicPr>
            <a:picLocks noChangeAspect="1"/>
          </p:cNvPicPr>
          <p:nvPr/>
        </p:nvPicPr>
        <p:blipFill>
          <a:blip r:embed="rId2"/>
          <a:stretch>
            <a:fillRect/>
          </a:stretch>
        </p:blipFill>
        <p:spPr>
          <a:xfrm>
            <a:off x="2135560" y="1801813"/>
            <a:ext cx="8267700" cy="4324350"/>
          </a:xfrm>
          <a:prstGeom prst="rect">
            <a:avLst/>
          </a:prstGeom>
        </p:spPr>
      </p:pic>
    </p:spTree>
    <p:extLst>
      <p:ext uri="{BB962C8B-B14F-4D97-AF65-F5344CB8AC3E}">
        <p14:creationId xmlns:p14="http://schemas.microsoft.com/office/powerpoint/2010/main" val="3050963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1526A12E-F449-4E47-82B3-B7A4456650E9}"/>
              </a:ext>
            </a:extLst>
          </p:cNvPr>
          <p:cNvSpPr>
            <a:spLocks noGrp="1"/>
          </p:cNvSpPr>
          <p:nvPr>
            <p:ph idx="1"/>
          </p:nvPr>
        </p:nvSpPr>
        <p:spPr>
          <a:xfrm>
            <a:off x="1981200" y="332657"/>
            <a:ext cx="8229600" cy="5793507"/>
          </a:xfrm>
        </p:spPr>
        <p:txBody>
          <a:bodyPr>
            <a:normAutofit/>
          </a:bodyPr>
          <a:lstStyle/>
          <a:p>
            <a:r>
              <a:rPr lang="sl-SI" b="1" dirty="0"/>
              <a:t>Živi dejavniki</a:t>
            </a:r>
            <a:r>
              <a:rPr lang="sl-SI" dirty="0"/>
              <a:t>-biotski dejavniki-so posledica sobivanja organizmov in neposrednih ter posrednih odnosov med njimi. Pri tem so pomembni tako organizmi različnih vrst , kot organizmi iste vrste.</a:t>
            </a:r>
          </a:p>
          <a:p>
            <a:endParaRPr lang="sl-SI" dirty="0"/>
          </a:p>
          <a:p>
            <a:endParaRPr lang="sl-SI" dirty="0"/>
          </a:p>
          <a:p>
            <a:endParaRPr lang="sl-SI" dirty="0"/>
          </a:p>
          <a:p>
            <a:r>
              <a:rPr lang="sl-SI" b="1" dirty="0"/>
              <a:t>Življenjska združba</a:t>
            </a:r>
            <a:r>
              <a:rPr lang="sl-SI" dirty="0"/>
              <a:t>-biocenoza-skupina vrst, ki imajo podobne zahteve do okolja in zato živijo v skupnem prostoru.</a:t>
            </a:r>
          </a:p>
          <a:p>
            <a:endParaRPr lang="sl-SI" dirty="0"/>
          </a:p>
        </p:txBody>
      </p:sp>
    </p:spTree>
    <p:extLst>
      <p:ext uri="{BB962C8B-B14F-4D97-AF65-F5344CB8AC3E}">
        <p14:creationId xmlns:p14="http://schemas.microsoft.com/office/powerpoint/2010/main" val="1310784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CF242325-BEF6-4613-A1F2-9200036899A1}"/>
              </a:ext>
            </a:extLst>
          </p:cNvPr>
          <p:cNvSpPr>
            <a:spLocks noGrp="1"/>
          </p:cNvSpPr>
          <p:nvPr>
            <p:ph idx="1"/>
          </p:nvPr>
        </p:nvSpPr>
        <p:spPr>
          <a:xfrm>
            <a:off x="1847528" y="260649"/>
            <a:ext cx="8229600" cy="4525963"/>
          </a:xfrm>
        </p:spPr>
        <p:txBody>
          <a:bodyPr/>
          <a:lstStyle/>
          <a:p>
            <a:r>
              <a:rPr lang="sl-SI" b="1" dirty="0" err="1"/>
              <a:t>Liebigov</a:t>
            </a:r>
            <a:r>
              <a:rPr lang="sl-SI" b="1" dirty="0"/>
              <a:t> zakon minimuma</a:t>
            </a:r>
            <a:r>
              <a:rPr lang="sl-SI" dirty="0"/>
              <a:t>-Vsaka rastlina za rast in razvoj potrebuje približno 15 različnih mineralnih snovi. Za optimalno rast potrebuje vse elemente-minerale v določenih količinah in v določenem razmerju. </a:t>
            </a:r>
            <a:r>
              <a:rPr lang="sl-SI" b="1" dirty="0"/>
              <a:t>Uspešnost rasti rastlin je odvisna od tiste snovi, ki jo primanjkuje oziroma jo je najmanj.</a:t>
            </a:r>
            <a:endParaRPr lang="sl-SI" dirty="0"/>
          </a:p>
          <a:p>
            <a:endParaRPr lang="sl-SI" dirty="0"/>
          </a:p>
        </p:txBody>
      </p:sp>
      <p:pic>
        <p:nvPicPr>
          <p:cNvPr id="4" name="Slika 3">
            <a:extLst>
              <a:ext uri="{FF2B5EF4-FFF2-40B4-BE49-F238E27FC236}">
                <a16:creationId xmlns:a16="http://schemas.microsoft.com/office/drawing/2014/main" id="{1799D201-E5E5-4F92-ACF7-42DC6F71386C}"/>
              </a:ext>
            </a:extLst>
          </p:cNvPr>
          <p:cNvPicPr>
            <a:picLocks noChangeAspect="1"/>
          </p:cNvPicPr>
          <p:nvPr/>
        </p:nvPicPr>
        <p:blipFill>
          <a:blip r:embed="rId2"/>
          <a:stretch>
            <a:fillRect/>
          </a:stretch>
        </p:blipFill>
        <p:spPr>
          <a:xfrm>
            <a:off x="7968208" y="3453720"/>
            <a:ext cx="2495550" cy="3162300"/>
          </a:xfrm>
          <a:prstGeom prst="rect">
            <a:avLst/>
          </a:prstGeom>
        </p:spPr>
      </p:pic>
    </p:spTree>
    <p:extLst>
      <p:ext uri="{BB962C8B-B14F-4D97-AF65-F5344CB8AC3E}">
        <p14:creationId xmlns:p14="http://schemas.microsoft.com/office/powerpoint/2010/main" val="2631075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LASTNOSTI POPULACIJE</a:t>
            </a:r>
          </a:p>
        </p:txBody>
      </p:sp>
      <p:sp>
        <p:nvSpPr>
          <p:cNvPr id="3" name="Podnaslov 2"/>
          <p:cNvSpPr>
            <a:spLocks noGrp="1"/>
          </p:cNvSpPr>
          <p:nvPr>
            <p:ph type="subTitle" idx="1"/>
          </p:nvPr>
        </p:nvSpPr>
        <p:spPr/>
        <p:txBody>
          <a:bodyPr/>
          <a:lstStyle/>
          <a:p>
            <a:endParaRPr lang="sl-SI"/>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B0ED2AC-3C5D-4073-B248-E60CAC580377}"/>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0ED9A002-5AA9-40BA-AFF4-2CCC376CE4B0}"/>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534420C4-600F-4DAB-9AAD-660F4D2813BE}"/>
              </a:ext>
            </a:extLst>
          </p:cNvPr>
          <p:cNvPicPr>
            <a:picLocks noChangeAspect="1"/>
          </p:cNvPicPr>
          <p:nvPr/>
        </p:nvPicPr>
        <p:blipFill>
          <a:blip r:embed="rId2"/>
          <a:stretch>
            <a:fillRect/>
          </a:stretch>
        </p:blipFill>
        <p:spPr>
          <a:xfrm>
            <a:off x="2495600" y="404664"/>
            <a:ext cx="6336704" cy="6204964"/>
          </a:xfrm>
          <a:prstGeom prst="rect">
            <a:avLst/>
          </a:prstGeom>
        </p:spPr>
      </p:pic>
    </p:spTree>
    <p:extLst>
      <p:ext uri="{BB962C8B-B14F-4D97-AF65-F5344CB8AC3E}">
        <p14:creationId xmlns:p14="http://schemas.microsoft.com/office/powerpoint/2010/main" val="4208000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lstStyle/>
          <a:p>
            <a:r>
              <a:rPr lang="sl-SI" dirty="0"/>
              <a:t>Je skupina organizmov iste vrste, ki živijo istočasno v istem prostoru in med sabo izmenjujejo gene.</a:t>
            </a:r>
          </a:p>
          <a:p>
            <a:endParaRPr lang="sl-SI" dirty="0"/>
          </a:p>
          <a:p>
            <a:r>
              <a:rPr lang="sl-SI" dirty="0"/>
              <a:t>Meje prostora, v katerem živi populacija, lahko določimo poljubno, glede a potrebe raziskave ali smiselnosti, ki jo narekuje problem.</a:t>
            </a:r>
          </a:p>
          <a:p>
            <a:endParaRPr lang="sl-SI"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dirty="0"/>
              <a:t>OPIS POPULACIJE</a:t>
            </a:r>
            <a:br>
              <a:rPr lang="sl-SI" dirty="0"/>
            </a:br>
            <a:endParaRPr lang="sl-SI" dirty="0"/>
          </a:p>
        </p:txBody>
      </p:sp>
      <p:sp>
        <p:nvSpPr>
          <p:cNvPr id="3" name="Ograda vsebine 2"/>
          <p:cNvSpPr>
            <a:spLocks noGrp="1"/>
          </p:cNvSpPr>
          <p:nvPr>
            <p:ph idx="1"/>
          </p:nvPr>
        </p:nvSpPr>
        <p:spPr/>
        <p:txBody>
          <a:bodyPr/>
          <a:lstStyle/>
          <a:p>
            <a:r>
              <a:rPr lang="sl-SI" b="1" dirty="0"/>
              <a:t>Vsako populacijo lahko opišemo s parametru, spremembe v populaciji pa povzročajo procesi</a:t>
            </a:r>
            <a:r>
              <a:rPr lang="sl-SI" dirty="0"/>
              <a:t>. Populacijski procesi neposredno vplivajo na velikost in razširjenost populacije, populacijski parametri pa posredno</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dirty="0"/>
              <a:t>POPULACIJSKI PROCESI</a:t>
            </a:r>
            <a:br>
              <a:rPr lang="sl-SI" dirty="0"/>
            </a:br>
            <a:endParaRPr lang="sl-SI" dirty="0"/>
          </a:p>
        </p:txBody>
      </p:sp>
      <p:sp>
        <p:nvSpPr>
          <p:cNvPr id="3" name="Ograda vsebine 2"/>
          <p:cNvSpPr>
            <a:spLocks noGrp="1"/>
          </p:cNvSpPr>
          <p:nvPr>
            <p:ph idx="1"/>
          </p:nvPr>
        </p:nvSpPr>
        <p:spPr/>
        <p:txBody>
          <a:bodyPr>
            <a:normAutofit/>
          </a:bodyPr>
          <a:lstStyle/>
          <a:p>
            <a:pPr lvl="0"/>
            <a:r>
              <a:rPr lang="sl-SI" b="1" dirty="0"/>
              <a:t>rodnost</a:t>
            </a:r>
            <a:r>
              <a:rPr lang="sl-SI" dirty="0"/>
              <a:t> (nataliteta)                                                   </a:t>
            </a:r>
            <a:r>
              <a:rPr lang="sl-SI" b="1" dirty="0"/>
              <a:t>umrljivost</a:t>
            </a:r>
            <a:r>
              <a:rPr lang="sl-SI" dirty="0"/>
              <a:t> (mortaliteta)</a:t>
            </a:r>
          </a:p>
          <a:p>
            <a:pPr lvl="0"/>
            <a:endParaRPr lang="sl-SI" dirty="0"/>
          </a:p>
          <a:p>
            <a:pPr lvl="0"/>
            <a:endParaRPr lang="sl-SI" dirty="0"/>
          </a:p>
          <a:p>
            <a:r>
              <a:rPr lang="sl-SI" dirty="0"/>
              <a:t>Rodnost in umrljivost med sabo </a:t>
            </a:r>
            <a:r>
              <a:rPr lang="sl-SI" b="1" dirty="0"/>
              <a:t>nista povezana procesa.</a:t>
            </a:r>
            <a:r>
              <a:rPr lang="sl-SI" dirty="0"/>
              <a:t> </a:t>
            </a:r>
          </a:p>
          <a:p>
            <a:endParaRPr lang="sl-SI"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lstStyle/>
          <a:p>
            <a:endParaRPr lang="sl-SI"/>
          </a:p>
        </p:txBody>
      </p:sp>
      <p:pic>
        <p:nvPicPr>
          <p:cNvPr id="1026" name="Picture 2"/>
          <p:cNvPicPr>
            <a:picLocks noChangeAspect="1" noChangeArrowheads="1"/>
          </p:cNvPicPr>
          <p:nvPr/>
        </p:nvPicPr>
        <p:blipFill>
          <a:blip r:embed="rId2" cstate="print"/>
          <a:srcRect/>
          <a:stretch>
            <a:fillRect/>
          </a:stretch>
        </p:blipFill>
        <p:spPr bwMode="auto">
          <a:xfrm>
            <a:off x="2783632" y="0"/>
            <a:ext cx="6588224" cy="6280362"/>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normAutofit/>
          </a:bodyPr>
          <a:lstStyle/>
          <a:p>
            <a:pPr lvl="0"/>
            <a:r>
              <a:rPr lang="sl-SI" b="1" dirty="0"/>
              <a:t>odseljevanje</a:t>
            </a:r>
            <a:r>
              <a:rPr lang="sl-SI" dirty="0"/>
              <a:t> (emigracija)            </a:t>
            </a:r>
          </a:p>
          <a:p>
            <a:pPr marL="0" indent="0">
              <a:buNone/>
            </a:pPr>
            <a:r>
              <a:rPr lang="sl-SI" b="1" dirty="0"/>
              <a:t>   priseljevanje</a:t>
            </a:r>
            <a:r>
              <a:rPr lang="sl-SI" dirty="0"/>
              <a:t> (imigracija)</a:t>
            </a:r>
          </a:p>
          <a:p>
            <a:pPr marL="0" indent="0">
              <a:buNone/>
            </a:pPr>
            <a:endParaRPr lang="sl-SI" dirty="0"/>
          </a:p>
          <a:p>
            <a:pPr marL="0" indent="0">
              <a:buNone/>
            </a:pPr>
            <a:endParaRPr lang="sl-SI" dirty="0"/>
          </a:p>
          <a:p>
            <a:pPr marL="0" indent="0">
              <a:buNone/>
            </a:pPr>
            <a:endParaRPr lang="sl-SI" dirty="0"/>
          </a:p>
          <a:p>
            <a:r>
              <a:rPr lang="sl-SI" dirty="0"/>
              <a:t>Priseljevanje in odseljevanje sta </a:t>
            </a:r>
            <a:r>
              <a:rPr lang="sl-SI" b="1" dirty="0"/>
              <a:t>neposredno povezana procesa.</a:t>
            </a:r>
            <a:endParaRPr lang="sl-SI" dirty="0"/>
          </a:p>
          <a:p>
            <a:endParaRPr lang="sl-SI"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lstStyle/>
          <a:p>
            <a:endParaRPr lang="sl-SI"/>
          </a:p>
        </p:txBody>
      </p:sp>
      <p:pic>
        <p:nvPicPr>
          <p:cNvPr id="2050" name="Predmet 2"/>
          <p:cNvPicPr>
            <a:picLocks noChangeArrowheads="1"/>
          </p:cNvPicPr>
          <p:nvPr/>
        </p:nvPicPr>
        <p:blipFill>
          <a:blip r:embed="rId2" cstate="print"/>
          <a:srcRect l="-1744" t="-7166" r="-4755" b="-3999"/>
          <a:stretch>
            <a:fillRect/>
          </a:stretch>
        </p:blipFill>
        <p:spPr bwMode="auto">
          <a:xfrm>
            <a:off x="2567608" y="2348880"/>
            <a:ext cx="6912768" cy="2952328"/>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lstStyle/>
          <a:p>
            <a:endParaRPr lang="sl-SI"/>
          </a:p>
        </p:txBody>
      </p:sp>
      <p:pic>
        <p:nvPicPr>
          <p:cNvPr id="3074" name="Predmet 6"/>
          <p:cNvPicPr>
            <a:picLocks noChangeArrowheads="1"/>
          </p:cNvPicPr>
          <p:nvPr/>
        </p:nvPicPr>
        <p:blipFill>
          <a:blip r:embed="rId2" cstate="print"/>
          <a:srcRect l="-2435" t="-9975" r="-6342" b="-4938"/>
          <a:stretch>
            <a:fillRect/>
          </a:stretch>
        </p:blipFill>
        <p:spPr bwMode="auto">
          <a:xfrm>
            <a:off x="3431704" y="3140968"/>
            <a:ext cx="4644008" cy="1700808"/>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dirty="0"/>
              <a:t>POPULACIJSKI PARAMETRI</a:t>
            </a:r>
            <a:br>
              <a:rPr lang="sl-SI" dirty="0"/>
            </a:br>
            <a:endParaRPr lang="sl-SI" dirty="0"/>
          </a:p>
        </p:txBody>
      </p:sp>
      <p:sp>
        <p:nvSpPr>
          <p:cNvPr id="3" name="Ograda vsebine 2"/>
          <p:cNvSpPr>
            <a:spLocks noGrp="1"/>
          </p:cNvSpPr>
          <p:nvPr>
            <p:ph idx="1"/>
          </p:nvPr>
        </p:nvSpPr>
        <p:spPr/>
        <p:txBody>
          <a:bodyPr/>
          <a:lstStyle/>
          <a:p>
            <a:r>
              <a:rPr lang="sl-SI" dirty="0"/>
              <a:t>(velikost populacije, starostno in spolno strukturo populacije) opisujejo znake, ki na velikost</a:t>
            </a:r>
            <a:r>
              <a:rPr lang="sl-SI" b="1" dirty="0"/>
              <a:t> populacije vplivajo posredno.</a:t>
            </a:r>
            <a:endParaRPr lang="sl-SI" dirty="0"/>
          </a:p>
          <a:p>
            <a:r>
              <a:rPr lang="sl-SI" b="1" dirty="0"/>
              <a:t>Velikost populacije lahko opišemo kot:</a:t>
            </a:r>
            <a:endParaRPr lang="sl-SI" dirty="0"/>
          </a:p>
          <a:p>
            <a:r>
              <a:rPr lang="sl-SI" dirty="0"/>
              <a:t>-številko osebkov = </a:t>
            </a:r>
            <a:r>
              <a:rPr lang="sl-SI" b="1" dirty="0" err="1"/>
              <a:t>abundanca</a:t>
            </a:r>
            <a:br>
              <a:rPr lang="sl-SI" dirty="0"/>
            </a:br>
            <a:r>
              <a:rPr lang="sl-SI" dirty="0"/>
              <a:t>ali</a:t>
            </a:r>
            <a:br>
              <a:rPr lang="sl-SI" dirty="0"/>
            </a:br>
            <a:r>
              <a:rPr lang="sl-SI" dirty="0"/>
              <a:t>-kot število osebkov na določeno enoto površine ali prostornine = </a:t>
            </a:r>
            <a:r>
              <a:rPr lang="sl-SI" b="1" dirty="0"/>
              <a:t>gostota</a:t>
            </a:r>
            <a:endParaRPr lang="sl-SI" dirty="0"/>
          </a:p>
          <a:p>
            <a:endParaRPr lang="sl-SI"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lstStyle/>
          <a:p>
            <a:endParaRPr lang="sl-SI"/>
          </a:p>
        </p:txBody>
      </p:sp>
      <p:pic>
        <p:nvPicPr>
          <p:cNvPr id="4098" name="Predmet 8"/>
          <p:cNvPicPr>
            <a:picLocks noChangeArrowheads="1"/>
          </p:cNvPicPr>
          <p:nvPr/>
        </p:nvPicPr>
        <p:blipFill>
          <a:blip r:embed="rId2" cstate="print"/>
          <a:srcRect l="-2478" t="-8221" r="-7939" b="-4192"/>
          <a:stretch>
            <a:fillRect/>
          </a:stretch>
        </p:blipFill>
        <p:spPr bwMode="auto">
          <a:xfrm>
            <a:off x="2279576" y="1628800"/>
            <a:ext cx="5760640" cy="3384376"/>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rada vsebine 3"/>
          <p:cNvGraphicFramePr>
            <a:graphicFrameLocks noGrp="1"/>
          </p:cNvGraphicFramePr>
          <p:nvPr>
            <p:ph idx="1"/>
            <p:extLst/>
          </p:nvPr>
        </p:nvGraphicFramePr>
        <p:xfrm>
          <a:off x="2207568" y="1556792"/>
          <a:ext cx="7272808" cy="5120640"/>
        </p:xfrm>
        <a:graphic>
          <a:graphicData uri="http://schemas.openxmlformats.org/drawingml/2006/table">
            <a:tbl>
              <a:tblPr/>
              <a:tblGrid>
                <a:gridCol w="3636404">
                  <a:extLst>
                    <a:ext uri="{9D8B030D-6E8A-4147-A177-3AD203B41FA5}">
                      <a16:colId xmlns:a16="http://schemas.microsoft.com/office/drawing/2014/main" val="20000"/>
                    </a:ext>
                  </a:extLst>
                </a:gridCol>
                <a:gridCol w="3636404">
                  <a:extLst>
                    <a:ext uri="{9D8B030D-6E8A-4147-A177-3AD203B41FA5}">
                      <a16:colId xmlns:a16="http://schemas.microsoft.com/office/drawing/2014/main" val="20001"/>
                    </a:ext>
                  </a:extLst>
                </a:gridCol>
              </a:tblGrid>
              <a:tr h="763285">
                <a:tc rowSpan="3">
                  <a:txBody>
                    <a:bodyPr/>
                    <a:lstStyle/>
                    <a:p>
                      <a:pPr>
                        <a:spcAft>
                          <a:spcPts val="1000"/>
                        </a:spcAft>
                      </a:pPr>
                      <a:endParaRPr lang="sl-SI" sz="2400" dirty="0">
                        <a:latin typeface="Calibri"/>
                        <a:ea typeface="Calibri"/>
                        <a:cs typeface="Times New Roman"/>
                      </a:endParaRPr>
                    </a:p>
                    <a:p>
                      <a:pPr>
                        <a:spcAft>
                          <a:spcPts val="1000"/>
                        </a:spcAft>
                      </a:pPr>
                      <a:r>
                        <a:rPr lang="sl-SI" sz="2400" dirty="0">
                          <a:latin typeface="Calibri"/>
                          <a:ea typeface="Calibri"/>
                          <a:cs typeface="Times New Roman"/>
                        </a:rPr>
                        <a:t>Ločimo tri skupine osebkov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sl-SI" sz="2400" b="1">
                          <a:latin typeface="Calibri"/>
                          <a:ea typeface="Calibri"/>
                          <a:cs typeface="Times New Roman"/>
                        </a:rPr>
                        <a:t>Predrazmnoževalna skupina:</a:t>
                      </a:r>
                      <a:r>
                        <a:rPr lang="sl-SI" sz="2400">
                          <a:latin typeface="Calibri"/>
                          <a:ea typeface="Calibri"/>
                          <a:cs typeface="Times New Roman"/>
                        </a:rPr>
                        <a:t> mladi, spolno nezreli osebki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89854">
                <a:tc vMerge="1">
                  <a:txBody>
                    <a:bodyPr/>
                    <a:lstStyle/>
                    <a:p>
                      <a:endParaRPr lang="sl-SI"/>
                    </a:p>
                  </a:txBody>
                  <a:tcPr/>
                </a:tc>
                <a:tc>
                  <a:txBody>
                    <a:bodyPr/>
                    <a:lstStyle/>
                    <a:p>
                      <a:pPr>
                        <a:spcAft>
                          <a:spcPts val="1000"/>
                        </a:spcAft>
                      </a:pPr>
                      <a:r>
                        <a:rPr lang="sl-SI" sz="2400" b="1">
                          <a:latin typeface="Calibri"/>
                          <a:ea typeface="Calibri"/>
                          <a:cs typeface="Times New Roman"/>
                        </a:rPr>
                        <a:t>Razmnoževalna skupina:</a:t>
                      </a:r>
                      <a:r>
                        <a:rPr lang="sl-SI" sz="2400">
                          <a:latin typeface="Calibri"/>
                          <a:ea typeface="Calibri"/>
                          <a:cs typeface="Times New Roman"/>
                        </a:rPr>
                        <a:t> spolno zreli osebki, ki se razmnožujejo.</a:t>
                      </a:r>
                      <a:br>
                        <a:rPr lang="sl-SI" sz="2400">
                          <a:latin typeface="Calibri"/>
                          <a:ea typeface="Calibri"/>
                          <a:cs typeface="Times New Roman"/>
                        </a:rPr>
                      </a:br>
                      <a:r>
                        <a:rPr lang="sl-SI" sz="2400">
                          <a:latin typeface="Calibri"/>
                          <a:ea typeface="Calibri"/>
                          <a:cs typeface="Times New Roman"/>
                        </a:rPr>
                        <a:t>a)moški osebki</a:t>
                      </a:r>
                      <a:br>
                        <a:rPr lang="sl-SI" sz="2400">
                          <a:latin typeface="Calibri"/>
                          <a:ea typeface="Calibri"/>
                          <a:cs typeface="Times New Roman"/>
                        </a:rPr>
                      </a:br>
                      <a:r>
                        <a:rPr lang="sl-SI" sz="2400">
                          <a:latin typeface="Calibri"/>
                          <a:ea typeface="Calibri"/>
                          <a:cs typeface="Times New Roman"/>
                        </a:rPr>
                        <a:t>b)ženski osebki</a:t>
                      </a:r>
                      <a:br>
                        <a:rPr lang="sl-SI" sz="2400">
                          <a:latin typeface="Calibri"/>
                          <a:ea typeface="Calibri"/>
                          <a:cs typeface="Times New Roman"/>
                        </a:rPr>
                      </a:br>
                      <a:r>
                        <a:rPr lang="sl-SI" sz="2400">
                          <a:latin typeface="Calibri"/>
                          <a:ea typeface="Calibri"/>
                          <a:cs typeface="Times New Roman"/>
                        </a:rPr>
                        <a:t>c)rastline so enodomne-imajo moške in ženske organe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63285">
                <a:tc vMerge="1">
                  <a:txBody>
                    <a:bodyPr/>
                    <a:lstStyle/>
                    <a:p>
                      <a:endParaRPr lang="sl-SI"/>
                    </a:p>
                  </a:txBody>
                  <a:tcPr/>
                </a:tc>
                <a:tc>
                  <a:txBody>
                    <a:bodyPr/>
                    <a:lstStyle/>
                    <a:p>
                      <a:pPr>
                        <a:spcAft>
                          <a:spcPts val="1000"/>
                        </a:spcAft>
                      </a:pPr>
                      <a:r>
                        <a:rPr lang="sl-SI" sz="2400" b="1" dirty="0" err="1">
                          <a:latin typeface="Calibri"/>
                          <a:ea typeface="Calibri"/>
                          <a:cs typeface="Times New Roman"/>
                        </a:rPr>
                        <a:t>Porazmnoževalna</a:t>
                      </a:r>
                      <a:r>
                        <a:rPr lang="sl-SI" sz="2400" b="1" dirty="0">
                          <a:latin typeface="Calibri"/>
                          <a:ea typeface="Calibri"/>
                          <a:cs typeface="Times New Roman"/>
                        </a:rPr>
                        <a:t> skupina:</a:t>
                      </a:r>
                      <a:r>
                        <a:rPr lang="sl-SI" sz="2400" dirty="0">
                          <a:latin typeface="Calibri"/>
                          <a:ea typeface="Calibri"/>
                          <a:cs typeface="Times New Roman"/>
                        </a:rPr>
                        <a:t> stari osebki, ki se ne razmnožujejo več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6564CEE-F927-4E16-ABDC-F70FD81A5BC9}"/>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5D1F5A9C-D765-4983-8E92-D8EDBA7EC89B}"/>
              </a:ext>
            </a:extLst>
          </p:cNvPr>
          <p:cNvSpPr>
            <a:spLocks noGrp="1"/>
          </p:cNvSpPr>
          <p:nvPr>
            <p:ph idx="1"/>
          </p:nvPr>
        </p:nvSpPr>
        <p:spPr/>
        <p:txBody>
          <a:bodyPr/>
          <a:lstStyle/>
          <a:p>
            <a:endParaRPr lang="sl-SI" dirty="0"/>
          </a:p>
        </p:txBody>
      </p:sp>
      <p:sp>
        <p:nvSpPr>
          <p:cNvPr id="4" name="Pravokotnik 3">
            <a:extLst>
              <a:ext uri="{FF2B5EF4-FFF2-40B4-BE49-F238E27FC236}">
                <a16:creationId xmlns:a16="http://schemas.microsoft.com/office/drawing/2014/main" id="{AC5F4859-F67D-4C8A-9F71-984119168640}"/>
              </a:ext>
            </a:extLst>
          </p:cNvPr>
          <p:cNvSpPr/>
          <p:nvPr/>
        </p:nvSpPr>
        <p:spPr>
          <a:xfrm>
            <a:off x="1631504" y="133778"/>
            <a:ext cx="2880320" cy="2031325"/>
          </a:xfrm>
          <a:prstGeom prst="rect">
            <a:avLst/>
          </a:prstGeom>
        </p:spPr>
        <p:txBody>
          <a:bodyPr wrap="square">
            <a:spAutoFit/>
          </a:bodyPr>
          <a:lstStyle/>
          <a:p>
            <a:r>
              <a:rPr lang="sl-SI" dirty="0"/>
              <a:t>Življenjski prostor ali biotop je določen prostor z vsemi neživimi dejavniki okolja, ki</a:t>
            </a:r>
          </a:p>
          <a:p>
            <a:r>
              <a:rPr lang="sl-SI" dirty="0"/>
              <a:t>omogočajo ali omejujejo nastanek živih bitij (npr. svetloba, toplota, vlažnost…). </a:t>
            </a:r>
          </a:p>
        </p:txBody>
      </p:sp>
      <p:pic>
        <p:nvPicPr>
          <p:cNvPr id="6" name="Slika 5">
            <a:extLst>
              <a:ext uri="{FF2B5EF4-FFF2-40B4-BE49-F238E27FC236}">
                <a16:creationId xmlns:a16="http://schemas.microsoft.com/office/drawing/2014/main" id="{DE4BBDC3-617C-401A-BAC4-20323876F2CF}"/>
              </a:ext>
            </a:extLst>
          </p:cNvPr>
          <p:cNvPicPr>
            <a:picLocks noChangeAspect="1"/>
          </p:cNvPicPr>
          <p:nvPr/>
        </p:nvPicPr>
        <p:blipFill rotWithShape="1">
          <a:blip r:embed="rId2"/>
          <a:srcRect l="5392" t="15264" r="6176" b="6125"/>
          <a:stretch/>
        </p:blipFill>
        <p:spPr>
          <a:xfrm>
            <a:off x="3215680" y="1824931"/>
            <a:ext cx="5904656" cy="3743821"/>
          </a:xfrm>
          <a:prstGeom prst="rect">
            <a:avLst/>
          </a:prstGeom>
        </p:spPr>
      </p:pic>
      <p:sp>
        <p:nvSpPr>
          <p:cNvPr id="7" name="Pravokotnik 6">
            <a:extLst>
              <a:ext uri="{FF2B5EF4-FFF2-40B4-BE49-F238E27FC236}">
                <a16:creationId xmlns:a16="http://schemas.microsoft.com/office/drawing/2014/main" id="{C487B5A6-998D-41FC-A230-B1F65DBE5D0B}"/>
              </a:ext>
            </a:extLst>
          </p:cNvPr>
          <p:cNvSpPr/>
          <p:nvPr/>
        </p:nvSpPr>
        <p:spPr>
          <a:xfrm>
            <a:off x="5977543" y="133777"/>
            <a:ext cx="4572000" cy="1754326"/>
          </a:xfrm>
          <a:prstGeom prst="rect">
            <a:avLst/>
          </a:prstGeom>
        </p:spPr>
        <p:txBody>
          <a:bodyPr>
            <a:spAutoFit/>
          </a:bodyPr>
          <a:lstStyle/>
          <a:p>
            <a:r>
              <a:rPr lang="sl-SI" dirty="0"/>
              <a:t>Življenjska združba ali biocenoza je skupnost živih bitij (rastline, živali, glive, bakterije), ki</a:t>
            </a:r>
          </a:p>
          <a:p>
            <a:r>
              <a:rPr lang="sl-SI" dirty="0"/>
              <a:t>si delijo isti življenjski prostor (npr. ribnik, travnik, morska čer ali gozd). Združbe sestavljajo</a:t>
            </a:r>
          </a:p>
          <a:p>
            <a:r>
              <a:rPr lang="sl-SI" dirty="0"/>
              <a:t>številne vrste živali in rastlin.</a:t>
            </a:r>
          </a:p>
        </p:txBody>
      </p:sp>
      <p:sp>
        <p:nvSpPr>
          <p:cNvPr id="8" name="Pravokotnik 7">
            <a:extLst>
              <a:ext uri="{FF2B5EF4-FFF2-40B4-BE49-F238E27FC236}">
                <a16:creationId xmlns:a16="http://schemas.microsoft.com/office/drawing/2014/main" id="{3F3EA860-BE4F-4AF8-9988-38FCCF52DD59}"/>
              </a:ext>
            </a:extLst>
          </p:cNvPr>
          <p:cNvSpPr/>
          <p:nvPr/>
        </p:nvSpPr>
        <p:spPr>
          <a:xfrm>
            <a:off x="1631505" y="5660032"/>
            <a:ext cx="8351465" cy="923330"/>
          </a:xfrm>
          <a:prstGeom prst="rect">
            <a:avLst/>
          </a:prstGeom>
        </p:spPr>
        <p:txBody>
          <a:bodyPr wrap="square">
            <a:spAutoFit/>
          </a:bodyPr>
          <a:lstStyle/>
          <a:p>
            <a:r>
              <a:rPr lang="sl-SI" dirty="0"/>
              <a:t>Neživa in živa narava skupaj sestavljata ekosistem. To je skupnost organizmov, ki so v</a:t>
            </a:r>
          </a:p>
          <a:p>
            <a:r>
              <a:rPr lang="sl-SI" dirty="0"/>
              <a:t>povezavi drug z drugim ter s svojim neživim okoljem. Ekosistem je lahko veliko območje</a:t>
            </a:r>
          </a:p>
          <a:p>
            <a:r>
              <a:rPr lang="sl-SI" dirty="0"/>
              <a:t>npr. morje ali gozd, lahko pa je tudi majhen ribnik na vrtu</a:t>
            </a:r>
          </a:p>
        </p:txBody>
      </p:sp>
    </p:spTree>
    <p:extLst>
      <p:ext uri="{BB962C8B-B14F-4D97-AF65-F5344CB8AC3E}">
        <p14:creationId xmlns:p14="http://schemas.microsoft.com/office/powerpoint/2010/main" val="33934203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Populacija se spreminja</a:t>
            </a:r>
          </a:p>
        </p:txBody>
      </p:sp>
      <p:sp>
        <p:nvSpPr>
          <p:cNvPr id="3" name="Ograda vsebine 2"/>
          <p:cNvSpPr>
            <a:spLocks noGrp="1"/>
          </p:cNvSpPr>
          <p:nvPr>
            <p:ph idx="1"/>
          </p:nvPr>
        </p:nvSpPr>
        <p:spPr/>
        <p:txBody>
          <a:bodyPr>
            <a:normAutofit/>
          </a:bodyPr>
          <a:lstStyle/>
          <a:p>
            <a:pPr marL="0" indent="0">
              <a:buNone/>
            </a:pPr>
            <a:endParaRPr lang="sl-SI" dirty="0"/>
          </a:p>
          <a:p>
            <a:r>
              <a:rPr lang="sl-SI" dirty="0"/>
              <a:t>Populacijski procesi neposredno, parametri pa posredno vplivajo, da se populacije v naravi stalno spreminjajo. Te spremembe imenujemo </a:t>
            </a:r>
            <a:r>
              <a:rPr lang="sl-SI" b="1" dirty="0"/>
              <a:t>dinamika populacij</a:t>
            </a:r>
            <a:r>
              <a:rPr lang="sl-SI" dirty="0"/>
              <a:t>.</a:t>
            </a:r>
          </a:p>
          <a:p>
            <a:r>
              <a:rPr lang="sl-SI" dirty="0"/>
              <a:t>Na velikost vsake populacije vplivajo 4 populacijski procesi: </a:t>
            </a:r>
            <a:br>
              <a:rPr lang="sl-SI" dirty="0"/>
            </a:br>
            <a:r>
              <a:rPr lang="sl-SI" dirty="0"/>
              <a:t>rodnost in priseljevanje</a:t>
            </a:r>
            <a:r>
              <a:rPr lang="sl-SI" dirty="0">
                <a:sym typeface="Wingdings"/>
              </a:rPr>
              <a:t></a:t>
            </a:r>
            <a:r>
              <a:rPr lang="sl-SI" dirty="0"/>
              <a:t>povečujeta populacijo</a:t>
            </a:r>
            <a:br>
              <a:rPr lang="sl-SI" dirty="0"/>
            </a:br>
            <a:r>
              <a:rPr lang="sl-SI" dirty="0"/>
              <a:t>umiranje in odseljevanje</a:t>
            </a:r>
            <a:r>
              <a:rPr lang="sl-SI" dirty="0">
                <a:sym typeface="Wingdings"/>
              </a:rPr>
              <a:t> </a:t>
            </a:r>
            <a:r>
              <a:rPr lang="sl-SI" dirty="0"/>
              <a:t>populacijo zmanjšujeta.</a:t>
            </a:r>
          </a:p>
          <a:p>
            <a:endParaRPr lang="sl-SI"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INTRA IN INTERSPECIFIČNI ODNOSI</a:t>
            </a:r>
          </a:p>
        </p:txBody>
      </p:sp>
      <p:sp>
        <p:nvSpPr>
          <p:cNvPr id="3" name="Podnaslov 2"/>
          <p:cNvSpPr>
            <a:spLocks noGrp="1"/>
          </p:cNvSpPr>
          <p:nvPr>
            <p:ph type="subTitle" idx="1"/>
          </p:nvPr>
        </p:nvSpPr>
        <p:spPr/>
        <p:txBody>
          <a:bodyPr/>
          <a:lstStyle/>
          <a:p>
            <a:endParaRPr lang="sl-SI"/>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rada vsebine 3"/>
          <p:cNvGraphicFramePr>
            <a:graphicFrameLocks noGrp="1"/>
          </p:cNvGraphicFramePr>
          <p:nvPr>
            <p:ph idx="1"/>
            <p:extLst/>
          </p:nvPr>
        </p:nvGraphicFramePr>
        <p:xfrm>
          <a:off x="1847529" y="548681"/>
          <a:ext cx="8208913" cy="5929079"/>
        </p:xfrm>
        <a:graphic>
          <a:graphicData uri="http://schemas.openxmlformats.org/drawingml/2006/table">
            <a:tbl>
              <a:tblPr/>
              <a:tblGrid>
                <a:gridCol w="2158357">
                  <a:extLst>
                    <a:ext uri="{9D8B030D-6E8A-4147-A177-3AD203B41FA5}">
                      <a16:colId xmlns:a16="http://schemas.microsoft.com/office/drawing/2014/main" val="20000"/>
                    </a:ext>
                  </a:extLst>
                </a:gridCol>
                <a:gridCol w="2158357">
                  <a:extLst>
                    <a:ext uri="{9D8B030D-6E8A-4147-A177-3AD203B41FA5}">
                      <a16:colId xmlns:a16="http://schemas.microsoft.com/office/drawing/2014/main" val="20001"/>
                    </a:ext>
                  </a:extLst>
                </a:gridCol>
                <a:gridCol w="2033930">
                  <a:extLst>
                    <a:ext uri="{9D8B030D-6E8A-4147-A177-3AD203B41FA5}">
                      <a16:colId xmlns:a16="http://schemas.microsoft.com/office/drawing/2014/main" val="20002"/>
                    </a:ext>
                  </a:extLst>
                </a:gridCol>
                <a:gridCol w="1858269">
                  <a:extLst>
                    <a:ext uri="{9D8B030D-6E8A-4147-A177-3AD203B41FA5}">
                      <a16:colId xmlns:a16="http://schemas.microsoft.com/office/drawing/2014/main" val="20003"/>
                    </a:ext>
                  </a:extLst>
                </a:gridCol>
              </a:tblGrid>
              <a:tr h="750893">
                <a:tc>
                  <a:txBody>
                    <a:bodyPr/>
                    <a:lstStyle/>
                    <a:p>
                      <a:pPr>
                        <a:spcAft>
                          <a:spcPts val="0"/>
                        </a:spcAft>
                      </a:pPr>
                      <a:r>
                        <a:rPr lang="sl-SI" sz="1800" b="1" dirty="0">
                          <a:latin typeface="Constantia"/>
                          <a:ea typeface="Calibri"/>
                          <a:cs typeface="Times New Roman"/>
                        </a:rPr>
                        <a:t>Tip razmerja</a:t>
                      </a:r>
                      <a:endParaRPr lang="sl-SI"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a:latin typeface="Constantia"/>
                          <a:ea typeface="Calibri"/>
                          <a:cs typeface="Times New Roman"/>
                        </a:rPr>
                        <a:t>Način povezave med vrstama A in B, ime odnosa</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sl-SI" sz="1800" b="1">
                          <a:latin typeface="Constantia"/>
                          <a:ea typeface="Calibri"/>
                          <a:cs typeface="Times New Roman"/>
                        </a:rPr>
                        <a:t>Učinek odnosa</a:t>
                      </a:r>
                      <a:endParaRPr lang="sl-SI" sz="1800">
                        <a:latin typeface="Calibri"/>
                        <a:ea typeface="Calibri"/>
                        <a:cs typeface="Times New Roman"/>
                      </a:endParaRPr>
                    </a:p>
                    <a:p>
                      <a:pPr>
                        <a:spcAft>
                          <a:spcPts val="0"/>
                        </a:spcAft>
                      </a:pPr>
                      <a:r>
                        <a:rPr lang="sl-SI" sz="1800" b="1">
                          <a:latin typeface="Constantia"/>
                          <a:ea typeface="Calibri"/>
                          <a:cs typeface="Times New Roman"/>
                        </a:rPr>
                        <a:t>Vrsta A                                                   Vrsta B</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sl-SI"/>
                    </a:p>
                  </a:txBody>
                  <a:tcPr/>
                </a:tc>
                <a:extLst>
                  <a:ext uri="{0D108BD9-81ED-4DB2-BD59-A6C34878D82A}">
                    <a16:rowId xmlns:a16="http://schemas.microsoft.com/office/drawing/2014/main" val="10000"/>
                  </a:ext>
                </a:extLst>
              </a:tr>
              <a:tr h="500596">
                <a:tc>
                  <a:txBody>
                    <a:bodyPr/>
                    <a:lstStyle/>
                    <a:p>
                      <a:pPr>
                        <a:spcAft>
                          <a:spcPts val="0"/>
                        </a:spcAft>
                      </a:pPr>
                      <a:r>
                        <a:rPr lang="sl-SI" sz="1800" b="1" dirty="0">
                          <a:solidFill>
                            <a:srgbClr val="000000"/>
                          </a:solidFill>
                          <a:latin typeface="Constantia"/>
                          <a:ea typeface="Calibri"/>
                          <a:cs typeface="Times New Roman"/>
                        </a:rPr>
                        <a:t>Nevtralno</a:t>
                      </a:r>
                      <a:endParaRPr lang="sl-SI"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a:solidFill>
                            <a:srgbClr val="000000"/>
                          </a:solidFill>
                          <a:latin typeface="Constantia"/>
                          <a:ea typeface="Calibri"/>
                          <a:cs typeface="Times New Roman"/>
                        </a:rPr>
                        <a:t>Nevtralizem - </a:t>
                      </a:r>
                      <a:r>
                        <a:rPr lang="sl-SI" sz="1800" b="1" u="sng">
                          <a:solidFill>
                            <a:srgbClr val="000000"/>
                          </a:solidFill>
                          <a:latin typeface="Constantia"/>
                          <a:ea typeface="Calibri"/>
                          <a:cs typeface="Times New Roman"/>
                        </a:rPr>
                        <a:t>zgolj teoretično</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a:solidFill>
                            <a:srgbClr val="000000"/>
                          </a:solidFill>
                          <a:latin typeface="Constantia"/>
                          <a:ea typeface="Calibri"/>
                          <a:cs typeface="Times New Roman"/>
                        </a:rPr>
                        <a:t>0</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dirty="0">
                          <a:solidFill>
                            <a:srgbClr val="000000"/>
                          </a:solidFill>
                          <a:latin typeface="Constantia"/>
                          <a:ea typeface="Calibri"/>
                          <a:cs typeface="Times New Roman"/>
                        </a:rPr>
                        <a:t>0</a:t>
                      </a:r>
                      <a:endParaRPr lang="sl-SI"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0596">
                <a:tc rowSpan="3">
                  <a:txBody>
                    <a:bodyPr/>
                    <a:lstStyle/>
                    <a:p>
                      <a:pPr>
                        <a:spcAft>
                          <a:spcPts val="0"/>
                        </a:spcAft>
                      </a:pPr>
                      <a:endParaRPr lang="sl-SI" sz="1800" dirty="0">
                        <a:latin typeface="Calibri"/>
                        <a:ea typeface="Calibri"/>
                        <a:cs typeface="Times New Roman"/>
                      </a:endParaRPr>
                    </a:p>
                    <a:p>
                      <a:pPr>
                        <a:spcAft>
                          <a:spcPts val="0"/>
                        </a:spcAft>
                      </a:pPr>
                      <a:r>
                        <a:rPr lang="sl-SI" sz="1800" b="1" dirty="0">
                          <a:solidFill>
                            <a:srgbClr val="000000"/>
                          </a:solidFill>
                          <a:latin typeface="Constantia"/>
                          <a:ea typeface="Calibri"/>
                          <a:cs typeface="Times New Roman"/>
                        </a:rPr>
                        <a:t>Pozitivna</a:t>
                      </a:r>
                      <a:endParaRPr lang="sl-SI" sz="1800" dirty="0">
                        <a:latin typeface="Calibri"/>
                        <a:ea typeface="Calibri"/>
                        <a:cs typeface="Times New Roman"/>
                      </a:endParaRPr>
                    </a:p>
                    <a:p>
                      <a:pPr>
                        <a:spcAft>
                          <a:spcPts val="0"/>
                        </a:spcAft>
                      </a:pPr>
                      <a:r>
                        <a:rPr lang="sl-SI" sz="1800" b="1" dirty="0">
                          <a:solidFill>
                            <a:srgbClr val="000000"/>
                          </a:solidFill>
                          <a:latin typeface="Constantia"/>
                          <a:ea typeface="Calibri"/>
                          <a:cs typeface="Times New Roman"/>
                        </a:rPr>
                        <a:t>Razmerja</a:t>
                      </a:r>
                      <a:endParaRPr lang="sl-SI"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a:solidFill>
                            <a:srgbClr val="17365D"/>
                          </a:solidFill>
                          <a:latin typeface="Constantia"/>
                          <a:ea typeface="Calibri"/>
                          <a:cs typeface="Times New Roman"/>
                        </a:rPr>
                        <a:t>Mutualizem-pravo sožitje</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a:solidFill>
                            <a:srgbClr val="17365D"/>
                          </a:solidFill>
                          <a:latin typeface="Constantia"/>
                          <a:ea typeface="Calibri"/>
                          <a:cs typeface="Times New Roman"/>
                        </a:rPr>
                        <a:t>+</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a:solidFill>
                            <a:srgbClr val="17365D"/>
                          </a:solidFill>
                          <a:latin typeface="Constantia"/>
                          <a:ea typeface="Calibri"/>
                          <a:cs typeface="Times New Roman"/>
                        </a:rPr>
                        <a:t>+</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0596">
                <a:tc vMerge="1">
                  <a:txBody>
                    <a:bodyPr/>
                    <a:lstStyle/>
                    <a:p>
                      <a:endParaRPr lang="sl-SI"/>
                    </a:p>
                  </a:txBody>
                  <a:tcPr/>
                </a:tc>
                <a:tc>
                  <a:txBody>
                    <a:bodyPr/>
                    <a:lstStyle/>
                    <a:p>
                      <a:pPr>
                        <a:spcAft>
                          <a:spcPts val="0"/>
                        </a:spcAft>
                      </a:pPr>
                      <a:r>
                        <a:rPr lang="sl-SI" sz="1800" b="1">
                          <a:solidFill>
                            <a:srgbClr val="008000"/>
                          </a:solidFill>
                          <a:latin typeface="Constantia"/>
                          <a:ea typeface="Calibri"/>
                          <a:cs typeface="Times New Roman"/>
                        </a:rPr>
                        <a:t>Protokooperacija-koristno sodelovanje</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a:solidFill>
                            <a:srgbClr val="008000"/>
                          </a:solidFill>
                          <a:latin typeface="Constantia"/>
                          <a:ea typeface="Calibri"/>
                          <a:cs typeface="Times New Roman"/>
                        </a:rPr>
                        <a:t>+</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a:solidFill>
                            <a:srgbClr val="008000"/>
                          </a:solidFill>
                          <a:latin typeface="Constantia"/>
                          <a:ea typeface="Calibri"/>
                          <a:cs typeface="Times New Roman"/>
                        </a:rPr>
                        <a:t>+</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16999">
                <a:tc vMerge="1">
                  <a:txBody>
                    <a:bodyPr/>
                    <a:lstStyle/>
                    <a:p>
                      <a:endParaRPr lang="sl-SI"/>
                    </a:p>
                  </a:txBody>
                  <a:tcPr/>
                </a:tc>
                <a:tc>
                  <a:txBody>
                    <a:bodyPr/>
                    <a:lstStyle/>
                    <a:p>
                      <a:pPr>
                        <a:spcAft>
                          <a:spcPts val="0"/>
                        </a:spcAft>
                      </a:pPr>
                      <a:r>
                        <a:rPr lang="sl-SI" sz="1800" b="1" dirty="0" err="1">
                          <a:solidFill>
                            <a:srgbClr val="FF0000"/>
                          </a:solidFill>
                          <a:latin typeface="Constantia"/>
                          <a:ea typeface="Calibri"/>
                          <a:cs typeface="Times New Roman"/>
                        </a:rPr>
                        <a:t>Komenzalizem</a:t>
                      </a:r>
                      <a:r>
                        <a:rPr lang="sl-SI" sz="1800" b="1" dirty="0">
                          <a:solidFill>
                            <a:srgbClr val="FF0000"/>
                          </a:solidFill>
                          <a:latin typeface="Constantia"/>
                          <a:ea typeface="Calibri"/>
                          <a:cs typeface="Times New Roman"/>
                        </a:rPr>
                        <a:t> – priskledništvo</a:t>
                      </a:r>
                      <a:endParaRPr lang="sl-SI"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a:solidFill>
                            <a:srgbClr val="FF0000"/>
                          </a:solidFill>
                          <a:latin typeface="Constantia"/>
                          <a:ea typeface="Calibri"/>
                          <a:cs typeface="Times New Roman"/>
                        </a:rPr>
                        <a:t>+</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a:solidFill>
                            <a:srgbClr val="FF0000"/>
                          </a:solidFill>
                          <a:latin typeface="Constantia"/>
                          <a:ea typeface="Calibri"/>
                          <a:cs typeface="Times New Roman"/>
                        </a:rPr>
                        <a:t>0</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00596">
                <a:tc rowSpan="4">
                  <a:txBody>
                    <a:bodyPr/>
                    <a:lstStyle/>
                    <a:p>
                      <a:pPr>
                        <a:spcAft>
                          <a:spcPts val="0"/>
                        </a:spcAft>
                      </a:pPr>
                      <a:endParaRPr lang="sl-SI" sz="1800">
                        <a:latin typeface="Calibri"/>
                        <a:ea typeface="Calibri"/>
                        <a:cs typeface="Times New Roman"/>
                      </a:endParaRPr>
                    </a:p>
                    <a:p>
                      <a:pPr>
                        <a:spcAft>
                          <a:spcPts val="0"/>
                        </a:spcAft>
                      </a:pPr>
                      <a:r>
                        <a:rPr lang="sl-SI" sz="1800" b="1">
                          <a:solidFill>
                            <a:srgbClr val="000000"/>
                          </a:solidFill>
                          <a:latin typeface="Constantia"/>
                          <a:ea typeface="Calibri"/>
                          <a:cs typeface="Times New Roman"/>
                        </a:rPr>
                        <a:t>Negativna razmerja</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dirty="0" err="1">
                          <a:solidFill>
                            <a:srgbClr val="8064A2"/>
                          </a:solidFill>
                          <a:latin typeface="Constantia"/>
                          <a:ea typeface="Calibri"/>
                          <a:cs typeface="Times New Roman"/>
                        </a:rPr>
                        <a:t>Predatorstvo</a:t>
                      </a:r>
                      <a:r>
                        <a:rPr lang="sl-SI" sz="1800" b="1" dirty="0">
                          <a:solidFill>
                            <a:srgbClr val="8064A2"/>
                          </a:solidFill>
                          <a:latin typeface="Constantia"/>
                          <a:ea typeface="Calibri"/>
                          <a:cs typeface="Times New Roman"/>
                        </a:rPr>
                        <a:t> – </a:t>
                      </a:r>
                      <a:r>
                        <a:rPr lang="sl-SI" sz="1800" b="1" dirty="0" err="1">
                          <a:solidFill>
                            <a:srgbClr val="8064A2"/>
                          </a:solidFill>
                          <a:latin typeface="Constantia"/>
                          <a:ea typeface="Calibri"/>
                          <a:cs typeface="Times New Roman"/>
                        </a:rPr>
                        <a:t>plenilstvo</a:t>
                      </a:r>
                      <a:endParaRPr lang="sl-SI"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a:solidFill>
                            <a:srgbClr val="8064A2"/>
                          </a:solidFill>
                          <a:latin typeface="Constantia"/>
                          <a:ea typeface="Calibri"/>
                          <a:cs typeface="Times New Roman"/>
                        </a:rPr>
                        <a:t>+(plenilec)</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a:solidFill>
                            <a:srgbClr val="8064A2"/>
                          </a:solidFill>
                          <a:latin typeface="Constantia"/>
                          <a:ea typeface="Calibri"/>
                          <a:cs typeface="Times New Roman"/>
                        </a:rPr>
                        <a:t>-(plen)</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00596">
                <a:tc vMerge="1">
                  <a:txBody>
                    <a:bodyPr/>
                    <a:lstStyle/>
                    <a:p>
                      <a:endParaRPr lang="sl-SI"/>
                    </a:p>
                  </a:txBody>
                  <a:tcPr/>
                </a:tc>
                <a:tc>
                  <a:txBody>
                    <a:bodyPr/>
                    <a:lstStyle/>
                    <a:p>
                      <a:pPr>
                        <a:spcAft>
                          <a:spcPts val="0"/>
                        </a:spcAft>
                      </a:pPr>
                      <a:r>
                        <a:rPr lang="sl-SI" sz="1800" b="1" dirty="0">
                          <a:solidFill>
                            <a:srgbClr val="E36C0A"/>
                          </a:solidFill>
                          <a:latin typeface="Constantia"/>
                          <a:ea typeface="Calibri"/>
                          <a:cs typeface="Times New Roman"/>
                        </a:rPr>
                        <a:t>Parazitizem – zajedavstvo</a:t>
                      </a:r>
                      <a:endParaRPr lang="sl-SI"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dirty="0">
                          <a:solidFill>
                            <a:srgbClr val="E36C0A"/>
                          </a:solidFill>
                          <a:latin typeface="Constantia"/>
                          <a:ea typeface="Calibri"/>
                          <a:cs typeface="Times New Roman"/>
                        </a:rPr>
                        <a:t>+(zajedavec)</a:t>
                      </a:r>
                      <a:endParaRPr lang="sl-SI"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a:solidFill>
                            <a:srgbClr val="E36C0A"/>
                          </a:solidFill>
                          <a:latin typeface="Constantia"/>
                          <a:ea typeface="Calibri"/>
                          <a:cs typeface="Times New Roman"/>
                        </a:rPr>
                        <a:t>-(gostitelj)</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00596">
                <a:tc vMerge="1">
                  <a:txBody>
                    <a:bodyPr/>
                    <a:lstStyle/>
                    <a:p>
                      <a:endParaRPr lang="sl-SI"/>
                    </a:p>
                  </a:txBody>
                  <a:tcPr/>
                </a:tc>
                <a:tc>
                  <a:txBody>
                    <a:bodyPr/>
                    <a:lstStyle/>
                    <a:p>
                      <a:pPr>
                        <a:spcAft>
                          <a:spcPts val="0"/>
                        </a:spcAft>
                      </a:pPr>
                      <a:r>
                        <a:rPr lang="sl-SI" sz="1800" b="1">
                          <a:solidFill>
                            <a:srgbClr val="002060"/>
                          </a:solidFill>
                          <a:latin typeface="Constantia"/>
                          <a:ea typeface="Calibri"/>
                          <a:cs typeface="Times New Roman"/>
                        </a:rPr>
                        <a:t>Amenzalizem</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dirty="0">
                          <a:solidFill>
                            <a:srgbClr val="002060"/>
                          </a:solidFill>
                          <a:latin typeface="Constantia"/>
                          <a:ea typeface="Calibri"/>
                          <a:cs typeface="Times New Roman"/>
                        </a:rPr>
                        <a:t>-(oškodovanec)</a:t>
                      </a:r>
                      <a:endParaRPr lang="sl-SI"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dirty="0">
                          <a:solidFill>
                            <a:srgbClr val="002060"/>
                          </a:solidFill>
                          <a:latin typeface="Constantia"/>
                          <a:ea typeface="Calibri"/>
                          <a:cs typeface="Times New Roman"/>
                        </a:rPr>
                        <a:t>0(nima koristi, niti škode)</a:t>
                      </a:r>
                      <a:endParaRPr lang="sl-SI"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50893">
                <a:tc vMerge="1">
                  <a:txBody>
                    <a:bodyPr/>
                    <a:lstStyle/>
                    <a:p>
                      <a:endParaRPr lang="sl-SI"/>
                    </a:p>
                  </a:txBody>
                  <a:tcPr/>
                </a:tc>
                <a:tc>
                  <a:txBody>
                    <a:bodyPr/>
                    <a:lstStyle/>
                    <a:p>
                      <a:pPr>
                        <a:spcAft>
                          <a:spcPts val="0"/>
                        </a:spcAft>
                      </a:pPr>
                      <a:r>
                        <a:rPr lang="sl-SI" sz="1800" b="1">
                          <a:solidFill>
                            <a:srgbClr val="00B0F0"/>
                          </a:solidFill>
                          <a:latin typeface="Constantia"/>
                          <a:ea typeface="Calibri"/>
                          <a:cs typeface="Times New Roman"/>
                        </a:rPr>
                        <a:t>Kompeticija – tekmovanje za dobrine</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a:solidFill>
                            <a:srgbClr val="00B0F0"/>
                          </a:solidFill>
                          <a:latin typeface="Constantia"/>
                          <a:ea typeface="Calibri"/>
                          <a:cs typeface="Times New Roman"/>
                        </a:rPr>
                        <a:t>-</a:t>
                      </a:r>
                      <a:endParaRPr lang="sl-SI"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l-SI" sz="1800" b="1" dirty="0">
                          <a:solidFill>
                            <a:srgbClr val="00B0F0"/>
                          </a:solidFill>
                          <a:latin typeface="Constantia"/>
                          <a:ea typeface="Calibri"/>
                          <a:cs typeface="Times New Roman"/>
                        </a:rPr>
                        <a:t>-</a:t>
                      </a:r>
                      <a:endParaRPr lang="sl-SI"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b="1" dirty="0"/>
              <a:t>Mutualizem</a:t>
            </a:r>
            <a:br>
              <a:rPr lang="sl-SI" dirty="0"/>
            </a:br>
            <a:endParaRPr lang="sl-SI" dirty="0"/>
          </a:p>
        </p:txBody>
      </p:sp>
      <p:sp>
        <p:nvSpPr>
          <p:cNvPr id="3" name="Ograda vsebine 2"/>
          <p:cNvSpPr>
            <a:spLocks noGrp="1"/>
          </p:cNvSpPr>
          <p:nvPr>
            <p:ph idx="1"/>
          </p:nvPr>
        </p:nvSpPr>
        <p:spPr/>
        <p:txBody>
          <a:bodyPr>
            <a:normAutofit/>
          </a:bodyPr>
          <a:lstStyle/>
          <a:p>
            <a:r>
              <a:rPr lang="sl-SI" dirty="0"/>
              <a:t>Je zveza dveh vrst, pri kateri imata obe korist, lahko se razvije tudi med več vrstami. Trdnost povezave je različna, pogosto je zveza med njima obvezna.</a:t>
            </a:r>
          </a:p>
          <a:p>
            <a:r>
              <a:rPr lang="sl-SI" dirty="0"/>
              <a:t>Mutualizem omogoča partnerjem ugodnejše življenje, pogosto celo možnost preživetja v ekološko manj ugodnem okolju. </a:t>
            </a:r>
          </a:p>
          <a:p>
            <a:r>
              <a:rPr lang="sl-SI" dirty="0"/>
              <a:t>NUJNO: lišaji(alga+gliva), prežvekovalci + bakterije.,opraševalci + cvetovi</a:t>
            </a:r>
            <a:br>
              <a:rPr lang="sl-SI" dirty="0"/>
            </a:br>
            <a:r>
              <a:rPr lang="sl-SI" dirty="0"/>
              <a:t>NEOBVEZN: mravlje + tropske akacije, rak samotar + vetrnica, </a:t>
            </a:r>
          </a:p>
          <a:p>
            <a:endParaRPr lang="sl-SI"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D010401-00E9-42BD-9D3A-9C31622AE349}"/>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74C7883B-A726-4603-8A03-B221D276E850}"/>
              </a:ext>
            </a:extLst>
          </p:cNvPr>
          <p:cNvSpPr>
            <a:spLocks noGrp="1"/>
          </p:cNvSpPr>
          <p:nvPr>
            <p:ph idx="1"/>
          </p:nvPr>
        </p:nvSpPr>
        <p:spPr/>
        <p:txBody>
          <a:bodyPr/>
          <a:lstStyle/>
          <a:p>
            <a:endParaRPr lang="sl-SI"/>
          </a:p>
        </p:txBody>
      </p:sp>
      <p:pic>
        <p:nvPicPr>
          <p:cNvPr id="5" name="Slika 4">
            <a:extLst>
              <a:ext uri="{FF2B5EF4-FFF2-40B4-BE49-F238E27FC236}">
                <a16:creationId xmlns:a16="http://schemas.microsoft.com/office/drawing/2014/main" id="{4A692514-C427-4C8D-89C6-AA05F076B502}"/>
              </a:ext>
            </a:extLst>
          </p:cNvPr>
          <p:cNvPicPr>
            <a:picLocks noChangeAspect="1"/>
          </p:cNvPicPr>
          <p:nvPr/>
        </p:nvPicPr>
        <p:blipFill>
          <a:blip r:embed="rId2"/>
          <a:stretch>
            <a:fillRect/>
          </a:stretch>
        </p:blipFill>
        <p:spPr>
          <a:xfrm>
            <a:off x="5879976" y="4081951"/>
            <a:ext cx="4451582" cy="2533055"/>
          </a:xfrm>
          <a:prstGeom prst="rect">
            <a:avLst/>
          </a:prstGeom>
        </p:spPr>
      </p:pic>
      <p:pic>
        <p:nvPicPr>
          <p:cNvPr id="6" name="Slika 5">
            <a:extLst>
              <a:ext uri="{FF2B5EF4-FFF2-40B4-BE49-F238E27FC236}">
                <a16:creationId xmlns:a16="http://schemas.microsoft.com/office/drawing/2014/main" id="{E15E0B4B-68EC-4685-9FA5-3187DCB7505B}"/>
              </a:ext>
            </a:extLst>
          </p:cNvPr>
          <p:cNvPicPr>
            <a:picLocks noChangeAspect="1"/>
          </p:cNvPicPr>
          <p:nvPr/>
        </p:nvPicPr>
        <p:blipFill>
          <a:blip r:embed="rId3"/>
          <a:stretch>
            <a:fillRect/>
          </a:stretch>
        </p:blipFill>
        <p:spPr>
          <a:xfrm>
            <a:off x="5543737" y="14319"/>
            <a:ext cx="5124061" cy="3843046"/>
          </a:xfrm>
          <a:prstGeom prst="rect">
            <a:avLst/>
          </a:prstGeom>
        </p:spPr>
      </p:pic>
      <p:pic>
        <p:nvPicPr>
          <p:cNvPr id="7" name="Slika 6">
            <a:extLst>
              <a:ext uri="{FF2B5EF4-FFF2-40B4-BE49-F238E27FC236}">
                <a16:creationId xmlns:a16="http://schemas.microsoft.com/office/drawing/2014/main" id="{C8EC3CE9-2F2B-4870-AC98-75FDFC1D36E9}"/>
              </a:ext>
            </a:extLst>
          </p:cNvPr>
          <p:cNvPicPr>
            <a:picLocks noChangeAspect="1"/>
          </p:cNvPicPr>
          <p:nvPr/>
        </p:nvPicPr>
        <p:blipFill>
          <a:blip r:embed="rId4"/>
          <a:stretch>
            <a:fillRect/>
          </a:stretch>
        </p:blipFill>
        <p:spPr>
          <a:xfrm>
            <a:off x="2201293" y="2060849"/>
            <a:ext cx="3219048" cy="2466667"/>
          </a:xfrm>
          <a:prstGeom prst="rect">
            <a:avLst/>
          </a:prstGeom>
        </p:spPr>
      </p:pic>
    </p:spTree>
    <p:extLst>
      <p:ext uri="{BB962C8B-B14F-4D97-AF65-F5344CB8AC3E}">
        <p14:creationId xmlns:p14="http://schemas.microsoft.com/office/powerpoint/2010/main" val="3873569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b="1" dirty="0" err="1"/>
              <a:t>Protokooperacija</a:t>
            </a:r>
            <a:endParaRPr lang="sl-SI" dirty="0"/>
          </a:p>
        </p:txBody>
      </p:sp>
      <p:sp>
        <p:nvSpPr>
          <p:cNvPr id="3" name="Ograda vsebine 2"/>
          <p:cNvSpPr>
            <a:spLocks noGrp="1"/>
          </p:cNvSpPr>
          <p:nvPr>
            <p:ph idx="1"/>
          </p:nvPr>
        </p:nvSpPr>
        <p:spPr/>
        <p:txBody>
          <a:bodyPr/>
          <a:lstStyle/>
          <a:p>
            <a:r>
              <a:rPr lang="sl-SI" dirty="0"/>
              <a:t>Med seboj sodelujeta dva ali več različnih vrst živali. </a:t>
            </a:r>
          </a:p>
          <a:p>
            <a:r>
              <a:rPr lang="sl-SI" u="sng" dirty="0"/>
              <a:t>Primer</a:t>
            </a:r>
            <a:r>
              <a:rPr lang="sl-SI" dirty="0"/>
              <a:t> so mešane črede kopitarjev (dober voh) in nojev (dober vid) v savani </a:t>
            </a:r>
            <a:r>
              <a:rPr lang="sl-SI" dirty="0">
                <a:sym typeface="Wingdings"/>
              </a:rPr>
              <a:t></a:t>
            </a:r>
            <a:r>
              <a:rPr lang="sl-SI" dirty="0"/>
              <a:t>isti sovražnik gepard, boljša zaščita, medarski jazbec in prič medosledec, školjka leščur in rakovica čuvarka leščurja. Ni obvezna vendar je za sodelujoče živali koristna. </a:t>
            </a:r>
          </a:p>
          <a:p>
            <a:endParaRPr lang="sl-SI"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300F468-9A2F-416A-A6FE-346792912936}"/>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C615393D-E901-4E77-B185-558E609D6F26}"/>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C8C196D6-9216-4B9D-BC2F-C4BA5B2AFE4D}"/>
              </a:ext>
            </a:extLst>
          </p:cNvPr>
          <p:cNvPicPr>
            <a:picLocks noChangeAspect="1"/>
          </p:cNvPicPr>
          <p:nvPr/>
        </p:nvPicPr>
        <p:blipFill>
          <a:blip r:embed="rId2"/>
          <a:stretch>
            <a:fillRect/>
          </a:stretch>
        </p:blipFill>
        <p:spPr>
          <a:xfrm>
            <a:off x="2425168" y="846139"/>
            <a:ext cx="7341664" cy="4716463"/>
          </a:xfrm>
          <a:prstGeom prst="rect">
            <a:avLst/>
          </a:prstGeom>
        </p:spPr>
      </p:pic>
    </p:spTree>
    <p:extLst>
      <p:ext uri="{BB962C8B-B14F-4D97-AF65-F5344CB8AC3E}">
        <p14:creationId xmlns:p14="http://schemas.microsoft.com/office/powerpoint/2010/main" val="16345645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81200" y="450800"/>
            <a:ext cx="8229600" cy="562074"/>
          </a:xfrm>
        </p:spPr>
        <p:txBody>
          <a:bodyPr>
            <a:normAutofit fontScale="90000"/>
          </a:bodyPr>
          <a:lstStyle/>
          <a:p>
            <a:r>
              <a:rPr lang="sl-SI" b="1" dirty="0" err="1"/>
              <a:t>Komenzalizem</a:t>
            </a:r>
            <a:br>
              <a:rPr lang="sl-SI" dirty="0"/>
            </a:br>
            <a:endParaRPr lang="sl-SI" dirty="0"/>
          </a:p>
        </p:txBody>
      </p:sp>
      <p:sp>
        <p:nvSpPr>
          <p:cNvPr id="3" name="Ograda vsebine 2"/>
          <p:cNvSpPr>
            <a:spLocks noGrp="1"/>
          </p:cNvSpPr>
          <p:nvPr>
            <p:ph idx="1"/>
          </p:nvPr>
        </p:nvSpPr>
        <p:spPr>
          <a:xfrm>
            <a:off x="1981200" y="836713"/>
            <a:ext cx="8229600" cy="5289451"/>
          </a:xfrm>
        </p:spPr>
        <p:txBody>
          <a:bodyPr>
            <a:normAutofit/>
          </a:bodyPr>
          <a:lstStyle/>
          <a:p>
            <a:r>
              <a:rPr lang="sl-SI" dirty="0"/>
              <a:t>Samo en udeleženec ima korist, za druge odnos ni niti koristen niti škodljiv v naravi zelo pogost. </a:t>
            </a:r>
          </a:p>
          <a:p>
            <a:r>
              <a:rPr lang="sl-SI" dirty="0"/>
              <a:t>Npr. ptiči ki spletejo gnezdo na drevesu, raki vitičnjaki se prirastejo na oklep morske želve, lišaji ki rasejo na deblu in vejah. Nekateri se le občasno držijo telesa druge živali, npr. pršice se oprimejo hroščev govnačev, dokler hrošč ne najde govna za hrano.</a:t>
            </a:r>
            <a:br>
              <a:rPr lang="sl-SI" dirty="0"/>
            </a:br>
            <a:br>
              <a:rPr lang="sl-SI" dirty="0"/>
            </a:br>
            <a:endParaRPr lang="sl-SI"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569D129-BD49-4B4D-86DE-5C86F723F21C}"/>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46AFD22E-BF01-4CB4-A391-6EA76DE90C1D}"/>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7CBFD3A7-BAC7-4060-8658-DA5F095065E0}"/>
              </a:ext>
            </a:extLst>
          </p:cNvPr>
          <p:cNvPicPr>
            <a:picLocks noChangeAspect="1"/>
          </p:cNvPicPr>
          <p:nvPr/>
        </p:nvPicPr>
        <p:blipFill>
          <a:blip r:embed="rId2"/>
          <a:stretch>
            <a:fillRect/>
          </a:stretch>
        </p:blipFill>
        <p:spPr>
          <a:xfrm>
            <a:off x="2639616" y="418356"/>
            <a:ext cx="7241440" cy="6021288"/>
          </a:xfrm>
          <a:prstGeom prst="rect">
            <a:avLst/>
          </a:prstGeom>
        </p:spPr>
      </p:pic>
    </p:spTree>
    <p:extLst>
      <p:ext uri="{BB962C8B-B14F-4D97-AF65-F5344CB8AC3E}">
        <p14:creationId xmlns:p14="http://schemas.microsoft.com/office/powerpoint/2010/main" val="25517183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b="1" dirty="0" err="1"/>
              <a:t>Predatorstvo</a:t>
            </a:r>
            <a:br>
              <a:rPr lang="sl-SI" dirty="0"/>
            </a:br>
            <a:endParaRPr lang="sl-SI" dirty="0"/>
          </a:p>
        </p:txBody>
      </p:sp>
      <p:sp>
        <p:nvSpPr>
          <p:cNvPr id="3" name="Ograda vsebine 2"/>
          <p:cNvSpPr>
            <a:spLocks noGrp="1"/>
          </p:cNvSpPr>
          <p:nvPr>
            <p:ph idx="1"/>
          </p:nvPr>
        </p:nvSpPr>
        <p:spPr/>
        <p:txBody>
          <a:bodyPr>
            <a:normAutofit/>
          </a:bodyPr>
          <a:lstStyle/>
          <a:p>
            <a:r>
              <a:rPr lang="sl-SI" dirty="0"/>
              <a:t>Odnos med plenom in plenilcem. Za plenilca in njegov plen je značilen vzporedni razvoj (</a:t>
            </a:r>
            <a:r>
              <a:rPr lang="sl-SI" dirty="0" err="1"/>
              <a:t>koevolucija</a:t>
            </a:r>
            <a:r>
              <a:rPr lang="sl-SI" dirty="0"/>
              <a:t>). Plen je izboljšal obrambo, plenilec pa prilagoditve za lov. Obrambna strategija plena. </a:t>
            </a:r>
          </a:p>
          <a:p>
            <a:endParaRPr lang="sl-SI"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lstStyle/>
          <a:p>
            <a:endParaRPr lang="sl-SI"/>
          </a:p>
        </p:txBody>
      </p:sp>
      <p:pic>
        <p:nvPicPr>
          <p:cNvPr id="17410" name="Picture 2"/>
          <p:cNvPicPr>
            <a:picLocks noChangeAspect="1" noChangeArrowheads="1"/>
          </p:cNvPicPr>
          <p:nvPr/>
        </p:nvPicPr>
        <p:blipFill>
          <a:blip r:embed="rId2" cstate="print"/>
          <a:srcRect/>
          <a:stretch>
            <a:fillRect/>
          </a:stretch>
        </p:blipFill>
        <p:spPr bwMode="auto">
          <a:xfrm>
            <a:off x="1703513" y="260648"/>
            <a:ext cx="8739855" cy="576064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970524-EF76-4AF7-BFE5-2B9AC6EEE3AC}"/>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6A7A52C3-13AE-42A3-B213-CB3757AD170F}"/>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9C80E5B3-32A0-4990-8F70-53C3218FAD8C}"/>
              </a:ext>
            </a:extLst>
          </p:cNvPr>
          <p:cNvPicPr>
            <a:picLocks noChangeAspect="1"/>
          </p:cNvPicPr>
          <p:nvPr/>
        </p:nvPicPr>
        <p:blipFill>
          <a:blip r:embed="rId2"/>
          <a:stretch>
            <a:fillRect/>
          </a:stretch>
        </p:blipFill>
        <p:spPr>
          <a:xfrm>
            <a:off x="1976332" y="702021"/>
            <a:ext cx="7643192" cy="5090485"/>
          </a:xfrm>
          <a:prstGeom prst="rect">
            <a:avLst/>
          </a:prstGeom>
        </p:spPr>
      </p:pic>
    </p:spTree>
    <p:extLst>
      <p:ext uri="{BB962C8B-B14F-4D97-AF65-F5344CB8AC3E}">
        <p14:creationId xmlns:p14="http://schemas.microsoft.com/office/powerpoint/2010/main" val="3952217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39383849-F2FB-40B9-89D9-B819488DD442}"/>
              </a:ext>
            </a:extLst>
          </p:cNvPr>
          <p:cNvSpPr>
            <a:spLocks noGrp="1"/>
          </p:cNvSpPr>
          <p:nvPr>
            <p:ph idx="1"/>
          </p:nvPr>
        </p:nvSpPr>
        <p:spPr>
          <a:xfrm>
            <a:off x="1981200" y="260649"/>
            <a:ext cx="8229600" cy="5865515"/>
          </a:xfrm>
        </p:spPr>
        <p:txBody>
          <a:bodyPr>
            <a:normAutofit/>
          </a:bodyPr>
          <a:lstStyle/>
          <a:p>
            <a:r>
              <a:rPr lang="sl-SI" dirty="0"/>
              <a:t>Med plenom in plenilcem obstaja: </a:t>
            </a:r>
            <a:br>
              <a:rPr lang="sl-SI" dirty="0"/>
            </a:br>
            <a:r>
              <a:rPr lang="sl-SI" dirty="0"/>
              <a:t> a) Ustrezno velikostno razmerje (plen ne sme biti premajhen ampak dovolj velik da nasiti plenilca. Čas za iskanje plena ne sme biti predolg in v oplenjenem telesu mora biti več energije kot je bilo porabljene za lov).</a:t>
            </a:r>
          </a:p>
          <a:p>
            <a:r>
              <a:rPr lang="sl-SI" dirty="0"/>
              <a:t>b) Ustrezno številčno razmerje (populacije plena so številčnejše od populacij plenilca. Navadno plenilci niso specializirani in lovijo različne vrste plena. Plen mora biti dovolj številčen, da je srečanje dovolj pogosto in da čas za lov ni predolg. S tem preprečujejo preveliko populacijsko rast plena. </a:t>
            </a:r>
          </a:p>
          <a:p>
            <a:endParaRPr lang="sl-SI" dirty="0"/>
          </a:p>
        </p:txBody>
      </p:sp>
    </p:spTree>
    <p:extLst>
      <p:ext uri="{BB962C8B-B14F-4D97-AF65-F5344CB8AC3E}">
        <p14:creationId xmlns:p14="http://schemas.microsoft.com/office/powerpoint/2010/main" val="29289671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FD4D998F-79EB-4CF3-9132-CB6A97D917D4}"/>
              </a:ext>
            </a:extLst>
          </p:cNvPr>
          <p:cNvSpPr>
            <a:spLocks noGrp="1"/>
          </p:cNvSpPr>
          <p:nvPr>
            <p:ph idx="1"/>
          </p:nvPr>
        </p:nvSpPr>
        <p:spPr>
          <a:xfrm>
            <a:off x="1981200" y="260649"/>
            <a:ext cx="8229600" cy="5865515"/>
          </a:xfrm>
        </p:spPr>
        <p:txBody>
          <a:bodyPr>
            <a:normAutofit/>
          </a:bodyPr>
          <a:lstStyle/>
          <a:p>
            <a:r>
              <a:rPr lang="sl-SI" dirty="0"/>
              <a:t>Ko narašča število plena, narašča število plenilcev. Več plenilcev upleni več plena, kar povzroči upadanje številčnosti plena, to  pa upadanje  številčnosti plenilcev- številčnost obeh torej niha. </a:t>
            </a:r>
            <a:r>
              <a:rPr lang="sl-SI" u="sng" dirty="0"/>
              <a:t>Krivulja številčnosti plenilcev je v časovnem zamiku.</a:t>
            </a:r>
            <a:r>
              <a:rPr lang="sl-SI" dirty="0"/>
              <a:t> Plenilce lahko uporabimo za zatiranje škodljivcev, ki jih drugače v naravi ni. Plenilec lahko lovi iz zasede (večji učinek ne številčnost plena) ali v teku in v skupin ali posamič.</a:t>
            </a:r>
          </a:p>
          <a:p>
            <a:r>
              <a:rPr lang="sl-SI" dirty="0"/>
              <a:t>Dokler plenilci zadržujejo populacijo plena pod nosilnostjo okolja, obstaja ravnotežje.</a:t>
            </a:r>
          </a:p>
          <a:p>
            <a:endParaRPr lang="sl-SI" dirty="0"/>
          </a:p>
        </p:txBody>
      </p:sp>
    </p:spTree>
    <p:extLst>
      <p:ext uri="{BB962C8B-B14F-4D97-AF65-F5344CB8AC3E}">
        <p14:creationId xmlns:p14="http://schemas.microsoft.com/office/powerpoint/2010/main" val="41564103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b="1" dirty="0"/>
              <a:t>Parazitizem</a:t>
            </a:r>
            <a:br>
              <a:rPr lang="sl-SI" dirty="0"/>
            </a:br>
            <a:endParaRPr lang="sl-SI" dirty="0"/>
          </a:p>
        </p:txBody>
      </p:sp>
      <p:sp>
        <p:nvSpPr>
          <p:cNvPr id="3" name="Ograda vsebine 2"/>
          <p:cNvSpPr>
            <a:spLocks noGrp="1"/>
          </p:cNvSpPr>
          <p:nvPr>
            <p:ph idx="1"/>
          </p:nvPr>
        </p:nvSpPr>
        <p:spPr/>
        <p:txBody>
          <a:bodyPr>
            <a:normAutofit/>
          </a:bodyPr>
          <a:lstStyle/>
          <a:p>
            <a:r>
              <a:rPr lang="sl-SI" dirty="0"/>
              <a:t>V bistvu je poseben primer pletilstva, </a:t>
            </a:r>
            <a:r>
              <a:rPr lang="sl-SI" b="1" dirty="0"/>
              <a:t>plenilec ne ubije plena takoj in ga ne požre naenkrat.</a:t>
            </a:r>
            <a:r>
              <a:rPr lang="sl-SI" dirty="0"/>
              <a:t> Naselijo se na kožo žrtve ali pa prodre v njegovo notranjost (žile, črevo). Uspešen parazit izkorišča gostitelja tako, da mu povzroča čim manj škode. Gostitelji so lahko vsi razen virusov.</a:t>
            </a:r>
          </a:p>
          <a:p>
            <a:endParaRPr lang="sl-SI"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D8F5DB23-C087-4862-AE8E-48982824D536}"/>
              </a:ext>
            </a:extLst>
          </p:cNvPr>
          <p:cNvSpPr>
            <a:spLocks noGrp="1"/>
          </p:cNvSpPr>
          <p:nvPr>
            <p:ph idx="1"/>
          </p:nvPr>
        </p:nvSpPr>
        <p:spPr>
          <a:xfrm>
            <a:off x="1981200" y="260649"/>
            <a:ext cx="8229600" cy="5865515"/>
          </a:xfrm>
        </p:spPr>
        <p:txBody>
          <a:bodyPr>
            <a:normAutofit/>
          </a:bodyPr>
          <a:lstStyle/>
          <a:p>
            <a:r>
              <a:rPr lang="sl-SI" b="1" dirty="0" err="1"/>
              <a:t>Endoparaziti</a:t>
            </a:r>
            <a:r>
              <a:rPr lang="sl-SI" dirty="0"/>
              <a:t> (notranje) – bakterije, trosovci, trakulje, gliste…</a:t>
            </a:r>
          </a:p>
          <a:p>
            <a:endParaRPr lang="sl-SI" dirty="0"/>
          </a:p>
        </p:txBody>
      </p:sp>
      <p:pic>
        <p:nvPicPr>
          <p:cNvPr id="4" name="Slika 3">
            <a:extLst>
              <a:ext uri="{FF2B5EF4-FFF2-40B4-BE49-F238E27FC236}">
                <a16:creationId xmlns:a16="http://schemas.microsoft.com/office/drawing/2014/main" id="{B5D601A6-0B26-46C2-81B6-E1F70716D5A2}"/>
              </a:ext>
            </a:extLst>
          </p:cNvPr>
          <p:cNvPicPr>
            <a:picLocks noChangeAspect="1"/>
          </p:cNvPicPr>
          <p:nvPr/>
        </p:nvPicPr>
        <p:blipFill>
          <a:blip r:embed="rId2"/>
          <a:stretch>
            <a:fillRect/>
          </a:stretch>
        </p:blipFill>
        <p:spPr>
          <a:xfrm>
            <a:off x="6096001" y="980728"/>
            <a:ext cx="4571189" cy="3428392"/>
          </a:xfrm>
          <a:prstGeom prst="rect">
            <a:avLst/>
          </a:prstGeom>
        </p:spPr>
      </p:pic>
      <p:pic>
        <p:nvPicPr>
          <p:cNvPr id="5" name="Slika 4">
            <a:extLst>
              <a:ext uri="{FF2B5EF4-FFF2-40B4-BE49-F238E27FC236}">
                <a16:creationId xmlns:a16="http://schemas.microsoft.com/office/drawing/2014/main" id="{714F9E0F-FA72-4968-AD9E-33754904824F}"/>
              </a:ext>
            </a:extLst>
          </p:cNvPr>
          <p:cNvPicPr>
            <a:picLocks noChangeAspect="1"/>
          </p:cNvPicPr>
          <p:nvPr/>
        </p:nvPicPr>
        <p:blipFill>
          <a:blip r:embed="rId3"/>
          <a:stretch>
            <a:fillRect/>
          </a:stretch>
        </p:blipFill>
        <p:spPr>
          <a:xfrm>
            <a:off x="1734361" y="1556793"/>
            <a:ext cx="3905250" cy="2105025"/>
          </a:xfrm>
          <a:prstGeom prst="rect">
            <a:avLst/>
          </a:prstGeom>
        </p:spPr>
      </p:pic>
      <p:pic>
        <p:nvPicPr>
          <p:cNvPr id="6" name="Slika 5">
            <a:extLst>
              <a:ext uri="{FF2B5EF4-FFF2-40B4-BE49-F238E27FC236}">
                <a16:creationId xmlns:a16="http://schemas.microsoft.com/office/drawing/2014/main" id="{69E5F347-B935-4184-928F-BE422F546239}"/>
              </a:ext>
            </a:extLst>
          </p:cNvPr>
          <p:cNvPicPr>
            <a:picLocks noChangeAspect="1"/>
          </p:cNvPicPr>
          <p:nvPr/>
        </p:nvPicPr>
        <p:blipFill>
          <a:blip r:embed="rId4"/>
          <a:stretch>
            <a:fillRect/>
          </a:stretch>
        </p:blipFill>
        <p:spPr>
          <a:xfrm>
            <a:off x="1847528" y="4509121"/>
            <a:ext cx="4770804" cy="1938139"/>
          </a:xfrm>
          <a:prstGeom prst="rect">
            <a:avLst/>
          </a:prstGeom>
        </p:spPr>
      </p:pic>
    </p:spTree>
    <p:extLst>
      <p:ext uri="{BB962C8B-B14F-4D97-AF65-F5344CB8AC3E}">
        <p14:creationId xmlns:p14="http://schemas.microsoft.com/office/powerpoint/2010/main" val="6193920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B0897264-7E72-4AA4-B923-21F77B61C698}"/>
              </a:ext>
            </a:extLst>
          </p:cNvPr>
          <p:cNvSpPr>
            <a:spLocks noGrp="1"/>
          </p:cNvSpPr>
          <p:nvPr>
            <p:ph idx="1"/>
          </p:nvPr>
        </p:nvSpPr>
        <p:spPr>
          <a:xfrm>
            <a:off x="1837184" y="260648"/>
            <a:ext cx="8229600" cy="1108720"/>
          </a:xfrm>
        </p:spPr>
        <p:txBody>
          <a:bodyPr/>
          <a:lstStyle/>
          <a:p>
            <a:r>
              <a:rPr lang="sl-SI" b="1" dirty="0" err="1"/>
              <a:t>Eksoparaziti</a:t>
            </a:r>
            <a:r>
              <a:rPr lang="sl-SI" dirty="0"/>
              <a:t> (zunanje- živijo na koži gostitelja) - pijavke, listne uši, klopi, bolhe, komarji…</a:t>
            </a:r>
          </a:p>
          <a:p>
            <a:endParaRPr lang="sl-SI" dirty="0"/>
          </a:p>
        </p:txBody>
      </p:sp>
      <p:pic>
        <p:nvPicPr>
          <p:cNvPr id="4" name="Slika 3">
            <a:extLst>
              <a:ext uri="{FF2B5EF4-FFF2-40B4-BE49-F238E27FC236}">
                <a16:creationId xmlns:a16="http://schemas.microsoft.com/office/drawing/2014/main" id="{FEA0F7CD-B804-47FC-A290-51CB99DA653E}"/>
              </a:ext>
            </a:extLst>
          </p:cNvPr>
          <p:cNvPicPr>
            <a:picLocks noChangeAspect="1"/>
          </p:cNvPicPr>
          <p:nvPr/>
        </p:nvPicPr>
        <p:blipFill>
          <a:blip r:embed="rId2"/>
          <a:stretch>
            <a:fillRect/>
          </a:stretch>
        </p:blipFill>
        <p:spPr>
          <a:xfrm>
            <a:off x="6960096" y="1412776"/>
            <a:ext cx="3456384" cy="2592288"/>
          </a:xfrm>
          <a:prstGeom prst="rect">
            <a:avLst/>
          </a:prstGeom>
        </p:spPr>
      </p:pic>
      <p:pic>
        <p:nvPicPr>
          <p:cNvPr id="5" name="Slika 4">
            <a:extLst>
              <a:ext uri="{FF2B5EF4-FFF2-40B4-BE49-F238E27FC236}">
                <a16:creationId xmlns:a16="http://schemas.microsoft.com/office/drawing/2014/main" id="{54546ADF-2605-47AF-B3D9-7A38FCA625ED}"/>
              </a:ext>
            </a:extLst>
          </p:cNvPr>
          <p:cNvPicPr>
            <a:picLocks noChangeAspect="1"/>
          </p:cNvPicPr>
          <p:nvPr/>
        </p:nvPicPr>
        <p:blipFill>
          <a:blip r:embed="rId3"/>
          <a:stretch>
            <a:fillRect/>
          </a:stretch>
        </p:blipFill>
        <p:spPr>
          <a:xfrm>
            <a:off x="7104113" y="4429286"/>
            <a:ext cx="2124075" cy="2152650"/>
          </a:xfrm>
          <a:prstGeom prst="rect">
            <a:avLst/>
          </a:prstGeom>
        </p:spPr>
      </p:pic>
      <p:pic>
        <p:nvPicPr>
          <p:cNvPr id="6" name="Slika 5">
            <a:extLst>
              <a:ext uri="{FF2B5EF4-FFF2-40B4-BE49-F238E27FC236}">
                <a16:creationId xmlns:a16="http://schemas.microsoft.com/office/drawing/2014/main" id="{61695A3D-63BF-4997-BAD3-18FA457D6F3D}"/>
              </a:ext>
            </a:extLst>
          </p:cNvPr>
          <p:cNvPicPr>
            <a:picLocks noChangeAspect="1"/>
          </p:cNvPicPr>
          <p:nvPr/>
        </p:nvPicPr>
        <p:blipFill>
          <a:blip r:embed="rId4"/>
          <a:stretch>
            <a:fillRect/>
          </a:stretch>
        </p:blipFill>
        <p:spPr>
          <a:xfrm>
            <a:off x="2711624" y="1521545"/>
            <a:ext cx="3576432" cy="2374751"/>
          </a:xfrm>
          <a:prstGeom prst="rect">
            <a:avLst/>
          </a:prstGeom>
        </p:spPr>
      </p:pic>
      <p:pic>
        <p:nvPicPr>
          <p:cNvPr id="7" name="Slika 6">
            <a:extLst>
              <a:ext uri="{FF2B5EF4-FFF2-40B4-BE49-F238E27FC236}">
                <a16:creationId xmlns:a16="http://schemas.microsoft.com/office/drawing/2014/main" id="{0CA91EDE-72BD-47D5-8BDC-FE9942C08B2F}"/>
              </a:ext>
            </a:extLst>
          </p:cNvPr>
          <p:cNvPicPr>
            <a:picLocks noChangeAspect="1"/>
          </p:cNvPicPr>
          <p:nvPr/>
        </p:nvPicPr>
        <p:blipFill>
          <a:blip r:embed="rId5"/>
          <a:stretch>
            <a:fillRect/>
          </a:stretch>
        </p:blipFill>
        <p:spPr>
          <a:xfrm>
            <a:off x="1837185" y="3976430"/>
            <a:ext cx="4812521" cy="2881571"/>
          </a:xfrm>
          <a:prstGeom prst="rect">
            <a:avLst/>
          </a:prstGeom>
        </p:spPr>
      </p:pic>
    </p:spTree>
    <p:extLst>
      <p:ext uri="{BB962C8B-B14F-4D97-AF65-F5344CB8AC3E}">
        <p14:creationId xmlns:p14="http://schemas.microsoft.com/office/powerpoint/2010/main" val="37359387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8F2C7842-CB8E-43A2-9D1C-2154491A3E8C}"/>
              </a:ext>
            </a:extLst>
          </p:cNvPr>
          <p:cNvSpPr>
            <a:spLocks noGrp="1"/>
          </p:cNvSpPr>
          <p:nvPr>
            <p:ph idx="1"/>
          </p:nvPr>
        </p:nvSpPr>
        <p:spPr>
          <a:xfrm>
            <a:off x="1981200" y="620689"/>
            <a:ext cx="8229600" cy="5505475"/>
          </a:xfrm>
        </p:spPr>
        <p:txBody>
          <a:bodyPr/>
          <a:lstStyle/>
          <a:p>
            <a:r>
              <a:rPr lang="sl-SI" dirty="0"/>
              <a:t>Socialno </a:t>
            </a:r>
            <a:r>
              <a:rPr lang="sl-SI" dirty="0" err="1"/>
              <a:t>zajedalstvo</a:t>
            </a:r>
            <a:r>
              <a:rPr lang="sl-SI" dirty="0"/>
              <a:t> pa se pojavlja pri mravljah (ena vrsta gre v mravljišče druge in tam nabere bube, ki potem delajo za njih). </a:t>
            </a:r>
          </a:p>
          <a:p>
            <a:endParaRPr lang="sl-SI" dirty="0"/>
          </a:p>
        </p:txBody>
      </p:sp>
      <p:pic>
        <p:nvPicPr>
          <p:cNvPr id="4" name="Slika 3">
            <a:extLst>
              <a:ext uri="{FF2B5EF4-FFF2-40B4-BE49-F238E27FC236}">
                <a16:creationId xmlns:a16="http://schemas.microsoft.com/office/drawing/2014/main" id="{E8267451-7D84-451E-8B46-3560BB378450}"/>
              </a:ext>
            </a:extLst>
          </p:cNvPr>
          <p:cNvPicPr>
            <a:picLocks noChangeAspect="1"/>
          </p:cNvPicPr>
          <p:nvPr/>
        </p:nvPicPr>
        <p:blipFill>
          <a:blip r:embed="rId2"/>
          <a:stretch>
            <a:fillRect/>
          </a:stretch>
        </p:blipFill>
        <p:spPr>
          <a:xfrm>
            <a:off x="2855640" y="2339279"/>
            <a:ext cx="6732240" cy="3786885"/>
          </a:xfrm>
          <a:prstGeom prst="rect">
            <a:avLst/>
          </a:prstGeom>
        </p:spPr>
      </p:pic>
    </p:spTree>
    <p:extLst>
      <p:ext uri="{BB962C8B-B14F-4D97-AF65-F5344CB8AC3E}">
        <p14:creationId xmlns:p14="http://schemas.microsoft.com/office/powerpoint/2010/main" val="2586876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b="1" dirty="0" err="1"/>
              <a:t>Amenzalizem</a:t>
            </a:r>
            <a:br>
              <a:rPr lang="sl-SI" dirty="0"/>
            </a:br>
            <a:endParaRPr lang="sl-SI" dirty="0"/>
          </a:p>
        </p:txBody>
      </p:sp>
      <p:sp>
        <p:nvSpPr>
          <p:cNvPr id="3" name="Ograda vsebine 2"/>
          <p:cNvSpPr>
            <a:spLocks noGrp="1"/>
          </p:cNvSpPr>
          <p:nvPr>
            <p:ph idx="1"/>
          </p:nvPr>
        </p:nvSpPr>
        <p:spPr/>
        <p:txBody>
          <a:bodyPr/>
          <a:lstStyle/>
          <a:p>
            <a:r>
              <a:rPr lang="sl-SI" b="1" dirty="0"/>
              <a:t>Odnos v katerem ena vrsta škoduje drugi in od tega nima neposredne koristi.</a:t>
            </a:r>
            <a:endParaRPr lang="sl-SI" dirty="0"/>
          </a:p>
          <a:p>
            <a:r>
              <a:rPr lang="sl-SI" dirty="0"/>
              <a:t>Cvetenje alg v jezerih in morju zastruplja vodo, zaradi strupenih izločkov alg je zavrta rast in razvoj zooplanktonov in poginjajo ribe. Alge od tega nimajo koristi.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18FB126-08FB-4D98-B7C0-253DD48206D0}"/>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A278F743-1EF5-4700-84A7-F26DDEAE8BE9}"/>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A64F0EF3-9116-4840-A73D-2AED2A9AD999}"/>
              </a:ext>
            </a:extLst>
          </p:cNvPr>
          <p:cNvPicPr>
            <a:picLocks noChangeAspect="1"/>
          </p:cNvPicPr>
          <p:nvPr/>
        </p:nvPicPr>
        <p:blipFill>
          <a:blip r:embed="rId2"/>
          <a:stretch>
            <a:fillRect/>
          </a:stretch>
        </p:blipFill>
        <p:spPr>
          <a:xfrm>
            <a:off x="2063553" y="476672"/>
            <a:ext cx="5101221" cy="2885306"/>
          </a:xfrm>
          <a:prstGeom prst="rect">
            <a:avLst/>
          </a:prstGeom>
        </p:spPr>
      </p:pic>
      <p:pic>
        <p:nvPicPr>
          <p:cNvPr id="5" name="Slika 4">
            <a:extLst>
              <a:ext uri="{FF2B5EF4-FFF2-40B4-BE49-F238E27FC236}">
                <a16:creationId xmlns:a16="http://schemas.microsoft.com/office/drawing/2014/main" id="{94359146-8A26-430D-B7A3-CBEE288B1EEC}"/>
              </a:ext>
            </a:extLst>
          </p:cNvPr>
          <p:cNvPicPr>
            <a:picLocks noChangeAspect="1"/>
          </p:cNvPicPr>
          <p:nvPr/>
        </p:nvPicPr>
        <p:blipFill>
          <a:blip r:embed="rId3"/>
          <a:stretch>
            <a:fillRect/>
          </a:stretch>
        </p:blipFill>
        <p:spPr>
          <a:xfrm>
            <a:off x="5447929" y="2852936"/>
            <a:ext cx="5101221" cy="3825916"/>
          </a:xfrm>
          <a:prstGeom prst="rect">
            <a:avLst/>
          </a:prstGeom>
        </p:spPr>
      </p:pic>
    </p:spTree>
    <p:extLst>
      <p:ext uri="{BB962C8B-B14F-4D97-AF65-F5344CB8AC3E}">
        <p14:creationId xmlns:p14="http://schemas.microsoft.com/office/powerpoint/2010/main" val="3602957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normAutofit fontScale="85000" lnSpcReduction="20000"/>
          </a:bodyPr>
          <a:lstStyle/>
          <a:p>
            <a:r>
              <a:rPr lang="sl-SI" b="1" dirty="0" err="1"/>
              <a:t>Kompeticija</a:t>
            </a:r>
            <a:endParaRPr lang="sl-SI" dirty="0"/>
          </a:p>
          <a:p>
            <a:r>
              <a:rPr lang="sl-SI" dirty="0"/>
              <a:t>Hrana, voda, hranilne snovi, svetloba, prostor so količinsko omejene, organizmi tekmujejo drug z drugim pri izkoriščanju teh odnosov. Večje količine virov ima osebek na voljo, več možnosti ima, da preživi in da ima večje št. Potomcev.</a:t>
            </a:r>
          </a:p>
          <a:p>
            <a:r>
              <a:rPr lang="sl-SI" dirty="0"/>
              <a:t>Tekmovanje med isto vrsto </a:t>
            </a:r>
            <a:r>
              <a:rPr lang="sl-SI" dirty="0">
                <a:sym typeface="Wingdings"/>
              </a:rPr>
              <a:t></a:t>
            </a:r>
            <a:r>
              <a:rPr lang="sl-SI" dirty="0"/>
              <a:t> </a:t>
            </a:r>
            <a:r>
              <a:rPr lang="sl-SI" dirty="0" err="1"/>
              <a:t>intraspecifična</a:t>
            </a:r>
            <a:r>
              <a:rPr lang="sl-SI" dirty="0"/>
              <a:t> </a:t>
            </a:r>
            <a:r>
              <a:rPr lang="sl-SI" dirty="0" err="1"/>
              <a:t>kompeticija</a:t>
            </a:r>
            <a:r>
              <a:rPr lang="sl-SI" dirty="0"/>
              <a:t>.</a:t>
            </a:r>
          </a:p>
          <a:p>
            <a:r>
              <a:rPr lang="sl-SI" dirty="0"/>
              <a:t>Tekmovanje med različnimi vrstami </a:t>
            </a:r>
            <a:r>
              <a:rPr lang="sl-SI" dirty="0">
                <a:sym typeface="Wingdings"/>
              </a:rPr>
              <a:t></a:t>
            </a:r>
            <a:r>
              <a:rPr lang="sl-SI" dirty="0"/>
              <a:t> </a:t>
            </a:r>
            <a:r>
              <a:rPr lang="sl-SI" dirty="0" err="1"/>
              <a:t>interspecifična</a:t>
            </a:r>
            <a:r>
              <a:rPr lang="sl-SI" dirty="0"/>
              <a:t> </a:t>
            </a:r>
            <a:r>
              <a:rPr lang="sl-SI" dirty="0" err="1"/>
              <a:t>kompeticija</a:t>
            </a:r>
            <a:endParaRPr lang="sl-SI" dirty="0"/>
          </a:p>
          <a:p>
            <a:r>
              <a:rPr lang="sl-SI" dirty="0"/>
              <a:t>Osebki drug drugega ovirajo ali onemogočajo pri izkoriščanju dobrin. Tekmujejo, le je dobrin veliko ali malo.</a:t>
            </a:r>
          </a:p>
          <a:p>
            <a:r>
              <a:rPr lang="sl-SI" dirty="0"/>
              <a:t>Navadno živijo skupaj, ker njihov obstoj ni odvisen le od tekmovanje za potrebno dobrino, temveč še od drugih dejavnikov okolja. Ker se pogoji v okolju spreminjajo ima enkrat prednost ena drugič druga vrsta. V naravi vrste vseeno bolj ali manj uspešno sobivajo (</a:t>
            </a:r>
            <a:r>
              <a:rPr lang="sl-SI" dirty="0" err="1"/>
              <a:t>koeksistirajo</a:t>
            </a:r>
            <a:r>
              <a:rPr lang="sl-SI" dirty="0"/>
              <a:t>). </a:t>
            </a:r>
            <a:r>
              <a:rPr lang="sl-SI" dirty="0" err="1"/>
              <a:t>Kompeticija</a:t>
            </a:r>
            <a:r>
              <a:rPr lang="sl-SI" dirty="0"/>
              <a:t> izzvana z naseljevanjem tujerodnih vrst je škodljiva, saj lahko izrine </a:t>
            </a:r>
            <a:r>
              <a:rPr lang="sl-SI" dirty="0" err="1"/>
              <a:t>tamrodne</a:t>
            </a:r>
            <a:r>
              <a:rPr lang="sl-SI" dirty="0"/>
              <a:t> vrste.</a:t>
            </a:r>
          </a:p>
          <a:p>
            <a:endParaRPr lang="sl-SI"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4482633-B1A1-480E-B2FC-A072D743EAA1}"/>
              </a:ext>
            </a:extLst>
          </p:cNvPr>
          <p:cNvSpPr>
            <a:spLocks noGrp="1"/>
          </p:cNvSpPr>
          <p:nvPr>
            <p:ph type="title"/>
          </p:nvPr>
        </p:nvSpPr>
        <p:spPr/>
        <p:txBody>
          <a:bodyPr/>
          <a:lstStyle/>
          <a:p>
            <a:endParaRPr lang="sl-SI" dirty="0"/>
          </a:p>
        </p:txBody>
      </p:sp>
      <p:sp>
        <p:nvSpPr>
          <p:cNvPr id="3" name="Označba mesta vsebine 2">
            <a:extLst>
              <a:ext uri="{FF2B5EF4-FFF2-40B4-BE49-F238E27FC236}">
                <a16:creationId xmlns:a16="http://schemas.microsoft.com/office/drawing/2014/main" id="{9C23B07F-1086-464B-B3DC-0EF42112D32C}"/>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4F03C741-F0AC-40BA-8430-5E5952F63271}"/>
              </a:ext>
            </a:extLst>
          </p:cNvPr>
          <p:cNvPicPr>
            <a:picLocks noChangeAspect="1"/>
          </p:cNvPicPr>
          <p:nvPr/>
        </p:nvPicPr>
        <p:blipFill rotWithShape="1">
          <a:blip r:embed="rId2"/>
          <a:srcRect b="56300"/>
          <a:stretch/>
        </p:blipFill>
        <p:spPr>
          <a:xfrm>
            <a:off x="1631504" y="116632"/>
            <a:ext cx="8967122" cy="5544616"/>
          </a:xfrm>
          <a:prstGeom prst="rect">
            <a:avLst/>
          </a:prstGeom>
        </p:spPr>
      </p:pic>
    </p:spTree>
    <p:extLst>
      <p:ext uri="{BB962C8B-B14F-4D97-AF65-F5344CB8AC3E}">
        <p14:creationId xmlns:p14="http://schemas.microsoft.com/office/powerpoint/2010/main" val="3313886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2F5E1A3-5317-4CBA-8573-0FF991369926}"/>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85B38FE4-67ED-4987-A115-EA103C3DFB1D}"/>
              </a:ext>
            </a:extLst>
          </p:cNvPr>
          <p:cNvSpPr>
            <a:spLocks noGrp="1"/>
          </p:cNvSpPr>
          <p:nvPr>
            <p:ph idx="1"/>
          </p:nvPr>
        </p:nvSpPr>
        <p:spPr/>
        <p:txBody>
          <a:bodyPr/>
          <a:lstStyle/>
          <a:p>
            <a:endParaRPr lang="sl-SI" dirty="0"/>
          </a:p>
        </p:txBody>
      </p:sp>
      <p:pic>
        <p:nvPicPr>
          <p:cNvPr id="4" name="Slika 3">
            <a:extLst>
              <a:ext uri="{FF2B5EF4-FFF2-40B4-BE49-F238E27FC236}">
                <a16:creationId xmlns:a16="http://schemas.microsoft.com/office/drawing/2014/main" id="{D7FA1FCF-1001-4BC6-B44C-F25EBC46434C}"/>
              </a:ext>
            </a:extLst>
          </p:cNvPr>
          <p:cNvPicPr>
            <a:picLocks noChangeAspect="1"/>
          </p:cNvPicPr>
          <p:nvPr/>
        </p:nvPicPr>
        <p:blipFill rotWithShape="1">
          <a:blip r:embed="rId2"/>
          <a:srcRect t="43700" b="18501"/>
          <a:stretch/>
        </p:blipFill>
        <p:spPr>
          <a:xfrm>
            <a:off x="1666115" y="846138"/>
            <a:ext cx="8859771" cy="4738538"/>
          </a:xfrm>
          <a:prstGeom prst="rect">
            <a:avLst/>
          </a:prstGeom>
        </p:spPr>
      </p:pic>
    </p:spTree>
    <p:extLst>
      <p:ext uri="{BB962C8B-B14F-4D97-AF65-F5344CB8AC3E}">
        <p14:creationId xmlns:p14="http://schemas.microsoft.com/office/powerpoint/2010/main" val="3130103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ŽIVI IN NEŽIVI DEJAVNIKI OKOLJA</a:t>
            </a:r>
          </a:p>
        </p:txBody>
      </p:sp>
      <p:sp>
        <p:nvSpPr>
          <p:cNvPr id="3" name="Podnaslov 2"/>
          <p:cNvSpPr>
            <a:spLocks noGrp="1"/>
          </p:cNvSpPr>
          <p:nvPr>
            <p:ph type="subTitle" idx="1"/>
          </p:nvPr>
        </p:nvSpPr>
        <p:spPr/>
        <p:txBody>
          <a:bodyPr/>
          <a:lstStyle/>
          <a:p>
            <a:endParaRPr lang="sl-SI"/>
          </a:p>
        </p:txBody>
      </p:sp>
    </p:spTree>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2326</Words>
  <Application>Microsoft Office PowerPoint</Application>
  <PresentationFormat>Širokozaslonsko</PresentationFormat>
  <Paragraphs>196</Paragraphs>
  <Slides>69</Slides>
  <Notes>0</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69</vt:i4>
      </vt:variant>
    </vt:vector>
  </HeadingPairs>
  <TitlesOfParts>
    <vt:vector size="76" baseType="lpstr">
      <vt:lpstr>Arial</vt:lpstr>
      <vt:lpstr>Calibri</vt:lpstr>
      <vt:lpstr>Calibri Light</vt:lpstr>
      <vt:lpstr>Constantia</vt:lpstr>
      <vt:lpstr>Times New Roman</vt:lpstr>
      <vt:lpstr>Wingdings</vt:lpstr>
      <vt:lpstr>Officeova tema</vt:lpstr>
      <vt:lpstr>ORGANIZACIJSKE RAVNI</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ŽIVI IN NEŽIVI DEJAVNIKI OKOLJA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Razmere v katerih živijo organizmi, se spreminjajo </vt:lpstr>
      <vt:lpstr>PowerPointova predstavitev</vt:lpstr>
      <vt:lpstr>PowerPointova predstavitev</vt:lpstr>
      <vt:lpstr>PowerPointova predstavitev</vt:lpstr>
      <vt:lpstr>PowerPointova predstavitev</vt:lpstr>
      <vt:lpstr>PowerPointova predstavitev</vt:lpstr>
      <vt:lpstr>Spremembe so lahko: </vt:lpstr>
      <vt:lpstr>OSNOVNI EKOLOŠKI POJMI</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LASTNOSTI POPULACIJE</vt:lpstr>
      <vt:lpstr>PowerPointova predstavitev</vt:lpstr>
      <vt:lpstr>OPIS POPULACIJE </vt:lpstr>
      <vt:lpstr>POPULACIJSKI PROCESI </vt:lpstr>
      <vt:lpstr>PowerPointova predstavitev</vt:lpstr>
      <vt:lpstr>PowerPointova predstavitev</vt:lpstr>
      <vt:lpstr>PowerPointova predstavitev</vt:lpstr>
      <vt:lpstr>PowerPointova predstavitev</vt:lpstr>
      <vt:lpstr>POPULACIJSKI PARAMETRI </vt:lpstr>
      <vt:lpstr>PowerPointova predstavitev</vt:lpstr>
      <vt:lpstr>PowerPointova predstavitev</vt:lpstr>
      <vt:lpstr>Populacija se spreminja</vt:lpstr>
      <vt:lpstr>INTRA IN INTERSPECIFIČNI ODNOSI</vt:lpstr>
      <vt:lpstr>PowerPointova predstavitev</vt:lpstr>
      <vt:lpstr>Mutualizem </vt:lpstr>
      <vt:lpstr>PowerPointova predstavitev</vt:lpstr>
      <vt:lpstr>Protokooperacija</vt:lpstr>
      <vt:lpstr>PowerPointova predstavitev</vt:lpstr>
      <vt:lpstr>Komenzalizem </vt:lpstr>
      <vt:lpstr>PowerPointova predstavitev</vt:lpstr>
      <vt:lpstr>Predatorstvo </vt:lpstr>
      <vt:lpstr>PowerPointova predstavitev</vt:lpstr>
      <vt:lpstr>PowerPointova predstavitev</vt:lpstr>
      <vt:lpstr>PowerPointova predstavitev</vt:lpstr>
      <vt:lpstr>Parazitizem </vt:lpstr>
      <vt:lpstr>PowerPointova predstavitev</vt:lpstr>
      <vt:lpstr>PowerPointova predstavitev</vt:lpstr>
      <vt:lpstr>PowerPointova predstavitev</vt:lpstr>
      <vt:lpstr>Amenzalizem </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ORGANIZACIJSKE RAVNI</dc:title>
  <dc:creator>Neva Rebolj</dc:creator>
  <cp:lastModifiedBy>Neva Rebolj</cp:lastModifiedBy>
  <cp:revision>1</cp:revision>
  <dcterms:created xsi:type="dcterms:W3CDTF">2023-02-22T07:28:57Z</dcterms:created>
  <dcterms:modified xsi:type="dcterms:W3CDTF">2023-02-22T07:29:10Z</dcterms:modified>
</cp:coreProperties>
</file>