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BFC03-6E97-420E-AF12-3D3A8FC0BAF3}" type="datetimeFigureOut">
              <a:rPr lang="sl-SI" smtClean="0"/>
              <a:t>1. 03. 2024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95A61-EB58-4F0C-A167-6453503F8774}" type="slidenum">
              <a:rPr lang="sl-SI" smtClean="0"/>
              <a:t>‹#›</a:t>
            </a:fld>
            <a:endParaRPr lang="sl-SI"/>
          </a:p>
        </p:txBody>
      </p:sp>
    </p:spTree>
    <p:extLst>
      <p:ext uri="{BB962C8B-B14F-4D97-AF65-F5344CB8AC3E}">
        <p14:creationId xmlns:p14="http://schemas.microsoft.com/office/powerpoint/2010/main" val="2498889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9AE5B2D3-E92A-43A6-B56B-D75458889EF5}" type="datetimeFigureOut">
              <a:rPr lang="sl-SI" smtClean="0"/>
              <a:t>1. 03. 2024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735265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AE5B2D3-E92A-43A6-B56B-D75458889EF5}" type="datetimeFigureOut">
              <a:rPr lang="sl-SI" smtClean="0"/>
              <a:t>1. 03. 2024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2704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AE5B2D3-E92A-43A6-B56B-D75458889EF5}" type="datetimeFigureOut">
              <a:rPr lang="sl-SI" smtClean="0"/>
              <a:t>1. 03. 2024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81030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sl-SI"/>
              <a:t>Uredite slog naslova matrice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Uredite slog podnaslova matrice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ED83-C335-4FA4-BDA6-179399F756AF}"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4804609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D372B-98C9-45C1-B3E4-0BB45466FF19}"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18834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sl-SI"/>
              <a:t>Uredite slog naslova matrice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FC54D-B943-45B3-B5E2-99D8C109FCA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0940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95B58-2672-420F-A83F-490BC50CA27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3224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a:t>Uredite slog naslova matrice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sl-SI"/>
              <a:t>Uredite sloge besedila matrice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11E4B-E72E-4AA2-ADB0-98F0264233BE}"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4664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E36E0-6D9A-4190-9200-1A7B025678ED}"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8259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1BB38-EF53-41DB-B574-B2714CC5853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8805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sl-SI"/>
              <a:t>Uredite slog naslova matrice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A22FC-E472-4603-8085-7E8C7182AB6E}"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629984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AE5B2D3-E92A-43A6-B56B-D75458889EF5}" type="datetimeFigureOut">
              <a:rPr lang="sl-SI" smtClean="0"/>
              <a:t>1. 03. 2024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71829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8CC9E-CCC7-4B27-9C8A-D0E9DAFC469C}"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073619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E803D-59A1-47A9-A29E-85B68C4F61F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9524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667A5-1DA1-48F3-B53A-014B6633B53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46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9AE5B2D3-E92A-43A6-B56B-D75458889EF5}" type="datetimeFigureOut">
              <a:rPr lang="sl-SI" smtClean="0"/>
              <a:t>1. 03. 2024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88126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9AE5B2D3-E92A-43A6-B56B-D75458889EF5}" type="datetimeFigureOut">
              <a:rPr lang="sl-SI" smtClean="0"/>
              <a:t>1. 03. 2024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112199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9AE5B2D3-E92A-43A6-B56B-D75458889EF5}" type="datetimeFigureOut">
              <a:rPr lang="sl-SI" smtClean="0"/>
              <a:t>1. 03. 2024</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00396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9AE5B2D3-E92A-43A6-B56B-D75458889EF5}" type="datetimeFigureOut">
              <a:rPr lang="sl-SI" smtClean="0"/>
              <a:t>1. 03. 2024</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707072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9AE5B2D3-E92A-43A6-B56B-D75458889EF5}" type="datetimeFigureOut">
              <a:rPr lang="sl-SI" smtClean="0"/>
              <a:t>1. 03. 2024</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286318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AE5B2D3-E92A-43A6-B56B-D75458889EF5}" type="datetimeFigureOut">
              <a:rPr lang="sl-SI" smtClean="0"/>
              <a:t>1. 03. 2024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85155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AE5B2D3-E92A-43A6-B56B-D75458889EF5}" type="datetimeFigureOut">
              <a:rPr lang="sl-SI" smtClean="0"/>
              <a:t>1. 03. 2024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16029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5B2D3-E92A-43A6-B56B-D75458889EF5}" type="datetimeFigureOut">
              <a:rPr lang="sl-SI" smtClean="0"/>
              <a:t>1. 03. 2024</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F2063-8523-477E-8762-FE2D02B0EB80}" type="slidenum">
              <a:rPr lang="sl-SI" smtClean="0"/>
              <a:t>‹#›</a:t>
            </a:fld>
            <a:endParaRPr lang="sl-SI"/>
          </a:p>
        </p:txBody>
      </p:sp>
    </p:spTree>
    <p:extLst>
      <p:ext uri="{BB962C8B-B14F-4D97-AF65-F5344CB8AC3E}">
        <p14:creationId xmlns:p14="http://schemas.microsoft.com/office/powerpoint/2010/main" val="1872433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1A5B0-DD74-4BC7-96D3-901634CACEF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1. 03. 2024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051790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3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3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3778F2-81F3-C8DE-8938-B62069922A75}"/>
              </a:ext>
            </a:extLst>
          </p:cNvPr>
          <p:cNvSpPr>
            <a:spLocks noGrp="1"/>
          </p:cNvSpPr>
          <p:nvPr>
            <p:ph type="title"/>
          </p:nvPr>
        </p:nvSpPr>
        <p:spPr/>
        <p:txBody>
          <a:bodyPr>
            <a:normAutofit fontScale="90000"/>
          </a:bodyPr>
          <a:lstStyle/>
          <a:p>
            <a:pPr algn="ctr"/>
            <a:r>
              <a:rPr lang="sl-SI" dirty="0"/>
              <a:t/>
            </a:r>
            <a:br>
              <a:rPr lang="sl-SI" dirty="0"/>
            </a:br>
            <a:r>
              <a:rPr lang="sl-SI" dirty="0"/>
              <a:t>1.3 ELEMENTI ZA ELASTIČNE ZVEZE - VZMETI</a:t>
            </a:r>
          </a:p>
        </p:txBody>
      </p:sp>
      <p:sp>
        <p:nvSpPr>
          <p:cNvPr id="3" name="Označba mesta vsebine 2">
            <a:extLst>
              <a:ext uri="{FF2B5EF4-FFF2-40B4-BE49-F238E27FC236}">
                <a16:creationId xmlns:a16="http://schemas.microsoft.com/office/drawing/2014/main" id="{D475A6CD-1C41-FA96-2354-8CA48827E188}"/>
              </a:ext>
            </a:extLst>
          </p:cNvPr>
          <p:cNvSpPr>
            <a:spLocks noGrp="1"/>
          </p:cNvSpPr>
          <p:nvPr>
            <p:ph idx="1"/>
          </p:nvPr>
        </p:nvSpPr>
        <p:spPr>
          <a:xfrm>
            <a:off x="1261872" y="1820863"/>
            <a:ext cx="9376631" cy="4609434"/>
          </a:xfrm>
        </p:spPr>
        <p:txBody>
          <a:bodyPr>
            <a:normAutofit/>
          </a:bodyPr>
          <a:lstStyle/>
          <a:p>
            <a:pPr marL="0" indent="0">
              <a:buNone/>
            </a:pPr>
            <a:r>
              <a:rPr lang="sl-SI" dirty="0">
                <a:solidFill>
                  <a:schemeClr val="tx2">
                    <a:lumMod val="50000"/>
                  </a:schemeClr>
                </a:solidFill>
              </a:rPr>
              <a:t>Vsako telo, ki je iz elastičnega gradiva in primerno oblikovano, je sposobno pod vplivom zunanje obremenitve sprejeti delo in ga po potrebi spet vrniti če le meja elastičnosti ni prekoračena. </a:t>
            </a:r>
          </a:p>
          <a:p>
            <a:pPr marL="0" indent="0">
              <a:buNone/>
            </a:pPr>
            <a:r>
              <a:rPr lang="sl-SI" dirty="0">
                <a:solidFill>
                  <a:schemeClr val="tx2">
                    <a:lumMod val="50000"/>
                  </a:schemeClr>
                </a:solidFill>
              </a:rPr>
              <a:t>Elastične elemente, ki so sposobni spremeniti mehansko delo v potencialno energijo ter jo ob potrebi zopet v obliki mehanskega dela vrniti, imenujemo </a:t>
            </a:r>
            <a:r>
              <a:rPr lang="sl-SI" b="1" dirty="0">
                <a:solidFill>
                  <a:schemeClr val="tx2">
                    <a:lumMod val="50000"/>
                  </a:schemeClr>
                </a:solidFill>
              </a:rPr>
              <a:t>VZMETI.</a:t>
            </a:r>
          </a:p>
          <a:p>
            <a:pPr marL="0" indent="0">
              <a:buNone/>
            </a:pPr>
            <a:r>
              <a:rPr lang="sl-SI" dirty="0">
                <a:solidFill>
                  <a:schemeClr val="tx2">
                    <a:lumMod val="50000"/>
                  </a:schemeClr>
                </a:solidFill>
              </a:rPr>
              <a:t>Uporaba vzmeti je večnamenska. V glavnem uporabljamo vzmeti kot akumulatorje energije, dušilce udarcev in nihanj, povratne vzmeti, …</a:t>
            </a:r>
          </a:p>
          <a:p>
            <a:pPr marL="0" indent="0">
              <a:buNone/>
            </a:pPr>
            <a:r>
              <a:rPr lang="sl-SI" dirty="0">
                <a:solidFill>
                  <a:schemeClr val="tx2">
                    <a:lumMod val="50000"/>
                  </a:schemeClr>
                </a:solidFill>
              </a:rPr>
              <a:t>Vzmeti delimo na:</a:t>
            </a:r>
          </a:p>
          <a:p>
            <a:r>
              <a:rPr lang="sl-SI" dirty="0">
                <a:solidFill>
                  <a:schemeClr val="tx2">
                    <a:lumMod val="50000"/>
                  </a:schemeClr>
                </a:solidFill>
              </a:rPr>
              <a:t>Kovinske vzmeti in</a:t>
            </a:r>
          </a:p>
          <a:p>
            <a:r>
              <a:rPr lang="sl-SI" dirty="0">
                <a:solidFill>
                  <a:schemeClr val="tx2">
                    <a:lumMod val="50000"/>
                  </a:schemeClr>
                </a:solidFill>
              </a:rPr>
              <a:t>Gumijaste vzmeti.</a:t>
            </a:r>
          </a:p>
        </p:txBody>
      </p:sp>
      <p:sp>
        <p:nvSpPr>
          <p:cNvPr id="4" name="Označba mesta številke diapozitiva 3">
            <a:extLst>
              <a:ext uri="{FF2B5EF4-FFF2-40B4-BE49-F238E27FC236}">
                <a16:creationId xmlns:a16="http://schemas.microsoft.com/office/drawing/2014/main" id="{C63DB73B-47DD-95E7-3EF0-837180AF7AA8}"/>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985751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PRERAČUN CILINDRIČNE VIJAČNE TORZIJSKE VZMETI</a:t>
                </a:r>
              </a:p>
              <a:p>
                <a:pPr marL="0" indent="0">
                  <a:buNone/>
                </a:pPr>
                <a:r>
                  <a:rPr lang="sl-SI" dirty="0">
                    <a:solidFill>
                      <a:schemeClr val="tx2"/>
                    </a:solidFill>
                  </a:rPr>
                  <a:t>V strojništvu uporabljamo tlačno ali natezno cilindrično vijačno torzijsko vzmet, ki je navita iz žice okroglega ali pravokotnega prereza.</a:t>
                </a:r>
              </a:p>
              <a:p>
                <a:pPr marL="0" indent="0">
                  <a:buNone/>
                </a:pPr>
                <a:r>
                  <a:rPr lang="sl-SI" dirty="0">
                    <a:solidFill>
                      <a:schemeClr val="tx2"/>
                    </a:solidFill>
                  </a:rPr>
                  <a:t>Na tlak obremenjena mora imeti tolikšno razdaljo med navoji, da se posamezni navoji tudi pri maksimalnem povesu ne dotikajo med seboj. Čelni površini vzmeti, na katerih prijemlje sila, morata biti vzporedni, da zmanjšamo možnost uklona vzmeti. Zlasti pri daljših tlačnih vzmeteh je nevarnost uklona večja, zato vodimo navoje take vzmeti po zunanjem ali notranjem premeru vzmeti.</a:t>
                </a:r>
              </a:p>
              <a:p>
                <a:pPr marL="0" indent="0">
                  <a:buNone/>
                </a:pPr>
                <a:r>
                  <a:rPr lang="sl-SI" dirty="0">
                    <a:solidFill>
                      <a:schemeClr val="tx2"/>
                    </a:solidFill>
                  </a:rPr>
                  <a:t>Vijačna torzijska vzmet je po vsej dolžini zaradi tlačne ali natezne sile obremenjena z enakim torzijskim momentom, kar povzroča v prerezu žice samo torzijske napetosti. Idealno torzijsko napetost </a:t>
                </a:r>
                <a:r>
                  <a:rPr lang="el-GR" dirty="0">
                    <a:solidFill>
                      <a:schemeClr val="tx2"/>
                    </a:solidFill>
                  </a:rPr>
                  <a:t>τ </a:t>
                </a:r>
                <a:r>
                  <a:rPr lang="sl-SI" dirty="0">
                    <a:solidFill>
                      <a:schemeClr val="tx2"/>
                    </a:solidFill>
                  </a:rPr>
                  <a:t>vzmeti, navite brez upoštevanja krivinskega radija, izračunamo po enačbi:</a:t>
                </a:r>
              </a:p>
              <a:p>
                <a:pPr marL="0" indent="0">
                  <a:buNone/>
                </a:pPr>
                <a14:m>
                  <m:oMathPara xmlns:m="http://schemas.openxmlformats.org/officeDocument/2006/math">
                    <m:oMathParaPr>
                      <m:jc m:val="centerGroup"/>
                    </m:oMathParaPr>
                    <m:oMath xmlns:m="http://schemas.openxmlformats.org/officeDocument/2006/math">
                      <m:r>
                        <a:rPr lang="sl-SI" i="1" smtClean="0">
                          <a:solidFill>
                            <a:schemeClr val="tx2"/>
                          </a:solidFill>
                          <a:latin typeface="Cambria Math" panose="02040503050406030204" pitchFamily="18" charset="0"/>
                          <a:ea typeface="Cambria Math" panose="02040503050406030204" pitchFamily="18" charset="0"/>
                        </a:rPr>
                        <m:t>𝜏</m:t>
                      </m:r>
                      <m:r>
                        <a:rPr lang="sl-SI" b="0" i="1" smtClean="0">
                          <a:solidFill>
                            <a:schemeClr val="tx2"/>
                          </a:solidFill>
                          <a:latin typeface="Cambria Math" panose="02040503050406030204" pitchFamily="18" charset="0"/>
                          <a:ea typeface="Cambria Math" panose="02040503050406030204" pitchFamily="18" charset="0"/>
                        </a:rPr>
                        <m:t>=</m:t>
                      </m:r>
                      <m:f>
                        <m:fPr>
                          <m:ctrlPr>
                            <a:rPr lang="sl-SI" b="0" i="1" smtClean="0">
                              <a:solidFill>
                                <a:schemeClr val="tx2"/>
                              </a:solidFill>
                              <a:latin typeface="Cambria Math" panose="02040503050406030204" pitchFamily="18" charset="0"/>
                              <a:ea typeface="Cambria Math" panose="02040503050406030204" pitchFamily="18" charset="0"/>
                            </a:rPr>
                          </m:ctrlPr>
                        </m:fPr>
                        <m:num>
                          <m:r>
                            <a:rPr lang="sl-SI" b="0" i="1" smtClean="0">
                              <a:solidFill>
                                <a:schemeClr val="tx2"/>
                              </a:solidFill>
                              <a:latin typeface="Cambria Math" panose="02040503050406030204" pitchFamily="18" charset="0"/>
                              <a:ea typeface="Cambria Math" panose="02040503050406030204" pitchFamily="18" charset="0"/>
                            </a:rPr>
                            <m:t>8∙</m:t>
                          </m:r>
                          <m:sSub>
                            <m:sSubPr>
                              <m:ctrlPr>
                                <a:rPr lang="sl-SI" b="0" i="1" smtClean="0">
                                  <a:solidFill>
                                    <a:schemeClr val="tx2"/>
                                  </a:solidFill>
                                  <a:latin typeface="Cambria Math" panose="02040503050406030204" pitchFamily="18" charset="0"/>
                                  <a:ea typeface="Cambria Math" panose="02040503050406030204" pitchFamily="18" charset="0"/>
                                </a:rPr>
                              </m:ctrlPr>
                            </m:sSubPr>
                            <m:e>
                              <m:r>
                                <a:rPr lang="sl-SI" b="0" i="1" smtClean="0">
                                  <a:solidFill>
                                    <a:schemeClr val="tx2"/>
                                  </a:solidFill>
                                  <a:latin typeface="Cambria Math" panose="02040503050406030204" pitchFamily="18" charset="0"/>
                                  <a:ea typeface="Cambria Math" panose="02040503050406030204" pitchFamily="18" charset="0"/>
                                </a:rPr>
                                <m:t>𝐷</m:t>
                              </m:r>
                            </m:e>
                            <m:sub>
                              <m:r>
                                <a:rPr lang="sl-SI" b="0" i="1" smtClean="0">
                                  <a:solidFill>
                                    <a:schemeClr val="tx2"/>
                                  </a:solidFill>
                                  <a:latin typeface="Cambria Math" panose="02040503050406030204" pitchFamily="18" charset="0"/>
                                  <a:ea typeface="Cambria Math" panose="02040503050406030204" pitchFamily="18" charset="0"/>
                                </a:rPr>
                                <m:t>𝑠𝑟</m:t>
                              </m:r>
                            </m:sub>
                          </m:sSub>
                        </m:num>
                        <m:den>
                          <m:r>
                            <a:rPr lang="sl-SI" b="0" i="1" smtClean="0">
                              <a:solidFill>
                                <a:schemeClr val="tx2"/>
                              </a:solidFill>
                              <a:latin typeface="Cambria Math" panose="02040503050406030204" pitchFamily="18" charset="0"/>
                              <a:ea typeface="Cambria Math" panose="02040503050406030204" pitchFamily="18" charset="0"/>
                            </a:rPr>
                            <m:t>𝜋</m:t>
                          </m:r>
                          <m:sSup>
                            <m:sSupPr>
                              <m:ctrlPr>
                                <a:rPr lang="sl-SI" b="0" i="1" smtClean="0">
                                  <a:solidFill>
                                    <a:schemeClr val="tx2"/>
                                  </a:solidFill>
                                  <a:latin typeface="Cambria Math" panose="02040503050406030204" pitchFamily="18" charset="0"/>
                                  <a:ea typeface="Cambria Math" panose="02040503050406030204" pitchFamily="18" charset="0"/>
                                </a:rPr>
                              </m:ctrlPr>
                            </m:sSupPr>
                            <m:e>
                              <m:r>
                                <a:rPr lang="sl-SI" b="0" i="1" smtClean="0">
                                  <a:solidFill>
                                    <a:schemeClr val="tx2"/>
                                  </a:solidFill>
                                  <a:latin typeface="Cambria Math" panose="02040503050406030204" pitchFamily="18" charset="0"/>
                                  <a:ea typeface="Cambria Math" panose="02040503050406030204" pitchFamily="18" charset="0"/>
                                </a:rPr>
                                <m:t>𝑑</m:t>
                              </m:r>
                            </m:e>
                            <m:sup>
                              <m:r>
                                <a:rPr lang="sl-SI" b="0" i="1" smtClean="0">
                                  <a:solidFill>
                                    <a:schemeClr val="tx2"/>
                                  </a:solidFill>
                                  <a:latin typeface="Cambria Math" panose="02040503050406030204" pitchFamily="18" charset="0"/>
                                  <a:ea typeface="Cambria Math" panose="02040503050406030204" pitchFamily="18" charset="0"/>
                                </a:rPr>
                                <m:t>3</m:t>
                              </m:r>
                            </m:sup>
                          </m:sSup>
                        </m:den>
                      </m:f>
                      <m:r>
                        <a:rPr lang="sl-SI" b="0" i="1" smtClean="0">
                          <a:solidFill>
                            <a:schemeClr val="tx2"/>
                          </a:solidFill>
                          <a:latin typeface="Cambria Math" panose="02040503050406030204" pitchFamily="18" charset="0"/>
                          <a:ea typeface="Cambria Math" panose="02040503050406030204" pitchFamily="18" charset="0"/>
                        </a:rPr>
                        <m:t>𝐹</m:t>
                      </m:r>
                      <m:r>
                        <a:rPr lang="sl-SI" b="0" i="1" smtClean="0">
                          <a:solidFill>
                            <a:schemeClr val="tx2"/>
                          </a:solidFill>
                          <a:latin typeface="Cambria Math" panose="02040503050406030204" pitchFamily="18" charset="0"/>
                          <a:ea typeface="Cambria Math" panose="02040503050406030204" pitchFamily="18" charset="0"/>
                        </a:rPr>
                        <m:t> </m:t>
                      </m:r>
                      <m:d>
                        <m:dPr>
                          <m:begChr m:val="["/>
                          <m:endChr m:val="]"/>
                          <m:ctrlPr>
                            <a:rPr lang="sl-SI" b="0" i="1" smtClean="0">
                              <a:solidFill>
                                <a:schemeClr val="tx2"/>
                              </a:solidFill>
                              <a:latin typeface="Cambria Math" panose="02040503050406030204" pitchFamily="18" charset="0"/>
                              <a:ea typeface="Cambria Math" panose="02040503050406030204" pitchFamily="18" charset="0"/>
                            </a:rPr>
                          </m:ctrlPr>
                        </m:dPr>
                        <m:e>
                          <m:r>
                            <a:rPr lang="sl-SI" b="0" i="1" smtClean="0">
                              <a:solidFill>
                                <a:schemeClr val="tx2"/>
                              </a:solidFill>
                              <a:latin typeface="Cambria Math" panose="02040503050406030204" pitchFamily="18" charset="0"/>
                              <a:ea typeface="Cambria Math" panose="02040503050406030204" pitchFamily="18" charset="0"/>
                            </a:rPr>
                            <m:t>𝑁</m:t>
                          </m:r>
                          <m:r>
                            <a:rPr lang="sl-SI" b="0" i="1" smtClean="0">
                              <a:solidFill>
                                <a:schemeClr val="tx2"/>
                              </a:solidFill>
                              <a:latin typeface="Cambria Math" panose="02040503050406030204" pitchFamily="18" charset="0"/>
                              <a:ea typeface="Cambria Math" panose="02040503050406030204" pitchFamily="18" charset="0"/>
                            </a:rPr>
                            <m:t>/</m:t>
                          </m:r>
                          <m:sSup>
                            <m:sSupPr>
                              <m:ctrlPr>
                                <a:rPr lang="sl-SI" b="0" i="1" smtClean="0">
                                  <a:solidFill>
                                    <a:schemeClr val="tx2"/>
                                  </a:solidFill>
                                  <a:latin typeface="Cambria Math" panose="02040503050406030204" pitchFamily="18" charset="0"/>
                                  <a:ea typeface="Cambria Math" panose="02040503050406030204" pitchFamily="18" charset="0"/>
                                </a:rPr>
                              </m:ctrlPr>
                            </m:sSupPr>
                            <m:e>
                              <m:r>
                                <a:rPr lang="sl-SI" b="0" i="1" smtClean="0">
                                  <a:solidFill>
                                    <a:schemeClr val="tx2"/>
                                  </a:solidFill>
                                  <a:latin typeface="Cambria Math" panose="02040503050406030204" pitchFamily="18" charset="0"/>
                                  <a:ea typeface="Cambria Math" panose="02040503050406030204" pitchFamily="18" charset="0"/>
                                </a:rPr>
                                <m:t>𝑚𝑚</m:t>
                              </m:r>
                            </m:e>
                            <m:sup>
                              <m:r>
                                <a:rPr lang="sl-SI" b="0" i="1" smtClean="0">
                                  <a:solidFill>
                                    <a:schemeClr val="tx2"/>
                                  </a:solidFill>
                                  <a:latin typeface="Cambria Math" panose="02040503050406030204" pitchFamily="18" charset="0"/>
                                  <a:ea typeface="Cambria Math" panose="02040503050406030204" pitchFamily="18" charset="0"/>
                                </a:rPr>
                                <m:t>2</m:t>
                              </m:r>
                            </m:sup>
                          </m:sSup>
                        </m:e>
                      </m:d>
                    </m:oMath>
                  </m:oMathPara>
                </a14:m>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905"/>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020478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Dolžina neobremenjene vzmeti je odvisna od poti, ki jo mora opraviti največja obremenilna sila. Pri maksimalnem povesu vzmeti morajo biti navoji oddaljeni drug od drugega vsaj za 10 % debeline žice vzmeti d. </a:t>
                </a:r>
              </a:p>
              <a:p>
                <a:pPr marL="0" indent="0">
                  <a:buNone/>
                </a:pPr>
                <a:endParaRPr lang="sl-SI" dirty="0">
                  <a:solidFill>
                    <a:schemeClr val="tx2"/>
                  </a:solidFill>
                </a:endParaRPr>
              </a:p>
              <a:p>
                <a:pPr marL="0" indent="0">
                  <a:buNone/>
                </a:pPr>
                <a14:m>
                  <m:oMathPara xmlns:m="http://schemas.openxmlformats.org/officeDocument/2006/math">
                    <m:oMathParaPr>
                      <m:jc m:val="centerGroup"/>
                    </m:oMathParaPr>
                    <m:oMath xmlns:m="http://schemas.openxmlformats.org/officeDocument/2006/math">
                      <m:sSub>
                        <m:sSubPr>
                          <m:ctrlPr>
                            <a:rPr lang="sl-SI" i="1">
                              <a:solidFill>
                                <a:schemeClr val="tx2"/>
                              </a:solidFill>
                              <a:latin typeface="Cambria Math" panose="02040503050406030204" pitchFamily="18" charset="0"/>
                            </a:rPr>
                          </m:ctrlPr>
                        </m:sSubPr>
                        <m:e>
                          <m:r>
                            <a:rPr lang="sl-SI" i="1">
                              <a:solidFill>
                                <a:schemeClr val="tx2"/>
                              </a:solidFill>
                              <a:latin typeface="Cambria Math" panose="02040503050406030204" pitchFamily="18" charset="0"/>
                            </a:rPr>
                            <m:t>𝑙</m:t>
                          </m:r>
                        </m:e>
                        <m:sub>
                          <m:r>
                            <a:rPr lang="sl-SI" i="1">
                              <a:solidFill>
                                <a:schemeClr val="tx2"/>
                              </a:solidFill>
                              <a:latin typeface="Cambria Math" panose="02040503050406030204" pitchFamily="18" charset="0"/>
                            </a:rPr>
                            <m:t>𝑚𝑖𝑛</m:t>
                          </m:r>
                        </m:sub>
                      </m:sSub>
                      <m:r>
                        <a:rPr lang="sl-SI" i="1">
                          <a:solidFill>
                            <a:schemeClr val="tx2"/>
                          </a:solidFill>
                          <a:latin typeface="Cambria Math" panose="02040503050406030204" pitchFamily="18" charset="0"/>
                        </a:rPr>
                        <m:t>=1,1</m:t>
                      </m:r>
                      <m:r>
                        <a:rPr lang="sl-SI" i="1">
                          <a:solidFill>
                            <a:schemeClr val="tx2"/>
                          </a:solidFill>
                          <a:latin typeface="Cambria Math" panose="02040503050406030204" pitchFamily="18" charset="0"/>
                        </a:rPr>
                        <m:t>𝑑</m:t>
                      </m:r>
                      <m:r>
                        <a:rPr lang="sl-SI" i="1">
                          <a:solidFill>
                            <a:schemeClr val="tx2"/>
                          </a:solidFill>
                          <a:latin typeface="Cambria Math" panose="02040503050406030204" pitchFamily="18" charset="0"/>
                          <a:ea typeface="Cambria Math" panose="02040503050406030204" pitchFamily="18" charset="0"/>
                        </a:rPr>
                        <m:t>∙</m:t>
                      </m:r>
                      <m:r>
                        <a:rPr lang="sl-SI" i="1">
                          <a:solidFill>
                            <a:schemeClr val="tx2"/>
                          </a:solidFill>
                          <a:latin typeface="Cambria Math" panose="02040503050406030204" pitchFamily="18" charset="0"/>
                          <a:ea typeface="Cambria Math" panose="02040503050406030204" pitchFamily="18" charset="0"/>
                        </a:rPr>
                        <m:t>𝑖</m:t>
                      </m:r>
                      <m:r>
                        <a:rPr lang="sl-SI" i="1">
                          <a:solidFill>
                            <a:schemeClr val="tx2"/>
                          </a:solidFill>
                          <a:latin typeface="Cambria Math" panose="02040503050406030204" pitchFamily="18" charset="0"/>
                          <a:ea typeface="Cambria Math" panose="02040503050406030204" pitchFamily="18" charset="0"/>
                        </a:rPr>
                        <m:t>+</m:t>
                      </m:r>
                      <m:r>
                        <a:rPr lang="sl-SI" i="1">
                          <a:solidFill>
                            <a:schemeClr val="tx2"/>
                          </a:solidFill>
                          <a:latin typeface="Cambria Math" panose="02040503050406030204" pitchFamily="18" charset="0"/>
                          <a:ea typeface="Cambria Math" panose="02040503050406030204" pitchFamily="18" charset="0"/>
                        </a:rPr>
                        <m:t>𝑑</m:t>
                      </m:r>
                    </m:oMath>
                  </m:oMathPara>
                </a14:m>
                <a:endParaRPr lang="sl-SI" dirty="0">
                  <a:solidFill>
                    <a:schemeClr val="tx2"/>
                  </a:solidFill>
                </a:endParaRPr>
              </a:p>
              <a:p>
                <a:pPr marL="0" indent="0">
                  <a:buNone/>
                </a:pPr>
                <a:endParaRPr lang="sl-SI" dirty="0">
                  <a:solidFill>
                    <a:schemeClr val="tx2"/>
                  </a:solidFill>
                </a:endParaRPr>
              </a:p>
              <a:p>
                <a:pPr marL="0" indent="0">
                  <a:buNone/>
                </a:pPr>
                <a:r>
                  <a:rPr lang="sl-SI" dirty="0">
                    <a:solidFill>
                      <a:schemeClr val="tx2"/>
                    </a:solidFill>
                  </a:rPr>
                  <a:t>Na nateg obremenjene vijačne torzijske vzmeti imajo za razliko od tlačnih pri neobremenjenem stanju navoje v medsebojnem dotiku.</a:t>
                </a:r>
              </a:p>
              <a:p>
                <a:pPr marL="0" indent="0">
                  <a:buNone/>
                </a:pPr>
                <a:r>
                  <a:rPr lang="sl-SI" dirty="0">
                    <a:solidFill>
                      <a:schemeClr val="tx2"/>
                    </a:solidFill>
                  </a:rPr>
                  <a:t>Trdnostno se na nateg obremenjene vzmeti preračunavajo na enak način kot vzmeti obremenjene na tlak. Konca vzmeti nista vzporedna, ampak oblikovana tako, da vzmet lahko primerno vpnemo in obremenimo z natezno silo.</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805" r="-418"/>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40430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8B84849A-5D4A-148E-F10E-490B21B9017E}"/>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6" name="Slika 5">
            <a:extLst>
              <a:ext uri="{FF2B5EF4-FFF2-40B4-BE49-F238E27FC236}">
                <a16:creationId xmlns:a16="http://schemas.microsoft.com/office/drawing/2014/main" id="{3A8BB382-8BCE-0A6A-7870-E974C61E689D}"/>
              </a:ext>
            </a:extLst>
          </p:cNvPr>
          <p:cNvPicPr>
            <a:picLocks noChangeAspect="1"/>
          </p:cNvPicPr>
          <p:nvPr/>
        </p:nvPicPr>
        <p:blipFill>
          <a:blip r:embed="rId2"/>
          <a:stretch>
            <a:fillRect/>
          </a:stretch>
        </p:blipFill>
        <p:spPr>
          <a:xfrm>
            <a:off x="1071716" y="908646"/>
            <a:ext cx="9429834" cy="5040708"/>
          </a:xfrm>
          <a:prstGeom prst="rect">
            <a:avLst/>
          </a:prstGeom>
        </p:spPr>
      </p:pic>
    </p:spTree>
    <p:extLst>
      <p:ext uri="{BB962C8B-B14F-4D97-AF65-F5344CB8AC3E}">
        <p14:creationId xmlns:p14="http://schemas.microsoft.com/office/powerpoint/2010/main" val="3676350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2261D86E-D1E0-8DDE-8E00-F7338692BEEC}"/>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4" name="Slika 3">
            <a:extLst>
              <a:ext uri="{FF2B5EF4-FFF2-40B4-BE49-F238E27FC236}">
                <a16:creationId xmlns:a16="http://schemas.microsoft.com/office/drawing/2014/main" id="{31C93AF7-8933-1415-480A-CBD175C79D92}"/>
              </a:ext>
            </a:extLst>
          </p:cNvPr>
          <p:cNvPicPr>
            <a:picLocks noChangeAspect="1"/>
          </p:cNvPicPr>
          <p:nvPr/>
        </p:nvPicPr>
        <p:blipFill>
          <a:blip r:embed="rId2"/>
          <a:stretch>
            <a:fillRect/>
          </a:stretch>
        </p:blipFill>
        <p:spPr>
          <a:xfrm>
            <a:off x="2734021" y="592393"/>
            <a:ext cx="5773802" cy="5673213"/>
          </a:xfrm>
          <a:prstGeom prst="rect">
            <a:avLst/>
          </a:prstGeom>
        </p:spPr>
      </p:pic>
    </p:spTree>
    <p:extLst>
      <p:ext uri="{BB962C8B-B14F-4D97-AF65-F5344CB8AC3E}">
        <p14:creationId xmlns:p14="http://schemas.microsoft.com/office/powerpoint/2010/main" val="463564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SPIRALNE VZMETI</a:t>
            </a:r>
          </a:p>
          <a:p>
            <a:pPr marL="0" indent="0">
              <a:buNone/>
            </a:pPr>
            <a:r>
              <a:rPr lang="sl-SI" dirty="0">
                <a:solidFill>
                  <a:schemeClr val="tx2"/>
                </a:solidFill>
              </a:rPr>
              <a:t>Spiralne vzmeti so navite iz ploščatega vzmetnega jekla, običajno v obliki Arhimedove spirale. Zavoji so med seboj enakomerno oddaljeni. En konec vzmeti je trdno vpet na vretenu premera d, drugi konec pa na ohišju. Če je vreteno obremenjeno z vrtilnim momentom T, ki je po vsej dolžini vzmeti enak, potem nastopijo v vzmeti upogibne napetosti. Vreteno se pod vplivom T zavrti za kot </a:t>
            </a:r>
            <a:r>
              <a:rPr lang="el-GR" dirty="0">
                <a:solidFill>
                  <a:schemeClr val="tx2"/>
                </a:solidFill>
              </a:rPr>
              <a:t>γ.</a:t>
            </a:r>
          </a:p>
          <a:p>
            <a:pPr marL="0" indent="0">
              <a:buNone/>
            </a:pPr>
            <a:r>
              <a:rPr lang="sl-SI" dirty="0">
                <a:solidFill>
                  <a:schemeClr val="tx2"/>
                </a:solidFill>
              </a:rPr>
              <a:t>Spiralne vzmeti se uporabljajo za pogonske mehanizme, za navijanje kabla na boben, pri okenskih roletah in pri instrumentih.</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09CB0D13-BDBF-2231-594C-F63BA51AFAD1}"/>
              </a:ext>
            </a:extLst>
          </p:cNvPr>
          <p:cNvPicPr>
            <a:picLocks noChangeAspect="1"/>
          </p:cNvPicPr>
          <p:nvPr/>
        </p:nvPicPr>
        <p:blipFill>
          <a:blip r:embed="rId2"/>
          <a:stretch>
            <a:fillRect/>
          </a:stretch>
        </p:blipFill>
        <p:spPr>
          <a:xfrm>
            <a:off x="4336026" y="3368157"/>
            <a:ext cx="3363539" cy="3489843"/>
          </a:xfrm>
          <a:prstGeom prst="rect">
            <a:avLst/>
          </a:prstGeom>
        </p:spPr>
      </p:pic>
    </p:spTree>
    <p:extLst>
      <p:ext uri="{BB962C8B-B14F-4D97-AF65-F5344CB8AC3E}">
        <p14:creationId xmlns:p14="http://schemas.microsoft.com/office/powerpoint/2010/main" val="121679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UPOGIBNE ZVIJAČNE VZMETI</a:t>
            </a:r>
          </a:p>
          <a:p>
            <a:pPr marL="0" indent="0">
              <a:buNone/>
            </a:pPr>
            <a:r>
              <a:rPr lang="sl-SI" dirty="0">
                <a:solidFill>
                  <a:schemeClr val="tx2"/>
                </a:solidFill>
              </a:rPr>
              <a:t>Žica okroglega ali kvadratnega prereza je navita v obliki vijačnice. Oba konca vzmeti sta trdno vpeta, upogibni moment, ki ga povzroča torzijski moment T, je po vsej dolžini vzmeti enak.</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F489178C-D2A7-EF24-6A77-8FFFD5A56E56}"/>
              </a:ext>
            </a:extLst>
          </p:cNvPr>
          <p:cNvPicPr>
            <a:picLocks noChangeAspect="1"/>
          </p:cNvPicPr>
          <p:nvPr/>
        </p:nvPicPr>
        <p:blipFill>
          <a:blip r:embed="rId2"/>
          <a:stretch>
            <a:fillRect/>
          </a:stretch>
        </p:blipFill>
        <p:spPr>
          <a:xfrm>
            <a:off x="2226677" y="2000804"/>
            <a:ext cx="7397860" cy="4468258"/>
          </a:xfrm>
          <a:prstGeom prst="rect">
            <a:avLst/>
          </a:prstGeom>
        </p:spPr>
      </p:pic>
    </p:spTree>
    <p:extLst>
      <p:ext uri="{BB962C8B-B14F-4D97-AF65-F5344CB8AC3E}">
        <p14:creationId xmlns:p14="http://schemas.microsoft.com/office/powerpoint/2010/main" val="55803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MEMBRANSKE VZMETI</a:t>
            </a:r>
          </a:p>
          <a:p>
            <a:pPr marL="0" indent="0">
              <a:buNone/>
            </a:pPr>
            <a:r>
              <a:rPr lang="sl-SI" dirty="0">
                <a:solidFill>
                  <a:schemeClr val="tx2"/>
                </a:solidFill>
              </a:rPr>
              <a:t>Membranska vzmet ima obliko izbočenega obroča, ki prenaša obremenitev v aksialni smeri. Take vzmeti zavzemajo malo prostora pri sorazmerno velikih obremenitvah. Delajo zanesljivo in imajo dolgo življenjsko dobo. Membrane morajo biti vodene tako, da se ne izmaknejo iz robov, istočasno pa imajo možnost neovirane radialne deformacije.</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8" name="Slika 7">
            <a:extLst>
              <a:ext uri="{FF2B5EF4-FFF2-40B4-BE49-F238E27FC236}">
                <a16:creationId xmlns:a16="http://schemas.microsoft.com/office/drawing/2014/main" id="{DA0E02DF-0385-BDAC-2A27-ACDC62ECEC3C}"/>
              </a:ext>
            </a:extLst>
          </p:cNvPr>
          <p:cNvPicPr>
            <a:picLocks noChangeAspect="1"/>
          </p:cNvPicPr>
          <p:nvPr/>
        </p:nvPicPr>
        <p:blipFill>
          <a:blip r:embed="rId2"/>
          <a:stretch>
            <a:fillRect/>
          </a:stretch>
        </p:blipFill>
        <p:spPr>
          <a:xfrm>
            <a:off x="2297616" y="2666752"/>
            <a:ext cx="7042563" cy="3171126"/>
          </a:xfrm>
          <a:prstGeom prst="rect">
            <a:avLst/>
          </a:prstGeom>
        </p:spPr>
      </p:pic>
    </p:spTree>
    <p:extLst>
      <p:ext uri="{BB962C8B-B14F-4D97-AF65-F5344CB8AC3E}">
        <p14:creationId xmlns:p14="http://schemas.microsoft.com/office/powerpoint/2010/main" val="849703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Membranska vzmet se povesi največ za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𝑓</m:t>
                        </m:r>
                      </m:e>
                      <m:sub>
                        <m:r>
                          <a:rPr lang="sl-SI" b="0" i="1" smtClean="0">
                            <a:solidFill>
                              <a:schemeClr val="tx2"/>
                            </a:solidFill>
                            <a:latin typeface="Cambria Math" panose="02040503050406030204" pitchFamily="18" charset="0"/>
                          </a:rPr>
                          <m:t>1</m:t>
                        </m:r>
                      </m:sub>
                    </m:sSub>
                    <m:r>
                      <a:rPr lang="sl-SI" b="0" i="1" smtClean="0">
                        <a:solidFill>
                          <a:schemeClr val="tx2"/>
                        </a:solidFill>
                        <a:latin typeface="Cambria Math" panose="02040503050406030204" pitchFamily="18" charset="0"/>
                      </a:rPr>
                      <m:t>=</m:t>
                    </m:r>
                    <m:r>
                      <a:rPr lang="sl-SI" b="0" i="1" smtClean="0">
                        <a:solidFill>
                          <a:schemeClr val="tx2"/>
                        </a:solidFill>
                        <a:latin typeface="Cambria Math" panose="02040503050406030204" pitchFamily="18" charset="0"/>
                      </a:rPr>
                      <m:t>h</m:t>
                    </m:r>
                  </m:oMath>
                </a14:m>
                <a:r>
                  <a:rPr lang="sl-SI" dirty="0">
                    <a:solidFill>
                      <a:schemeClr val="tx2"/>
                    </a:solidFill>
                  </a:rPr>
                  <a:t> pod vplivom aksialne sile F. za takšno deformacijo je to maksimalna sila pri določeni obliki vzmeti. Če hočemo doseči večje povese, nanizamo več membran drugo na drugo. </a:t>
                </a:r>
              </a:p>
              <a:p>
                <a:pPr marL="0" indent="0">
                  <a:buNone/>
                </a:pPr>
                <a:r>
                  <a:rPr lang="sl-SI" dirty="0">
                    <a:solidFill>
                      <a:schemeClr val="tx2"/>
                    </a:solidFill>
                  </a:rPr>
                  <a:t>Membrane morajo biti vodene tako, da se ne izmaknejo iz robov, istočasno pa imajo možnost neovirane radialne deformacije. </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905" r="-895"/>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AE6863A8-3C44-FBD0-71C2-D3637007BFF9}"/>
              </a:ext>
            </a:extLst>
          </p:cNvPr>
          <p:cNvPicPr>
            <a:picLocks noChangeAspect="1"/>
          </p:cNvPicPr>
          <p:nvPr/>
        </p:nvPicPr>
        <p:blipFill>
          <a:blip r:embed="rId3"/>
          <a:stretch>
            <a:fillRect/>
          </a:stretch>
        </p:blipFill>
        <p:spPr>
          <a:xfrm>
            <a:off x="2836452" y="2493245"/>
            <a:ext cx="6519096" cy="4070555"/>
          </a:xfrm>
          <a:prstGeom prst="rect">
            <a:avLst/>
          </a:prstGeom>
        </p:spPr>
      </p:pic>
    </p:spTree>
    <p:extLst>
      <p:ext uri="{BB962C8B-B14F-4D97-AF65-F5344CB8AC3E}">
        <p14:creationId xmlns:p14="http://schemas.microsoft.com/office/powerpoint/2010/main" val="4024627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GUMIJASTE VZMETI</a:t>
            </a:r>
          </a:p>
          <a:p>
            <a:pPr marL="0" indent="0">
              <a:buNone/>
            </a:pPr>
            <a:r>
              <a:rPr lang="sl-SI" dirty="0">
                <a:solidFill>
                  <a:schemeClr val="tx2"/>
                </a:solidFill>
              </a:rPr>
              <a:t>Gumijaste vzmeti imajo že pri majhnih obremenitvah znatne deformacije. Togost je definirana tako kot pri jeklenih vzmeteh.</a:t>
            </a:r>
          </a:p>
          <a:p>
            <a:pPr marL="0" indent="0">
              <a:buNone/>
            </a:pPr>
            <a:r>
              <a:rPr lang="sl-SI" dirty="0">
                <a:solidFill>
                  <a:schemeClr val="tx2"/>
                </a:solidFill>
              </a:rPr>
              <a:t>Za izdelavo gumijastih vzmeti uporabimo vulkaniziran naravni ali umetni kavčuk. Dodajni elementi, kot so žveplo, cinkov oksid in raznimi pospeševalniki vulkaniziranja, določajo kvaliteto ter lastnosti gumijaste vzmeti, in sicer: trdoto, trdnost, elastičnost, zmožnost dušenja in odpornost proti bencinu, olju in sončnemu sevanju.</a:t>
            </a:r>
          </a:p>
          <a:p>
            <a:pPr marL="0" indent="0">
              <a:buNone/>
            </a:pPr>
            <a:r>
              <a:rPr lang="sl-SI" b="1" dirty="0">
                <a:solidFill>
                  <a:schemeClr val="tx2"/>
                </a:solidFill>
              </a:rPr>
              <a:t>Oblika in uporaba gumijastih vzmeti</a:t>
            </a:r>
          </a:p>
          <a:p>
            <a:pPr marL="0" indent="0">
              <a:buNone/>
            </a:pPr>
            <a:r>
              <a:rPr lang="sl-SI" dirty="0">
                <a:solidFill>
                  <a:schemeClr val="tx2"/>
                </a:solidFill>
              </a:rPr>
              <a:t>Gumijaste vzmeti izdelujejo v različnih oblikah in kvalitetah. Glede na obremenitev ločimo gumijaste vzmeti, ki so obremenjene na strig, tlak ali torzijo. Natezne gumijaste vzmeti uporabljamo le v podrejene namene. Ker dopuščajo strižne napetosti pri gumijastih vzmeteh večje deformacije, se take vzmeti tudi najpogosteje uporabljajo. Strižno obremenjene gumijaste vzmeti uporabljamo za vzmetenje strojev in strojnih elementov kot dušilke udarcev in nihanj, v manjši meri pa tudi kot dušilke ropota. </a:t>
            </a: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59910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Uporabljamo jih pri cestnih vozilih za pritrditev motorjev in hladilnikov na šasijo, za </a:t>
            </a:r>
            <a:r>
              <a:rPr lang="sl-SI" dirty="0" err="1">
                <a:solidFill>
                  <a:schemeClr val="tx2"/>
                </a:solidFill>
              </a:rPr>
              <a:t>vležajenje</a:t>
            </a:r>
            <a:r>
              <a:rPr lang="sl-SI" dirty="0">
                <a:solidFill>
                  <a:schemeClr val="tx2"/>
                </a:solidFill>
              </a:rPr>
              <a:t> nihalnih okvirov, zavornih drogov, koles … V splošni strojegradnji uporabljamo gumijaste vzmeti za vzmetenje ležajev, vzvodov ter drugih tresočih se in nihajočih delov. </a:t>
            </a:r>
          </a:p>
          <a:p>
            <a:pPr marL="0" indent="0">
              <a:buNone/>
            </a:pPr>
            <a:r>
              <a:rPr lang="sl-SI" dirty="0">
                <a:solidFill>
                  <a:schemeClr val="tx2"/>
                </a:solidFill>
              </a:rPr>
              <a:t>Oblike gumijastih vzmeti so prilagojene funkcionalnim in konstrukcijskim zahtevam vzmetenja.</a:t>
            </a:r>
          </a:p>
          <a:p>
            <a:pPr marL="0" indent="0">
              <a:buNone/>
            </a:pPr>
            <a:r>
              <a:rPr lang="sl-SI" dirty="0">
                <a:solidFill>
                  <a:schemeClr val="tx2"/>
                </a:solidFill>
              </a:rPr>
              <a:t>Gumijaste vzmeti, obremenjene na tlak – tlačne, uporabljamo za vzmetenje strojev na temeljih, s čimer preprečimo prenašanje tresljajev stroja na okolico. Vzmet mora biti vgrajena vedno tako, da je guma med strojem in temeljem, imeti mora pa možnost prostorskega razširjanja.</a:t>
            </a: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876631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Nadalje jih delimo po napetostih, obliki in obremenitvi. Najpogostejša in najboljša delitev vzmeti je po napetostih, ki prevladujejo v njih. </a:t>
            </a:r>
          </a:p>
          <a:p>
            <a:pPr marL="0" indent="0">
              <a:buNone/>
            </a:pPr>
            <a:r>
              <a:rPr lang="sl-SI" dirty="0">
                <a:solidFill>
                  <a:schemeClr val="tx2"/>
                </a:solidFill>
              </a:rPr>
              <a:t>Tako ločimo: upogibne in vzvojne ali torzijske vzmeti.</a:t>
            </a:r>
          </a:p>
          <a:p>
            <a:pPr marL="0" indent="0">
              <a:buNone/>
            </a:pPr>
            <a:endParaRPr lang="sl-SI" dirty="0">
              <a:solidFill>
                <a:schemeClr val="tx2"/>
              </a:solidFill>
            </a:endParaRPr>
          </a:p>
          <a:p>
            <a:pPr marL="0" indent="0">
              <a:buNone/>
            </a:pPr>
            <a:r>
              <a:rPr lang="sl-SI" b="1" dirty="0">
                <a:solidFill>
                  <a:schemeClr val="accent1"/>
                </a:solidFill>
              </a:rPr>
              <a:t>GRADIVA ZA VZMETI</a:t>
            </a:r>
          </a:p>
          <a:p>
            <a:pPr marL="0" indent="0">
              <a:buNone/>
            </a:pPr>
            <a:r>
              <a:rPr lang="sl-SI" dirty="0">
                <a:solidFill>
                  <a:schemeClr val="tx2"/>
                </a:solidFill>
              </a:rPr>
              <a:t>Običajno gradivo za vzmeti je ogljikovo jeklo, legirano s kromom, silicijem, manganom ali vanadijem ali razna nerjaveča jekla.</a:t>
            </a:r>
          </a:p>
          <a:p>
            <a:pPr marL="0" indent="0">
              <a:buNone/>
            </a:pPr>
            <a:r>
              <a:rPr lang="sl-SI" dirty="0">
                <a:solidFill>
                  <a:schemeClr val="tx2"/>
                </a:solidFill>
              </a:rPr>
              <a:t>K nerjavečim gradivom za vzmeti štejemo tudi neželezne kovine, kot so medenina, fosforna </a:t>
            </a:r>
            <a:r>
              <a:rPr lang="sl-SI" dirty="0" err="1">
                <a:solidFill>
                  <a:schemeClr val="tx2"/>
                </a:solidFill>
              </a:rPr>
              <a:t>bronza</a:t>
            </a:r>
            <a:r>
              <a:rPr lang="sl-SI" dirty="0">
                <a:solidFill>
                  <a:schemeClr val="tx2"/>
                </a:solidFill>
              </a:rPr>
              <a:t>, silicijeva </a:t>
            </a:r>
            <a:r>
              <a:rPr lang="sl-SI" dirty="0" err="1">
                <a:solidFill>
                  <a:schemeClr val="tx2"/>
                </a:solidFill>
              </a:rPr>
              <a:t>bronza</a:t>
            </a:r>
            <a:r>
              <a:rPr lang="sl-SI" dirty="0">
                <a:solidFill>
                  <a:schemeClr val="tx2"/>
                </a:solidFill>
              </a:rPr>
              <a:t> … Kovinska gradiva za vzmeti morajo imeti lastnost, da se dajo utrjevati in obdelovati v toplem in hladnem stanju. </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291702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920A1630-4CEA-06B6-A1E6-3A8515445746}"/>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4" name="Slika 3">
            <a:extLst>
              <a:ext uri="{FF2B5EF4-FFF2-40B4-BE49-F238E27FC236}">
                <a16:creationId xmlns:a16="http://schemas.microsoft.com/office/drawing/2014/main" id="{943F4876-374A-C9A5-26E9-B31112D37EBA}"/>
              </a:ext>
            </a:extLst>
          </p:cNvPr>
          <p:cNvPicPr>
            <a:picLocks noChangeAspect="1"/>
          </p:cNvPicPr>
          <p:nvPr/>
        </p:nvPicPr>
        <p:blipFill>
          <a:blip r:embed="rId2"/>
          <a:stretch>
            <a:fillRect/>
          </a:stretch>
        </p:blipFill>
        <p:spPr>
          <a:xfrm>
            <a:off x="1258529" y="1366067"/>
            <a:ext cx="8477852" cy="3648385"/>
          </a:xfrm>
          <a:prstGeom prst="rect">
            <a:avLst/>
          </a:prstGeom>
        </p:spPr>
      </p:pic>
    </p:spTree>
    <p:extLst>
      <p:ext uri="{BB962C8B-B14F-4D97-AF65-F5344CB8AC3E}">
        <p14:creationId xmlns:p14="http://schemas.microsoft.com/office/powerpoint/2010/main" val="2211375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DOPUSTNE NAPETOSTI</a:t>
            </a:r>
          </a:p>
          <a:p>
            <a:pPr marL="0" indent="0">
              <a:buNone/>
            </a:pPr>
            <a:r>
              <a:rPr lang="sl-SI" dirty="0">
                <a:solidFill>
                  <a:schemeClr val="tx2"/>
                </a:solidFill>
              </a:rPr>
              <a:t>Gradivo vzmeti je lahko obremenjeno samo v mejah proporcionalnosti oziroma do meje elastičnosti gradiva. Dopustne napetosti gradiv za jeklene vzmeti so odvisne predvsem od meje elastičnosti gradiva, načina obremenitve, velikosti prereza in oblike vzmeti.</a:t>
            </a:r>
          </a:p>
          <a:p>
            <a:pPr marL="0" indent="0">
              <a:buNone/>
            </a:pPr>
            <a:r>
              <a:rPr lang="sl-SI" dirty="0">
                <a:solidFill>
                  <a:schemeClr val="tx2"/>
                </a:solidFill>
              </a:rPr>
              <a:t>Pri mirujoči ali redko spreminjajoči se obremenitvi smemo gradivo obremeniti do meje elastičnosti. Pri takšni obremenitvi so važne le trdnostne lastnosti gradiva.</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41174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sz="2200" b="1" dirty="0">
                <a:solidFill>
                  <a:schemeClr val="accent1"/>
                </a:solidFill>
              </a:rPr>
              <a:t>VRSTE VZMETI IN PRERAČUN</a:t>
            </a:r>
          </a:p>
          <a:p>
            <a:pPr marL="0" indent="0">
              <a:buNone/>
            </a:pPr>
            <a:r>
              <a:rPr lang="sl-SI" b="1" dirty="0">
                <a:solidFill>
                  <a:schemeClr val="accent1"/>
                </a:solidFill>
              </a:rPr>
              <a:t>UPOGIBNE VZMETI</a:t>
            </a:r>
          </a:p>
          <a:p>
            <a:pPr marL="0" indent="0">
              <a:buNone/>
            </a:pPr>
            <a:r>
              <a:rPr lang="sl-SI" dirty="0">
                <a:solidFill>
                  <a:schemeClr val="tx2"/>
                </a:solidFill>
              </a:rPr>
              <a:t>Prave upogibne vzmeti so listnate vzmeti, ki so enostransko vpete. Največji upogibni moment je na vpetju. Ker je širina in debelina vzmeti po celi dolžini enaka, se napetost spreminja in gradivo ni povsem izkoriščeno v prerezih zunaj maksimalnega upogibnega momenta. Zato tako oblikovane vzmeti uporabljamo le za majhne obremenitve, predvsem v finomehaniki kot kontaktne ali pritisne vzmeti.</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2"/>
          <a:stretch>
            <a:fillRect/>
          </a:stretch>
        </p:blipFill>
        <p:spPr>
          <a:xfrm>
            <a:off x="3946849" y="3042779"/>
            <a:ext cx="4138369" cy="3815222"/>
          </a:xfrm>
          <a:prstGeom prst="rect">
            <a:avLst/>
          </a:prstGeom>
        </p:spPr>
      </p:pic>
    </p:spTree>
    <p:extLst>
      <p:ext uri="{BB962C8B-B14F-4D97-AF65-F5344CB8AC3E}">
        <p14:creationId xmlns:p14="http://schemas.microsoft.com/office/powerpoint/2010/main" val="139112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Zelo obremenjene vzmeti in vzmeti za cestna in tirnična vozila so oblikovane tako, da je vzdolž upogibne vzmeti približno enaka napetost, to pomeni, da se odpornosti moment W spreminja v enakem razmerju kakor upogibni moment.</a:t>
            </a:r>
          </a:p>
          <a:p>
            <a:pPr marL="0" indent="0">
              <a:buNone/>
            </a:pPr>
            <a:r>
              <a:rPr lang="sl-SI" dirty="0">
                <a:solidFill>
                  <a:schemeClr val="tx2"/>
                </a:solidFill>
              </a:rPr>
              <a:t>Iz enačbe za W (odpornostni moment) pa sledi, da se mora spreminjati b ali h vzdolž upogibne vzmeti. Zaradi enostavnejše izdelave in praktične uporabe vzmeti spreminjamo širino b in dobimo vzmet trapezne oblike. </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2"/>
          <a:stretch>
            <a:fillRect/>
          </a:stretch>
        </p:blipFill>
        <p:spPr>
          <a:xfrm>
            <a:off x="3815868" y="2603118"/>
            <a:ext cx="4219477" cy="3960682"/>
          </a:xfrm>
          <a:prstGeom prst="rect">
            <a:avLst/>
          </a:prstGeom>
        </p:spPr>
      </p:pic>
    </p:spTree>
    <p:extLst>
      <p:ext uri="{BB962C8B-B14F-4D97-AF65-F5344CB8AC3E}">
        <p14:creationId xmlns:p14="http://schemas.microsoft.com/office/powerpoint/2010/main" val="4002111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Trapezna vzmet je neprikladna za vgraditev, zato jo po širini razrežemo na n enakih listov in položimo drugega vrh drugega. S primernim oblikovanjem koncev posameznih listov, ki so med seboj povezani, dobimo sestavljeno upogibno vzmet. </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2"/>
          <a:stretch>
            <a:fillRect/>
          </a:stretch>
        </p:blipFill>
        <p:spPr>
          <a:xfrm>
            <a:off x="3532499" y="1652102"/>
            <a:ext cx="4351868" cy="4715182"/>
          </a:xfrm>
          <a:prstGeom prst="rect">
            <a:avLst/>
          </a:prstGeom>
        </p:spPr>
      </p:pic>
    </p:spTree>
    <p:extLst>
      <p:ext uri="{BB962C8B-B14F-4D97-AF65-F5344CB8AC3E}">
        <p14:creationId xmlns:p14="http://schemas.microsoft.com/office/powerpoint/2010/main" val="425145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Zgornji list je najdaljši in je na konceh oblikovan za pritrditev ali obešanje s sornikom. Proti prečni premaknitvi so listi zavarovani z objemkami ali s primerno obliko prereza posameznih listov.</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2"/>
          <a:stretch>
            <a:fillRect/>
          </a:stretch>
        </p:blipFill>
        <p:spPr>
          <a:xfrm>
            <a:off x="474189" y="1398380"/>
            <a:ext cx="5114848" cy="2627640"/>
          </a:xfrm>
          <a:prstGeom prst="rect">
            <a:avLst/>
          </a:prstGeom>
        </p:spPr>
      </p:pic>
      <p:pic>
        <p:nvPicPr>
          <p:cNvPr id="6" name="Slika 5"/>
          <p:cNvPicPr>
            <a:picLocks noChangeAspect="1"/>
          </p:cNvPicPr>
          <p:nvPr/>
        </p:nvPicPr>
        <p:blipFill>
          <a:blip r:embed="rId3"/>
          <a:stretch>
            <a:fillRect/>
          </a:stretch>
        </p:blipFill>
        <p:spPr>
          <a:xfrm>
            <a:off x="5175755" y="4026020"/>
            <a:ext cx="6117086" cy="2739905"/>
          </a:xfrm>
          <a:prstGeom prst="rect">
            <a:avLst/>
          </a:prstGeom>
        </p:spPr>
      </p:pic>
    </p:spTree>
    <p:extLst>
      <p:ext uri="{BB962C8B-B14F-4D97-AF65-F5344CB8AC3E}">
        <p14:creationId xmlns:p14="http://schemas.microsoft.com/office/powerpoint/2010/main" val="92119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TORZIJSKE PALIČNE VZMETI</a:t>
            </a:r>
          </a:p>
          <a:p>
            <a:pPr marL="0" indent="0">
              <a:buNone/>
            </a:pPr>
            <a:r>
              <a:rPr lang="sl-SI" dirty="0">
                <a:solidFill>
                  <a:schemeClr val="tx2"/>
                </a:solidFill>
              </a:rPr>
              <a:t>Torzijske palične vzmeti so ravne palice, obremenjene s torzijskim momentom T. Običajno imajo te vzmeti okrogel prerez, na konceh pa so </a:t>
            </a:r>
            <a:r>
              <a:rPr lang="sl-SI" dirty="0" err="1">
                <a:solidFill>
                  <a:schemeClr val="tx2"/>
                </a:solidFill>
              </a:rPr>
              <a:t>odebeljenje</a:t>
            </a:r>
            <a:r>
              <a:rPr lang="sl-SI" dirty="0">
                <a:solidFill>
                  <a:schemeClr val="tx2"/>
                </a:solidFill>
              </a:rPr>
              <a:t> oziroma oblikovane tako, da se lahko prenaša torzijski moment s pesta na vzmet. Nekaj takšnih oblik vidimo na sliki. Da zmanjšamo vpliv zarezanega učinka, je površina vzmeti brušena ali polirana, prehod iz debelejšega v tanjši del pa zaokrožen z velikim radijem.</a:t>
            </a:r>
          </a:p>
          <a:p>
            <a:pPr marL="0" indent="0">
              <a:buNone/>
            </a:pPr>
            <a:r>
              <a:rPr lang="sl-SI" dirty="0">
                <a:solidFill>
                  <a:schemeClr val="tx2"/>
                </a:solidFill>
              </a:rPr>
              <a:t>Torzijske palične vzmeti uporabljamo predvsem za dušilce torzijskega nihanja pri cestnih vozilih, za merjenje obodnih sil in torzijskih momentov ter za elastične gredne zveze.</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2"/>
          <a:stretch>
            <a:fillRect/>
          </a:stretch>
        </p:blipFill>
        <p:spPr>
          <a:xfrm>
            <a:off x="1509713" y="4171950"/>
            <a:ext cx="9272588" cy="1736739"/>
          </a:xfrm>
          <a:prstGeom prst="rect">
            <a:avLst/>
          </a:prstGeom>
        </p:spPr>
      </p:pic>
    </p:spTree>
    <p:extLst>
      <p:ext uri="{BB962C8B-B14F-4D97-AF65-F5344CB8AC3E}">
        <p14:creationId xmlns:p14="http://schemas.microsoft.com/office/powerpoint/2010/main" val="67574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VIJAČNE TORZIJSKE VZMETI</a:t>
            </a:r>
          </a:p>
          <a:p>
            <a:pPr marL="0" indent="0">
              <a:buNone/>
            </a:pPr>
            <a:r>
              <a:rPr lang="sl-SI" dirty="0">
                <a:solidFill>
                  <a:schemeClr val="tx2"/>
                </a:solidFill>
              </a:rPr>
              <a:t>Vijačna torzijska vzmet nastane, če navijemo žico v obliki vijačnice na valj ali stožec. Prerez žice je običajno okrogel, uporabljamo tudi žice s pravokotnim prerezom.</a:t>
            </a:r>
          </a:p>
          <a:p>
            <a:pPr marL="0" indent="0">
              <a:buNone/>
            </a:pPr>
            <a:r>
              <a:rPr lang="sl-SI" dirty="0">
                <a:solidFill>
                  <a:schemeClr val="tx2"/>
                </a:solidFill>
              </a:rPr>
              <a:t>Zunanja sila F obremenjuje vzmet v smeri osi na tlak ali nateg.</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6" name="Slika 5">
            <a:extLst>
              <a:ext uri="{FF2B5EF4-FFF2-40B4-BE49-F238E27FC236}">
                <a16:creationId xmlns:a16="http://schemas.microsoft.com/office/drawing/2014/main" id="{47B411EB-9BE9-3F7A-4FBC-1B222D0BD8A9}"/>
              </a:ext>
            </a:extLst>
          </p:cNvPr>
          <p:cNvPicPr>
            <a:picLocks noChangeAspect="1"/>
          </p:cNvPicPr>
          <p:nvPr/>
        </p:nvPicPr>
        <p:blipFill>
          <a:blip r:embed="rId2"/>
          <a:stretch>
            <a:fillRect/>
          </a:stretch>
        </p:blipFill>
        <p:spPr>
          <a:xfrm>
            <a:off x="1288025" y="2219222"/>
            <a:ext cx="8662219" cy="4344578"/>
          </a:xfrm>
          <a:prstGeom prst="rect">
            <a:avLst/>
          </a:prstGeom>
        </p:spPr>
      </p:pic>
    </p:spTree>
    <p:extLst>
      <p:ext uri="{BB962C8B-B14F-4D97-AF65-F5344CB8AC3E}">
        <p14:creationId xmlns:p14="http://schemas.microsoft.com/office/powerpoint/2010/main" val="330877169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1265</Words>
  <Application>Microsoft Office PowerPoint</Application>
  <PresentationFormat>Širokozaslonsko</PresentationFormat>
  <Paragraphs>113</Paragraphs>
  <Slides>20</Slides>
  <Notes>0</Notes>
  <HiddenSlides>0</HiddenSlides>
  <MMClips>0</MMClips>
  <ScaleCrop>false</ScaleCrop>
  <HeadingPairs>
    <vt:vector size="6" baseType="variant">
      <vt:variant>
        <vt:lpstr>Uporabljene pisave</vt:lpstr>
      </vt:variant>
      <vt:variant>
        <vt:i4>6</vt:i4>
      </vt:variant>
      <vt:variant>
        <vt:lpstr>Tema</vt:lpstr>
      </vt:variant>
      <vt:variant>
        <vt:i4>2</vt:i4>
      </vt:variant>
      <vt:variant>
        <vt:lpstr>Naslovi diapozitivov</vt:lpstr>
      </vt:variant>
      <vt:variant>
        <vt:i4>20</vt:i4>
      </vt:variant>
    </vt:vector>
  </HeadingPairs>
  <TitlesOfParts>
    <vt:vector size="28" baseType="lpstr">
      <vt:lpstr>Arial</vt:lpstr>
      <vt:lpstr>Calibri</vt:lpstr>
      <vt:lpstr>Calibri Light</vt:lpstr>
      <vt:lpstr>Cambria Math</vt:lpstr>
      <vt:lpstr>Century Schoolbook</vt:lpstr>
      <vt:lpstr>Wingdings 2</vt:lpstr>
      <vt:lpstr>Officeova tema</vt:lpstr>
      <vt:lpstr>3_View</vt:lpstr>
      <vt:lpstr> 1.3 ELEMENTI ZA ELASTIČNE ZVEZE - VZMETI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SILA IN POSPEŠEK</dc:title>
  <dc:creator>Tanja</dc:creator>
  <cp:lastModifiedBy>Tanja</cp:lastModifiedBy>
  <cp:revision>58</cp:revision>
  <dcterms:created xsi:type="dcterms:W3CDTF">2022-12-12T14:37:12Z</dcterms:created>
  <dcterms:modified xsi:type="dcterms:W3CDTF">2024-03-01T21:06:34Z</dcterms:modified>
</cp:coreProperties>
</file>