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509" r:id="rId3"/>
    <p:sldId id="510" r:id="rId4"/>
    <p:sldId id="511" r:id="rId5"/>
    <p:sldId id="512" r:id="rId6"/>
    <p:sldId id="513" r:id="rId7"/>
    <p:sldId id="514" r:id="rId8"/>
    <p:sldId id="515" r:id="rId9"/>
    <p:sldId id="516" r:id="rId10"/>
    <p:sldId id="517" r:id="rId11"/>
    <p:sldId id="518" r:id="rId12"/>
    <p:sldId id="519" r:id="rId13"/>
    <p:sldId id="520" r:id="rId1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F38F8-DE9E-467E-84A7-8E66B873F815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3A373-DA8E-40D4-9052-7E400BA4EA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3356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54D3CB-E23F-45DE-8D52-CB74137E5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C53A759-3AD7-4CED-A4C6-7BFE965C2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FD80423-5CD5-4FCE-AAEE-85D03B4FE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1DBC824-43F9-49A5-9846-812F579D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9E83529-4380-43C7-A5A6-7698FD12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035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E20954-F1A5-4C30-BDE4-71E321C3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D9DD165-9353-4298-8408-A0BDF5D13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03C5ADB-E155-4C2D-BCC1-F056D1E3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804DED5-14EB-4E71-8F00-23A3808A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8DDB6B5-55F4-46AA-941D-3FCA5E0AD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347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5D332B0-28FF-47B7-9F27-6B3DA44BC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C2EE19F-2286-4C26-BF26-03205F2D0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4F8A80D-F6B2-4285-98D0-22BD7248A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A9FCEA0-F26E-4E75-B78A-165D30B6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9F4806A-16AA-4500-80F9-5C27F2AF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8795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0260C3E-A534-FC28-0405-53130309459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9E3ADD77-9A1D-9A23-EA3C-2D887E0AD9D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4F44FEC1-8885-1BEC-22AB-857E895A5C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8AA4C92B-8746-7303-7560-D7BD3EF615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6" name="Rectangle 6">
                <a:extLst>
                  <a:ext uri="{FF2B5EF4-FFF2-40B4-BE49-F238E27FC236}">
                    <a16:creationId xmlns:a16="http://schemas.microsoft.com/office/drawing/2014/main" id="{4F8CE848-DEC1-6939-FFD9-7968D3E9F9E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7" name="Rectangle 7">
                <a:extLst>
                  <a:ext uri="{FF2B5EF4-FFF2-40B4-BE49-F238E27FC236}">
                    <a16:creationId xmlns:a16="http://schemas.microsoft.com/office/drawing/2014/main" id="{DF746466-1488-E418-E93E-07318D102D1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8" name="Rectangle 8">
                <a:extLst>
                  <a:ext uri="{FF2B5EF4-FFF2-40B4-BE49-F238E27FC236}">
                    <a16:creationId xmlns:a16="http://schemas.microsoft.com/office/drawing/2014/main" id="{C1F7D407-67F1-C81D-7560-DE6388AE804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9">
                <a:extLst>
                  <a:ext uri="{FF2B5EF4-FFF2-40B4-BE49-F238E27FC236}">
                    <a16:creationId xmlns:a16="http://schemas.microsoft.com/office/drawing/2014/main" id="{4188D7E1-7643-ECBF-F0B0-B59D88C6848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10">
                <a:extLst>
                  <a:ext uri="{FF2B5EF4-FFF2-40B4-BE49-F238E27FC236}">
                    <a16:creationId xmlns:a16="http://schemas.microsoft.com/office/drawing/2014/main" id="{0C9FC4EB-BA65-69A3-8475-496BE566C68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11">
                <a:extLst>
                  <a:ext uri="{FF2B5EF4-FFF2-40B4-BE49-F238E27FC236}">
                    <a16:creationId xmlns:a16="http://schemas.microsoft.com/office/drawing/2014/main" id="{117123AC-9770-6745-BF36-871DE8BEDE5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2">
                <a:extLst>
                  <a:ext uri="{FF2B5EF4-FFF2-40B4-BE49-F238E27FC236}">
                    <a16:creationId xmlns:a16="http://schemas.microsoft.com/office/drawing/2014/main" id="{E93D04BB-0CD6-FDFA-64A2-45C01DE8245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3">
                <a:extLst>
                  <a:ext uri="{FF2B5EF4-FFF2-40B4-BE49-F238E27FC236}">
                    <a16:creationId xmlns:a16="http://schemas.microsoft.com/office/drawing/2014/main" id="{53796B9E-74D7-DACE-380F-DC92A21541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4">
                <a:extLst>
                  <a:ext uri="{FF2B5EF4-FFF2-40B4-BE49-F238E27FC236}">
                    <a16:creationId xmlns:a16="http://schemas.microsoft.com/office/drawing/2014/main" id="{6C720899-A2DA-1537-BC5A-CBB47F634AF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5">
                <a:extLst>
                  <a:ext uri="{FF2B5EF4-FFF2-40B4-BE49-F238E27FC236}">
                    <a16:creationId xmlns:a16="http://schemas.microsoft.com/office/drawing/2014/main" id="{15358D0B-B9B4-A70A-17F8-54B940DAF19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F9A34164-76B7-3761-CB85-F651CEBE52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ADCA2-D648-45B0-8A9B-317CC3C80B25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1A722D37-F400-1B81-6DCC-9924C1A28F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4B18FC01-890E-FF19-3377-52224BC502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91AD2-7256-4FBE-BD1E-69D3C01438E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58788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149093A-1E07-AA15-67B4-B51A126F5FF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C72592D-5BB4-3704-C88B-24BC7BFC30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EA764-DF15-4915-B126-6B119204E0D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5ED209B-0853-2FDC-8C3F-F1C088A506B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9A616-C5B8-44E1-AD88-45C4B9DA30A3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6739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4839E2B-82F1-41EE-A9EB-CA427E077C5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F37BE5A-A8AF-75F9-727F-514C33A3A01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7FECA-BF68-4C05-9049-9D10C10FD7D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681A110-F3BB-C4C8-6A53-BAA42219594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36A0D-19C3-4BB9-AA4B-CAD35A2325A7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8259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D038C6-BC43-50D6-8441-59E6CBAAD7B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640423D-4298-D910-04E6-8601AB97176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BCE7F-D6BC-4B64-862C-EB5D904B9F9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F93B3F1B-0C01-815C-551C-1DE161C87BE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27E83-C1A6-4D18-B3ED-FB8D00372D11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907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4F282DD-67D2-2C53-1354-E5D341969AA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930AD8A-9626-1ECD-613E-56C18BA1E1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DD7BC-383C-4049-BA03-2B5D61B059F7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BE58B5AD-B5BB-6076-E4A5-26699C79A2A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47F38-DAD9-4849-96F6-8329B811693E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80641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A1B42D-B721-1F50-B6A2-E625DF01E97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54D806-E22C-8FEC-2241-DF9F5F3E52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B4198-8507-4590-A2CC-4402B2E6915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868D1AA1-CCDB-6E0E-38A6-CD37243D7E0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B18A3-6BFA-4966-915F-79A16F43868F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2704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4E2A28F-0E8E-EC9D-2904-85A0D73ACDA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5A1715D-A177-0CAC-A0D3-667784871E0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3C7A8-E990-44F7-B3DB-B5DBB7C614D4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BC3B3166-2F89-79BF-8407-F3B62BD2221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574A3-15D8-4DB0-A99E-7F553068C0A1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05895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9B0D93C-9ECA-B2BD-62B2-629BFB610E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26D95B1-3DE7-F0AC-EFD2-E0CBC81D376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BDBED-3FB4-4C27-8340-EA5C18AA9F2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E4BD185-171F-4297-8862-149761BDEB5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8312A-CA76-4699-8653-72FF9017385C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8652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7179B8-463C-47F8-BD3E-7978712D5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49A1578-9D37-46CE-A401-E36F0DC66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99ABD8A-0EAD-448F-A857-2C2FEFCE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5A0D537-312F-419C-8942-6EC483CED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332041A-CF60-42A4-BC69-8AB7E08E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7357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0B47539-E8C2-D9AB-986C-58E99C47D77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9A937FE-F53D-C5B8-C4E4-6B1A5F007AD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02829-E550-4FEB-9D29-6AC526C4A2B1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BFF0BC2-56DB-6BCB-6B59-EC60F2B19D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011B1-B465-4881-AB73-DEDE69B0304E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29046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E0408C7-FFDF-7F3B-745F-84638A6C406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B636225-9DE1-738E-642B-B970E11BDC4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493BB-F063-4571-9D5E-DA21F557B8A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2DBEB1E-0A3A-D439-13E0-B7AA699C61D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03974-DC8A-4316-9F1F-26C292A8CD67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58937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47206DA-29A7-19FF-D00D-3245A4AA11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4C1B0E1-BAA7-F0CD-9250-1015AAD917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A97D1-9A33-4E89-8648-468F3FCDD00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5F36794-9571-5902-3A2A-FFD80E56692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59563-9E07-4263-B838-FB63A6F36FE8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54268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846D7D2-F07D-BDD4-622D-DA83315DD6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A9A5E31-F398-3B60-A22D-557523E02B9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588A7-E7AA-4A6B-9535-688EE701388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4EDE607-A7FE-486F-D7C2-18642E0B6FC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8C20A-3570-42A3-BE59-156B5B4FFCC1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33209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841FE3D-CE74-11D6-E6AE-0F8FADF9DFF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9D45B37-DF14-A932-EE71-A8896271D8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25C93-5C84-4556-B8FB-FDB636243B3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D84DDA8-54AC-9493-C452-BD29BD5FBA5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FEF9F-93DD-4A3E-97CB-EBFF19648FA5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13163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D5AC2C3-61FD-543E-F9D2-7C6873A322C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C0B4818-56D1-7B36-3614-28165190C01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28459-6345-4EAE-9FD0-11CA74F512E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A1DD41A6-4025-DD2A-65A6-F615EBE0F38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900DA-F078-42DF-B57F-126364D87271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0207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CF356A6-7570-B255-8A62-DC1608BCD4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550A9E-49E6-86F4-089C-4F5E84664B3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182FF-1269-48EF-AB57-74DED248868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A08F46DD-F2D4-6B47-7114-77D4A2B89C6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69E80-3AC3-4852-ABF4-92A82A2C31ED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171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0F46EE-0725-4714-940F-B07F36FE9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AC5A338-44FB-491E-9AD5-EE7CF9C46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31FF0B8-1CB8-4919-B08D-645F363C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F491ECA-C27D-459C-AEAB-C7B2E0D00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C801C16-A9CC-41E4-858D-48D8C18F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003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433EC1-69C5-449D-8B96-DCC27E195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EB05AFD-CAF2-4A2A-9F63-CA94393E7D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4D24DF6-557C-4ABB-A633-26A66EACC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A4AA0F1-840C-45B9-A741-45508AD13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912AD9F-F609-42C2-A263-2E1E0D01A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771790E-A822-4533-AB62-8BCF72B8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311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53DD1-AA7D-4273-AE3B-279BD2BB2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95D4C92-68B5-4BBC-B144-4B3975EDF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BF9D5A4-ED44-4595-8518-91BBB9D9F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17AFDF4-16D2-42B3-B339-D9FFD2EB10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AE40605-3935-43DB-8A9B-E0CB50DA8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0ED7143-0B24-436E-8D17-DFB7E111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E6C17AED-345B-4C7A-9CA2-D5B081FFA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8E00EDB-7C22-48A5-A6AB-E0B56D569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83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D8EDB8-4F61-4899-9E5F-213F65412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E2211D5-40C6-4450-BF26-B8E8D6BC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8CDE4DFC-AD18-4E92-8554-9768FD99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6EC8894-FDF7-4133-A176-6658DF558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132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D1FD7A58-173A-4964-A56C-7409DFE01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94A64EC-2E1F-4F37-8DEB-AB52C760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F04447F-336D-49F8-923F-02CE4E558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045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80F6F7-C77D-48A3-AD85-72DCA9ABA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8E266ED-AF03-4E7E-95C8-90643ED3A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0F068D4-9B7B-435C-BC16-88B34DCC4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CB97A23-E02A-4952-88C4-305041026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1FD7DCC-097C-4819-A1F9-BF7810E59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28F120F-9CD4-45C4-B855-2EB4C2C9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01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0F1B20-C29B-4E33-A840-ECBB636C9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BF87F70-6A22-4E40-AEB2-2D4FAFFFC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48059C7-6DB0-4D4F-AA3F-34DB5CBA0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947BAAE-1DCE-4025-AD0D-9AC03C29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AAB9676-0600-443E-BAF3-223AEEDF4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637E2AC-8F5B-4F37-83B7-9DED12D5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037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A9ACA45-A6CB-445F-9300-BB27DAA4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DC9103C-8D9C-4D87-8979-0E9299A9A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D04A771-6612-4B12-A78B-B2F4DCF1D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3176079-29DB-400A-A842-9F8934148E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AE631D9-E343-4F36-83D3-FEA5D3E35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4255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0762A1B-BB7B-12B4-F140-FDEE0C77CF9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6F3F07F-4F99-A77B-DD8C-EB591045DEF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0A67B8F-2940-42D5-9D8B-86F72544ED1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7B735F51-9D4A-2091-F090-CC82C32B1A7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2F118971-43CB-8690-BDAE-819DDC76C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48929109-F596-151D-6911-95F8204B1E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AF15EE8-E17C-913C-29C0-8DB7C1481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3CDE88BE-73B3-A600-12E7-92271109E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B8AB006B-0E01-3C69-F715-5F24455DD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87414AD5-6B4D-6E9F-BEB9-8C7B149BFE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47DB2B44-9CFB-ECCA-6763-50AD9E509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9422F4A3-6B92-69DA-1904-2FEC94540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63FD3AB1-9D72-A8A3-39EE-F4F521DFE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F9C8B754-F7FA-3B7F-A09B-CE9FB45D92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66AD3ADC-4EB6-3D68-BAB6-9E6D9D6960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2DCDE4B8-FBB6-7A88-12B3-5C53EABB88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28A5E97-5DF6-464E-AEEA-222A3EC97DF0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841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21.wmf"/><Relationship Id="rId7" Type="http://schemas.openxmlformats.org/officeDocument/2006/relationships/oleObject" Target="../embeddings/oleObject25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3.png"/><Relationship Id="rId5" Type="http://schemas.openxmlformats.org/officeDocument/2006/relationships/image" Target="../media/image22.wmf"/><Relationship Id="rId10" Type="http://schemas.openxmlformats.org/officeDocument/2006/relationships/image" Target="../media/image7.wmf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10.wmf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2.wmf"/><Relationship Id="rId4" Type="http://schemas.openxmlformats.org/officeDocument/2006/relationships/image" Target="../media/image11.png"/><Relationship Id="rId9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image" Target="../media/image7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18.bin"/><Relationship Id="rId5" Type="http://schemas.openxmlformats.org/officeDocument/2006/relationships/image" Target="../media/image15.wmf"/><Relationship Id="rId10" Type="http://schemas.openxmlformats.org/officeDocument/2006/relationships/image" Target="../media/image6.wmf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18.wmf"/><Relationship Id="rId7" Type="http://schemas.openxmlformats.org/officeDocument/2006/relationships/oleObject" Target="../embeddings/oleObject21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3">
            <a:extLst>
              <a:ext uri="{FF2B5EF4-FFF2-40B4-BE49-F238E27FC236}">
                <a16:creationId xmlns:a16="http://schemas.microsoft.com/office/drawing/2014/main" id="{D8ABCC33-AFE5-17A2-BBDF-7050F4021A1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DBDA232-B7D7-4F10-A2B3-AF3EB8E2269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15395" name="Rectangle 2">
            <a:extLst>
              <a:ext uri="{FF2B5EF4-FFF2-40B4-BE49-F238E27FC236}">
                <a16:creationId xmlns:a16="http://schemas.microsoft.com/office/drawing/2014/main" id="{5D222C08-A6B9-B627-D2FD-78A98E676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74664"/>
            <a:ext cx="27574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7D"/>
                </a:solidFill>
              </a:rPr>
              <a:t>11 VLAŽEN ZRAK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15396" name="Rectangle 3">
            <a:extLst>
              <a:ext uri="{FF2B5EF4-FFF2-40B4-BE49-F238E27FC236}">
                <a16:creationId xmlns:a16="http://schemas.microsoft.com/office/drawing/2014/main" id="{47A89812-1C6C-2672-1744-340E38060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966789"/>
            <a:ext cx="3287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00"/>
                </a:solidFill>
              </a:rPr>
              <a:t>ABSOLUTNA VLAŽNOST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15397" name="Rectangle 4">
            <a:extLst>
              <a:ext uri="{FF2B5EF4-FFF2-40B4-BE49-F238E27FC236}">
                <a16:creationId xmlns:a16="http://schemas.microsoft.com/office/drawing/2014/main" id="{B9C4F542-6A3F-E932-6547-571D55789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412876"/>
            <a:ext cx="8424862" cy="7016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Absolutna vlažnost je v kilogramih izražena vsebina vode v prostornini 1 m</a:t>
            </a:r>
            <a:r>
              <a:rPr lang="sl-SI" altLang="sl-SI" sz="2000" baseline="30000">
                <a:solidFill>
                  <a:srgbClr val="000000"/>
                </a:solidFill>
              </a:rPr>
              <a:t>3</a:t>
            </a:r>
            <a:r>
              <a:rPr lang="sl-SI" altLang="sl-SI" sz="2000">
                <a:solidFill>
                  <a:srgbClr val="000000"/>
                </a:solidFill>
              </a:rPr>
              <a:t>, torej gostota pare.</a:t>
            </a:r>
          </a:p>
        </p:txBody>
      </p:sp>
      <p:sp>
        <p:nvSpPr>
          <p:cNvPr id="315398" name="Rectangle 5">
            <a:extLst>
              <a:ext uri="{FF2B5EF4-FFF2-40B4-BE49-F238E27FC236}">
                <a16:creationId xmlns:a16="http://schemas.microsoft.com/office/drawing/2014/main" id="{CB5708BA-5AE3-9A0E-3BD8-ABA64A4C0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15399" name="Object 6">
            <a:extLst>
              <a:ext uri="{FF2B5EF4-FFF2-40B4-BE49-F238E27FC236}">
                <a16:creationId xmlns:a16="http://schemas.microsoft.com/office/drawing/2014/main" id="{F74E2FF6-6224-5561-A772-63141408BA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2276475"/>
          <a:ext cx="3097213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1536033" imgH="444307" progId="Equation.3">
                  <p:embed/>
                </p:oleObj>
              </mc:Choice>
              <mc:Fallback>
                <p:oleObj name="Enačba" r:id="rId2" imgW="1536033" imgH="444307" progId="Equation.3">
                  <p:embed/>
                  <p:pic>
                    <p:nvPicPr>
                      <p:cNvPr id="315399" name="Object 6">
                        <a:extLst>
                          <a:ext uri="{FF2B5EF4-FFF2-40B4-BE49-F238E27FC236}">
                            <a16:creationId xmlns:a16="http://schemas.microsoft.com/office/drawing/2014/main" id="{F74E2FF6-6224-5561-A772-63141408BA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2276475"/>
                        <a:ext cx="3097213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5400" name="Rectangle 7">
            <a:extLst>
              <a:ext uri="{FF2B5EF4-FFF2-40B4-BE49-F238E27FC236}">
                <a16:creationId xmlns:a16="http://schemas.microsoft.com/office/drawing/2014/main" id="{5C25C00C-C7DF-64BA-0F44-A4E954416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3141664"/>
            <a:ext cx="6624637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0113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0113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0113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0113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0113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0113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0113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0113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0113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000" i="1">
                <a:solidFill>
                  <a:srgbClr val="000000"/>
                </a:solidFill>
              </a:rPr>
              <a:t>ρ</a:t>
            </a:r>
            <a:r>
              <a:rPr lang="sl-SI" altLang="sl-SI" sz="2000" i="1" baseline="-25000">
                <a:solidFill>
                  <a:srgbClr val="000000"/>
                </a:solidFill>
              </a:rPr>
              <a:t>v</a:t>
            </a:r>
            <a:r>
              <a:rPr lang="sl-SI" altLang="sl-SI" sz="2000" b="1" i="1">
                <a:solidFill>
                  <a:srgbClr val="000000"/>
                </a:solidFill>
              </a:rPr>
              <a:t>   </a:t>
            </a:r>
            <a:r>
              <a:rPr lang="sl-SI" altLang="sl-SI" sz="2000">
                <a:solidFill>
                  <a:srgbClr val="000000"/>
                </a:solidFill>
              </a:rPr>
              <a:t>- absolutna vlažnost [kg/m</a:t>
            </a:r>
            <a:r>
              <a:rPr lang="sl-SI" altLang="sl-SI" sz="2000" baseline="30000">
                <a:solidFill>
                  <a:srgbClr val="000000"/>
                </a:solidFill>
              </a:rPr>
              <a:t>3</a:t>
            </a:r>
            <a:r>
              <a:rPr lang="sl-SI" altLang="sl-SI" sz="2000">
                <a:solidFill>
                  <a:srgbClr val="000000"/>
                </a:solidFill>
              </a:rPr>
              <a:t>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m</a:t>
            </a:r>
            <a:r>
              <a:rPr lang="sl-SI" altLang="sl-SI" sz="2000" i="1" baseline="-25000">
                <a:solidFill>
                  <a:srgbClr val="000000"/>
                </a:solidFill>
              </a:rPr>
              <a:t>v</a:t>
            </a:r>
            <a:r>
              <a:rPr lang="sl-SI" altLang="sl-SI" sz="2000" i="1">
                <a:solidFill>
                  <a:srgbClr val="000000"/>
                </a:solidFill>
              </a:rPr>
              <a:t>   </a:t>
            </a:r>
            <a:r>
              <a:rPr lang="sl-SI" altLang="sl-SI" sz="2000">
                <a:solidFill>
                  <a:srgbClr val="000000"/>
                </a:solidFill>
              </a:rPr>
              <a:t>- masa vodne pare [kg]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R</a:t>
            </a:r>
            <a:r>
              <a:rPr lang="sl-SI" altLang="sl-SI" sz="2000" baseline="-25000">
                <a:solidFill>
                  <a:srgbClr val="000000"/>
                </a:solidFill>
              </a:rPr>
              <a:t>v</a:t>
            </a:r>
            <a:r>
              <a:rPr lang="sl-SI" altLang="sl-SI" sz="2000">
                <a:solidFill>
                  <a:srgbClr val="000000"/>
                </a:solidFill>
              </a:rPr>
              <a:t> - plinska konstanta za vodno paro [</a:t>
            </a:r>
            <a:r>
              <a:rPr lang="sl-SI" altLang="sl-SI" sz="2000" i="1">
                <a:solidFill>
                  <a:srgbClr val="000000"/>
                </a:solidFill>
              </a:rPr>
              <a:t>R</a:t>
            </a:r>
            <a:r>
              <a:rPr lang="sl-SI" altLang="sl-SI" sz="2000" i="1" baseline="-25000">
                <a:solidFill>
                  <a:srgbClr val="000000"/>
                </a:solidFill>
              </a:rPr>
              <a:t>v</a:t>
            </a:r>
            <a:r>
              <a:rPr lang="sl-SI" altLang="sl-SI" sz="2000" i="1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</a:rPr>
              <a:t>= 461,5 J/kgK]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V </a:t>
            </a:r>
            <a:r>
              <a:rPr lang="sl-SI" altLang="sl-SI" sz="2000">
                <a:solidFill>
                  <a:srgbClr val="000000"/>
                </a:solidFill>
              </a:rPr>
              <a:t>– volumen zraka [m</a:t>
            </a:r>
            <a:r>
              <a:rPr lang="sl-SI" altLang="sl-SI" sz="2000" baseline="30000">
                <a:solidFill>
                  <a:srgbClr val="000000"/>
                </a:solidFill>
              </a:rPr>
              <a:t>3</a:t>
            </a:r>
            <a:r>
              <a:rPr lang="sl-SI" altLang="sl-SI" sz="2000">
                <a:solidFill>
                  <a:srgbClr val="000000"/>
                </a:solidFill>
              </a:rPr>
              <a:t>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p</a:t>
            </a:r>
            <a:r>
              <a:rPr lang="sl-SI" altLang="sl-SI" sz="2000">
                <a:solidFill>
                  <a:srgbClr val="000000"/>
                </a:solidFill>
              </a:rPr>
              <a:t>' - tlak vodne pare [Pa]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T - </a:t>
            </a:r>
            <a:r>
              <a:rPr lang="sl-SI" altLang="sl-SI" sz="2000">
                <a:solidFill>
                  <a:srgbClr val="000000"/>
                </a:solidFill>
              </a:rPr>
              <a:t>absolutna temperatura [K]</a:t>
            </a:r>
          </a:p>
        </p:txBody>
      </p:sp>
      <p:sp>
        <p:nvSpPr>
          <p:cNvPr id="315401" name="Rectangle 8">
            <a:extLst>
              <a:ext uri="{FF2B5EF4-FFF2-40B4-BE49-F238E27FC236}">
                <a16:creationId xmlns:a16="http://schemas.microsoft.com/office/drawing/2014/main" id="{1C5B90BA-97D4-FD30-DA7E-094341019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084764"/>
            <a:ext cx="8496300" cy="13112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Vlažen zrak je nasičen, ko vsebuje toliko pare, da se začne ta izločati. To imenujemo stanje nasičenosti. Delni tlak vodne pare v stanju nasičenosti imenujemo nasičeni parni tlak </a:t>
            </a:r>
            <a:r>
              <a:rPr lang="sl-SI" altLang="sl-SI" sz="2000" i="1">
                <a:solidFill>
                  <a:srgbClr val="000000"/>
                </a:solidFill>
              </a:rPr>
              <a:t>p</a:t>
            </a:r>
            <a:r>
              <a:rPr lang="sl-SI" altLang="sl-SI" sz="2000" baseline="-25000">
                <a:solidFill>
                  <a:srgbClr val="000000"/>
                </a:solidFill>
              </a:rPr>
              <a:t>s</a:t>
            </a:r>
            <a:r>
              <a:rPr lang="sl-SI" altLang="sl-SI" sz="2000">
                <a:solidFill>
                  <a:srgbClr val="000000"/>
                </a:solidFill>
              </a:rPr>
              <a:t> in je enak tlaku nasičenja čiste vode pri dani temperaturi.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3">
            <a:extLst>
              <a:ext uri="{FF2B5EF4-FFF2-40B4-BE49-F238E27FC236}">
                <a16:creationId xmlns:a16="http://schemas.microsoft.com/office/drawing/2014/main" id="{F1B73C5E-3E6E-4529-4CAF-C6CE944D7B4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4831B60-6818-4A00-8B55-61346C6B758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24611" name="Rectangle 2">
            <a:extLst>
              <a:ext uri="{FF2B5EF4-FFF2-40B4-BE49-F238E27FC236}">
                <a16:creationId xmlns:a16="http://schemas.microsoft.com/office/drawing/2014/main" id="{981B8F03-11D3-4110-C73A-7B4B24ACE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33376"/>
            <a:ext cx="87852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5. Vlažen zrak temperature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i="1" baseline="-25000">
                <a:solidFill>
                  <a:srgbClr val="000000"/>
                </a:solidFill>
              </a:rPr>
              <a:t>1</a:t>
            </a:r>
            <a:r>
              <a:rPr lang="sl-SI" altLang="sl-SI" sz="2000" i="1">
                <a:solidFill>
                  <a:srgbClr val="000000"/>
                </a:solidFill>
              </a:rPr>
              <a:t> = </a:t>
            </a:r>
            <a:r>
              <a:rPr lang="sl-SI" altLang="sl-SI" sz="2000">
                <a:solidFill>
                  <a:srgbClr val="000000"/>
                </a:solidFill>
              </a:rPr>
              <a:t>305 K in relativne vlažnosti </a:t>
            </a:r>
            <a:r>
              <a:rPr lang="el-GR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20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l-SI" altLang="sl-SI" sz="2000" i="1">
                <a:solidFill>
                  <a:srgbClr val="000000"/>
                </a:solidFill>
              </a:rPr>
              <a:t> = </a:t>
            </a:r>
            <a:r>
              <a:rPr lang="sl-SI" altLang="sl-SI" sz="2000">
                <a:solidFill>
                  <a:srgbClr val="000000"/>
                </a:solidFill>
              </a:rPr>
              <a:t>36 %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izobarno ohladimo na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 = 299 K. Izračunaj relativno vlažnost po ohladitvi!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Proces nariši v diagramu </a:t>
            </a:r>
            <a:r>
              <a:rPr lang="sl-SI" altLang="sl-SI" sz="2000" i="1">
                <a:solidFill>
                  <a:srgbClr val="000000"/>
                </a:solidFill>
              </a:rPr>
              <a:t>h-x! </a:t>
            </a:r>
            <a:r>
              <a:rPr lang="sl-SI" altLang="sl-SI" sz="2000">
                <a:solidFill>
                  <a:srgbClr val="000000"/>
                </a:solidFill>
              </a:rPr>
              <a:t>Nalogo reši grafično in analitično!</a:t>
            </a:r>
          </a:p>
        </p:txBody>
      </p:sp>
      <p:sp>
        <p:nvSpPr>
          <p:cNvPr id="324612" name="Rectangle 3">
            <a:extLst>
              <a:ext uri="{FF2B5EF4-FFF2-40B4-BE49-F238E27FC236}">
                <a16:creationId xmlns:a16="http://schemas.microsoft.com/office/drawing/2014/main" id="{D442E281-B508-B745-52CA-5AD9E48D0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1341439"/>
            <a:ext cx="7777163" cy="1220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i="1" baseline="-25000">
                <a:solidFill>
                  <a:srgbClr val="000000"/>
                </a:solidFill>
              </a:rPr>
              <a:t>1</a:t>
            </a:r>
            <a:r>
              <a:rPr lang="sl-SI" altLang="sl-SI" sz="1800" i="1">
                <a:solidFill>
                  <a:srgbClr val="000000"/>
                </a:solidFill>
              </a:rPr>
              <a:t> = </a:t>
            </a:r>
            <a:r>
              <a:rPr lang="sl-SI" altLang="sl-SI" sz="1800">
                <a:solidFill>
                  <a:srgbClr val="000000"/>
                </a:solidFill>
              </a:rPr>
              <a:t>305 K = 32˚C		Analitično: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= 299 K			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1800" u="sng">
                <a:solidFill>
                  <a:srgbClr val="000000"/>
                </a:solidFill>
              </a:rPr>
              <a:t>φ</a:t>
            </a:r>
            <a:r>
              <a:rPr lang="sl-SI" altLang="sl-SI" sz="1800" u="sng" baseline="-25000">
                <a:solidFill>
                  <a:srgbClr val="000000"/>
                </a:solidFill>
              </a:rPr>
              <a:t>1</a:t>
            </a:r>
            <a:r>
              <a:rPr lang="sl-SI" altLang="sl-SI" sz="1800" b="1" i="1" u="sng">
                <a:solidFill>
                  <a:srgbClr val="000000"/>
                </a:solidFill>
              </a:rPr>
              <a:t> </a:t>
            </a:r>
            <a:r>
              <a:rPr lang="sl-SI" altLang="sl-SI" sz="1800" i="1" u="sng">
                <a:solidFill>
                  <a:srgbClr val="000000"/>
                </a:solidFill>
              </a:rPr>
              <a:t>= </a:t>
            </a:r>
            <a:r>
              <a:rPr lang="sl-SI" altLang="sl-SI" sz="1800" u="sng">
                <a:solidFill>
                  <a:srgbClr val="000000"/>
                </a:solidFill>
              </a:rPr>
              <a:t>36 % = 0,36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000">
                <a:solidFill>
                  <a:srgbClr val="000000"/>
                </a:solidFill>
              </a:rPr>
              <a:t>φ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=?</a:t>
            </a:r>
            <a:endParaRPr lang="el-GR" altLang="sl-SI" sz="2000" baseline="-25000">
              <a:solidFill>
                <a:srgbClr val="000000"/>
              </a:solidFill>
            </a:endParaRPr>
          </a:p>
        </p:txBody>
      </p:sp>
      <p:sp>
        <p:nvSpPr>
          <p:cNvPr id="324613" name="Rectangle 4">
            <a:extLst>
              <a:ext uri="{FF2B5EF4-FFF2-40B4-BE49-F238E27FC236}">
                <a16:creationId xmlns:a16="http://schemas.microsoft.com/office/drawing/2014/main" id="{CEBD2484-F57E-AAD6-C0A8-56A700579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3420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4614" name="Object 5">
            <a:extLst>
              <a:ext uri="{FF2B5EF4-FFF2-40B4-BE49-F238E27FC236}">
                <a16:creationId xmlns:a16="http://schemas.microsoft.com/office/drawing/2014/main" id="{38799FD1-5A12-E6F2-1D61-25197744B4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9375" y="1700213"/>
          <a:ext cx="4249738" cy="295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2413000" imgH="1739900" progId="Equation.3">
                  <p:embed/>
                </p:oleObj>
              </mc:Choice>
              <mc:Fallback>
                <p:oleObj name="Enačba" r:id="rId2" imgW="2413000" imgH="1739900" progId="Equation.3">
                  <p:embed/>
                  <p:pic>
                    <p:nvPicPr>
                      <p:cNvPr id="324614" name="Object 5">
                        <a:extLst>
                          <a:ext uri="{FF2B5EF4-FFF2-40B4-BE49-F238E27FC236}">
                            <a16:creationId xmlns:a16="http://schemas.microsoft.com/office/drawing/2014/main" id="{38799FD1-5A12-E6F2-1D61-25197744B4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5" y="1700213"/>
                        <a:ext cx="4249738" cy="295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4615" name="Rectangle 6">
            <a:extLst>
              <a:ext uri="{FF2B5EF4-FFF2-40B4-BE49-F238E27FC236}">
                <a16:creationId xmlns:a16="http://schemas.microsoft.com/office/drawing/2014/main" id="{5D516335-7024-A0E2-84AA-DD42ED90F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879726"/>
            <a:ext cx="31019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Grafično: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Iz diagrama h-x odčitamo: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φ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 = 0,5 = 50%</a:t>
            </a:r>
          </a:p>
        </p:txBody>
      </p:sp>
      <p:sp>
        <p:nvSpPr>
          <p:cNvPr id="324616" name="Rectangle 7">
            <a:extLst>
              <a:ext uri="{FF2B5EF4-FFF2-40B4-BE49-F238E27FC236}">
                <a16:creationId xmlns:a16="http://schemas.microsoft.com/office/drawing/2014/main" id="{FCCF41EC-DFFE-4FDF-840F-518C2F533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752976"/>
            <a:ext cx="85693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6. </a:t>
            </a:r>
            <a:r>
              <a:rPr lang="sl-SI" altLang="sl-SI" sz="2000">
                <a:solidFill>
                  <a:srgbClr val="000000"/>
                </a:solidFill>
              </a:rPr>
              <a:t>Zrak temperature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i="1" baseline="-25000">
                <a:solidFill>
                  <a:srgbClr val="000000"/>
                </a:solidFill>
              </a:rPr>
              <a:t>1</a:t>
            </a:r>
            <a:r>
              <a:rPr lang="sl-SI" altLang="sl-SI" sz="2000" i="1">
                <a:solidFill>
                  <a:srgbClr val="000000"/>
                </a:solidFill>
              </a:rPr>
              <a:t> = </a:t>
            </a:r>
            <a:r>
              <a:rPr lang="sl-SI" altLang="sl-SI" sz="2000">
                <a:solidFill>
                  <a:srgbClr val="000000"/>
                </a:solidFill>
              </a:rPr>
              <a:t>285 K in vlažnosti </a:t>
            </a:r>
            <a:r>
              <a:rPr lang="sl-SI" altLang="sl-SI" sz="2000" i="1">
                <a:solidFill>
                  <a:srgbClr val="000000"/>
                </a:solidFill>
              </a:rPr>
              <a:t>x = </a:t>
            </a:r>
            <a:r>
              <a:rPr lang="sl-SI" altLang="sl-SI" sz="2000">
                <a:solidFill>
                  <a:srgbClr val="000000"/>
                </a:solidFill>
              </a:rPr>
              <a:t>7 g/kg izobarno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segrejemo na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i="1" baseline="-25000">
                <a:solidFill>
                  <a:srgbClr val="000000"/>
                </a:solidFill>
              </a:rPr>
              <a:t>2</a:t>
            </a:r>
            <a:r>
              <a:rPr lang="sl-SI" altLang="sl-SI" sz="2000" i="1">
                <a:solidFill>
                  <a:srgbClr val="000000"/>
                </a:solidFill>
              </a:rPr>
              <a:t> = </a:t>
            </a:r>
            <a:r>
              <a:rPr lang="sl-SI" altLang="sl-SI" sz="2000">
                <a:solidFill>
                  <a:srgbClr val="000000"/>
                </a:solidFill>
              </a:rPr>
              <a:t>291 K. Kakšna je relativna vlažnost zraka pred in po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segrevanju? Proces nariši v Mollierovem diagramu </a:t>
            </a:r>
            <a:r>
              <a:rPr lang="sl-SI" altLang="sl-SI" sz="2000" i="1">
                <a:solidFill>
                  <a:srgbClr val="000000"/>
                </a:solidFill>
              </a:rPr>
              <a:t>h-x!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3">
            <a:extLst>
              <a:ext uri="{FF2B5EF4-FFF2-40B4-BE49-F238E27FC236}">
                <a16:creationId xmlns:a16="http://schemas.microsoft.com/office/drawing/2014/main" id="{F250EFF4-DB5E-BE2E-371C-503C42E9F5A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1B47CF4-73BF-4494-AEC7-9B7853CBE73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25635" name="Rectangle 2">
            <a:extLst>
              <a:ext uri="{FF2B5EF4-FFF2-40B4-BE49-F238E27FC236}">
                <a16:creationId xmlns:a16="http://schemas.microsoft.com/office/drawing/2014/main" id="{B2E76A8F-0DFC-2DB7-4F45-8FD59DD54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76251"/>
            <a:ext cx="1957387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p =1 bar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= 285K = 12˚C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= 291K = 18˚C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u="sng">
                <a:solidFill>
                  <a:srgbClr val="000000"/>
                </a:solidFill>
              </a:rPr>
              <a:t>x = 7 g/kg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φ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, φ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=?</a:t>
            </a:r>
          </a:p>
        </p:txBody>
      </p:sp>
      <p:sp>
        <p:nvSpPr>
          <p:cNvPr id="325636" name="Rectangle 3">
            <a:extLst>
              <a:ext uri="{FF2B5EF4-FFF2-40B4-BE49-F238E27FC236}">
                <a16:creationId xmlns:a16="http://schemas.microsoft.com/office/drawing/2014/main" id="{E81F07CA-DA96-1865-609A-E9A1A0EBB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3229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5637" name="Object 4">
            <a:extLst>
              <a:ext uri="{FF2B5EF4-FFF2-40B4-BE49-F238E27FC236}">
                <a16:creationId xmlns:a16="http://schemas.microsoft.com/office/drawing/2014/main" id="{6151098F-E235-9DD5-3B68-3A722856FA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0239" y="404813"/>
          <a:ext cx="5976937" cy="304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3124200" imgH="1778000" progId="Equation.3">
                  <p:embed/>
                </p:oleObj>
              </mc:Choice>
              <mc:Fallback>
                <p:oleObj name="Enačba" r:id="rId2" imgW="3124200" imgH="1778000" progId="Equation.3">
                  <p:embed/>
                  <p:pic>
                    <p:nvPicPr>
                      <p:cNvPr id="325637" name="Object 4">
                        <a:extLst>
                          <a:ext uri="{FF2B5EF4-FFF2-40B4-BE49-F238E27FC236}">
                            <a16:creationId xmlns:a16="http://schemas.microsoft.com/office/drawing/2014/main" id="{6151098F-E235-9DD5-3B68-3A722856FA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9" y="404813"/>
                        <a:ext cx="5976937" cy="304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5638" name="Rectangle 5">
            <a:extLst>
              <a:ext uri="{FF2B5EF4-FFF2-40B4-BE49-F238E27FC236}">
                <a16:creationId xmlns:a16="http://schemas.microsoft.com/office/drawing/2014/main" id="{E6F573FD-81B6-EF37-FECA-1AA2D0BEF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852738"/>
            <a:ext cx="2101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Relativna vlažnost:</a:t>
            </a:r>
          </a:p>
        </p:txBody>
      </p:sp>
      <p:sp>
        <p:nvSpPr>
          <p:cNvPr id="325639" name="Rectangle 6">
            <a:extLst>
              <a:ext uri="{FF2B5EF4-FFF2-40B4-BE49-F238E27FC236}">
                <a16:creationId xmlns:a16="http://schemas.microsoft.com/office/drawing/2014/main" id="{A6CFB69A-93F3-7CB5-F05E-50567F43D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5420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5640" name="Object 7">
            <a:extLst>
              <a:ext uri="{FF2B5EF4-FFF2-40B4-BE49-F238E27FC236}">
                <a16:creationId xmlns:a16="http://schemas.microsoft.com/office/drawing/2014/main" id="{56C9CAEB-B1E2-28EC-78C5-D5E5EEC9DB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3573463"/>
          <a:ext cx="4176713" cy="230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2514600" imgH="1346200" progId="Equation.3">
                  <p:embed/>
                </p:oleObj>
              </mc:Choice>
              <mc:Fallback>
                <p:oleObj name="Enačba" r:id="rId4" imgW="2514600" imgH="1346200" progId="Equation.3">
                  <p:embed/>
                  <p:pic>
                    <p:nvPicPr>
                      <p:cNvPr id="325640" name="Object 7">
                        <a:extLst>
                          <a:ext uri="{FF2B5EF4-FFF2-40B4-BE49-F238E27FC236}">
                            <a16:creationId xmlns:a16="http://schemas.microsoft.com/office/drawing/2014/main" id="{56C9CAEB-B1E2-28EC-78C5-D5E5EEC9DB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3573463"/>
                        <a:ext cx="4176713" cy="2303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5641" name="Picture 8">
            <a:extLst>
              <a:ext uri="{FF2B5EF4-FFF2-40B4-BE49-F238E27FC236}">
                <a16:creationId xmlns:a16="http://schemas.microsoft.com/office/drawing/2014/main" id="{9D16006B-5979-0790-08D2-F06968F68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3789364"/>
            <a:ext cx="2305050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25642" name="Object 9">
            <a:extLst>
              <a:ext uri="{FF2B5EF4-FFF2-40B4-BE49-F238E27FC236}">
                <a16:creationId xmlns:a16="http://schemas.microsoft.com/office/drawing/2014/main" id="{D59831C4-0D7B-61B4-192F-26EE863490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75726" y="4149726"/>
          <a:ext cx="1619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7" imgW="164885" imgH="215619" progId="Equation.3">
                  <p:embed/>
                </p:oleObj>
              </mc:Choice>
              <mc:Fallback>
                <p:oleObj name="Enačba" r:id="rId7" imgW="164885" imgH="215619" progId="Equation.3">
                  <p:embed/>
                  <p:pic>
                    <p:nvPicPr>
                      <p:cNvPr id="325642" name="Object 9">
                        <a:extLst>
                          <a:ext uri="{FF2B5EF4-FFF2-40B4-BE49-F238E27FC236}">
                            <a16:creationId xmlns:a16="http://schemas.microsoft.com/office/drawing/2014/main" id="{D59831C4-0D7B-61B4-192F-26EE863490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5726" y="4149726"/>
                        <a:ext cx="1619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5643" name="Object 10">
            <a:extLst>
              <a:ext uri="{FF2B5EF4-FFF2-40B4-BE49-F238E27FC236}">
                <a16:creationId xmlns:a16="http://schemas.microsoft.com/office/drawing/2014/main" id="{3FED7634-55E8-25DA-2414-509161B211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20189" y="4437064"/>
          <a:ext cx="1809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9" imgW="177569" imgH="215619" progId="Equation.3">
                  <p:embed/>
                </p:oleObj>
              </mc:Choice>
              <mc:Fallback>
                <p:oleObj name="Enačba" r:id="rId9" imgW="177569" imgH="215619" progId="Equation.3">
                  <p:embed/>
                  <p:pic>
                    <p:nvPicPr>
                      <p:cNvPr id="325643" name="Object 10">
                        <a:extLst>
                          <a:ext uri="{FF2B5EF4-FFF2-40B4-BE49-F238E27FC236}">
                            <a16:creationId xmlns:a16="http://schemas.microsoft.com/office/drawing/2014/main" id="{3FED7634-55E8-25DA-2414-509161B211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0189" y="4437064"/>
                        <a:ext cx="18097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5644" name="Rectangle 11">
            <a:extLst>
              <a:ext uri="{FF2B5EF4-FFF2-40B4-BE49-F238E27FC236}">
                <a16:creationId xmlns:a16="http://schemas.microsoft.com/office/drawing/2014/main" id="{9D72BEB4-BC95-8C33-83EF-9D0C97E5B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3429000"/>
            <a:ext cx="676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h </a:t>
            </a:r>
            <a:r>
              <a:rPr lang="sl-SI" altLang="sl-SI" sz="1200">
                <a:solidFill>
                  <a:srgbClr val="000000"/>
                </a:solidFill>
              </a:rPr>
              <a:t>[J/kg]</a:t>
            </a:r>
          </a:p>
        </p:txBody>
      </p:sp>
      <p:sp>
        <p:nvSpPr>
          <p:cNvPr id="325645" name="Rectangle 12">
            <a:extLst>
              <a:ext uri="{FF2B5EF4-FFF2-40B4-BE49-F238E27FC236}">
                <a16:creationId xmlns:a16="http://schemas.microsoft.com/office/drawing/2014/main" id="{DA183C14-3EA0-A288-C36E-CAB2AA128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1626" y="6021389"/>
            <a:ext cx="7524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x </a:t>
            </a:r>
            <a:r>
              <a:rPr lang="sl-SI" altLang="sl-SI" sz="1200">
                <a:solidFill>
                  <a:srgbClr val="000000"/>
                </a:solidFill>
              </a:rPr>
              <a:t>[kg/kg]</a:t>
            </a:r>
          </a:p>
        </p:txBody>
      </p:sp>
      <p:sp>
        <p:nvSpPr>
          <p:cNvPr id="325646" name="Text Box 13">
            <a:extLst>
              <a:ext uri="{FF2B5EF4-FFF2-40B4-BE49-F238E27FC236}">
                <a16:creationId xmlns:a16="http://schemas.microsoft.com/office/drawing/2014/main" id="{6F666A8B-1EBE-6BA1-3D0C-36EE80237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4" y="6453189"/>
            <a:ext cx="5032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x</a:t>
            </a:r>
          </a:p>
        </p:txBody>
      </p:sp>
      <p:sp>
        <p:nvSpPr>
          <p:cNvPr id="325647" name="Text Box 14">
            <a:extLst>
              <a:ext uri="{FF2B5EF4-FFF2-40B4-BE49-F238E27FC236}">
                <a16:creationId xmlns:a16="http://schemas.microsoft.com/office/drawing/2014/main" id="{0B09441B-5B04-38AA-CB23-546D1B1CF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4076700"/>
            <a:ext cx="431800" cy="108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h</a:t>
            </a:r>
            <a:r>
              <a:rPr lang="sl-SI" altLang="sl-SI" sz="900" baseline="-25000">
                <a:solidFill>
                  <a:srgbClr val="000000"/>
                </a:solidFill>
              </a:rPr>
              <a:t>1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h</a:t>
            </a:r>
            <a:r>
              <a:rPr lang="sl-SI" altLang="sl-SI" sz="900" baseline="-25000">
                <a:solidFill>
                  <a:srgbClr val="000000"/>
                </a:solidFill>
              </a:rPr>
              <a:t>2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1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T</a:t>
            </a:r>
            <a:r>
              <a:rPr lang="sl-SI" altLang="sl-SI" sz="900" baseline="-25000">
                <a:solidFill>
                  <a:srgbClr val="000000"/>
                </a:solidFill>
              </a:rPr>
              <a:t>1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T</a:t>
            </a:r>
            <a:r>
              <a:rPr lang="sl-SI" altLang="sl-SI" sz="900" baseline="-25000">
                <a:solidFill>
                  <a:srgbClr val="000000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3">
            <a:extLst>
              <a:ext uri="{FF2B5EF4-FFF2-40B4-BE49-F238E27FC236}">
                <a16:creationId xmlns:a16="http://schemas.microsoft.com/office/drawing/2014/main" id="{882C7D0B-C8A9-E9A6-DBE2-61797A986C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86EF4C5-FFA1-4811-9038-46CA995AC6C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26659" name="Rectangle 2">
            <a:extLst>
              <a:ext uri="{FF2B5EF4-FFF2-40B4-BE49-F238E27FC236}">
                <a16:creationId xmlns:a16="http://schemas.microsoft.com/office/drawing/2014/main" id="{398C83F5-F686-EDA6-CF50-69D8103F9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04814"/>
            <a:ext cx="87852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b="1">
                <a:solidFill>
                  <a:srgbClr val="000000"/>
                </a:solidFill>
              </a:rPr>
              <a:t>Naloge (str.133,134):</a:t>
            </a:r>
            <a:endParaRPr lang="sl-SI" altLang="sl-SI" sz="18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1. Zrak temperature </a:t>
            </a: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= 297 K in vlažnosti </a:t>
            </a:r>
            <a:r>
              <a:rPr lang="sl-SI" altLang="sl-SI" sz="1800" i="1">
                <a:solidFill>
                  <a:srgbClr val="000000"/>
                </a:solidFill>
              </a:rPr>
              <a:t>x </a:t>
            </a:r>
            <a:r>
              <a:rPr lang="sl-SI" altLang="sl-SI" sz="1800">
                <a:solidFill>
                  <a:srgbClr val="000000"/>
                </a:solidFill>
              </a:rPr>
              <a:t>= 8 g/kg izobarno ohladimo na </a:t>
            </a: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= 285 K. Kakšna je relativna vlažnost zraka pred in po ohlajanju </a:t>
            </a:r>
            <a:r>
              <a:rPr lang="el-GR" altLang="sl-SI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18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l-SI" altLang="sl-SI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sl-SI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18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? Proces skiciraj v diagramu </a:t>
            </a:r>
            <a:r>
              <a:rPr lang="sl-SI" altLang="sl-SI" sz="1800" i="1">
                <a:solidFill>
                  <a:srgbClr val="000000"/>
                </a:solidFill>
              </a:rPr>
              <a:t>h-x!</a:t>
            </a:r>
            <a:r>
              <a:rPr lang="sl-SI" altLang="sl-SI" sz="1800">
                <a:solidFill>
                  <a:srgbClr val="000000"/>
                </a:solidFill>
              </a:rPr>
              <a:t>					</a:t>
            </a:r>
            <a:r>
              <a:rPr lang="sl-SI" altLang="sl-SI" sz="1800">
                <a:solidFill>
                  <a:srgbClr val="FF0000"/>
                </a:solidFill>
              </a:rPr>
              <a:t>(R: </a:t>
            </a:r>
            <a:r>
              <a:rPr lang="el-GR" altLang="sl-SI" sz="1800">
                <a:solidFill>
                  <a:srgbClr val="FF0000"/>
                </a:solidFill>
              </a:rPr>
              <a:t>φ</a:t>
            </a:r>
            <a:r>
              <a:rPr lang="sl-SI" altLang="sl-SI" sz="1800" baseline="-25000">
                <a:solidFill>
                  <a:srgbClr val="FF0000"/>
                </a:solidFill>
              </a:rPr>
              <a:t>1</a:t>
            </a:r>
            <a:r>
              <a:rPr lang="sl-SI" altLang="sl-SI" sz="1800" i="1">
                <a:solidFill>
                  <a:srgbClr val="FF0000"/>
                </a:solidFill>
              </a:rPr>
              <a:t> = </a:t>
            </a:r>
            <a:r>
              <a:rPr lang="sl-SI" altLang="sl-SI" sz="1800">
                <a:solidFill>
                  <a:srgbClr val="FF0000"/>
                </a:solidFill>
              </a:rPr>
              <a:t>0,4, </a:t>
            </a:r>
            <a:r>
              <a:rPr lang="el-GR" altLang="sl-SI" sz="1800">
                <a:solidFill>
                  <a:srgbClr val="FF0000"/>
                </a:solidFill>
              </a:rPr>
              <a:t>φ</a:t>
            </a:r>
            <a:r>
              <a:rPr lang="sl-SI" altLang="sl-SI" sz="1800" i="1" baseline="-25000">
                <a:solidFill>
                  <a:srgbClr val="FF0000"/>
                </a:solidFill>
              </a:rPr>
              <a:t>2</a:t>
            </a:r>
            <a:r>
              <a:rPr lang="sl-SI" altLang="sl-SI" sz="1800" i="1">
                <a:solidFill>
                  <a:srgbClr val="FF0000"/>
                </a:solidFill>
              </a:rPr>
              <a:t> = </a:t>
            </a:r>
            <a:r>
              <a:rPr lang="sl-SI" altLang="sl-SI" sz="1800">
                <a:solidFill>
                  <a:srgbClr val="FF0000"/>
                </a:solidFill>
              </a:rPr>
              <a:t>0,80)</a:t>
            </a:r>
          </a:p>
        </p:txBody>
      </p:sp>
      <p:sp>
        <p:nvSpPr>
          <p:cNvPr id="326660" name="Rectangle 3">
            <a:extLst>
              <a:ext uri="{FF2B5EF4-FFF2-40B4-BE49-F238E27FC236}">
                <a16:creationId xmlns:a16="http://schemas.microsoft.com/office/drawing/2014/main" id="{09969CA4-6C9C-35D1-133D-AC0802281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1628776"/>
            <a:ext cx="8964612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127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127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127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2. Vlažen zrak vsebuje </a:t>
            </a:r>
            <a:r>
              <a:rPr lang="sl-SI" altLang="sl-SI" sz="1800" i="1">
                <a:solidFill>
                  <a:srgbClr val="000000"/>
                </a:solidFill>
              </a:rPr>
              <a:t>m </a:t>
            </a:r>
            <a:r>
              <a:rPr lang="sl-SI" altLang="sl-SI" sz="1800">
                <a:solidFill>
                  <a:srgbClr val="000000"/>
                </a:solidFill>
              </a:rPr>
              <a:t>= 500 kg suhega zraka in vodne pare pri tlaku </a:t>
            </a:r>
            <a:r>
              <a:rPr lang="sl-SI" altLang="sl-SI" sz="1800" i="1">
                <a:solidFill>
                  <a:srgbClr val="000000"/>
                </a:solidFill>
              </a:rPr>
              <a:t>p </a:t>
            </a:r>
            <a:r>
              <a:rPr lang="sl-SI" altLang="sl-SI" sz="1800">
                <a:solidFill>
                  <a:srgbClr val="000000"/>
                </a:solidFill>
              </a:rPr>
              <a:t>= 1 bar,</a:t>
            </a:r>
            <a:br>
              <a:rPr lang="sl-SI" altLang="sl-SI" sz="1800">
                <a:solidFill>
                  <a:srgbClr val="000000"/>
                </a:solidFill>
              </a:rPr>
            </a:br>
            <a:r>
              <a:rPr lang="sl-SI" altLang="sl-SI" sz="1800">
                <a:solidFill>
                  <a:srgbClr val="000000"/>
                </a:solidFill>
              </a:rPr>
              <a:t>pri temperaturi </a:t>
            </a:r>
            <a:r>
              <a:rPr lang="sl-SI" altLang="sl-SI" sz="1800" i="1">
                <a:solidFill>
                  <a:srgbClr val="000000"/>
                </a:solidFill>
              </a:rPr>
              <a:t>T = </a:t>
            </a:r>
            <a:r>
              <a:rPr lang="sl-SI" altLang="sl-SI" sz="1800">
                <a:solidFill>
                  <a:srgbClr val="000000"/>
                </a:solidFill>
              </a:rPr>
              <a:t>303 K in relativni vlažnosti </a:t>
            </a:r>
            <a:r>
              <a:rPr lang="el-GR" altLang="sl-SI" sz="1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1800" b="1" i="1">
                <a:solidFill>
                  <a:srgbClr val="000000"/>
                </a:solidFill>
              </a:rPr>
              <a:t> </a:t>
            </a:r>
            <a:r>
              <a:rPr lang="sl-SI" altLang="sl-SI" sz="1800" i="1">
                <a:solidFill>
                  <a:srgbClr val="000000"/>
                </a:solidFill>
              </a:rPr>
              <a:t>= </a:t>
            </a:r>
            <a:r>
              <a:rPr lang="sl-SI" altLang="sl-SI" sz="1800">
                <a:solidFill>
                  <a:srgbClr val="000000"/>
                </a:solidFill>
              </a:rPr>
              <a:t>70 % ter mu dovedemo izobarno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Q</a:t>
            </a:r>
            <a:r>
              <a:rPr lang="sl-SI" altLang="sl-SI" sz="1800" i="1" baseline="-25000">
                <a:solidFill>
                  <a:srgbClr val="000000"/>
                </a:solidFill>
              </a:rPr>
              <a:t>do</a:t>
            </a:r>
            <a:r>
              <a:rPr lang="sl-SI" altLang="sl-SI" sz="1800" i="1">
                <a:solidFill>
                  <a:srgbClr val="000000"/>
                </a:solidFill>
              </a:rPr>
              <a:t> </a:t>
            </a:r>
            <a:r>
              <a:rPr lang="sl-SI" altLang="sl-SI" sz="1800">
                <a:solidFill>
                  <a:srgbClr val="000000"/>
                </a:solidFill>
              </a:rPr>
              <a:t>= 7 MJ toplote. S pomočjo diagrama </a:t>
            </a:r>
            <a:r>
              <a:rPr lang="sl-SI" altLang="sl-SI" sz="1800" i="1">
                <a:solidFill>
                  <a:srgbClr val="000000"/>
                </a:solidFill>
              </a:rPr>
              <a:t>h-x </a:t>
            </a:r>
            <a:r>
              <a:rPr lang="sl-SI" altLang="sl-SI" sz="1800">
                <a:solidFill>
                  <a:srgbClr val="000000"/>
                </a:solidFill>
              </a:rPr>
              <a:t>določi končno stanje.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FF0000"/>
                </a:solidFill>
              </a:rPr>
              <a:t>(R: ∆</a:t>
            </a:r>
            <a:r>
              <a:rPr lang="sl-SI" altLang="sl-SI" sz="1800" i="1">
                <a:solidFill>
                  <a:srgbClr val="FF0000"/>
                </a:solidFill>
              </a:rPr>
              <a:t>h </a:t>
            </a:r>
            <a:r>
              <a:rPr lang="sl-SI" altLang="sl-SI" sz="1800">
                <a:solidFill>
                  <a:srgbClr val="FF0000"/>
                </a:solidFill>
              </a:rPr>
              <a:t>= 14 kJ/kg, </a:t>
            </a:r>
            <a:r>
              <a:rPr lang="sl-SI" altLang="sl-SI" sz="1800" i="1">
                <a:solidFill>
                  <a:srgbClr val="FF0000"/>
                </a:solidFill>
              </a:rPr>
              <a:t>x</a:t>
            </a:r>
            <a:r>
              <a:rPr lang="sl-SI" altLang="sl-SI" sz="1800" i="1" baseline="-25000">
                <a:solidFill>
                  <a:srgbClr val="FF0000"/>
                </a:solidFill>
              </a:rPr>
              <a:t>1</a:t>
            </a:r>
            <a:r>
              <a:rPr lang="sl-SI" altLang="sl-SI" sz="1800" i="1">
                <a:solidFill>
                  <a:srgbClr val="FF0000"/>
                </a:solidFill>
              </a:rPr>
              <a:t> = </a:t>
            </a:r>
            <a:r>
              <a:rPr lang="sl-SI" altLang="sl-SI" sz="1800">
                <a:solidFill>
                  <a:srgbClr val="FF0000"/>
                </a:solidFill>
              </a:rPr>
              <a:t>19 g/kg, </a:t>
            </a:r>
            <a:r>
              <a:rPr lang="sl-SI" altLang="sl-SI" sz="1800" i="1">
                <a:solidFill>
                  <a:srgbClr val="FF0000"/>
                </a:solidFill>
              </a:rPr>
              <a:t>h</a:t>
            </a:r>
            <a:r>
              <a:rPr lang="sl-SI" altLang="sl-SI" sz="1800" i="1" baseline="-25000">
                <a:solidFill>
                  <a:srgbClr val="FF0000"/>
                </a:solidFill>
              </a:rPr>
              <a:t>1</a:t>
            </a:r>
            <a:r>
              <a:rPr lang="sl-SI" altLang="sl-SI" sz="1800" i="1">
                <a:solidFill>
                  <a:srgbClr val="FF0000"/>
                </a:solidFill>
              </a:rPr>
              <a:t> = </a:t>
            </a:r>
            <a:r>
              <a:rPr lang="sl-SI" altLang="sl-SI" sz="1800">
                <a:solidFill>
                  <a:srgbClr val="FF0000"/>
                </a:solidFill>
              </a:rPr>
              <a:t>78 kJ/kg, </a:t>
            </a:r>
            <a:r>
              <a:rPr lang="sl-SI" altLang="sl-SI" sz="1800" i="1">
                <a:solidFill>
                  <a:srgbClr val="FF0000"/>
                </a:solidFill>
              </a:rPr>
              <a:t>h</a:t>
            </a:r>
            <a:r>
              <a:rPr lang="sl-SI" altLang="sl-SI" sz="1800" baseline="-25000">
                <a:solidFill>
                  <a:srgbClr val="FF0000"/>
                </a:solidFill>
              </a:rPr>
              <a:t>2</a:t>
            </a:r>
            <a:r>
              <a:rPr lang="sl-SI" altLang="sl-SI" sz="1800">
                <a:solidFill>
                  <a:srgbClr val="FF0000"/>
                </a:solidFill>
              </a:rPr>
              <a:t> = 92 kJ/kg, </a:t>
            </a:r>
            <a:r>
              <a:rPr lang="el-GR" altLang="sl-SI" sz="1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18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1800" b="1">
                <a:solidFill>
                  <a:srgbClr val="FF0000"/>
                </a:solidFill>
              </a:rPr>
              <a:t> </a:t>
            </a:r>
            <a:r>
              <a:rPr lang="sl-SI" altLang="sl-SI" sz="1800">
                <a:solidFill>
                  <a:srgbClr val="FF0000"/>
                </a:solidFill>
              </a:rPr>
              <a:t>= 0,38, </a:t>
            </a:r>
            <a:r>
              <a:rPr lang="sl-SI" altLang="sl-SI" sz="1800" i="1">
                <a:solidFill>
                  <a:srgbClr val="FF0000"/>
                </a:solidFill>
              </a:rPr>
              <a:t>T</a:t>
            </a:r>
            <a:r>
              <a:rPr lang="sl-SI" altLang="sl-SI" sz="1800" i="1" baseline="-25000">
                <a:solidFill>
                  <a:srgbClr val="FF0000"/>
                </a:solidFill>
              </a:rPr>
              <a:t>2</a:t>
            </a:r>
            <a:r>
              <a:rPr lang="sl-SI" altLang="sl-SI" sz="1800" i="1">
                <a:solidFill>
                  <a:srgbClr val="FF0000"/>
                </a:solidFill>
              </a:rPr>
              <a:t> </a:t>
            </a:r>
            <a:r>
              <a:rPr lang="sl-SI" altLang="sl-SI" sz="1800">
                <a:solidFill>
                  <a:srgbClr val="FF0000"/>
                </a:solidFill>
              </a:rPr>
              <a:t>= 321 K)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3. Vlažen zrak relativne vlažnosti </a:t>
            </a:r>
            <a:r>
              <a:rPr lang="el-GR" altLang="sl-SI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1800" b="1">
                <a:solidFill>
                  <a:srgbClr val="000000"/>
                </a:solidFill>
              </a:rPr>
              <a:t> </a:t>
            </a:r>
            <a:r>
              <a:rPr lang="sl-SI" altLang="sl-SI" sz="1800" i="1">
                <a:solidFill>
                  <a:srgbClr val="000000"/>
                </a:solidFill>
              </a:rPr>
              <a:t>= </a:t>
            </a:r>
            <a:r>
              <a:rPr lang="sl-SI" altLang="sl-SI" sz="1800">
                <a:solidFill>
                  <a:srgbClr val="000000"/>
                </a:solidFill>
              </a:rPr>
              <a:t>60 </a:t>
            </a:r>
            <a:r>
              <a:rPr lang="sl-SI" altLang="sl-SI" sz="1800" i="1">
                <a:solidFill>
                  <a:srgbClr val="000000"/>
                </a:solidFill>
              </a:rPr>
              <a:t>% </a:t>
            </a:r>
            <a:r>
              <a:rPr lang="sl-SI" altLang="sl-SI" sz="1800">
                <a:solidFill>
                  <a:srgbClr val="000000"/>
                </a:solidFill>
              </a:rPr>
              <a:t>in temperature </a:t>
            </a: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= 283 K izobarno segrejemo na </a:t>
            </a: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= 313 K. Analitično določi relativno vlažnost po segrevanju in nariši proces v </a:t>
            </a:r>
            <a:r>
              <a:rPr lang="sl-SI" altLang="sl-SI" sz="1800" i="1">
                <a:solidFill>
                  <a:srgbClr val="000000"/>
                </a:solidFill>
              </a:rPr>
              <a:t>h-x </a:t>
            </a:r>
            <a:r>
              <a:rPr lang="sl-SI" altLang="sl-SI" sz="1800">
                <a:solidFill>
                  <a:srgbClr val="000000"/>
                </a:solidFill>
              </a:rPr>
              <a:t>diagramu! Nalogo reši tudi grafično in primerjaj rezultate!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						</a:t>
            </a:r>
            <a:r>
              <a:rPr lang="sl-SI" altLang="sl-SI" sz="1800">
                <a:solidFill>
                  <a:srgbClr val="FF0000"/>
                </a:solidFill>
              </a:rPr>
              <a:t>	(R: </a:t>
            </a:r>
            <a:r>
              <a:rPr lang="el-GR" altLang="sl-SI" sz="1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1800" b="1">
                <a:solidFill>
                  <a:srgbClr val="FF0000"/>
                </a:solidFill>
              </a:rPr>
              <a:t>  </a:t>
            </a:r>
            <a:r>
              <a:rPr lang="sl-SI" altLang="sl-SI" sz="1800">
                <a:solidFill>
                  <a:srgbClr val="FF0000"/>
                </a:solidFill>
              </a:rPr>
              <a:t>= 0,1)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4. Določi specifično entalpijo vlažnega zraka pri </a:t>
            </a:r>
            <a:r>
              <a:rPr lang="sl-SI" altLang="sl-SI" sz="1800" i="1">
                <a:solidFill>
                  <a:srgbClr val="000000"/>
                </a:solidFill>
              </a:rPr>
              <a:t>T = </a:t>
            </a:r>
            <a:r>
              <a:rPr lang="sl-SI" altLang="sl-SI" sz="1800">
                <a:solidFill>
                  <a:srgbClr val="000000"/>
                </a:solidFill>
              </a:rPr>
              <a:t>299 K in </a:t>
            </a:r>
            <a:r>
              <a:rPr lang="el-GR" altLang="sl-SI" sz="1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1800" b="1" i="1">
                <a:solidFill>
                  <a:srgbClr val="000000"/>
                </a:solidFill>
              </a:rPr>
              <a:t> </a:t>
            </a:r>
            <a:r>
              <a:rPr lang="sl-SI" altLang="sl-SI" sz="1800" i="1">
                <a:solidFill>
                  <a:srgbClr val="000000"/>
                </a:solidFill>
              </a:rPr>
              <a:t>= </a:t>
            </a:r>
            <a:r>
              <a:rPr lang="sl-SI" altLang="sl-SI" sz="1800">
                <a:solidFill>
                  <a:srgbClr val="000000"/>
                </a:solidFill>
              </a:rPr>
              <a:t>35 </a:t>
            </a:r>
            <a:r>
              <a:rPr lang="sl-SI" altLang="sl-SI" sz="1800" i="1">
                <a:solidFill>
                  <a:srgbClr val="000000"/>
                </a:solidFill>
              </a:rPr>
              <a:t>% </a:t>
            </a:r>
            <a:r>
              <a:rPr lang="sl-SI" altLang="sl-SI" sz="1800">
                <a:solidFill>
                  <a:srgbClr val="000000"/>
                </a:solidFill>
              </a:rPr>
              <a:t>relativne vlažnosti pri tlaku </a:t>
            </a:r>
            <a:r>
              <a:rPr lang="sl-SI" altLang="sl-SI" sz="1800" i="1">
                <a:solidFill>
                  <a:srgbClr val="000000"/>
                </a:solidFill>
              </a:rPr>
              <a:t>p </a:t>
            </a:r>
            <a:r>
              <a:rPr lang="sl-SI" altLang="sl-SI" sz="1800">
                <a:solidFill>
                  <a:srgbClr val="000000"/>
                </a:solidFill>
              </a:rPr>
              <a:t>= 1013 mbar!				</a:t>
            </a:r>
            <a:r>
              <a:rPr lang="sl-SI" altLang="sl-SI" sz="1800">
                <a:solidFill>
                  <a:srgbClr val="FF0000"/>
                </a:solidFill>
              </a:rPr>
              <a:t>(R: </a:t>
            </a:r>
            <a:r>
              <a:rPr lang="sl-SI" altLang="sl-SI" sz="1800" i="1">
                <a:solidFill>
                  <a:srgbClr val="FF0000"/>
                </a:solidFill>
              </a:rPr>
              <a:t>h = </a:t>
            </a:r>
            <a:r>
              <a:rPr lang="sl-SI" altLang="sl-SI" sz="1800">
                <a:solidFill>
                  <a:srgbClr val="FF0000"/>
                </a:solidFill>
              </a:rPr>
              <a:t>45 kJ/kg)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5. Vlažen zrak temperature </a:t>
            </a: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= 305 K in relativne vlažnosti </a:t>
            </a:r>
            <a:r>
              <a:rPr lang="el-GR" altLang="sl-SI" sz="1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1800" b="1" i="1">
                <a:solidFill>
                  <a:srgbClr val="000000"/>
                </a:solidFill>
              </a:rPr>
              <a:t> </a:t>
            </a:r>
            <a:r>
              <a:rPr lang="sl-SI" altLang="sl-SI" sz="1800" i="1">
                <a:solidFill>
                  <a:srgbClr val="000000"/>
                </a:solidFill>
              </a:rPr>
              <a:t>= </a:t>
            </a:r>
            <a:r>
              <a:rPr lang="sl-SI" altLang="sl-SI" sz="1800">
                <a:solidFill>
                  <a:srgbClr val="000000"/>
                </a:solidFill>
              </a:rPr>
              <a:t>40 </a:t>
            </a:r>
            <a:r>
              <a:rPr lang="sl-SI" altLang="sl-SI" sz="1800" i="1">
                <a:solidFill>
                  <a:srgbClr val="000000"/>
                </a:solidFill>
              </a:rPr>
              <a:t>% </a:t>
            </a:r>
            <a:r>
              <a:rPr lang="sl-SI" altLang="sl-SI" sz="1800">
                <a:solidFill>
                  <a:srgbClr val="000000"/>
                </a:solidFill>
              </a:rPr>
              <a:t>izobarno</a:t>
            </a:r>
            <a:br>
              <a:rPr lang="sl-SI" altLang="sl-SI" sz="1800">
                <a:solidFill>
                  <a:srgbClr val="000000"/>
                </a:solidFill>
              </a:rPr>
            </a:br>
            <a:r>
              <a:rPr lang="sl-SI" altLang="sl-SI" sz="1800">
                <a:solidFill>
                  <a:srgbClr val="000000"/>
                </a:solidFill>
              </a:rPr>
              <a:t>ohladimo na </a:t>
            </a: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i="1" baseline="-25000">
                <a:solidFill>
                  <a:srgbClr val="000000"/>
                </a:solidFill>
              </a:rPr>
              <a:t>2</a:t>
            </a:r>
            <a:r>
              <a:rPr lang="sl-SI" altLang="sl-SI" sz="1800" i="1">
                <a:solidFill>
                  <a:srgbClr val="000000"/>
                </a:solidFill>
              </a:rPr>
              <a:t> = </a:t>
            </a:r>
            <a:r>
              <a:rPr lang="sl-SI" altLang="sl-SI" sz="1800">
                <a:solidFill>
                  <a:srgbClr val="000000"/>
                </a:solidFill>
              </a:rPr>
              <a:t>299 K. Izračunaj relativno vlažnost po ohladitvi! Proces nariši v diagramu </a:t>
            </a:r>
            <a:r>
              <a:rPr lang="sl-SI" altLang="sl-SI" sz="1800" i="1">
                <a:solidFill>
                  <a:srgbClr val="000000"/>
                </a:solidFill>
              </a:rPr>
              <a:t>h-x! </a:t>
            </a:r>
            <a:r>
              <a:rPr lang="sl-SI" altLang="sl-SI" sz="1800">
                <a:solidFill>
                  <a:srgbClr val="000000"/>
                </a:solidFill>
              </a:rPr>
              <a:t>Nalogo reši grafično in analitično!		</a:t>
            </a:r>
            <a:r>
              <a:rPr lang="sl-SI" altLang="sl-SI" sz="1800">
                <a:solidFill>
                  <a:srgbClr val="FF0000"/>
                </a:solidFill>
              </a:rPr>
              <a:t>(R: </a:t>
            </a:r>
            <a:r>
              <a:rPr lang="el-GR" altLang="sl-SI" sz="1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18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FF0000"/>
                </a:solidFill>
              </a:rPr>
              <a:t> = </a:t>
            </a:r>
            <a:r>
              <a:rPr lang="sl-SI" altLang="sl-SI" sz="1800" i="1">
                <a:solidFill>
                  <a:srgbClr val="FF0000"/>
                </a:solidFill>
              </a:rPr>
              <a:t>55 %</a:t>
            </a:r>
            <a:r>
              <a:rPr lang="sl-SI" altLang="sl-SI" sz="180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3">
            <a:extLst>
              <a:ext uri="{FF2B5EF4-FFF2-40B4-BE49-F238E27FC236}">
                <a16:creationId xmlns:a16="http://schemas.microsoft.com/office/drawing/2014/main" id="{C402F1BE-A6E3-695B-4BFB-A80D8FEE951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BDAA824-6EBE-434F-AFC9-57635495660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16419" name="Rectangle 2">
            <a:extLst>
              <a:ext uri="{FF2B5EF4-FFF2-40B4-BE49-F238E27FC236}">
                <a16:creationId xmlns:a16="http://schemas.microsoft.com/office/drawing/2014/main" id="{E39CF51C-5BA7-DDF9-2339-583FD4C95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604808"/>
            <a:ext cx="17107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p</a:t>
            </a:r>
            <a:r>
              <a:rPr lang="sl-SI" altLang="sl-SI" sz="2000" i="1" baseline="-25000">
                <a:solidFill>
                  <a:srgbClr val="000000"/>
                </a:solidFill>
              </a:rPr>
              <a:t>s</a:t>
            </a:r>
            <a:r>
              <a:rPr lang="sl-SI" altLang="sl-SI" sz="2000" i="1">
                <a:solidFill>
                  <a:srgbClr val="000000"/>
                </a:solidFill>
              </a:rPr>
              <a:t> =p</a:t>
            </a:r>
            <a:r>
              <a:rPr lang="sl-SI" altLang="sl-SI" sz="2000" i="1" baseline="-25000">
                <a:solidFill>
                  <a:srgbClr val="000000"/>
                </a:solidFill>
              </a:rPr>
              <a:t>v</a:t>
            </a:r>
            <a:r>
              <a:rPr lang="sl-SI" altLang="sl-SI" sz="2000" i="1">
                <a:solidFill>
                  <a:srgbClr val="000000"/>
                </a:solidFill>
              </a:rPr>
              <a:t> . R</a:t>
            </a:r>
            <a:r>
              <a:rPr lang="sl-SI" altLang="sl-SI" sz="2000" i="1" baseline="-25000">
                <a:solidFill>
                  <a:srgbClr val="000000"/>
                </a:solidFill>
              </a:rPr>
              <a:t>v</a:t>
            </a:r>
            <a:r>
              <a:rPr lang="sl-SI" altLang="sl-SI" sz="2000" i="1">
                <a:solidFill>
                  <a:srgbClr val="000000"/>
                </a:solidFill>
              </a:rPr>
              <a:t> . T</a:t>
            </a:r>
          </a:p>
        </p:txBody>
      </p:sp>
      <p:graphicFrame>
        <p:nvGraphicFramePr>
          <p:cNvPr id="281603" name="Group 3">
            <a:extLst>
              <a:ext uri="{FF2B5EF4-FFF2-40B4-BE49-F238E27FC236}">
                <a16:creationId xmlns:a16="http://schemas.microsoft.com/office/drawing/2014/main" id="{CD2CE2DA-A90C-7D0E-AA62-BFCF7DAF0A03}"/>
              </a:ext>
            </a:extLst>
          </p:cNvPr>
          <p:cNvGraphicFramePr>
            <a:graphicFrameLocks noGrp="1"/>
          </p:cNvGraphicFramePr>
          <p:nvPr/>
        </p:nvGraphicFramePr>
        <p:xfrm>
          <a:off x="3935413" y="549276"/>
          <a:ext cx="1008062" cy="396875"/>
        </p:xfrm>
        <a:graphic>
          <a:graphicData uri="http://schemas.openxmlformats.org/drawingml/2006/table">
            <a:tbl>
              <a:tblPr/>
              <a:tblGrid>
                <a:gridCol w="1008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[Pa]</a:t>
                      </a:r>
                      <a:endParaRPr kumimoji="0" lang="sl-SI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93" marB="4579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16422" name="Line 9">
            <a:extLst>
              <a:ext uri="{FF2B5EF4-FFF2-40B4-BE49-F238E27FC236}">
                <a16:creationId xmlns:a16="http://schemas.microsoft.com/office/drawing/2014/main" id="{5D1B0AF8-C39C-B547-8CE7-D2674C258C1D}"/>
              </a:ext>
            </a:extLst>
          </p:cNvPr>
          <p:cNvSpPr>
            <a:spLocks noChangeShapeType="1"/>
          </p:cNvSpPr>
          <p:nvPr/>
        </p:nvSpPr>
        <p:spPr bwMode="auto">
          <a:xfrm>
            <a:off x="7885113" y="2165350"/>
            <a:ext cx="0" cy="4968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6423" name="Line 10">
            <a:extLst>
              <a:ext uri="{FF2B5EF4-FFF2-40B4-BE49-F238E27FC236}">
                <a16:creationId xmlns:a16="http://schemas.microsoft.com/office/drawing/2014/main" id="{171BE333-391A-EC85-7934-1BD47AC65D0A}"/>
              </a:ext>
            </a:extLst>
          </p:cNvPr>
          <p:cNvSpPr>
            <a:spLocks noChangeShapeType="1"/>
          </p:cNvSpPr>
          <p:nvPr/>
        </p:nvSpPr>
        <p:spPr bwMode="auto">
          <a:xfrm>
            <a:off x="7881938" y="2168525"/>
            <a:ext cx="0" cy="490538"/>
          </a:xfrm>
          <a:prstGeom prst="line">
            <a:avLst/>
          </a:prstGeom>
          <a:noFill/>
          <a:ln w="1524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6424" name="Rectangle 11">
            <a:extLst>
              <a:ext uri="{FF2B5EF4-FFF2-40B4-BE49-F238E27FC236}">
                <a16:creationId xmlns:a16="http://schemas.microsoft.com/office/drawing/2014/main" id="{7263F7B2-CD0C-7721-86C0-10094922F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9102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316425" name="Rectangle 12">
            <a:extLst>
              <a:ext uri="{FF2B5EF4-FFF2-40B4-BE49-F238E27FC236}">
                <a16:creationId xmlns:a16="http://schemas.microsoft.com/office/drawing/2014/main" id="{DFC97935-7E9D-630D-862E-E6697A085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263650"/>
            <a:ext cx="8567737" cy="3759200"/>
          </a:xfrm>
          <a:prstGeom prst="rect">
            <a:avLst/>
          </a:prstGeom>
          <a:solidFill>
            <a:srgbClr val="CCECFF"/>
          </a:solidFill>
          <a:ln w="9525">
            <a:solidFill>
              <a:srgbClr val="FF99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000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000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000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00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0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0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0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0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0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Največja možna vlažnost zraka pri okoliškem tlaku je odvisna od temperature. Topli zrak akumulira več vodne pare kot pa hladni (zrak pri 20 °C vsebuje največ 17,3 g/m</a:t>
            </a:r>
            <a:r>
              <a:rPr lang="sl-SI" altLang="sl-SI" sz="2000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vlage, zrak pri 12 °C pa le 10,63 g/m</a:t>
            </a:r>
            <a:r>
              <a:rPr lang="sl-SI" altLang="sl-SI" sz="2000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).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Primer: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V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prostoru je npr. pri 20 °C 15g/m</a:t>
            </a:r>
            <a:r>
              <a:rPr lang="sl-SI" altLang="sl-SI" sz="2000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vodne pare. Relativna vlažnost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000" b="1" i="1">
                <a:solidFill>
                  <a:srgbClr val="000000"/>
                </a:solidFill>
                <a:cs typeface="Times New Roman" panose="02020603050405020304" pitchFamily="18" charset="0"/>
              </a:rPr>
              <a:t>ρ</a:t>
            </a:r>
            <a:r>
              <a:rPr lang="sl-SI" altLang="sl-SI" sz="2000" b="1" i="1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000" i="1">
                <a:solidFill>
                  <a:srgbClr val="000000"/>
                </a:solidFill>
                <a:cs typeface="Times New Roman" panose="02020603050405020304" pitchFamily="18" charset="0"/>
              </a:rPr>
              <a:t>=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(15 g/m</a:t>
            </a:r>
            <a:r>
              <a:rPr lang="sl-SI" altLang="sl-SI" sz="2000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)/(17,3 g/m</a:t>
            </a:r>
            <a:r>
              <a:rPr lang="sl-SI" altLang="sl-SI" sz="2000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) · 100 = 86,7 %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V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zimskem času, ko je temperatura zraka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nizka, je relativna vlažnost zunanjega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zraka visoka, običajno 90 % in več.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Relativna vlažnost notranjih prostorov se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giblje okrog 50 do 70 %. Enak volumen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lahko vsebuje pri nižji temperaturi manjšo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količino vodne pare kot pa pri višji temperaturi. Zato v primeru vlažnih prostorov in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zniževanju temperature višek vodne pare</a:t>
            </a:r>
            <a:b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kondenzira. Ta pojav imenujemo pojav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rosen ja.</a:t>
            </a:r>
            <a:endParaRPr lang="sl-SI" altLang="sl-SI"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3">
            <a:extLst>
              <a:ext uri="{FF2B5EF4-FFF2-40B4-BE49-F238E27FC236}">
                <a16:creationId xmlns:a16="http://schemas.microsoft.com/office/drawing/2014/main" id="{E2CA5F30-B4B3-991E-95C5-255A587CB62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24A7F16-9665-4FB5-ADAC-20252456ABA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17443" name="Rectangle 2">
            <a:extLst>
              <a:ext uri="{FF2B5EF4-FFF2-40B4-BE49-F238E27FC236}">
                <a16:creationId xmlns:a16="http://schemas.microsoft.com/office/drawing/2014/main" id="{E858277A-C317-CFAC-CA4D-CC8CCB9EB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76251"/>
            <a:ext cx="3146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00"/>
                </a:solidFill>
              </a:rPr>
              <a:t>RELATIVNA VLAŽNOST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17444" name="Rectangle 3">
            <a:extLst>
              <a:ext uri="{FF2B5EF4-FFF2-40B4-BE49-F238E27FC236}">
                <a16:creationId xmlns:a16="http://schemas.microsoft.com/office/drawing/2014/main" id="{D8551555-D918-A3B2-1CBD-FB921EDC2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61133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317445" name="Rectangle 4">
            <a:extLst>
              <a:ext uri="{FF2B5EF4-FFF2-40B4-BE49-F238E27FC236}">
                <a16:creationId xmlns:a16="http://schemas.microsoft.com/office/drawing/2014/main" id="{0CDD8008-E262-48D5-2249-942764DE1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981076"/>
            <a:ext cx="8640763" cy="7016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Relativna vlažnost v odstotkih je stokratna vrednost razmerja parcialnega tlaka vodne pare in tlaka nasičenosti.</a:t>
            </a:r>
            <a:endParaRPr lang="sl-SI" altLang="sl-SI" sz="2000">
              <a:solidFill>
                <a:srgbClr val="000000"/>
              </a:solidFill>
            </a:endParaRPr>
          </a:p>
        </p:txBody>
      </p:sp>
      <p:sp>
        <p:nvSpPr>
          <p:cNvPr id="317446" name="Rectangle 5">
            <a:extLst>
              <a:ext uri="{FF2B5EF4-FFF2-40B4-BE49-F238E27FC236}">
                <a16:creationId xmlns:a16="http://schemas.microsoft.com/office/drawing/2014/main" id="{D26E7179-1A40-DE54-4D3F-7A2F77E6B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17447" name="Object 6">
            <a:extLst>
              <a:ext uri="{FF2B5EF4-FFF2-40B4-BE49-F238E27FC236}">
                <a16:creationId xmlns:a16="http://schemas.microsoft.com/office/drawing/2014/main" id="{8BF17EF0-2887-7031-0555-1764D4AA08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1844676"/>
          <a:ext cx="935037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495085" imgH="431613" progId="Equation.3">
                  <p:embed/>
                </p:oleObj>
              </mc:Choice>
              <mc:Fallback>
                <p:oleObj name="Enačba" r:id="rId2" imgW="495085" imgH="431613" progId="Equation.3">
                  <p:embed/>
                  <p:pic>
                    <p:nvPicPr>
                      <p:cNvPr id="317447" name="Object 6">
                        <a:extLst>
                          <a:ext uri="{FF2B5EF4-FFF2-40B4-BE49-F238E27FC236}">
                            <a16:creationId xmlns:a16="http://schemas.microsoft.com/office/drawing/2014/main" id="{8BF17EF0-2887-7031-0555-1764D4AA08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1844676"/>
                        <a:ext cx="935037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48" name="Object 7">
            <a:extLst>
              <a:ext uri="{FF2B5EF4-FFF2-40B4-BE49-F238E27FC236}">
                <a16:creationId xmlns:a16="http://schemas.microsoft.com/office/drawing/2014/main" id="{DB8A7E83-D59E-1BD5-0705-E043C1570B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1" y="2974976"/>
          <a:ext cx="8286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114151" imgH="215619" progId="Equation.3">
                  <p:embed/>
                </p:oleObj>
              </mc:Choice>
              <mc:Fallback>
                <p:oleObj name="Enačba" r:id="rId4" imgW="114151" imgH="215619" progId="Equation.3">
                  <p:embed/>
                  <p:pic>
                    <p:nvPicPr>
                      <p:cNvPr id="317448" name="Object 7">
                        <a:extLst>
                          <a:ext uri="{FF2B5EF4-FFF2-40B4-BE49-F238E27FC236}">
                            <a16:creationId xmlns:a16="http://schemas.microsoft.com/office/drawing/2014/main" id="{DB8A7E83-D59E-1BD5-0705-E043C1570B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2974976"/>
                        <a:ext cx="82867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49" name="Rectangle 8">
            <a:extLst>
              <a:ext uri="{FF2B5EF4-FFF2-40B4-BE49-F238E27FC236}">
                <a16:creationId xmlns:a16="http://schemas.microsoft.com/office/drawing/2014/main" id="{B964FECC-3C95-76AF-24DB-12828B1D5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338" y="2647951"/>
            <a:ext cx="88566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Relativna vlažnost je odvisna od temperature, saj je parcialni tlak vodne pare nasičenja funkcija temperature vlažnega zraka. Je eno od meril bival­nega ugodja ljudi.</a:t>
            </a:r>
          </a:p>
        </p:txBody>
      </p:sp>
      <p:sp>
        <p:nvSpPr>
          <p:cNvPr id="317450" name="Rectangle 9">
            <a:extLst>
              <a:ext uri="{FF2B5EF4-FFF2-40B4-BE49-F238E27FC236}">
                <a16:creationId xmlns:a16="http://schemas.microsoft.com/office/drawing/2014/main" id="{FBC705D0-2A15-926B-3410-775DDFE0B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1" y="42216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317451" name="Rectangle 10">
            <a:extLst>
              <a:ext uri="{FF2B5EF4-FFF2-40B4-BE49-F238E27FC236}">
                <a16:creationId xmlns:a16="http://schemas.microsoft.com/office/drawing/2014/main" id="{570805DF-C528-78D0-FE13-BD8F5453B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1" y="2060575"/>
            <a:ext cx="792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1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160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[%]</a:t>
            </a:r>
            <a:endParaRPr lang="sl-SI" altLang="sl-SI" sz="1600">
              <a:solidFill>
                <a:srgbClr val="000000"/>
              </a:solidFill>
            </a:endParaRPr>
          </a:p>
        </p:txBody>
      </p:sp>
      <p:sp>
        <p:nvSpPr>
          <p:cNvPr id="317452" name="Rectangle 11">
            <a:extLst>
              <a:ext uri="{FF2B5EF4-FFF2-40B4-BE49-F238E27FC236}">
                <a16:creationId xmlns:a16="http://schemas.microsoft.com/office/drawing/2014/main" id="{E9C9A0C7-A654-F87E-92ED-BCC2AA3A8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3038" y="1814514"/>
            <a:ext cx="345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suh zrak </a:t>
            </a:r>
            <a:r>
              <a:rPr lang="el-GR" altLang="sl-SI" sz="20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2000" b="1" i="1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nasičen zrak </a:t>
            </a:r>
            <a:r>
              <a:rPr lang="el-GR" altLang="sl-SI" sz="20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2000" b="1" i="1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1 oz. 100 %</a:t>
            </a:r>
          </a:p>
        </p:txBody>
      </p:sp>
      <p:sp>
        <p:nvSpPr>
          <p:cNvPr id="317453" name="Rectangle 12">
            <a:extLst>
              <a:ext uri="{FF2B5EF4-FFF2-40B4-BE49-F238E27FC236}">
                <a16:creationId xmlns:a16="http://schemas.microsoft.com/office/drawing/2014/main" id="{A73D27F3-E1A5-8F83-FD92-1B624DF0B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789364"/>
            <a:ext cx="412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00"/>
                </a:solidFill>
              </a:rPr>
              <a:t>VLAŽNOST V VLAŽNEM ZRAKU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17454" name="Rectangle 13">
            <a:extLst>
              <a:ext uri="{FF2B5EF4-FFF2-40B4-BE49-F238E27FC236}">
                <a16:creationId xmlns:a16="http://schemas.microsoft.com/office/drawing/2014/main" id="{E406040E-2598-E008-C72A-1F2EDC265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221164"/>
            <a:ext cx="8785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Vlažnost v vlažnem zraku </a:t>
            </a:r>
            <a:r>
              <a:rPr lang="sl-SI" altLang="sl-SI" sz="2000" i="1">
                <a:solidFill>
                  <a:srgbClr val="000000"/>
                </a:solidFill>
              </a:rPr>
              <a:t>x </a:t>
            </a:r>
            <a:r>
              <a:rPr lang="sl-SI" altLang="sl-SI" sz="2000">
                <a:solidFill>
                  <a:srgbClr val="000000"/>
                </a:solidFill>
              </a:rPr>
              <a:t>je razmerje mas vodne pare </a:t>
            </a:r>
            <a:r>
              <a:rPr lang="sl-SI" altLang="sl-SI" sz="2000" i="1">
                <a:solidFill>
                  <a:srgbClr val="000000"/>
                </a:solidFill>
              </a:rPr>
              <a:t>m</a:t>
            </a:r>
            <a:r>
              <a:rPr lang="sl-SI" altLang="sl-SI" sz="2000" i="1" baseline="-25000">
                <a:solidFill>
                  <a:srgbClr val="000000"/>
                </a:solidFill>
              </a:rPr>
              <a:t>v</a:t>
            </a:r>
            <a:r>
              <a:rPr lang="sl-SI" altLang="sl-SI" sz="2000" i="1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</a:rPr>
              <a:t>in suhega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zraka </a:t>
            </a:r>
            <a:r>
              <a:rPr lang="sl-SI" altLang="sl-SI" sz="2000" i="1">
                <a:solidFill>
                  <a:srgbClr val="000000"/>
                </a:solidFill>
              </a:rPr>
              <a:t>m</a:t>
            </a:r>
            <a:r>
              <a:rPr lang="sl-SI" altLang="sl-SI" sz="2000" i="1" baseline="-25000">
                <a:solidFill>
                  <a:srgbClr val="000000"/>
                </a:solidFill>
              </a:rPr>
              <a:t>z</a:t>
            </a:r>
            <a:r>
              <a:rPr lang="sl-SI" altLang="sl-SI" sz="2000" i="1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17455" name="Rectangle 14">
            <a:extLst>
              <a:ext uri="{FF2B5EF4-FFF2-40B4-BE49-F238E27FC236}">
                <a16:creationId xmlns:a16="http://schemas.microsoft.com/office/drawing/2014/main" id="{4CBC21D6-BBEF-B3B4-F5A2-F2046EC17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17456" name="Object 15">
            <a:extLst>
              <a:ext uri="{FF2B5EF4-FFF2-40B4-BE49-F238E27FC236}">
                <a16:creationId xmlns:a16="http://schemas.microsoft.com/office/drawing/2014/main" id="{3D331822-BA85-1ECE-57EA-5CD564FA53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4941888"/>
          <a:ext cx="46799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6" imgW="2844800" imgH="444500" progId="Equation.3">
                  <p:embed/>
                </p:oleObj>
              </mc:Choice>
              <mc:Fallback>
                <p:oleObj name="Enačba" r:id="rId6" imgW="2844800" imgH="444500" progId="Equation.3">
                  <p:embed/>
                  <p:pic>
                    <p:nvPicPr>
                      <p:cNvPr id="317456" name="Object 15">
                        <a:extLst>
                          <a:ext uri="{FF2B5EF4-FFF2-40B4-BE49-F238E27FC236}">
                            <a16:creationId xmlns:a16="http://schemas.microsoft.com/office/drawing/2014/main" id="{3D331822-BA85-1ECE-57EA-5CD564FA53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941888"/>
                        <a:ext cx="46799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57" name="Rectangle 16">
            <a:extLst>
              <a:ext uri="{FF2B5EF4-FFF2-40B4-BE49-F238E27FC236}">
                <a16:creationId xmlns:a16="http://schemas.microsoft.com/office/drawing/2014/main" id="{4EC586E3-493A-D6DF-1A55-3A1734133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6021388"/>
            <a:ext cx="366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p - celotni tlak vlažnega zraka [Pa]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3">
            <a:extLst>
              <a:ext uri="{FF2B5EF4-FFF2-40B4-BE49-F238E27FC236}">
                <a16:creationId xmlns:a16="http://schemas.microsoft.com/office/drawing/2014/main" id="{0CC40167-B930-BEB0-D9D9-5E7C8AE073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029D92E-5408-422E-B939-4E011D4AB16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18467" name="Rectangle 2">
            <a:extLst>
              <a:ext uri="{FF2B5EF4-FFF2-40B4-BE49-F238E27FC236}">
                <a16:creationId xmlns:a16="http://schemas.microsoft.com/office/drawing/2014/main" id="{60D2DF28-24E5-D6BF-DAAA-45E37659E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6" y="2420938"/>
            <a:ext cx="3097213" cy="360362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318468" name="Rectangle 3">
            <a:extLst>
              <a:ext uri="{FF2B5EF4-FFF2-40B4-BE49-F238E27FC236}">
                <a16:creationId xmlns:a16="http://schemas.microsoft.com/office/drawing/2014/main" id="{DC90A851-598C-B933-59CF-953B192F8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33376"/>
            <a:ext cx="8424862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00"/>
                </a:solidFill>
              </a:rPr>
              <a:t>ENTALPIJA VLAŽNEGA ZRAKA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Entalpija vlažnega zraka je enaka seštevku entalpije suhega zraka in vodne pare.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h = h</a:t>
            </a:r>
            <a:r>
              <a:rPr lang="sl-SI" altLang="sl-SI" sz="2000" baseline="-25000">
                <a:solidFill>
                  <a:srgbClr val="000000"/>
                </a:solidFill>
              </a:rPr>
              <a:t>z </a:t>
            </a:r>
            <a:r>
              <a:rPr lang="sl-SI" altLang="sl-SI" sz="2000">
                <a:solidFill>
                  <a:srgbClr val="000000"/>
                </a:solidFill>
              </a:rPr>
              <a:t>+ x h</a:t>
            </a:r>
            <a:r>
              <a:rPr lang="sl-SI" altLang="sl-SI" sz="2000" baseline="-25000">
                <a:solidFill>
                  <a:srgbClr val="000000"/>
                </a:solidFill>
              </a:rPr>
              <a:t>v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1800">
                <a:solidFill>
                  <a:srgbClr val="000000"/>
                </a:solidFill>
              </a:rPr>
              <a:t> J/kg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Za idealne pline je: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entalpija suhega zraka    	h</a:t>
            </a:r>
            <a:r>
              <a:rPr lang="sl-SI" altLang="sl-SI" sz="1800" baseline="-25000">
                <a:solidFill>
                  <a:srgbClr val="000000"/>
                </a:solidFill>
              </a:rPr>
              <a:t>z</a:t>
            </a:r>
            <a:r>
              <a:rPr lang="sl-SI" altLang="sl-SI" sz="1800">
                <a:solidFill>
                  <a:srgbClr val="000000"/>
                </a:solidFill>
              </a:rPr>
              <a:t> =c</a:t>
            </a:r>
            <a:r>
              <a:rPr lang="sl-SI" altLang="sl-SI" sz="1800" baseline="-25000">
                <a:solidFill>
                  <a:srgbClr val="000000"/>
                </a:solidFill>
              </a:rPr>
              <a:t>pz</a:t>
            </a:r>
            <a:r>
              <a:rPr lang="sl-SI" altLang="sl-SI" sz="1800">
                <a:solidFill>
                  <a:srgbClr val="000000"/>
                </a:solidFill>
              </a:rPr>
              <a:t>.t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entalpija vodne pare	h</a:t>
            </a:r>
            <a:r>
              <a:rPr lang="sl-SI" altLang="sl-SI" sz="1800" baseline="-25000">
                <a:solidFill>
                  <a:srgbClr val="000000"/>
                </a:solidFill>
              </a:rPr>
              <a:t>v</a:t>
            </a:r>
            <a:r>
              <a:rPr lang="sl-SI" altLang="sl-SI" sz="1800">
                <a:solidFill>
                  <a:srgbClr val="000000"/>
                </a:solidFill>
              </a:rPr>
              <a:t>=c</a:t>
            </a:r>
            <a:r>
              <a:rPr lang="sl-SI" altLang="sl-SI" sz="1800" baseline="-25000">
                <a:solidFill>
                  <a:srgbClr val="000000"/>
                </a:solidFill>
              </a:rPr>
              <a:t>pv</a:t>
            </a:r>
            <a:r>
              <a:rPr lang="sl-SI" altLang="sl-SI" sz="1800">
                <a:solidFill>
                  <a:srgbClr val="000000"/>
                </a:solidFill>
              </a:rPr>
              <a:t>.t + 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entalpija vlažnega zraka	h = h</a:t>
            </a:r>
            <a:r>
              <a:rPr lang="sl-SI" altLang="sl-SI" sz="1800" baseline="-25000">
                <a:solidFill>
                  <a:srgbClr val="000000"/>
                </a:solidFill>
              </a:rPr>
              <a:t>z</a:t>
            </a:r>
            <a:r>
              <a:rPr lang="sl-SI" altLang="sl-SI" sz="1800">
                <a:solidFill>
                  <a:srgbClr val="000000"/>
                </a:solidFill>
              </a:rPr>
              <a:t> + x h</a:t>
            </a:r>
            <a:r>
              <a:rPr lang="sl-SI" altLang="sl-SI" sz="1800" baseline="-25000">
                <a:solidFill>
                  <a:srgbClr val="000000"/>
                </a:solidFill>
              </a:rPr>
              <a:t>v </a:t>
            </a:r>
            <a:r>
              <a:rPr lang="sl-SI" altLang="sl-SI" sz="1800">
                <a:solidFill>
                  <a:srgbClr val="000000"/>
                </a:solidFill>
              </a:rPr>
              <a:t>=c</a:t>
            </a:r>
            <a:r>
              <a:rPr lang="sl-SI" altLang="sl-SI" sz="1800" baseline="-25000">
                <a:solidFill>
                  <a:srgbClr val="000000"/>
                </a:solidFill>
              </a:rPr>
              <a:t>pz</a:t>
            </a:r>
            <a:r>
              <a:rPr lang="sl-SI" altLang="sl-SI" sz="1800">
                <a:solidFill>
                  <a:srgbClr val="000000"/>
                </a:solidFill>
              </a:rPr>
              <a:t>.t + x.(c</a:t>
            </a:r>
            <a:r>
              <a:rPr lang="sl-SI" altLang="sl-SI" sz="1800" baseline="-25000">
                <a:solidFill>
                  <a:srgbClr val="000000"/>
                </a:solidFill>
              </a:rPr>
              <a:t>pv</a:t>
            </a:r>
            <a:r>
              <a:rPr lang="sl-SI" altLang="sl-SI" sz="1800">
                <a:solidFill>
                  <a:srgbClr val="000000"/>
                </a:solidFill>
              </a:rPr>
              <a:t>.t+r)</a:t>
            </a:r>
          </a:p>
        </p:txBody>
      </p:sp>
      <p:sp>
        <p:nvSpPr>
          <p:cNvPr id="318469" name="Rectangle 4">
            <a:extLst>
              <a:ext uri="{FF2B5EF4-FFF2-40B4-BE49-F238E27FC236}">
                <a16:creationId xmlns:a16="http://schemas.microsoft.com/office/drawing/2014/main" id="{FC6B8ED4-370A-549C-6F46-5C6247978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2997201"/>
            <a:ext cx="6696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H = H</a:t>
            </a:r>
            <a:r>
              <a:rPr lang="sl-SI" altLang="sl-SI" sz="1800" i="1" baseline="-25000">
                <a:solidFill>
                  <a:srgbClr val="000000"/>
                </a:solidFill>
              </a:rPr>
              <a:t>0</a:t>
            </a:r>
            <a:r>
              <a:rPr lang="sl-SI" altLang="sl-SI" sz="1800" i="1">
                <a:solidFill>
                  <a:srgbClr val="000000"/>
                </a:solidFill>
              </a:rPr>
              <a:t> </a:t>
            </a:r>
            <a:r>
              <a:rPr lang="sl-SI" altLang="sl-SI" sz="1800">
                <a:solidFill>
                  <a:srgbClr val="000000"/>
                </a:solidFill>
              </a:rPr>
              <a:t>+ </a:t>
            </a:r>
            <a:r>
              <a:rPr lang="sl-SI" altLang="sl-SI" sz="1800" i="1">
                <a:solidFill>
                  <a:srgbClr val="000000"/>
                </a:solidFill>
              </a:rPr>
              <a:t>m</a:t>
            </a:r>
            <a:r>
              <a:rPr lang="sl-SI" altLang="sl-SI" sz="1800" i="1" baseline="-25000">
                <a:solidFill>
                  <a:srgbClr val="000000"/>
                </a:solidFill>
              </a:rPr>
              <a:t>z</a:t>
            </a:r>
            <a:r>
              <a:rPr lang="sl-SI" altLang="sl-SI" sz="1800" i="1">
                <a:solidFill>
                  <a:srgbClr val="000000"/>
                </a:solidFill>
              </a:rPr>
              <a:t> . c</a:t>
            </a:r>
            <a:r>
              <a:rPr lang="sl-SI" altLang="sl-SI" sz="1800" i="1" baseline="-25000">
                <a:solidFill>
                  <a:srgbClr val="000000"/>
                </a:solidFill>
              </a:rPr>
              <a:t>pz</a:t>
            </a:r>
            <a:r>
              <a:rPr lang="sl-SI" altLang="sl-SI" sz="1800" i="1">
                <a:solidFill>
                  <a:srgbClr val="000000"/>
                </a:solidFill>
              </a:rPr>
              <a:t> . (T - T</a:t>
            </a:r>
            <a:r>
              <a:rPr lang="sl-SI" altLang="sl-SI" sz="1800" i="1" baseline="-25000">
                <a:solidFill>
                  <a:srgbClr val="000000"/>
                </a:solidFill>
              </a:rPr>
              <a:t>0</a:t>
            </a:r>
            <a:r>
              <a:rPr lang="sl-SI" altLang="sl-SI" sz="1800" i="1">
                <a:solidFill>
                  <a:srgbClr val="000000"/>
                </a:solidFill>
              </a:rPr>
              <a:t>) </a:t>
            </a:r>
            <a:r>
              <a:rPr lang="sl-SI" altLang="sl-SI" sz="1800">
                <a:solidFill>
                  <a:srgbClr val="000000"/>
                </a:solidFill>
              </a:rPr>
              <a:t>+ x </a:t>
            </a:r>
            <a:r>
              <a:rPr lang="en-US" altLang="sl-SI" sz="1800">
                <a:solidFill>
                  <a:srgbClr val="000000"/>
                </a:solidFill>
                <a:latin typeface="Verdana" panose="020B0604030504040204" pitchFamily="34" charset="0"/>
              </a:rPr>
              <a:t>[</a:t>
            </a:r>
            <a:r>
              <a:rPr lang="sl-SI" altLang="sl-SI" sz="1800" i="1">
                <a:solidFill>
                  <a:srgbClr val="000000"/>
                </a:solidFill>
              </a:rPr>
              <a:t>m</a:t>
            </a:r>
            <a:r>
              <a:rPr lang="sl-SI" altLang="sl-SI" sz="1800" i="1" baseline="-25000">
                <a:solidFill>
                  <a:srgbClr val="000000"/>
                </a:solidFill>
              </a:rPr>
              <a:t>v</a:t>
            </a:r>
            <a:r>
              <a:rPr lang="sl-SI" altLang="sl-SI" sz="1800" i="1">
                <a:solidFill>
                  <a:srgbClr val="000000"/>
                </a:solidFill>
              </a:rPr>
              <a:t> . c</a:t>
            </a:r>
            <a:r>
              <a:rPr lang="sl-SI" altLang="sl-SI" sz="1800" i="1" baseline="-25000">
                <a:solidFill>
                  <a:srgbClr val="000000"/>
                </a:solidFill>
              </a:rPr>
              <a:t>pv</a:t>
            </a:r>
            <a:r>
              <a:rPr lang="sl-SI" altLang="sl-SI" sz="1800" i="1">
                <a:solidFill>
                  <a:srgbClr val="000000"/>
                </a:solidFill>
              </a:rPr>
              <a:t> . (T - T</a:t>
            </a:r>
            <a:r>
              <a:rPr lang="sl-SI" altLang="sl-SI" sz="1800" i="1" baseline="-25000">
                <a:solidFill>
                  <a:srgbClr val="000000"/>
                </a:solidFill>
              </a:rPr>
              <a:t>0</a:t>
            </a:r>
            <a:r>
              <a:rPr lang="sl-SI" altLang="sl-SI" sz="1800" i="1">
                <a:solidFill>
                  <a:srgbClr val="000000"/>
                </a:solidFill>
              </a:rPr>
              <a:t>) </a:t>
            </a:r>
            <a:r>
              <a:rPr lang="sl-SI" altLang="sl-SI" sz="1800">
                <a:solidFill>
                  <a:srgbClr val="000000"/>
                </a:solidFill>
              </a:rPr>
              <a:t>+ </a:t>
            </a:r>
            <a:r>
              <a:rPr lang="sl-SI" altLang="sl-SI" sz="1800" i="1">
                <a:solidFill>
                  <a:srgbClr val="000000"/>
                </a:solidFill>
              </a:rPr>
              <a:t>m</a:t>
            </a:r>
            <a:r>
              <a:rPr lang="sl-SI" altLang="sl-SI" sz="1800" i="1" baseline="-25000">
                <a:solidFill>
                  <a:srgbClr val="000000"/>
                </a:solidFill>
              </a:rPr>
              <a:t>v</a:t>
            </a:r>
            <a:r>
              <a:rPr lang="sl-SI" altLang="sl-SI" sz="1800" i="1">
                <a:solidFill>
                  <a:srgbClr val="000000"/>
                </a:solidFill>
              </a:rPr>
              <a:t> . r</a:t>
            </a:r>
            <a:r>
              <a:rPr lang="en-US" altLang="sl-SI" sz="1800">
                <a:solidFill>
                  <a:srgbClr val="000000"/>
                </a:solidFill>
                <a:latin typeface="Verdana" panose="020B0604030504040204" pitchFamily="34" charset="0"/>
              </a:rPr>
              <a:t>]</a:t>
            </a:r>
          </a:p>
        </p:txBody>
      </p:sp>
      <p:sp>
        <p:nvSpPr>
          <p:cNvPr id="318470" name="Rectangle 5">
            <a:extLst>
              <a:ext uri="{FF2B5EF4-FFF2-40B4-BE49-F238E27FC236}">
                <a16:creationId xmlns:a16="http://schemas.microsoft.com/office/drawing/2014/main" id="{3556C2C3-2892-D39C-760C-7623E1E5E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429001"/>
            <a:ext cx="8713788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2734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2734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2734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2734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734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734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734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734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734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H</a:t>
            </a:r>
            <a:r>
              <a:rPr lang="sl-SI" altLang="sl-SI" sz="1600" i="1" baseline="-25000">
                <a:solidFill>
                  <a:srgbClr val="000000"/>
                </a:solidFill>
              </a:rPr>
              <a:t>0</a:t>
            </a:r>
            <a:r>
              <a:rPr lang="sl-SI" altLang="sl-SI" sz="1600" i="1">
                <a:solidFill>
                  <a:srgbClr val="000000"/>
                </a:solidFill>
              </a:rPr>
              <a:t>   - </a:t>
            </a:r>
            <a:r>
              <a:rPr lang="sl-SI" altLang="sl-SI" sz="1600">
                <a:solidFill>
                  <a:srgbClr val="000000"/>
                </a:solidFill>
              </a:rPr>
              <a:t>izhodiščna vrednost entalpije pri </a:t>
            </a:r>
            <a:r>
              <a:rPr lang="sl-SI" altLang="sl-SI" sz="1600" i="1">
                <a:solidFill>
                  <a:srgbClr val="000000"/>
                </a:solidFill>
              </a:rPr>
              <a:t>T</a:t>
            </a:r>
            <a:r>
              <a:rPr lang="sl-SI" altLang="sl-SI" sz="1600" i="1" baseline="-25000">
                <a:solidFill>
                  <a:srgbClr val="000000"/>
                </a:solidFill>
              </a:rPr>
              <a:t>0</a:t>
            </a:r>
            <a:r>
              <a:rPr lang="sl-SI" altLang="sl-SI" sz="1600" i="1">
                <a:solidFill>
                  <a:srgbClr val="000000"/>
                </a:solidFill>
              </a:rPr>
              <a:t>   </a:t>
            </a:r>
            <a:r>
              <a:rPr lang="sl-SI" altLang="sl-SI" sz="1600">
                <a:solidFill>
                  <a:srgbClr val="000000"/>
                </a:solidFill>
              </a:rPr>
              <a:t>[J]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m</a:t>
            </a:r>
            <a:r>
              <a:rPr lang="sl-SI" altLang="sl-SI" sz="1600" i="1" baseline="-25000">
                <a:solidFill>
                  <a:srgbClr val="000000"/>
                </a:solidFill>
              </a:rPr>
              <a:t>z</a:t>
            </a:r>
            <a:r>
              <a:rPr lang="sl-SI" altLang="sl-SI" sz="1600" i="1">
                <a:solidFill>
                  <a:srgbClr val="000000"/>
                </a:solidFill>
              </a:rPr>
              <a:t> </a:t>
            </a:r>
            <a:r>
              <a:rPr lang="sl-SI" altLang="sl-SI" sz="1600">
                <a:solidFill>
                  <a:srgbClr val="000000"/>
                </a:solidFill>
              </a:rPr>
              <a:t>· </a:t>
            </a:r>
            <a:r>
              <a:rPr lang="sl-SI" altLang="sl-SI" sz="1600" i="1">
                <a:solidFill>
                  <a:srgbClr val="000000"/>
                </a:solidFill>
              </a:rPr>
              <a:t>c</a:t>
            </a:r>
            <a:r>
              <a:rPr lang="sl-SI" altLang="sl-SI" sz="1600" i="1" baseline="-25000">
                <a:solidFill>
                  <a:srgbClr val="000000"/>
                </a:solidFill>
              </a:rPr>
              <a:t>pz</a:t>
            </a:r>
            <a:r>
              <a:rPr lang="sl-SI" altLang="sl-SI" sz="1600" i="1">
                <a:solidFill>
                  <a:srgbClr val="000000"/>
                </a:solidFill>
              </a:rPr>
              <a:t> ·(T - T</a:t>
            </a:r>
            <a:r>
              <a:rPr lang="sl-SI" altLang="sl-SI" sz="1600" baseline="-25000">
                <a:solidFill>
                  <a:srgbClr val="000000"/>
                </a:solidFill>
              </a:rPr>
              <a:t>0</a:t>
            </a:r>
            <a:r>
              <a:rPr lang="sl-SI" altLang="sl-SI" sz="1600">
                <a:solidFill>
                  <a:srgbClr val="000000"/>
                </a:solidFill>
              </a:rPr>
              <a:t>) - povečanje entalpije suhega zraka pri povečanju temperature iz </a:t>
            </a:r>
            <a:r>
              <a:rPr lang="sl-SI" altLang="sl-SI" sz="1600" i="1">
                <a:solidFill>
                  <a:srgbClr val="000000"/>
                </a:solidFill>
              </a:rPr>
              <a:t>T</a:t>
            </a:r>
            <a:r>
              <a:rPr lang="sl-SI" altLang="sl-SI" sz="1600" baseline="-25000">
                <a:solidFill>
                  <a:srgbClr val="000000"/>
                </a:solidFill>
              </a:rPr>
              <a:t>0</a:t>
            </a:r>
            <a:r>
              <a:rPr lang="sl-SI" altLang="sl-SI" sz="1600">
                <a:solidFill>
                  <a:srgbClr val="000000"/>
                </a:solidFill>
              </a:rPr>
              <a:t> na T [J]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m</a:t>
            </a:r>
            <a:r>
              <a:rPr lang="sl-SI" altLang="sl-SI" sz="1600" i="1" baseline="-25000">
                <a:solidFill>
                  <a:srgbClr val="000000"/>
                </a:solidFill>
              </a:rPr>
              <a:t>v </a:t>
            </a:r>
            <a:r>
              <a:rPr lang="sl-SI" altLang="sl-SI" sz="1600" i="1">
                <a:solidFill>
                  <a:srgbClr val="000000"/>
                </a:solidFill>
              </a:rPr>
              <a:t>. </a:t>
            </a:r>
            <a:r>
              <a:rPr lang="sl-SI" altLang="sl-SI" sz="1600">
                <a:solidFill>
                  <a:srgbClr val="000000"/>
                </a:solidFill>
              </a:rPr>
              <a:t>c</a:t>
            </a:r>
            <a:r>
              <a:rPr lang="sl-SI" altLang="sl-SI" sz="1600" baseline="-25000">
                <a:solidFill>
                  <a:srgbClr val="000000"/>
                </a:solidFill>
              </a:rPr>
              <a:t>pz</a:t>
            </a:r>
            <a:r>
              <a:rPr lang="sl-SI" altLang="sl-SI" sz="1600">
                <a:solidFill>
                  <a:srgbClr val="000000"/>
                </a:solidFill>
              </a:rPr>
              <a:t> </a:t>
            </a:r>
            <a:r>
              <a:rPr lang="sl-SI" altLang="sl-SI" sz="1600" i="1">
                <a:solidFill>
                  <a:srgbClr val="000000"/>
                </a:solidFill>
              </a:rPr>
              <a:t>·(T - T</a:t>
            </a:r>
            <a:r>
              <a:rPr lang="sl-SI" altLang="sl-SI" sz="1600" baseline="-25000">
                <a:solidFill>
                  <a:srgbClr val="000000"/>
                </a:solidFill>
              </a:rPr>
              <a:t>0</a:t>
            </a:r>
            <a:r>
              <a:rPr lang="sl-SI" altLang="sl-SI" sz="1600">
                <a:solidFill>
                  <a:srgbClr val="000000"/>
                </a:solidFill>
              </a:rPr>
              <a:t>) - povečanje entalpije vodne pare pri povečanju temperature iz </a:t>
            </a:r>
            <a:r>
              <a:rPr lang="sl-SI" altLang="sl-SI" sz="1600" i="1">
                <a:solidFill>
                  <a:srgbClr val="000000"/>
                </a:solidFill>
              </a:rPr>
              <a:t>T</a:t>
            </a:r>
            <a:r>
              <a:rPr lang="sl-SI" altLang="sl-SI" sz="1600" baseline="-25000">
                <a:solidFill>
                  <a:srgbClr val="000000"/>
                </a:solidFill>
              </a:rPr>
              <a:t>0</a:t>
            </a:r>
            <a:r>
              <a:rPr lang="sl-SI" altLang="sl-SI" sz="1600">
                <a:solidFill>
                  <a:srgbClr val="000000"/>
                </a:solidFill>
              </a:rPr>
              <a:t> na </a:t>
            </a:r>
            <a:r>
              <a:rPr lang="sl-SI" altLang="sl-SI" sz="1600" i="1">
                <a:solidFill>
                  <a:srgbClr val="000000"/>
                </a:solidFill>
              </a:rPr>
              <a:t>T </a:t>
            </a:r>
            <a:r>
              <a:rPr lang="sl-SI" altLang="sl-SI" sz="1600">
                <a:solidFill>
                  <a:srgbClr val="000000"/>
                </a:solidFill>
              </a:rPr>
              <a:t>[J]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m</a:t>
            </a:r>
            <a:r>
              <a:rPr lang="sl-SI" altLang="sl-SI" sz="1600" baseline="-25000">
                <a:solidFill>
                  <a:srgbClr val="000000"/>
                </a:solidFill>
              </a:rPr>
              <a:t>v</a:t>
            </a:r>
            <a:r>
              <a:rPr lang="sl-SI" altLang="sl-SI" sz="1600">
                <a:solidFill>
                  <a:srgbClr val="000000"/>
                </a:solidFill>
              </a:rPr>
              <a:t>. c</a:t>
            </a:r>
            <a:r>
              <a:rPr lang="sl-SI" altLang="sl-SI" sz="1600" baseline="-25000">
                <a:solidFill>
                  <a:srgbClr val="000000"/>
                </a:solidFill>
              </a:rPr>
              <a:t>pv</a:t>
            </a:r>
            <a:r>
              <a:rPr lang="sl-SI" altLang="sl-SI" sz="1600">
                <a:solidFill>
                  <a:srgbClr val="000000"/>
                </a:solidFill>
              </a:rPr>
              <a:t> · </a:t>
            </a:r>
            <a:r>
              <a:rPr lang="sl-SI" altLang="sl-SI" sz="1600" i="1">
                <a:solidFill>
                  <a:srgbClr val="000000"/>
                </a:solidFill>
              </a:rPr>
              <a:t>r </a:t>
            </a:r>
            <a:r>
              <a:rPr lang="sl-SI" altLang="sl-SI" sz="1600">
                <a:solidFill>
                  <a:srgbClr val="000000"/>
                </a:solidFill>
              </a:rPr>
              <a:t>- uparjalna toplota oziroma uparjalna entalpija pri temperaturi </a:t>
            </a:r>
            <a:r>
              <a:rPr lang="sl-SI" altLang="sl-SI" sz="1600" i="1">
                <a:solidFill>
                  <a:srgbClr val="000000"/>
                </a:solidFill>
              </a:rPr>
              <a:t>T</a:t>
            </a:r>
            <a:r>
              <a:rPr lang="sl-SI" altLang="sl-SI" sz="1600" i="1" baseline="-25000">
                <a:solidFill>
                  <a:srgbClr val="000000"/>
                </a:solidFill>
              </a:rPr>
              <a:t>0</a:t>
            </a:r>
            <a:r>
              <a:rPr lang="sl-SI" altLang="sl-SI" sz="1600" i="1">
                <a:solidFill>
                  <a:srgbClr val="000000"/>
                </a:solidFill>
              </a:rPr>
              <a:t>   </a:t>
            </a:r>
            <a:r>
              <a:rPr lang="sl-SI" altLang="sl-SI" sz="16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318471" name="Rectangle 6">
            <a:extLst>
              <a:ext uri="{FF2B5EF4-FFF2-40B4-BE49-F238E27FC236}">
                <a16:creationId xmlns:a16="http://schemas.microsoft.com/office/drawing/2014/main" id="{1050A714-016B-3C01-E5DB-749B16D3E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4508500"/>
            <a:ext cx="8713788" cy="186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Izhodiščna vrednost specifične entalpije </a:t>
            </a:r>
            <a:r>
              <a:rPr lang="sl-SI" altLang="sl-SI" sz="2000" i="1">
                <a:solidFill>
                  <a:srgbClr val="000000"/>
                </a:solidFill>
              </a:rPr>
              <a:t>h</a:t>
            </a:r>
            <a:r>
              <a:rPr lang="sl-SI" altLang="sl-SI" sz="2000" i="1" baseline="-25000">
                <a:solidFill>
                  <a:srgbClr val="000000"/>
                </a:solidFill>
              </a:rPr>
              <a:t>0</a:t>
            </a:r>
            <a:r>
              <a:rPr lang="sl-SI" altLang="sl-SI" sz="2000" i="1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</a:rPr>
              <a:t>je enaka nič, dokler entalpijo vlažnega zraka določimo ob upoštevanju: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8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r = 2500 kJ/kg</a:t>
            </a:r>
            <a:endParaRPr lang="sl-SI" altLang="sl-SI" sz="8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c</a:t>
            </a:r>
            <a:r>
              <a:rPr lang="sl-SI" altLang="sl-SI" sz="2000" baseline="-25000">
                <a:solidFill>
                  <a:srgbClr val="000000"/>
                </a:solidFill>
              </a:rPr>
              <a:t>pz</a:t>
            </a:r>
            <a:r>
              <a:rPr lang="sl-SI" altLang="sl-SI" sz="2000">
                <a:solidFill>
                  <a:srgbClr val="000000"/>
                </a:solidFill>
              </a:rPr>
              <a:t> = 1,005 kJ/kgK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8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c</a:t>
            </a:r>
            <a:r>
              <a:rPr lang="sl-SI" altLang="sl-SI" sz="2000" baseline="-25000">
                <a:solidFill>
                  <a:srgbClr val="000000"/>
                </a:solidFill>
              </a:rPr>
              <a:t>pv</a:t>
            </a:r>
            <a:r>
              <a:rPr lang="sl-SI" altLang="sl-SI" sz="2000">
                <a:solidFill>
                  <a:srgbClr val="000000"/>
                </a:solidFill>
              </a:rPr>
              <a:t> = 1,926 kJ/kgK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3">
            <a:extLst>
              <a:ext uri="{FF2B5EF4-FFF2-40B4-BE49-F238E27FC236}">
                <a16:creationId xmlns:a16="http://schemas.microsoft.com/office/drawing/2014/main" id="{3379F020-FD38-787D-AF4C-5DEA40D2FAA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FB40B04-7F82-42A3-B585-D046B4ACFD8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19491" name="Rectangle 2">
            <a:extLst>
              <a:ext uri="{FF2B5EF4-FFF2-40B4-BE49-F238E27FC236}">
                <a16:creationId xmlns:a16="http://schemas.microsoft.com/office/drawing/2014/main" id="{A975FAA0-7D2B-57C4-C4FC-726B17529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3509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00"/>
                </a:solidFill>
              </a:rPr>
              <a:t>h – x diagram za vlažni zrak</a:t>
            </a:r>
          </a:p>
        </p:txBody>
      </p:sp>
      <p:grpSp>
        <p:nvGrpSpPr>
          <p:cNvPr id="319492" name="Group 3">
            <a:extLst>
              <a:ext uri="{FF2B5EF4-FFF2-40B4-BE49-F238E27FC236}">
                <a16:creationId xmlns:a16="http://schemas.microsoft.com/office/drawing/2014/main" id="{53C86A03-5EB5-8363-E12C-431C8386A18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92313" y="908050"/>
            <a:ext cx="5715000" cy="4343400"/>
            <a:chOff x="2204" y="8827"/>
            <a:chExt cx="6667" cy="5130"/>
          </a:xfrm>
        </p:grpSpPr>
        <p:sp>
          <p:nvSpPr>
            <p:cNvPr id="319493" name="AutoShape 4">
              <a:extLst>
                <a:ext uri="{FF2B5EF4-FFF2-40B4-BE49-F238E27FC236}">
                  <a16:creationId xmlns:a16="http://schemas.microsoft.com/office/drawing/2014/main" id="{81CA64F8-DFEB-3217-F7A9-BC2205F3306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04" y="8827"/>
              <a:ext cx="6667" cy="5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319494" name="Line 5">
              <a:extLst>
                <a:ext uri="{FF2B5EF4-FFF2-40B4-BE49-F238E27FC236}">
                  <a16:creationId xmlns:a16="http://schemas.microsoft.com/office/drawing/2014/main" id="{F35759C3-430A-BD23-0484-4695F1838A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9097"/>
              <a:ext cx="0" cy="36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495" name="Line 6">
              <a:extLst>
                <a:ext uri="{FF2B5EF4-FFF2-40B4-BE49-F238E27FC236}">
                  <a16:creationId xmlns:a16="http://schemas.microsoft.com/office/drawing/2014/main" id="{61FBA8A1-BFE8-90EF-FB35-F886D340E5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12742"/>
              <a:ext cx="57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496" name="Text Box 7">
              <a:extLst>
                <a:ext uri="{FF2B5EF4-FFF2-40B4-BE49-F238E27FC236}">
                  <a16:creationId xmlns:a16="http://schemas.microsoft.com/office/drawing/2014/main" id="{27DA6694-D820-99AF-8893-32482F9D4E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7" y="8827"/>
              <a:ext cx="267" cy="2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h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19497" name="Text Box 8">
              <a:extLst>
                <a:ext uri="{FF2B5EF4-FFF2-40B4-BE49-F238E27FC236}">
                  <a16:creationId xmlns:a16="http://schemas.microsoft.com/office/drawing/2014/main" id="{4A33BE2D-AD7F-2A06-57F4-C1D73B59CA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37" y="12607"/>
              <a:ext cx="534" cy="2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19498" name="Arc 9">
              <a:extLst>
                <a:ext uri="{FF2B5EF4-FFF2-40B4-BE49-F238E27FC236}">
                  <a16:creationId xmlns:a16="http://schemas.microsoft.com/office/drawing/2014/main" id="{E228ABBA-A3C5-02F0-5CC6-555B41B241F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404" y="10863"/>
              <a:ext cx="5200" cy="1879"/>
            </a:xfrm>
            <a:custGeom>
              <a:avLst/>
              <a:gdLst>
                <a:gd name="T0" fmla="*/ 0 w 21600"/>
                <a:gd name="T1" fmla="*/ 0 h 21476"/>
                <a:gd name="T2" fmla="*/ 0 w 21600"/>
                <a:gd name="T3" fmla="*/ 0 h 21476"/>
                <a:gd name="T4" fmla="*/ 0 w 21600"/>
                <a:gd name="T5" fmla="*/ 0 h 214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476" fill="none" extrusionOk="0">
                  <a:moveTo>
                    <a:pt x="2311" y="0"/>
                  </a:moveTo>
                  <a:cubicBezTo>
                    <a:pt x="13283" y="1181"/>
                    <a:pt x="21600" y="10441"/>
                    <a:pt x="21600" y="21476"/>
                  </a:cubicBezTo>
                </a:path>
                <a:path w="21600" h="21476" stroke="0" extrusionOk="0">
                  <a:moveTo>
                    <a:pt x="2311" y="0"/>
                  </a:moveTo>
                  <a:cubicBezTo>
                    <a:pt x="13283" y="1181"/>
                    <a:pt x="21600" y="10441"/>
                    <a:pt x="21600" y="21476"/>
                  </a:cubicBezTo>
                  <a:lnTo>
                    <a:pt x="0" y="21476"/>
                  </a:lnTo>
                  <a:lnTo>
                    <a:pt x="231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499" name="Arc 10">
              <a:extLst>
                <a:ext uri="{FF2B5EF4-FFF2-40B4-BE49-F238E27FC236}">
                  <a16:creationId xmlns:a16="http://schemas.microsoft.com/office/drawing/2014/main" id="{CECC7D7D-0A3C-4304-95F1-D8E980295BB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271" y="10468"/>
              <a:ext cx="5333" cy="2139"/>
            </a:xfrm>
            <a:custGeom>
              <a:avLst/>
              <a:gdLst>
                <a:gd name="T0" fmla="*/ 0 w 21600"/>
                <a:gd name="T1" fmla="*/ 0 h 21389"/>
                <a:gd name="T2" fmla="*/ 0 w 21600"/>
                <a:gd name="T3" fmla="*/ 0 h 21389"/>
                <a:gd name="T4" fmla="*/ 0 w 21600"/>
                <a:gd name="T5" fmla="*/ 0 h 2138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389" fill="none" extrusionOk="0">
                  <a:moveTo>
                    <a:pt x="3013" y="0"/>
                  </a:moveTo>
                  <a:cubicBezTo>
                    <a:pt x="13673" y="1502"/>
                    <a:pt x="21600" y="10624"/>
                    <a:pt x="21600" y="21389"/>
                  </a:cubicBezTo>
                </a:path>
                <a:path w="21600" h="21389" stroke="0" extrusionOk="0">
                  <a:moveTo>
                    <a:pt x="3013" y="0"/>
                  </a:moveTo>
                  <a:cubicBezTo>
                    <a:pt x="13673" y="1502"/>
                    <a:pt x="21600" y="10624"/>
                    <a:pt x="21600" y="21389"/>
                  </a:cubicBezTo>
                  <a:lnTo>
                    <a:pt x="0" y="21389"/>
                  </a:lnTo>
                  <a:lnTo>
                    <a:pt x="3013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00" name="Arc 11">
              <a:extLst>
                <a:ext uri="{FF2B5EF4-FFF2-40B4-BE49-F238E27FC236}">
                  <a16:creationId xmlns:a16="http://schemas.microsoft.com/office/drawing/2014/main" id="{91D82806-91EB-A464-7252-4DD4D8880C1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137" y="9933"/>
              <a:ext cx="5334" cy="2675"/>
            </a:xfrm>
            <a:custGeom>
              <a:avLst/>
              <a:gdLst>
                <a:gd name="T0" fmla="*/ 0 w 21600"/>
                <a:gd name="T1" fmla="*/ 0 h 21403"/>
                <a:gd name="T2" fmla="*/ 0 w 21600"/>
                <a:gd name="T3" fmla="*/ 0 h 21403"/>
                <a:gd name="T4" fmla="*/ 0 w 21600"/>
                <a:gd name="T5" fmla="*/ 0 h 214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403" fill="none" extrusionOk="0">
                  <a:moveTo>
                    <a:pt x="2910" y="-1"/>
                  </a:moveTo>
                  <a:cubicBezTo>
                    <a:pt x="13616" y="1455"/>
                    <a:pt x="21600" y="10598"/>
                    <a:pt x="21600" y="21403"/>
                  </a:cubicBezTo>
                </a:path>
                <a:path w="21600" h="21403" stroke="0" extrusionOk="0">
                  <a:moveTo>
                    <a:pt x="2910" y="-1"/>
                  </a:moveTo>
                  <a:cubicBezTo>
                    <a:pt x="13616" y="1455"/>
                    <a:pt x="21600" y="10598"/>
                    <a:pt x="21600" y="21403"/>
                  </a:cubicBezTo>
                  <a:lnTo>
                    <a:pt x="0" y="21403"/>
                  </a:lnTo>
                  <a:lnTo>
                    <a:pt x="2910" y="-1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01" name="Arc 12">
              <a:extLst>
                <a:ext uri="{FF2B5EF4-FFF2-40B4-BE49-F238E27FC236}">
                  <a16:creationId xmlns:a16="http://schemas.microsoft.com/office/drawing/2014/main" id="{F60DE9BE-05E3-DF33-C005-DB27A14E379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04" y="9507"/>
              <a:ext cx="4000" cy="3100"/>
            </a:xfrm>
            <a:custGeom>
              <a:avLst/>
              <a:gdLst>
                <a:gd name="T0" fmla="*/ 0 w 21600"/>
                <a:gd name="T1" fmla="*/ 0 h 19837"/>
                <a:gd name="T2" fmla="*/ 0 w 21600"/>
                <a:gd name="T3" fmla="*/ 0 h 19837"/>
                <a:gd name="T4" fmla="*/ 0 w 21600"/>
                <a:gd name="T5" fmla="*/ 0 h 198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19837" fill="none" extrusionOk="0">
                  <a:moveTo>
                    <a:pt x="8546" y="-1"/>
                  </a:moveTo>
                  <a:cubicBezTo>
                    <a:pt x="16468" y="3412"/>
                    <a:pt x="21600" y="11211"/>
                    <a:pt x="21600" y="19837"/>
                  </a:cubicBezTo>
                </a:path>
                <a:path w="21600" h="19837" stroke="0" extrusionOk="0">
                  <a:moveTo>
                    <a:pt x="8546" y="-1"/>
                  </a:moveTo>
                  <a:cubicBezTo>
                    <a:pt x="16468" y="3412"/>
                    <a:pt x="21600" y="11211"/>
                    <a:pt x="21600" y="19837"/>
                  </a:cubicBezTo>
                  <a:lnTo>
                    <a:pt x="0" y="19837"/>
                  </a:lnTo>
                  <a:lnTo>
                    <a:pt x="8546" y="-1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02" name="Arc 13">
              <a:extLst>
                <a:ext uri="{FF2B5EF4-FFF2-40B4-BE49-F238E27FC236}">
                  <a16:creationId xmlns:a16="http://schemas.microsoft.com/office/drawing/2014/main" id="{73AB929D-14A6-1220-EAAE-3E01FC46DC7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871" y="9392"/>
              <a:ext cx="1333" cy="3216"/>
            </a:xfrm>
            <a:custGeom>
              <a:avLst/>
              <a:gdLst>
                <a:gd name="T0" fmla="*/ 0 w 21600"/>
                <a:gd name="T1" fmla="*/ 0 h 20582"/>
                <a:gd name="T2" fmla="*/ 0 w 21600"/>
                <a:gd name="T3" fmla="*/ 0 h 20582"/>
                <a:gd name="T4" fmla="*/ 0 w 21600"/>
                <a:gd name="T5" fmla="*/ 0 h 205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0582" fill="none" extrusionOk="0">
                  <a:moveTo>
                    <a:pt x="6552" y="0"/>
                  </a:moveTo>
                  <a:cubicBezTo>
                    <a:pt x="15514" y="2853"/>
                    <a:pt x="21600" y="11177"/>
                    <a:pt x="21600" y="20582"/>
                  </a:cubicBezTo>
                </a:path>
                <a:path w="21600" h="20582" stroke="0" extrusionOk="0">
                  <a:moveTo>
                    <a:pt x="6552" y="0"/>
                  </a:moveTo>
                  <a:cubicBezTo>
                    <a:pt x="15514" y="2853"/>
                    <a:pt x="21600" y="11177"/>
                    <a:pt x="21600" y="20582"/>
                  </a:cubicBezTo>
                  <a:lnTo>
                    <a:pt x="0" y="20582"/>
                  </a:lnTo>
                  <a:lnTo>
                    <a:pt x="6552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03" name="Text Box 14">
              <a:extLst>
                <a:ext uri="{FF2B5EF4-FFF2-40B4-BE49-F238E27FC236}">
                  <a16:creationId xmlns:a16="http://schemas.microsoft.com/office/drawing/2014/main" id="{C77670E4-C82B-961F-BADA-11B4D9A194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04" y="10447"/>
              <a:ext cx="933" cy="40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φ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19504" name="Line 15">
              <a:extLst>
                <a:ext uri="{FF2B5EF4-FFF2-40B4-BE49-F238E27FC236}">
                  <a16:creationId xmlns:a16="http://schemas.microsoft.com/office/drawing/2014/main" id="{DFCBE1CA-5B62-A06B-4955-B67EAE6EDE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9637"/>
              <a:ext cx="41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05" name="Line 16">
              <a:extLst>
                <a:ext uri="{FF2B5EF4-FFF2-40B4-BE49-F238E27FC236}">
                  <a16:creationId xmlns:a16="http://schemas.microsoft.com/office/drawing/2014/main" id="{561BC6E4-D2DC-DE7F-9DFC-8BCC327DAF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10177"/>
              <a:ext cx="4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06" name="Line 17">
              <a:extLst>
                <a:ext uri="{FF2B5EF4-FFF2-40B4-BE49-F238E27FC236}">
                  <a16:creationId xmlns:a16="http://schemas.microsoft.com/office/drawing/2014/main" id="{8C94750C-70B1-9C9B-C751-F648595198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10852"/>
              <a:ext cx="546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07" name="Line 18">
              <a:extLst>
                <a:ext uri="{FF2B5EF4-FFF2-40B4-BE49-F238E27FC236}">
                  <a16:creationId xmlns:a16="http://schemas.microsoft.com/office/drawing/2014/main" id="{516A1FBD-6A5E-2058-59E6-86B1D2276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11392"/>
              <a:ext cx="2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08" name="Line 19">
              <a:extLst>
                <a:ext uri="{FF2B5EF4-FFF2-40B4-BE49-F238E27FC236}">
                  <a16:creationId xmlns:a16="http://schemas.microsoft.com/office/drawing/2014/main" id="{2CF0D280-8377-C160-15AE-B42C3077E3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11932"/>
              <a:ext cx="146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09" name="Text Box 20">
              <a:extLst>
                <a:ext uri="{FF2B5EF4-FFF2-40B4-BE49-F238E27FC236}">
                  <a16:creationId xmlns:a16="http://schemas.microsoft.com/office/drawing/2014/main" id="{ED0CC09A-D24A-CC75-2F54-638246467A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4" y="9232"/>
              <a:ext cx="1467" cy="40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 = konstanta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19510" name="Line 21">
              <a:extLst>
                <a:ext uri="{FF2B5EF4-FFF2-40B4-BE49-F238E27FC236}">
                  <a16:creationId xmlns:a16="http://schemas.microsoft.com/office/drawing/2014/main" id="{57A09087-3A3A-0DAD-A7AE-EECAAF0285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11122"/>
              <a:ext cx="1733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11" name="Line 22">
              <a:extLst>
                <a:ext uri="{FF2B5EF4-FFF2-40B4-BE49-F238E27FC236}">
                  <a16:creationId xmlns:a16="http://schemas.microsoft.com/office/drawing/2014/main" id="{6D1FCBFD-EEC6-F6E1-CE8B-0ABC9FE3C1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10447"/>
              <a:ext cx="2133" cy="13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12" name="Line 23">
              <a:extLst>
                <a:ext uri="{FF2B5EF4-FFF2-40B4-BE49-F238E27FC236}">
                  <a16:creationId xmlns:a16="http://schemas.microsoft.com/office/drawing/2014/main" id="{0C112689-89B0-0E24-70A8-52DDA7A244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9907"/>
              <a:ext cx="2533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13" name="Line 24">
              <a:extLst>
                <a:ext uri="{FF2B5EF4-FFF2-40B4-BE49-F238E27FC236}">
                  <a16:creationId xmlns:a16="http://schemas.microsoft.com/office/drawing/2014/main" id="{E2029A85-EFB5-3D10-A4E0-062D554FE3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9367"/>
              <a:ext cx="3200" cy="20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14" name="Text Box 25">
              <a:extLst>
                <a:ext uri="{FF2B5EF4-FFF2-40B4-BE49-F238E27FC236}">
                  <a16:creationId xmlns:a16="http://schemas.microsoft.com/office/drawing/2014/main" id="{E5E2C9E0-BE1D-9AFD-EA13-90B9235D16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7" y="11932"/>
              <a:ext cx="1334" cy="40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področje megle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19515" name="Text Box 26">
              <a:extLst>
                <a:ext uri="{FF2B5EF4-FFF2-40B4-BE49-F238E27FC236}">
                  <a16:creationId xmlns:a16="http://schemas.microsoft.com/office/drawing/2014/main" id="{36E27E35-AB41-655D-8B19-C99D39CCEE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04" y="11257"/>
              <a:ext cx="1600" cy="40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h = konstant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19516" name="Text Box 27">
              <a:extLst>
                <a:ext uri="{FF2B5EF4-FFF2-40B4-BE49-F238E27FC236}">
                  <a16:creationId xmlns:a16="http://schemas.microsoft.com/office/drawing/2014/main" id="{36FC8AEE-60AB-A695-15D2-C318FEBD6F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4" y="9772"/>
              <a:ext cx="1600" cy="2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Nasičeno področje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19517" name="Line 28">
              <a:extLst>
                <a:ext uri="{FF2B5EF4-FFF2-40B4-BE49-F238E27FC236}">
                  <a16:creationId xmlns:a16="http://schemas.microsoft.com/office/drawing/2014/main" id="{09446304-B23B-8656-719E-23B012EEEC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11662"/>
              <a:ext cx="1466" cy="9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18" name="Line 29">
              <a:extLst>
                <a:ext uri="{FF2B5EF4-FFF2-40B4-BE49-F238E27FC236}">
                  <a16:creationId xmlns:a16="http://schemas.microsoft.com/office/drawing/2014/main" id="{9F393637-6902-3CCA-109D-5A4F214039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12337"/>
              <a:ext cx="1200" cy="8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19" name="Text Box 30">
              <a:extLst>
                <a:ext uri="{FF2B5EF4-FFF2-40B4-BE49-F238E27FC236}">
                  <a16:creationId xmlns:a16="http://schemas.microsoft.com/office/drawing/2014/main" id="{AB3F1C3C-D15A-1609-43C9-781697A311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1" y="12742"/>
              <a:ext cx="800" cy="2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 = 0˚C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19520" name="Arc 31">
              <a:extLst>
                <a:ext uri="{FF2B5EF4-FFF2-40B4-BE49-F238E27FC236}">
                  <a16:creationId xmlns:a16="http://schemas.microsoft.com/office/drawing/2014/main" id="{827C9382-6202-DFFE-AE40-EAFA6CEADE0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137" y="12742"/>
              <a:ext cx="267" cy="5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21" name="Line 32">
              <a:extLst>
                <a:ext uri="{FF2B5EF4-FFF2-40B4-BE49-F238E27FC236}">
                  <a16:creationId xmlns:a16="http://schemas.microsoft.com/office/drawing/2014/main" id="{F6372E22-DBF7-3AD6-6557-EDC14295D1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4" y="12742"/>
              <a:ext cx="667" cy="4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22" name="Line 33">
              <a:extLst>
                <a:ext uri="{FF2B5EF4-FFF2-40B4-BE49-F238E27FC236}">
                  <a16:creationId xmlns:a16="http://schemas.microsoft.com/office/drawing/2014/main" id="{3CBC6E8C-3485-F342-05B5-17923FC23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4" y="12742"/>
              <a:ext cx="533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23" name="Line 34">
              <a:extLst>
                <a:ext uri="{FF2B5EF4-FFF2-40B4-BE49-F238E27FC236}">
                  <a16:creationId xmlns:a16="http://schemas.microsoft.com/office/drawing/2014/main" id="{C7D45BE6-64BF-4748-5F4E-452DA1442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7" y="12877"/>
              <a:ext cx="13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24" name="Line 35">
              <a:extLst>
                <a:ext uri="{FF2B5EF4-FFF2-40B4-BE49-F238E27FC236}">
                  <a16:creationId xmlns:a16="http://schemas.microsoft.com/office/drawing/2014/main" id="{501597DE-14CA-C401-4B9D-225A214FA6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1" y="13012"/>
              <a:ext cx="1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25" name="Line 36">
              <a:extLst>
                <a:ext uri="{FF2B5EF4-FFF2-40B4-BE49-F238E27FC236}">
                  <a16:creationId xmlns:a16="http://schemas.microsoft.com/office/drawing/2014/main" id="{1F56D45D-F8F0-230E-7AD8-3581E86573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4" y="13147"/>
              <a:ext cx="26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26" name="Text Box 37">
              <a:extLst>
                <a:ext uri="{FF2B5EF4-FFF2-40B4-BE49-F238E27FC236}">
                  <a16:creationId xmlns:a16="http://schemas.microsoft.com/office/drawing/2014/main" id="{B59212D8-40A2-64BE-AB48-B7B8EEE2FA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1" y="13282"/>
              <a:ext cx="1466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Področje ledene megla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19527" name="Text Box 38">
              <a:extLst>
                <a:ext uri="{FF2B5EF4-FFF2-40B4-BE49-F238E27FC236}">
                  <a16:creationId xmlns:a16="http://schemas.microsoft.com/office/drawing/2014/main" id="{E207AD6F-6340-95FB-5E27-9ACB05F5F0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7" y="12877"/>
              <a:ext cx="1200" cy="40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3˚C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19528" name="Line 39">
              <a:extLst>
                <a:ext uri="{FF2B5EF4-FFF2-40B4-BE49-F238E27FC236}">
                  <a16:creationId xmlns:a16="http://schemas.microsoft.com/office/drawing/2014/main" id="{5345F0B0-B75E-1CDA-12C9-310CD7BAD0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12742"/>
              <a:ext cx="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29" name="Line 40">
              <a:extLst>
                <a:ext uri="{FF2B5EF4-FFF2-40B4-BE49-F238E27FC236}">
                  <a16:creationId xmlns:a16="http://schemas.microsoft.com/office/drawing/2014/main" id="{324F61A9-7CF8-5402-1F97-A333CD21A0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1" y="12337"/>
              <a:ext cx="1200" cy="8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30" name="Line 41">
              <a:extLst>
                <a:ext uri="{FF2B5EF4-FFF2-40B4-BE49-F238E27FC236}">
                  <a16:creationId xmlns:a16="http://schemas.microsoft.com/office/drawing/2014/main" id="{4FEB3886-2D2F-8274-8C39-2DF5B31898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71" y="11392"/>
              <a:ext cx="80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531" name="Line 42">
              <a:extLst>
                <a:ext uri="{FF2B5EF4-FFF2-40B4-BE49-F238E27FC236}">
                  <a16:creationId xmlns:a16="http://schemas.microsoft.com/office/drawing/2014/main" id="{34048CDE-11E5-7A56-2931-31F0CDD135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7" y="11932"/>
              <a:ext cx="80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3">
            <a:extLst>
              <a:ext uri="{FF2B5EF4-FFF2-40B4-BE49-F238E27FC236}">
                <a16:creationId xmlns:a16="http://schemas.microsoft.com/office/drawing/2014/main" id="{38AAE786-E4B1-9988-09F4-5FCA3515BA9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CAA805B-FC87-4E28-8992-D33D5594D23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20515" name="Rectangle 2">
            <a:extLst>
              <a:ext uri="{FF2B5EF4-FFF2-40B4-BE49-F238E27FC236}">
                <a16:creationId xmlns:a16="http://schemas.microsoft.com/office/drawing/2014/main" id="{3F4D9767-3E98-D009-B18E-B4BDD22C1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04814"/>
            <a:ext cx="8569325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00"/>
                </a:solidFill>
              </a:rPr>
              <a:t>Primer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1. Zrak temperature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i="1" baseline="-25000">
                <a:solidFill>
                  <a:srgbClr val="000000"/>
                </a:solidFill>
              </a:rPr>
              <a:t>1</a:t>
            </a:r>
            <a:r>
              <a:rPr lang="sl-SI" altLang="sl-SI" sz="2000" i="1">
                <a:solidFill>
                  <a:srgbClr val="000000"/>
                </a:solidFill>
              </a:rPr>
              <a:t> = </a:t>
            </a:r>
            <a:r>
              <a:rPr lang="sl-SI" altLang="sl-SI" sz="2000">
                <a:solidFill>
                  <a:srgbClr val="000000"/>
                </a:solidFill>
              </a:rPr>
              <a:t>295 K in vlažnosti </a:t>
            </a:r>
            <a:r>
              <a:rPr lang="sl-SI" altLang="sl-SI" sz="2000" i="1">
                <a:solidFill>
                  <a:srgbClr val="000000"/>
                </a:solidFill>
              </a:rPr>
              <a:t>x = </a:t>
            </a:r>
            <a:r>
              <a:rPr lang="sl-SI" altLang="sl-SI" sz="2000">
                <a:solidFill>
                  <a:srgbClr val="000000"/>
                </a:solidFill>
              </a:rPr>
              <a:t>8 g/kg izobarno ohladimo na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i="1" baseline="-25000">
                <a:solidFill>
                  <a:srgbClr val="000000"/>
                </a:solidFill>
              </a:rPr>
              <a:t>2</a:t>
            </a:r>
            <a:r>
              <a:rPr lang="sl-SI" altLang="sl-SI" sz="2000" i="1">
                <a:solidFill>
                  <a:srgbClr val="000000"/>
                </a:solidFill>
              </a:rPr>
              <a:t> = </a:t>
            </a:r>
            <a:r>
              <a:rPr lang="sl-SI" altLang="sl-SI" sz="2000">
                <a:solidFill>
                  <a:srgbClr val="000000"/>
                </a:solidFill>
              </a:rPr>
              <a:t>285 K. Kakšna je relativna vlažnost zraka pred in po ohlajanju? Proces skiciraj v diagramu </a:t>
            </a:r>
            <a:r>
              <a:rPr lang="sl-SI" altLang="sl-SI" sz="2000" i="1">
                <a:solidFill>
                  <a:srgbClr val="000000"/>
                </a:solidFill>
              </a:rPr>
              <a:t>h-x!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p = </a:t>
            </a:r>
            <a:r>
              <a:rPr lang="sl-SI" altLang="sl-SI" sz="2000">
                <a:solidFill>
                  <a:srgbClr val="000000"/>
                </a:solidFill>
              </a:rPr>
              <a:t>1 bar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i="1" baseline="-25000">
                <a:solidFill>
                  <a:srgbClr val="000000"/>
                </a:solidFill>
              </a:rPr>
              <a:t>1</a:t>
            </a:r>
            <a:r>
              <a:rPr lang="sl-SI" altLang="sl-SI" sz="2000" i="1">
                <a:solidFill>
                  <a:srgbClr val="000000"/>
                </a:solidFill>
              </a:rPr>
              <a:t> = </a:t>
            </a:r>
            <a:r>
              <a:rPr lang="sl-SI" altLang="sl-SI" sz="2000">
                <a:solidFill>
                  <a:srgbClr val="000000"/>
                </a:solidFill>
              </a:rPr>
              <a:t>295 K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i="1" baseline="-25000">
                <a:solidFill>
                  <a:srgbClr val="000000"/>
                </a:solidFill>
              </a:rPr>
              <a:t>2</a:t>
            </a:r>
            <a:r>
              <a:rPr lang="sl-SI" altLang="sl-SI" sz="2000" i="1">
                <a:solidFill>
                  <a:srgbClr val="000000"/>
                </a:solidFill>
              </a:rPr>
              <a:t> = </a:t>
            </a:r>
            <a:r>
              <a:rPr lang="sl-SI" altLang="sl-SI" sz="2000">
                <a:solidFill>
                  <a:srgbClr val="000000"/>
                </a:solidFill>
              </a:rPr>
              <a:t>285 K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 u="sng">
                <a:solidFill>
                  <a:srgbClr val="000000"/>
                </a:solidFill>
              </a:rPr>
              <a:t>x = </a:t>
            </a:r>
            <a:r>
              <a:rPr lang="sl-SI" altLang="sl-SI" sz="2000" u="sng">
                <a:solidFill>
                  <a:srgbClr val="000000"/>
                </a:solidFill>
              </a:rPr>
              <a:t>8 g/kg</a:t>
            </a:r>
          </a:p>
        </p:txBody>
      </p:sp>
      <p:pic>
        <p:nvPicPr>
          <p:cNvPr id="320516" name="Picture 3">
            <a:extLst>
              <a:ext uri="{FF2B5EF4-FFF2-40B4-BE49-F238E27FC236}">
                <a16:creationId xmlns:a16="http://schemas.microsoft.com/office/drawing/2014/main" id="{9437027C-A24F-B4FF-986C-167FC5F2C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1700213"/>
            <a:ext cx="230505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0517" name="Rectangle 4">
            <a:extLst>
              <a:ext uri="{FF2B5EF4-FFF2-40B4-BE49-F238E27FC236}">
                <a16:creationId xmlns:a16="http://schemas.microsoft.com/office/drawing/2014/main" id="{5FA9FC16-1496-9FB7-2029-7907DA021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388" y="4149726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x </a:t>
            </a:r>
            <a:r>
              <a:rPr lang="sl-SI" altLang="sl-SI" sz="1800">
                <a:solidFill>
                  <a:srgbClr val="000000"/>
                </a:solidFill>
              </a:rPr>
              <a:t>[kg/kg]</a:t>
            </a:r>
          </a:p>
        </p:txBody>
      </p:sp>
      <p:sp>
        <p:nvSpPr>
          <p:cNvPr id="320518" name="Text Box 5">
            <a:extLst>
              <a:ext uri="{FF2B5EF4-FFF2-40B4-BE49-F238E27FC236}">
                <a16:creationId xmlns:a16="http://schemas.microsoft.com/office/drawing/2014/main" id="{663402AD-726E-09BC-89E2-BB15CD92F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2850" y="1844676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320519" name="Rectangle 6">
            <a:extLst>
              <a:ext uri="{FF2B5EF4-FFF2-40B4-BE49-F238E27FC236}">
                <a16:creationId xmlns:a16="http://schemas.microsoft.com/office/drawing/2014/main" id="{77B33216-7A06-AE06-32FD-EB735F56F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8" y="1628776"/>
            <a:ext cx="920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h </a:t>
            </a:r>
            <a:r>
              <a:rPr lang="sl-SI" altLang="sl-SI" sz="1800">
                <a:solidFill>
                  <a:srgbClr val="000000"/>
                </a:solidFill>
              </a:rPr>
              <a:t>[J/kg]</a:t>
            </a:r>
          </a:p>
        </p:txBody>
      </p:sp>
      <p:sp>
        <p:nvSpPr>
          <p:cNvPr id="320520" name="Rectangle 7">
            <a:extLst>
              <a:ext uri="{FF2B5EF4-FFF2-40B4-BE49-F238E27FC236}">
                <a16:creationId xmlns:a16="http://schemas.microsoft.com/office/drawing/2014/main" id="{638A63A0-3C20-DA01-9A75-F586A1EC0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0521" name="Object 8">
            <a:extLst>
              <a:ext uri="{FF2B5EF4-FFF2-40B4-BE49-F238E27FC236}">
                <a16:creationId xmlns:a16="http://schemas.microsoft.com/office/drawing/2014/main" id="{592AB64C-85FB-B5B0-46B5-29B13943CA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75726" y="1989139"/>
          <a:ext cx="1619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3" imgW="164885" imgH="215619" progId="Equation.3">
                  <p:embed/>
                </p:oleObj>
              </mc:Choice>
              <mc:Fallback>
                <p:oleObj name="Enačba" r:id="rId3" imgW="164885" imgH="215619" progId="Equation.3">
                  <p:embed/>
                  <p:pic>
                    <p:nvPicPr>
                      <p:cNvPr id="320521" name="Object 8">
                        <a:extLst>
                          <a:ext uri="{FF2B5EF4-FFF2-40B4-BE49-F238E27FC236}">
                            <a16:creationId xmlns:a16="http://schemas.microsoft.com/office/drawing/2014/main" id="{592AB64C-85FB-B5B0-46B5-29B13943CA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5726" y="1989139"/>
                        <a:ext cx="1619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0522" name="Rectangle 9">
            <a:extLst>
              <a:ext uri="{FF2B5EF4-FFF2-40B4-BE49-F238E27FC236}">
                <a16:creationId xmlns:a16="http://schemas.microsoft.com/office/drawing/2014/main" id="{42B03759-96FF-419D-5758-887FE1377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0523" name="Object 10">
            <a:extLst>
              <a:ext uri="{FF2B5EF4-FFF2-40B4-BE49-F238E27FC236}">
                <a16:creationId xmlns:a16="http://schemas.microsoft.com/office/drawing/2014/main" id="{0518CD90-502E-DD0C-5922-8E5CC83CE9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20189" y="2276476"/>
          <a:ext cx="1809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5" imgW="177569" imgH="215619" progId="Equation.3">
                  <p:embed/>
                </p:oleObj>
              </mc:Choice>
              <mc:Fallback>
                <p:oleObj name="Enačba" r:id="rId5" imgW="177569" imgH="215619" progId="Equation.3">
                  <p:embed/>
                  <p:pic>
                    <p:nvPicPr>
                      <p:cNvPr id="320523" name="Object 10">
                        <a:extLst>
                          <a:ext uri="{FF2B5EF4-FFF2-40B4-BE49-F238E27FC236}">
                            <a16:creationId xmlns:a16="http://schemas.microsoft.com/office/drawing/2014/main" id="{0518CD90-502E-DD0C-5922-8E5CC83CE9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0189" y="2276476"/>
                        <a:ext cx="18097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0524" name="Rectangle 11">
            <a:extLst>
              <a:ext uri="{FF2B5EF4-FFF2-40B4-BE49-F238E27FC236}">
                <a16:creationId xmlns:a16="http://schemas.microsoft.com/office/drawing/2014/main" id="{9FB4418C-51D7-5809-9476-A4B00D0AF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0525" name="Object 12">
            <a:extLst>
              <a:ext uri="{FF2B5EF4-FFF2-40B4-BE49-F238E27FC236}">
                <a16:creationId xmlns:a16="http://schemas.microsoft.com/office/drawing/2014/main" id="{55111B67-D94E-F14A-D775-98D3F74E41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2924176"/>
          <a:ext cx="136842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7" imgW="583693" imgH="215713" progId="Equation.3">
                  <p:embed/>
                </p:oleObj>
              </mc:Choice>
              <mc:Fallback>
                <p:oleObj name="Enačba" r:id="rId7" imgW="583693" imgH="215713" progId="Equation.3">
                  <p:embed/>
                  <p:pic>
                    <p:nvPicPr>
                      <p:cNvPr id="320525" name="Object 12">
                        <a:extLst>
                          <a:ext uri="{FF2B5EF4-FFF2-40B4-BE49-F238E27FC236}">
                            <a16:creationId xmlns:a16="http://schemas.microsoft.com/office/drawing/2014/main" id="{55111B67-D94E-F14A-D775-98D3F74E41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2924176"/>
                        <a:ext cx="1368425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0526" name="Rectangle 13">
            <a:extLst>
              <a:ext uri="{FF2B5EF4-FFF2-40B4-BE49-F238E27FC236}">
                <a16:creationId xmlns:a16="http://schemas.microsoft.com/office/drawing/2014/main" id="{712191B1-1F55-0B55-A767-7912F972B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372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0527" name="Object 14">
            <a:extLst>
              <a:ext uri="{FF2B5EF4-FFF2-40B4-BE49-F238E27FC236}">
                <a16:creationId xmlns:a16="http://schemas.microsoft.com/office/drawing/2014/main" id="{E2CA06DA-0C10-1747-D9AF-FCD65FAFCB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4826" y="3357563"/>
          <a:ext cx="7129463" cy="273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9" imgW="3238500" imgH="1549400" progId="Equation.3">
                  <p:embed/>
                </p:oleObj>
              </mc:Choice>
              <mc:Fallback>
                <p:oleObj name="Enačba" r:id="rId9" imgW="3238500" imgH="1549400" progId="Equation.3">
                  <p:embed/>
                  <p:pic>
                    <p:nvPicPr>
                      <p:cNvPr id="320527" name="Object 14">
                        <a:extLst>
                          <a:ext uri="{FF2B5EF4-FFF2-40B4-BE49-F238E27FC236}">
                            <a16:creationId xmlns:a16="http://schemas.microsoft.com/office/drawing/2014/main" id="{E2CA06DA-0C10-1747-D9AF-FCD65FAFCB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6" y="3357563"/>
                        <a:ext cx="7129463" cy="2735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3">
            <a:extLst>
              <a:ext uri="{FF2B5EF4-FFF2-40B4-BE49-F238E27FC236}">
                <a16:creationId xmlns:a16="http://schemas.microsoft.com/office/drawing/2014/main" id="{000F233F-7F4F-9A4B-5D56-36276CBFF5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E73C1F2-646F-4163-B2F2-B38A7F0E720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719AD1F6-391F-A7A6-9CAB-9542B1C79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61964"/>
            <a:ext cx="23161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0985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0985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0985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0985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985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985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985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985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985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Relativna vlažnost:</a:t>
            </a:r>
          </a:p>
        </p:txBody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4091090C-C47C-663C-C6A6-763A3CCC3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420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1541" name="Object 4">
            <a:extLst>
              <a:ext uri="{FF2B5EF4-FFF2-40B4-BE49-F238E27FC236}">
                <a16:creationId xmlns:a16="http://schemas.microsoft.com/office/drawing/2014/main" id="{9AC9CC4D-AD9A-16A2-22A9-1A714D7532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1209676"/>
          <a:ext cx="7608888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3848100" imgH="787400" progId="Equation.3">
                  <p:embed/>
                </p:oleObj>
              </mc:Choice>
              <mc:Fallback>
                <p:oleObj name="Enačba" r:id="rId2" imgW="3848100" imgH="787400" progId="Equation.3">
                  <p:embed/>
                  <p:pic>
                    <p:nvPicPr>
                      <p:cNvPr id="321541" name="Object 4">
                        <a:extLst>
                          <a:ext uri="{FF2B5EF4-FFF2-40B4-BE49-F238E27FC236}">
                            <a16:creationId xmlns:a16="http://schemas.microsoft.com/office/drawing/2014/main" id="{9AC9CC4D-AD9A-16A2-22A9-1A714D7532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09676"/>
                        <a:ext cx="7608888" cy="154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1542" name="Rectangle 5">
            <a:extLst>
              <a:ext uri="{FF2B5EF4-FFF2-40B4-BE49-F238E27FC236}">
                <a16:creationId xmlns:a16="http://schemas.microsoft.com/office/drawing/2014/main" id="{3E02729F-28AC-13D8-0F1D-33F9DED3A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844801"/>
            <a:ext cx="84963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2. </a:t>
            </a:r>
            <a:r>
              <a:rPr lang="sl-SI" altLang="sl-SI" sz="2000">
                <a:solidFill>
                  <a:srgbClr val="000000"/>
                </a:solidFill>
              </a:rPr>
              <a:t>Vlažen zrak vsebuje </a:t>
            </a:r>
            <a:r>
              <a:rPr lang="sl-SI" altLang="sl-SI" sz="2000" i="1">
                <a:solidFill>
                  <a:srgbClr val="000000"/>
                </a:solidFill>
              </a:rPr>
              <a:t>m = </a:t>
            </a:r>
            <a:r>
              <a:rPr lang="sl-SI" altLang="sl-SI" sz="2000">
                <a:solidFill>
                  <a:srgbClr val="000000"/>
                </a:solidFill>
              </a:rPr>
              <a:t>650 kg suhega zraka in vodne pare pri tlaku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p = 1 </a:t>
            </a:r>
            <a:r>
              <a:rPr lang="sl-SI" altLang="sl-SI" sz="2000">
                <a:solidFill>
                  <a:srgbClr val="000000"/>
                </a:solidFill>
              </a:rPr>
              <a:t>bar, temperaturi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i="1" baseline="-25000">
                <a:solidFill>
                  <a:srgbClr val="000000"/>
                </a:solidFill>
              </a:rPr>
              <a:t>1</a:t>
            </a:r>
            <a:r>
              <a:rPr lang="sl-SI" altLang="sl-SI" sz="2000" i="1">
                <a:solidFill>
                  <a:srgbClr val="000000"/>
                </a:solidFill>
              </a:rPr>
              <a:t> = </a:t>
            </a:r>
            <a:r>
              <a:rPr lang="sl-SI" altLang="sl-SI" sz="2000">
                <a:solidFill>
                  <a:srgbClr val="000000"/>
                </a:solidFill>
              </a:rPr>
              <a:t>287 K in </a:t>
            </a:r>
            <a:r>
              <a:rPr lang="el-GR" altLang="sl-SI" sz="20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2000" b="1" i="1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</a:rPr>
              <a:t>=60 % relativne vlažnosti ter mu dovedemo izobarno </a:t>
            </a:r>
            <a:r>
              <a:rPr lang="sl-SI" altLang="sl-SI" sz="2000" i="1">
                <a:solidFill>
                  <a:srgbClr val="000000"/>
                </a:solidFill>
              </a:rPr>
              <a:t>Q</a:t>
            </a:r>
            <a:r>
              <a:rPr lang="sl-SI" altLang="sl-SI" sz="2000" baseline="-25000">
                <a:solidFill>
                  <a:srgbClr val="000000"/>
                </a:solidFill>
              </a:rPr>
              <a:t>12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13 MJ toplote. S pomočjo diagrama </a:t>
            </a:r>
            <a:r>
              <a:rPr lang="sl-SI" altLang="sl-SI" sz="2000" i="1">
                <a:solidFill>
                  <a:srgbClr val="000000"/>
                </a:solidFill>
              </a:rPr>
              <a:t>h-x </a:t>
            </a:r>
            <a:r>
              <a:rPr lang="sl-SI" altLang="sl-SI" sz="2000">
                <a:solidFill>
                  <a:srgbClr val="000000"/>
                </a:solidFill>
              </a:rPr>
              <a:t>določi končno stanje.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p = </a:t>
            </a:r>
            <a:r>
              <a:rPr lang="sl-SI" altLang="sl-SI" sz="2000">
                <a:solidFill>
                  <a:srgbClr val="000000"/>
                </a:solidFill>
              </a:rPr>
              <a:t>1 bar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i="1" baseline="-25000">
                <a:solidFill>
                  <a:srgbClr val="000000"/>
                </a:solidFill>
              </a:rPr>
              <a:t>1</a:t>
            </a:r>
            <a:r>
              <a:rPr lang="sl-SI" altLang="sl-SI" sz="2000" i="1">
                <a:solidFill>
                  <a:srgbClr val="000000"/>
                </a:solidFill>
              </a:rPr>
              <a:t> = </a:t>
            </a:r>
            <a:r>
              <a:rPr lang="sl-SI" altLang="sl-SI" sz="2000">
                <a:solidFill>
                  <a:srgbClr val="000000"/>
                </a:solidFill>
              </a:rPr>
              <a:t>287 K = 14˚C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60% = 0,6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= 650 kg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sl-SI" altLang="sl-SI" sz="2000" u="sng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sl-SI" altLang="sl-SI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=13 MJ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l-SI" altLang="sl-SI" sz="2000" u="sng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sl-SI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2000" u="sng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sl-SI" altLang="sl-SI" sz="2000" u="sng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?</a:t>
            </a:r>
            <a:endParaRPr lang="el-GR" altLang="sl-SI" sz="2000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1543" name="Picture 6">
            <a:extLst>
              <a:ext uri="{FF2B5EF4-FFF2-40B4-BE49-F238E27FC236}">
                <a16:creationId xmlns:a16="http://schemas.microsoft.com/office/drawing/2014/main" id="{450F3CC7-37DA-67CA-E9AE-D70EFCF05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3860801"/>
            <a:ext cx="2125662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21544" name="Object 7">
            <a:extLst>
              <a:ext uri="{FF2B5EF4-FFF2-40B4-BE49-F238E27FC236}">
                <a16:creationId xmlns:a16="http://schemas.microsoft.com/office/drawing/2014/main" id="{B4E6C1C4-F030-3482-9A1D-B36017C4EA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40914" y="4365626"/>
          <a:ext cx="1619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5" imgW="164885" imgH="215619" progId="Equation.3">
                  <p:embed/>
                </p:oleObj>
              </mc:Choice>
              <mc:Fallback>
                <p:oleObj name="Enačba" r:id="rId5" imgW="164885" imgH="215619" progId="Equation.3">
                  <p:embed/>
                  <p:pic>
                    <p:nvPicPr>
                      <p:cNvPr id="321544" name="Object 7">
                        <a:extLst>
                          <a:ext uri="{FF2B5EF4-FFF2-40B4-BE49-F238E27FC236}">
                            <a16:creationId xmlns:a16="http://schemas.microsoft.com/office/drawing/2014/main" id="{B4E6C1C4-F030-3482-9A1D-B36017C4EA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0914" y="4365626"/>
                        <a:ext cx="1619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1545" name="Object 8">
            <a:extLst>
              <a:ext uri="{FF2B5EF4-FFF2-40B4-BE49-F238E27FC236}">
                <a16:creationId xmlns:a16="http://schemas.microsoft.com/office/drawing/2014/main" id="{E2B126F2-FA4D-D60B-EBC3-A8FC2E899B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51989" y="4149726"/>
          <a:ext cx="1809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7" imgW="177569" imgH="215619" progId="Equation.3">
                  <p:embed/>
                </p:oleObj>
              </mc:Choice>
              <mc:Fallback>
                <p:oleObj name="Enačba" r:id="rId7" imgW="177569" imgH="215619" progId="Equation.3">
                  <p:embed/>
                  <p:pic>
                    <p:nvPicPr>
                      <p:cNvPr id="321545" name="Object 8">
                        <a:extLst>
                          <a:ext uri="{FF2B5EF4-FFF2-40B4-BE49-F238E27FC236}">
                            <a16:creationId xmlns:a16="http://schemas.microsoft.com/office/drawing/2014/main" id="{E2B126F2-FA4D-D60B-EBC3-A8FC2E899B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1989" y="4149726"/>
                        <a:ext cx="18097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1546" name="Rectangle 9">
            <a:extLst>
              <a:ext uri="{FF2B5EF4-FFF2-40B4-BE49-F238E27FC236}">
                <a16:creationId xmlns:a16="http://schemas.microsoft.com/office/drawing/2014/main" id="{95F0CD20-3E4D-ABA5-C19F-4F4F93022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6088" y="5876926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x </a:t>
            </a:r>
            <a:r>
              <a:rPr lang="sl-SI" altLang="sl-SI" sz="1800">
                <a:solidFill>
                  <a:srgbClr val="000000"/>
                </a:solidFill>
              </a:rPr>
              <a:t>[kg/kg]</a:t>
            </a:r>
          </a:p>
        </p:txBody>
      </p:sp>
      <p:sp>
        <p:nvSpPr>
          <p:cNvPr id="321547" name="Rectangle 10">
            <a:extLst>
              <a:ext uri="{FF2B5EF4-FFF2-40B4-BE49-F238E27FC236}">
                <a16:creationId xmlns:a16="http://schemas.microsoft.com/office/drawing/2014/main" id="{B5213369-9A90-3957-94BF-D3CA15BB5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5" y="4076701"/>
            <a:ext cx="920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h </a:t>
            </a:r>
            <a:r>
              <a:rPr lang="sl-SI" altLang="sl-SI" sz="1800">
                <a:solidFill>
                  <a:srgbClr val="000000"/>
                </a:solidFill>
              </a:rPr>
              <a:t>[J/kg]</a:t>
            </a:r>
          </a:p>
        </p:txBody>
      </p:sp>
      <p:sp>
        <p:nvSpPr>
          <p:cNvPr id="321548" name="Text Box 11">
            <a:extLst>
              <a:ext uri="{FF2B5EF4-FFF2-40B4-BE49-F238E27FC236}">
                <a16:creationId xmlns:a16="http://schemas.microsoft.com/office/drawing/2014/main" id="{57D0D49D-BF0B-95AC-D96F-0726EA691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494188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21549" name="Rectangle 12">
            <a:extLst>
              <a:ext uri="{FF2B5EF4-FFF2-40B4-BE49-F238E27FC236}">
                <a16:creationId xmlns:a16="http://schemas.microsoft.com/office/drawing/2014/main" id="{8F173C7D-0457-2636-4EE4-3914FC6C4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1550" name="Object 13">
            <a:extLst>
              <a:ext uri="{FF2B5EF4-FFF2-40B4-BE49-F238E27FC236}">
                <a16:creationId xmlns:a16="http://schemas.microsoft.com/office/drawing/2014/main" id="{2BE10838-7823-A214-739F-0BB1CC0F20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9875" y="3860801"/>
          <a:ext cx="2808288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9" imgW="1612900" imgH="1054100" progId="Equation.3">
                  <p:embed/>
                </p:oleObj>
              </mc:Choice>
              <mc:Fallback>
                <p:oleObj name="Enačba" r:id="rId9" imgW="1612900" imgH="1054100" progId="Equation.3">
                  <p:embed/>
                  <p:pic>
                    <p:nvPicPr>
                      <p:cNvPr id="321550" name="Object 13">
                        <a:extLst>
                          <a:ext uri="{FF2B5EF4-FFF2-40B4-BE49-F238E27FC236}">
                            <a16:creationId xmlns:a16="http://schemas.microsoft.com/office/drawing/2014/main" id="{2BE10838-7823-A214-739F-0BB1CC0F20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3860801"/>
                        <a:ext cx="2808288" cy="170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1551" name="Rectangle 14">
            <a:extLst>
              <a:ext uri="{FF2B5EF4-FFF2-40B4-BE49-F238E27FC236}">
                <a16:creationId xmlns:a16="http://schemas.microsoft.com/office/drawing/2014/main" id="{40187DB3-98B9-AFD6-EC5B-619E4F96C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5942014"/>
            <a:ext cx="34607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Stanje 1: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x = 0,6 . 0,0101 = 0,00606 kg/kg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h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= 39,58. 06 =23,75 kJ/kg</a:t>
            </a:r>
          </a:p>
        </p:txBody>
      </p:sp>
      <p:sp>
        <p:nvSpPr>
          <p:cNvPr id="321552" name="Rectangle 15">
            <a:extLst>
              <a:ext uri="{FF2B5EF4-FFF2-40B4-BE49-F238E27FC236}">
                <a16:creationId xmlns:a16="http://schemas.microsoft.com/office/drawing/2014/main" id="{F162666D-7317-B69D-B828-D8411226B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1553" name="Object 16">
            <a:extLst>
              <a:ext uri="{FF2B5EF4-FFF2-40B4-BE49-F238E27FC236}">
                <a16:creationId xmlns:a16="http://schemas.microsoft.com/office/drawing/2014/main" id="{69FEDC54-8EE7-FA78-6BAA-C48CDD9129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2401" y="5805488"/>
          <a:ext cx="4348163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11" imgW="2336800" imgH="685800" progId="Equation.3">
                  <p:embed/>
                </p:oleObj>
              </mc:Choice>
              <mc:Fallback>
                <p:oleObj name="Enačba" r:id="rId11" imgW="2336800" imgH="685800" progId="Equation.3">
                  <p:embed/>
                  <p:pic>
                    <p:nvPicPr>
                      <p:cNvPr id="321553" name="Object 16">
                        <a:extLst>
                          <a:ext uri="{FF2B5EF4-FFF2-40B4-BE49-F238E27FC236}">
                            <a16:creationId xmlns:a16="http://schemas.microsoft.com/office/drawing/2014/main" id="{69FEDC54-8EE7-FA78-6BAA-C48CDD9129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1" y="5805488"/>
                        <a:ext cx="4348163" cy="1052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1554" name="Rectangle 17">
            <a:extLst>
              <a:ext uri="{FF2B5EF4-FFF2-40B4-BE49-F238E27FC236}">
                <a16:creationId xmlns:a16="http://schemas.microsoft.com/office/drawing/2014/main" id="{BE461E9A-39A8-2530-5DEB-5D5F915D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5516563"/>
            <a:ext cx="1149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Stanje: 2 </a:t>
            </a:r>
          </a:p>
        </p:txBody>
      </p:sp>
      <p:sp>
        <p:nvSpPr>
          <p:cNvPr id="321555" name="Text Box 18">
            <a:extLst>
              <a:ext uri="{FF2B5EF4-FFF2-40B4-BE49-F238E27FC236}">
                <a16:creationId xmlns:a16="http://schemas.microsoft.com/office/drawing/2014/main" id="{1D4F13EC-1E81-523F-60F1-399914096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2489" y="6308726"/>
            <a:ext cx="5032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x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3">
            <a:extLst>
              <a:ext uri="{FF2B5EF4-FFF2-40B4-BE49-F238E27FC236}">
                <a16:creationId xmlns:a16="http://schemas.microsoft.com/office/drawing/2014/main" id="{874E1036-8627-843C-BD74-E8E61433CF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698F37C-C9C7-43C2-9CF0-4C86166DE54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22563" name="Rectangle 2">
            <a:extLst>
              <a:ext uri="{FF2B5EF4-FFF2-40B4-BE49-F238E27FC236}">
                <a16:creationId xmlns:a16="http://schemas.microsoft.com/office/drawing/2014/main" id="{3B73C629-3027-A0E2-3061-51B32F59C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04814"/>
            <a:ext cx="84963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3. Vlažen zrak relativne vlažnosti </a:t>
            </a:r>
            <a:r>
              <a:rPr lang="el-GR" altLang="sl-SI" sz="20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20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80 % in temperature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baseline="-25000">
                <a:solidFill>
                  <a:srgbClr val="000000"/>
                </a:solidFill>
              </a:rPr>
              <a:t>1</a:t>
            </a:r>
            <a:r>
              <a:rPr lang="sl-SI" altLang="sl-SI" sz="2000">
                <a:solidFill>
                  <a:srgbClr val="000000"/>
                </a:solidFill>
              </a:rPr>
              <a:t> = 293 K izobarno segrejemo na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 = 301 K. Analitično določi relativno vlažnost po segrevanju in nariši proces v diagramu </a:t>
            </a:r>
            <a:r>
              <a:rPr lang="sl-SI" altLang="sl-SI" sz="2000" i="1">
                <a:solidFill>
                  <a:srgbClr val="000000"/>
                </a:solidFill>
              </a:rPr>
              <a:t>h-x! </a:t>
            </a:r>
            <a:r>
              <a:rPr lang="sl-SI" altLang="sl-SI" sz="2000">
                <a:solidFill>
                  <a:srgbClr val="000000"/>
                </a:solidFill>
              </a:rPr>
              <a:t>Nalogo reši tudi grafično in primerjaj rezultate!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T</a:t>
            </a:r>
            <a:r>
              <a:rPr lang="sl-SI" altLang="sl-SI" sz="2000" baseline="-25000">
                <a:solidFill>
                  <a:srgbClr val="000000"/>
                </a:solidFill>
              </a:rPr>
              <a:t>1</a:t>
            </a:r>
            <a:r>
              <a:rPr lang="sl-SI" altLang="sl-SI" sz="2000">
                <a:solidFill>
                  <a:srgbClr val="000000"/>
                </a:solidFill>
              </a:rPr>
              <a:t>=293 K, T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=301 K	     T</a:t>
            </a:r>
            <a:r>
              <a:rPr lang="sl-SI" altLang="sl-SI" sz="2000" baseline="-25000">
                <a:solidFill>
                  <a:srgbClr val="000000"/>
                </a:solidFill>
              </a:rPr>
              <a:t>1</a:t>
            </a:r>
            <a:r>
              <a:rPr lang="sl-SI" altLang="sl-SI" sz="2000">
                <a:solidFill>
                  <a:srgbClr val="000000"/>
                </a:solidFill>
              </a:rPr>
              <a:t>=293 K = 20˚C       T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=301 K = 28</a:t>
            </a:r>
            <a:r>
              <a:rPr lang="sl-SI" altLang="sl-SI" sz="1800">
                <a:solidFill>
                  <a:srgbClr val="000000"/>
                </a:solidFill>
              </a:rPr>
              <a:t>˚C </a:t>
            </a:r>
            <a:endParaRPr lang="sl-SI" altLang="sl-SI" sz="20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2000" u="sng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l-SI" altLang="sl-SI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=80%=0,8</a:t>
            </a: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</a:t>
            </a:r>
            <a:r>
              <a:rPr lang="sl-SI" altLang="sl-SI" sz="2000">
                <a:solidFill>
                  <a:srgbClr val="000000"/>
                </a:solidFill>
              </a:rPr>
              <a:t>p</a:t>
            </a:r>
            <a:r>
              <a:rPr lang="sl-SI" altLang="sl-SI" sz="2000" baseline="-25000">
                <a:solidFill>
                  <a:srgbClr val="000000"/>
                </a:solidFill>
              </a:rPr>
              <a:t>s1</a:t>
            </a:r>
            <a:r>
              <a:rPr lang="sl-SI" altLang="sl-SI" sz="2000">
                <a:solidFill>
                  <a:srgbClr val="000000"/>
                </a:solidFill>
              </a:rPr>
              <a:t>=23,37mbar</a:t>
            </a: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sl-SI" altLang="sl-SI" sz="2000">
                <a:solidFill>
                  <a:srgbClr val="000000"/>
                </a:solidFill>
              </a:rPr>
              <a:t>p</a:t>
            </a:r>
            <a:r>
              <a:rPr lang="sl-SI" altLang="sl-SI" sz="2000" baseline="-25000">
                <a:solidFill>
                  <a:srgbClr val="000000"/>
                </a:solidFill>
              </a:rPr>
              <a:t>s2</a:t>
            </a:r>
            <a:r>
              <a:rPr lang="sl-SI" altLang="sl-SI" sz="2000">
                <a:solidFill>
                  <a:srgbClr val="000000"/>
                </a:solidFill>
              </a:rPr>
              <a:t>=37,78mbar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20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			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Analitično:</a:t>
            </a:r>
          </a:p>
        </p:txBody>
      </p:sp>
      <p:sp>
        <p:nvSpPr>
          <p:cNvPr id="322564" name="Rectangle 3">
            <a:extLst>
              <a:ext uri="{FF2B5EF4-FFF2-40B4-BE49-F238E27FC236}">
                <a16:creationId xmlns:a16="http://schemas.microsoft.com/office/drawing/2014/main" id="{C2531CE8-EA82-E728-D2C9-A37C2AD87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2565" name="Object 4">
            <a:extLst>
              <a:ext uri="{FF2B5EF4-FFF2-40B4-BE49-F238E27FC236}">
                <a16:creationId xmlns:a16="http://schemas.microsoft.com/office/drawing/2014/main" id="{B940474E-62DF-1006-2764-33141EA7A3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3614" y="2276476"/>
          <a:ext cx="3335337" cy="184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1854200" imgH="1066800" progId="Equation.3">
                  <p:embed/>
                </p:oleObj>
              </mc:Choice>
              <mc:Fallback>
                <p:oleObj name="Enačba" r:id="rId2" imgW="1854200" imgH="1066800" progId="Equation.3">
                  <p:embed/>
                  <p:pic>
                    <p:nvPicPr>
                      <p:cNvPr id="322565" name="Object 4">
                        <a:extLst>
                          <a:ext uri="{FF2B5EF4-FFF2-40B4-BE49-F238E27FC236}">
                            <a16:creationId xmlns:a16="http://schemas.microsoft.com/office/drawing/2014/main" id="{B940474E-62DF-1006-2764-33141EA7A3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4" y="2276476"/>
                        <a:ext cx="3335337" cy="184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2566" name="Rectangle 5">
            <a:extLst>
              <a:ext uri="{FF2B5EF4-FFF2-40B4-BE49-F238E27FC236}">
                <a16:creationId xmlns:a16="http://schemas.microsoft.com/office/drawing/2014/main" id="{82863E15-CCBA-ED92-6582-9635E1897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2991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2567" name="Object 6">
            <a:extLst>
              <a:ext uri="{FF2B5EF4-FFF2-40B4-BE49-F238E27FC236}">
                <a16:creationId xmlns:a16="http://schemas.microsoft.com/office/drawing/2014/main" id="{432BC7B2-374A-53DA-C038-E46D4253C3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91388" y="2276475"/>
          <a:ext cx="3567112" cy="306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1651000" imgH="1803400" progId="Equation.3">
                  <p:embed/>
                </p:oleObj>
              </mc:Choice>
              <mc:Fallback>
                <p:oleObj name="Enačba" r:id="rId4" imgW="1651000" imgH="1803400" progId="Equation.3">
                  <p:embed/>
                  <p:pic>
                    <p:nvPicPr>
                      <p:cNvPr id="322567" name="Object 6">
                        <a:extLst>
                          <a:ext uri="{FF2B5EF4-FFF2-40B4-BE49-F238E27FC236}">
                            <a16:creationId xmlns:a16="http://schemas.microsoft.com/office/drawing/2014/main" id="{432BC7B2-374A-53DA-C038-E46D4253C3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1388" y="2276475"/>
                        <a:ext cx="3567112" cy="306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2568" name="Rectangle 7">
            <a:extLst>
              <a:ext uri="{FF2B5EF4-FFF2-40B4-BE49-F238E27FC236}">
                <a16:creationId xmlns:a16="http://schemas.microsoft.com/office/drawing/2014/main" id="{1E735545-FEE6-1BEA-CB8F-375BDF666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292601"/>
            <a:ext cx="1111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Grafično:</a:t>
            </a:r>
          </a:p>
        </p:txBody>
      </p:sp>
      <p:sp>
        <p:nvSpPr>
          <p:cNvPr id="322569" name="Rectangle 8">
            <a:extLst>
              <a:ext uri="{FF2B5EF4-FFF2-40B4-BE49-F238E27FC236}">
                <a16:creationId xmlns:a16="http://schemas.microsoft.com/office/drawing/2014/main" id="{5169FE78-D767-3204-25E7-49C40D716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2570" name="Object 9">
            <a:extLst>
              <a:ext uri="{FF2B5EF4-FFF2-40B4-BE49-F238E27FC236}">
                <a16:creationId xmlns:a16="http://schemas.microsoft.com/office/drawing/2014/main" id="{F84D338F-F07C-37AD-354A-C510DD381C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9150" y="4437064"/>
          <a:ext cx="23050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6" imgW="1054100" imgH="431800" progId="Equation.3">
                  <p:embed/>
                </p:oleObj>
              </mc:Choice>
              <mc:Fallback>
                <p:oleObj name="Enačba" r:id="rId6" imgW="1054100" imgH="431800" progId="Equation.3">
                  <p:embed/>
                  <p:pic>
                    <p:nvPicPr>
                      <p:cNvPr id="322570" name="Object 9">
                        <a:extLst>
                          <a:ext uri="{FF2B5EF4-FFF2-40B4-BE49-F238E27FC236}">
                            <a16:creationId xmlns:a16="http://schemas.microsoft.com/office/drawing/2014/main" id="{F84D338F-F07C-37AD-354A-C510DD381C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4437064"/>
                        <a:ext cx="23050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2571" name="Picture 10">
            <a:extLst>
              <a:ext uri="{FF2B5EF4-FFF2-40B4-BE49-F238E27FC236}">
                <a16:creationId xmlns:a16="http://schemas.microsoft.com/office/drawing/2014/main" id="{6C41B1EC-D550-3793-6716-3A752C852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4365625"/>
            <a:ext cx="1644650" cy="160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2572" name="Line 11">
            <a:extLst>
              <a:ext uri="{FF2B5EF4-FFF2-40B4-BE49-F238E27FC236}">
                <a16:creationId xmlns:a16="http://schemas.microsoft.com/office/drawing/2014/main" id="{0C96BF1F-7EFE-99C3-EB0F-558378A2F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5949950"/>
            <a:ext cx="1728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573" name="Line 12">
            <a:extLst>
              <a:ext uri="{FF2B5EF4-FFF2-40B4-BE49-F238E27FC236}">
                <a16:creationId xmlns:a16="http://schemas.microsoft.com/office/drawing/2014/main" id="{988658D0-EE70-3336-ABCB-34CAF19701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43700" y="4149726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574" name="Line 13">
            <a:extLst>
              <a:ext uri="{FF2B5EF4-FFF2-40B4-BE49-F238E27FC236}">
                <a16:creationId xmlns:a16="http://schemas.microsoft.com/office/drawing/2014/main" id="{CF8A4249-C180-0170-C8BF-9C44476C74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43701" y="50133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575" name="Rectangle 14">
            <a:extLst>
              <a:ext uri="{FF2B5EF4-FFF2-40B4-BE49-F238E27FC236}">
                <a16:creationId xmlns:a16="http://schemas.microsoft.com/office/drawing/2014/main" id="{A29842F2-302A-A3DC-FA8C-FB32E960F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3926" y="5851525"/>
            <a:ext cx="7524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x </a:t>
            </a:r>
            <a:r>
              <a:rPr lang="sl-SI" altLang="sl-SI" sz="1200">
                <a:solidFill>
                  <a:srgbClr val="000000"/>
                </a:solidFill>
              </a:rPr>
              <a:t>[kg/kg]</a:t>
            </a:r>
          </a:p>
        </p:txBody>
      </p:sp>
      <p:sp>
        <p:nvSpPr>
          <p:cNvPr id="322576" name="Rectangle 15">
            <a:extLst>
              <a:ext uri="{FF2B5EF4-FFF2-40B4-BE49-F238E27FC236}">
                <a16:creationId xmlns:a16="http://schemas.microsoft.com/office/drawing/2014/main" id="{57C95FEF-3879-76FB-8208-AAA9B2A8B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4" y="3906839"/>
            <a:ext cx="6762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h </a:t>
            </a:r>
            <a:r>
              <a:rPr lang="sl-SI" altLang="sl-SI" sz="1200">
                <a:solidFill>
                  <a:srgbClr val="000000"/>
                </a:solidFill>
              </a:rPr>
              <a:t>[J/kg]</a:t>
            </a:r>
          </a:p>
        </p:txBody>
      </p:sp>
      <p:graphicFrame>
        <p:nvGraphicFramePr>
          <p:cNvPr id="322577" name="Object 16">
            <a:extLst>
              <a:ext uri="{FF2B5EF4-FFF2-40B4-BE49-F238E27FC236}">
                <a16:creationId xmlns:a16="http://schemas.microsoft.com/office/drawing/2014/main" id="{EEC0E1F6-BDAD-BBAC-116B-CABF283D49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28026" y="4437064"/>
          <a:ext cx="1619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9" imgW="164885" imgH="215619" progId="Equation.3">
                  <p:embed/>
                </p:oleObj>
              </mc:Choice>
              <mc:Fallback>
                <p:oleObj name="Enačba" r:id="rId9" imgW="164885" imgH="215619" progId="Equation.3">
                  <p:embed/>
                  <p:pic>
                    <p:nvPicPr>
                      <p:cNvPr id="322577" name="Object 16">
                        <a:extLst>
                          <a:ext uri="{FF2B5EF4-FFF2-40B4-BE49-F238E27FC236}">
                            <a16:creationId xmlns:a16="http://schemas.microsoft.com/office/drawing/2014/main" id="{EEC0E1F6-BDAD-BBAC-116B-CABF283D49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8026" y="4437064"/>
                        <a:ext cx="1619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2578" name="Object 17">
            <a:extLst>
              <a:ext uri="{FF2B5EF4-FFF2-40B4-BE49-F238E27FC236}">
                <a16:creationId xmlns:a16="http://schemas.microsoft.com/office/drawing/2014/main" id="{8E40F7E8-BD7B-99B0-1A8F-E57A381A79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12126" y="4221164"/>
          <a:ext cx="1809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11" imgW="177569" imgH="215619" progId="Equation.3">
                  <p:embed/>
                </p:oleObj>
              </mc:Choice>
              <mc:Fallback>
                <p:oleObj name="Enačba" r:id="rId11" imgW="177569" imgH="215619" progId="Equation.3">
                  <p:embed/>
                  <p:pic>
                    <p:nvPicPr>
                      <p:cNvPr id="322578" name="Object 17">
                        <a:extLst>
                          <a:ext uri="{FF2B5EF4-FFF2-40B4-BE49-F238E27FC236}">
                            <a16:creationId xmlns:a16="http://schemas.microsoft.com/office/drawing/2014/main" id="{8E40F7E8-BD7B-99B0-1A8F-E57A381A79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26" y="4221164"/>
                        <a:ext cx="18097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2579" name="Text Box 18">
            <a:extLst>
              <a:ext uri="{FF2B5EF4-FFF2-40B4-BE49-F238E27FC236}">
                <a16:creationId xmlns:a16="http://schemas.microsoft.com/office/drawing/2014/main" id="{97A1E1BC-82F9-C235-8331-C850FF8FB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0463" y="4076701"/>
            <a:ext cx="431800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h</a:t>
            </a:r>
            <a:r>
              <a:rPr lang="sl-SI" altLang="sl-SI" sz="900" baseline="-25000">
                <a:solidFill>
                  <a:srgbClr val="000000"/>
                </a:solidFill>
              </a:rPr>
              <a:t>2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h</a:t>
            </a:r>
            <a:r>
              <a:rPr lang="sl-SI" altLang="sl-SI" sz="900" baseline="-25000">
                <a:solidFill>
                  <a:srgbClr val="000000"/>
                </a:solidFill>
              </a:rPr>
              <a:t>1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T</a:t>
            </a:r>
            <a:r>
              <a:rPr lang="sl-SI" altLang="sl-SI" sz="900" baseline="-25000">
                <a:solidFill>
                  <a:srgbClr val="000000"/>
                </a:solidFill>
              </a:rPr>
              <a:t>2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T</a:t>
            </a:r>
            <a:r>
              <a:rPr lang="sl-SI" altLang="sl-SI" sz="9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322580" name="Text Box 19">
            <a:extLst>
              <a:ext uri="{FF2B5EF4-FFF2-40B4-BE49-F238E27FC236}">
                <a16:creationId xmlns:a16="http://schemas.microsoft.com/office/drawing/2014/main" id="{6CA7B53E-E9A4-BD85-C55D-72C694786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500" y="6092826"/>
            <a:ext cx="5032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x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3">
            <a:extLst>
              <a:ext uri="{FF2B5EF4-FFF2-40B4-BE49-F238E27FC236}">
                <a16:creationId xmlns:a16="http://schemas.microsoft.com/office/drawing/2014/main" id="{2D6C218A-8AA9-5088-BACC-414FA826BDF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F73DEA5-0C15-4BD7-8F92-6134BE1BE7C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23587" name="Rectangle 2">
            <a:extLst>
              <a:ext uri="{FF2B5EF4-FFF2-40B4-BE49-F238E27FC236}">
                <a16:creationId xmlns:a16="http://schemas.microsoft.com/office/drawing/2014/main" id="{939A85D9-1189-7700-6F6A-D70C9BDD4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4"/>
            <a:ext cx="8569325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Določi specifično entalpijo vlažnega zraka pri </a:t>
            </a:r>
            <a:r>
              <a:rPr lang="sl-SI" altLang="sl-SI" sz="20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= </a:t>
            </a: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297 K in </a:t>
            </a:r>
            <a:r>
              <a:rPr lang="el-GR" altLang="sl-SI" sz="20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20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altLang="sl-SI" sz="20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35 %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relativne vlažnosti pri tlaku </a:t>
            </a:r>
            <a:r>
              <a:rPr lang="sl-SI" altLang="sl-SI" sz="20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1013 mbar!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= </a:t>
            </a: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1013 mbar.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= 297 K = 24˚C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l-SI" altLang="sl-SI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35% = 0,35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h=?</a:t>
            </a:r>
            <a:endParaRPr lang="el-GR" altLang="sl-SI" sz="2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entalpija:</a:t>
            </a:r>
          </a:p>
        </p:txBody>
      </p:sp>
      <p:graphicFrame>
        <p:nvGraphicFramePr>
          <p:cNvPr id="288771" name="Group 3">
            <a:extLst>
              <a:ext uri="{FF2B5EF4-FFF2-40B4-BE49-F238E27FC236}">
                <a16:creationId xmlns:a16="http://schemas.microsoft.com/office/drawing/2014/main" id="{8792926A-7E56-5D00-E360-78D2CD841F8D}"/>
              </a:ext>
            </a:extLst>
          </p:cNvPr>
          <p:cNvGraphicFramePr>
            <a:graphicFrameLocks noGrp="1"/>
          </p:cNvGraphicFramePr>
          <p:nvPr/>
        </p:nvGraphicFramePr>
        <p:xfrm>
          <a:off x="4800600" y="1052514"/>
          <a:ext cx="2947988" cy="1311275"/>
        </p:xfrm>
        <a:graphic>
          <a:graphicData uri="http://schemas.openxmlformats.org/drawingml/2006/table">
            <a:tbl>
              <a:tblPr/>
              <a:tblGrid>
                <a:gridCol w="2947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11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Iz priročnika </a:t>
                      </a:r>
                      <a:r>
                        <a:rPr kumimoji="0" lang="sl-SI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str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209: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 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2500 kJ/kg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pz</a:t>
                      </a:r>
                      <a:r>
                        <a:rPr kumimoji="0" lang="sl-SI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1,005 kJ/</a:t>
                      </a:r>
                      <a:r>
                        <a:rPr kumimoji="0" lang="sl-SI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kgK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20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pv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=1,926 kJ/</a:t>
                      </a:r>
                      <a:r>
                        <a:rPr kumimoji="0" lang="sl-SI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kgK</a:t>
                      </a:r>
                      <a:endParaRPr kumimoji="0" lang="sl-SI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2" marB="45742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23590" name="Rectangle 9">
            <a:extLst>
              <a:ext uri="{FF2B5EF4-FFF2-40B4-BE49-F238E27FC236}">
                <a16:creationId xmlns:a16="http://schemas.microsoft.com/office/drawing/2014/main" id="{97A03F99-365F-EAC9-24F7-5DD30479F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0869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23591" name="Object 10">
            <a:extLst>
              <a:ext uri="{FF2B5EF4-FFF2-40B4-BE49-F238E27FC236}">
                <a16:creationId xmlns:a16="http://schemas.microsoft.com/office/drawing/2014/main" id="{8DAFD0A5-2FA0-7C52-FFCA-7735803A63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14500" y="3044825"/>
          <a:ext cx="8953500" cy="329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4953000" imgH="1803400" progId="Equation.3">
                  <p:embed/>
                </p:oleObj>
              </mc:Choice>
              <mc:Fallback>
                <p:oleObj name="Enačba" r:id="rId2" imgW="4953000" imgH="1803400" progId="Equation.3">
                  <p:embed/>
                  <p:pic>
                    <p:nvPicPr>
                      <p:cNvPr id="323591" name="Object 10">
                        <a:extLst>
                          <a:ext uri="{FF2B5EF4-FFF2-40B4-BE49-F238E27FC236}">
                            <a16:creationId xmlns:a16="http://schemas.microsoft.com/office/drawing/2014/main" id="{8DAFD0A5-2FA0-7C52-FFCA-7735803A63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044825"/>
                        <a:ext cx="8953500" cy="329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3592" name="Picture 11">
            <a:extLst>
              <a:ext uri="{FF2B5EF4-FFF2-40B4-BE49-F238E27FC236}">
                <a16:creationId xmlns:a16="http://schemas.microsoft.com/office/drawing/2014/main" id="{E799A43E-652E-8FC2-D35A-D4FB65590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9" y="1557339"/>
            <a:ext cx="1597025" cy="195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3593" name="Line 12">
            <a:extLst>
              <a:ext uri="{FF2B5EF4-FFF2-40B4-BE49-F238E27FC236}">
                <a16:creationId xmlns:a16="http://schemas.microsoft.com/office/drawing/2014/main" id="{7251EEBA-9A38-8863-35E1-7ADBEFBC55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24789" y="1989139"/>
            <a:ext cx="503237" cy="5032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3594" name="Line 13">
            <a:extLst>
              <a:ext uri="{FF2B5EF4-FFF2-40B4-BE49-F238E27FC236}">
                <a16:creationId xmlns:a16="http://schemas.microsoft.com/office/drawing/2014/main" id="{84E29C3A-0E8E-A5F1-FA88-762E0D1F19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4788" y="3500438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23595" name="Object 14">
            <a:extLst>
              <a:ext uri="{FF2B5EF4-FFF2-40B4-BE49-F238E27FC236}">
                <a16:creationId xmlns:a16="http://schemas.microsoft.com/office/drawing/2014/main" id="{1AF63C1F-11DA-2365-B352-C1A2402B04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91626" y="1773239"/>
          <a:ext cx="1619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5" imgW="164885" imgH="215619" progId="Equation.3">
                  <p:embed/>
                </p:oleObj>
              </mc:Choice>
              <mc:Fallback>
                <p:oleObj name="Enačba" r:id="rId5" imgW="164885" imgH="215619" progId="Equation.3">
                  <p:embed/>
                  <p:pic>
                    <p:nvPicPr>
                      <p:cNvPr id="323595" name="Object 14">
                        <a:extLst>
                          <a:ext uri="{FF2B5EF4-FFF2-40B4-BE49-F238E27FC236}">
                            <a16:creationId xmlns:a16="http://schemas.microsoft.com/office/drawing/2014/main" id="{1AF63C1F-11DA-2365-B352-C1A2402B04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26" y="1773239"/>
                        <a:ext cx="1619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596" name="Object 15">
            <a:extLst>
              <a:ext uri="{FF2B5EF4-FFF2-40B4-BE49-F238E27FC236}">
                <a16:creationId xmlns:a16="http://schemas.microsoft.com/office/drawing/2014/main" id="{3E382674-368D-E08B-870C-98DF22A240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64651" y="1989139"/>
          <a:ext cx="1809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7" imgW="177569" imgH="215619" progId="Equation.3">
                  <p:embed/>
                </p:oleObj>
              </mc:Choice>
              <mc:Fallback>
                <p:oleObj name="Enačba" r:id="rId7" imgW="177569" imgH="215619" progId="Equation.3">
                  <p:embed/>
                  <p:pic>
                    <p:nvPicPr>
                      <p:cNvPr id="323596" name="Object 15">
                        <a:extLst>
                          <a:ext uri="{FF2B5EF4-FFF2-40B4-BE49-F238E27FC236}">
                            <a16:creationId xmlns:a16="http://schemas.microsoft.com/office/drawing/2014/main" id="{3E382674-368D-E08B-870C-98DF22A240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4651" y="1989139"/>
                        <a:ext cx="18097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3597" name="Rectangle 16">
            <a:extLst>
              <a:ext uri="{FF2B5EF4-FFF2-40B4-BE49-F238E27FC236}">
                <a16:creationId xmlns:a16="http://schemas.microsoft.com/office/drawing/2014/main" id="{F40C0A96-DD89-9591-8115-0E4A668D8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6451" y="3357564"/>
            <a:ext cx="7524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x </a:t>
            </a:r>
            <a:r>
              <a:rPr lang="sl-SI" altLang="sl-SI" sz="1200">
                <a:solidFill>
                  <a:srgbClr val="000000"/>
                </a:solidFill>
              </a:rPr>
              <a:t>[kg/kg]</a:t>
            </a:r>
          </a:p>
        </p:txBody>
      </p:sp>
      <p:sp>
        <p:nvSpPr>
          <p:cNvPr id="323598" name="Rectangle 17">
            <a:extLst>
              <a:ext uri="{FF2B5EF4-FFF2-40B4-BE49-F238E27FC236}">
                <a16:creationId xmlns:a16="http://schemas.microsoft.com/office/drawing/2014/main" id="{015EA727-A89F-451A-A926-F5B8344D1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1" y="1196975"/>
            <a:ext cx="676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h </a:t>
            </a:r>
            <a:r>
              <a:rPr lang="sl-SI" altLang="sl-SI" sz="1200">
                <a:solidFill>
                  <a:srgbClr val="000000"/>
                </a:solidFill>
              </a:rPr>
              <a:t>[J/kg]</a:t>
            </a:r>
          </a:p>
        </p:txBody>
      </p:sp>
      <p:sp>
        <p:nvSpPr>
          <p:cNvPr id="323599" name="Text Box 18">
            <a:extLst>
              <a:ext uri="{FF2B5EF4-FFF2-40B4-BE49-F238E27FC236}">
                <a16:creationId xmlns:a16="http://schemas.microsoft.com/office/drawing/2014/main" id="{CF2D2E4A-2C05-CCA8-BD38-EF0215F38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4425" y="1700214"/>
            <a:ext cx="431800" cy="99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h</a:t>
            </a:r>
            <a:r>
              <a:rPr lang="sl-SI" altLang="sl-SI" sz="900" baseline="-25000">
                <a:solidFill>
                  <a:srgbClr val="000000"/>
                </a:solidFill>
              </a:rPr>
              <a:t>1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h</a:t>
            </a:r>
            <a:r>
              <a:rPr lang="sl-SI" altLang="sl-SI" sz="900" baseline="-25000">
                <a:solidFill>
                  <a:srgbClr val="000000"/>
                </a:solidFill>
              </a:rPr>
              <a:t>2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6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T</a:t>
            </a:r>
            <a:r>
              <a:rPr lang="sl-SI" altLang="sl-SI" sz="900" baseline="-25000">
                <a:solidFill>
                  <a:srgbClr val="000000"/>
                </a:solidFill>
              </a:rPr>
              <a:t>1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T</a:t>
            </a:r>
            <a:r>
              <a:rPr lang="sl-SI" altLang="sl-SI" sz="9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23600" name="Text Box 19">
            <a:extLst>
              <a:ext uri="{FF2B5EF4-FFF2-40B4-BE49-F238E27FC236}">
                <a16:creationId xmlns:a16="http://schemas.microsoft.com/office/drawing/2014/main" id="{686E031F-CE6E-9A46-D356-CEF2E1542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3564" y="3573464"/>
            <a:ext cx="5032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x</a:t>
            </a:r>
          </a:p>
        </p:txBody>
      </p:sp>
      <p:sp>
        <p:nvSpPr>
          <p:cNvPr id="323601" name="Line 20">
            <a:extLst>
              <a:ext uri="{FF2B5EF4-FFF2-40B4-BE49-F238E27FC236}">
                <a16:creationId xmlns:a16="http://schemas.microsoft.com/office/drawing/2014/main" id="{8BDFBD01-C3DD-711D-ABF5-72B34F54099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28025" y="2420938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1519</Words>
  <Application>Microsoft Office PowerPoint</Application>
  <PresentationFormat>Širokozaslonsko</PresentationFormat>
  <Paragraphs>164</Paragraphs>
  <Slides>12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3.2.2 Sestavljanje sil – rezultanta dveh in več vzporednih sil</dc:title>
  <dc:creator>Vouk, Gaja</dc:creator>
  <cp:lastModifiedBy>Gaja Vouk</cp:lastModifiedBy>
  <cp:revision>17</cp:revision>
  <dcterms:created xsi:type="dcterms:W3CDTF">2022-02-07T18:07:31Z</dcterms:created>
  <dcterms:modified xsi:type="dcterms:W3CDTF">2024-04-30T10:53:45Z</dcterms:modified>
</cp:coreProperties>
</file>