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B549"/>
    <a:srgbClr val="FDAD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73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gradFill flip="none" rotWithShape="1">
          <a:gsLst>
            <a:gs pos="0">
              <a:srgbClr val="B1DDFF"/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2AED8E5B-0D98-4FE1-9B26-D1041E3A89F9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9CD-DA3A-463F-AFEF-A68838A6859B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2A925-E007-46C2-84AB-35EE10DCAD39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2DCB-466C-4061-8D51-D3254DD77FA1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Pr>
        <a:gradFill flip="none" rotWithShape="1">
          <a:gsLst>
            <a:gs pos="0">
              <a:schemeClr val="bg2">
                <a:tint val="80000"/>
                <a:shade val="100000"/>
                <a:satMod val="300000"/>
              </a:schemeClr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642357F-39F6-401C-9FF8-3072724998F3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B09B-D413-414E-B13F-B1984CD8FF65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F992-55E7-4B2D-A6F1-8C9243CBFE1B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110-BAA6-4256-A2E5-BB66A47D2616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892-3343-4E4E-B81B-70A099359AD2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2F85-D33A-46AF-9088-5A7400C1018E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rgbClr val="969696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EB3A624-F501-46A9-B8CA-4949E24E27C8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lang="en-US" sz="1000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0C4D3C1-679D-44D8-8A9C-D402CE4EF569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7E10DA-207A-430F-B409-61C72F6230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Javna in zasebna podjetja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E9D81CA-E8E3-4451-9F19-10E5FB6B6D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8. razred</a:t>
            </a:r>
          </a:p>
        </p:txBody>
      </p:sp>
    </p:spTree>
    <p:extLst>
      <p:ext uri="{BB962C8B-B14F-4D97-AF65-F5344CB8AC3E}">
        <p14:creationId xmlns:p14="http://schemas.microsoft.com/office/powerpoint/2010/main" val="2643202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CA17B5-9E7F-4C28-A581-C38E935B3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je podjetje?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CCE8487-6C84-49B7-99CE-2A4857300E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Podjetje</a:t>
            </a:r>
            <a:r>
              <a:rPr lang="sl-SI" sz="2400" dirty="0"/>
              <a:t> je gospodarska enota, ki opravlja dejavnost na področjih</a:t>
            </a:r>
          </a:p>
          <a:p>
            <a:pPr lvl="1"/>
            <a:r>
              <a:rPr lang="sl-SI" sz="2200" b="1" dirty="0"/>
              <a:t>proizvodnje</a:t>
            </a:r>
            <a:r>
              <a:rPr lang="sl-SI" sz="2200" dirty="0"/>
              <a:t> (izdelovanje izdelkov) in/ali</a:t>
            </a:r>
          </a:p>
          <a:p>
            <a:pPr lvl="1"/>
            <a:r>
              <a:rPr lang="sl-SI" sz="2200" b="1" dirty="0"/>
              <a:t>trgovine</a:t>
            </a:r>
            <a:r>
              <a:rPr lang="sl-SI" sz="2200" dirty="0"/>
              <a:t> (prodaja izdelke) in/ali</a:t>
            </a:r>
          </a:p>
          <a:p>
            <a:pPr lvl="1"/>
            <a:r>
              <a:rPr lang="sl-SI" sz="2200" b="1" dirty="0"/>
              <a:t>storitev </a:t>
            </a:r>
            <a:r>
              <a:rPr lang="sl-SI" sz="2200" dirty="0"/>
              <a:t>(opravlja storitve).</a:t>
            </a:r>
          </a:p>
          <a:p>
            <a:pPr lvl="1"/>
            <a:endParaRPr lang="sl-SI" sz="2200" dirty="0"/>
          </a:p>
          <a:p>
            <a:r>
              <a:rPr lang="sl-SI" sz="2600" dirty="0"/>
              <a:t>Pogoji za ustvarjanje podjetij so zapisani v zakonu.</a:t>
            </a:r>
          </a:p>
        </p:txBody>
      </p:sp>
    </p:spTree>
    <p:extLst>
      <p:ext uri="{BB962C8B-B14F-4D97-AF65-F5344CB8AC3E}">
        <p14:creationId xmlns:p14="http://schemas.microsoft.com/office/powerpoint/2010/main" val="1544340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4F3E3C0-AAD4-4D94-8815-39315A1FC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je podjetje?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691B985-70FB-4DF3-B791-349AE0C7B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Podjetništvo</a:t>
            </a:r>
            <a:r>
              <a:rPr lang="sl-SI" sz="2400" dirty="0"/>
              <a:t> so različne aktivnosti posameznikov, s katerimi zadovoljujejo potrebe trga.</a:t>
            </a:r>
          </a:p>
          <a:p>
            <a:r>
              <a:rPr lang="sl-SI" sz="2400" dirty="0"/>
              <a:t>Podjetništvo ima pomembno vlogo v gospodarskem razvoju posamezne države (spodbuja gospodarsko rast).</a:t>
            </a:r>
          </a:p>
        </p:txBody>
      </p:sp>
    </p:spTree>
    <p:extLst>
      <p:ext uri="{BB962C8B-B14F-4D97-AF65-F5344CB8AC3E}">
        <p14:creationId xmlns:p14="http://schemas.microsoft.com/office/powerpoint/2010/main" val="1147006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35E9339-E285-4261-97FA-4B3700FBD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je podjetje?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CBA961A-56E4-4066-80EF-7230DDE424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Podjetnik</a:t>
            </a:r>
            <a:r>
              <a:rPr lang="sl-SI" sz="2400" dirty="0"/>
              <a:t> je posameznik, ki se odloči, da bo ustanovil podjetje in z njim opravljal dejavnost proizvodnje, trgovine ali storitve.</a:t>
            </a:r>
          </a:p>
          <a:p>
            <a:r>
              <a:rPr lang="sl-SI" sz="2400" dirty="0"/>
              <a:t>S.P.</a:t>
            </a:r>
          </a:p>
          <a:p>
            <a:r>
              <a:rPr lang="sl-SI" sz="2400" dirty="0"/>
              <a:t>D.O.O.</a:t>
            </a:r>
          </a:p>
          <a:p>
            <a:r>
              <a:rPr lang="sl-SI" sz="2400" dirty="0"/>
              <a:t>D.D.</a:t>
            </a:r>
          </a:p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3679221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F09390-A5E2-42EC-8F3E-565A3ED86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je podjetje?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4221F86-A894-4043-B825-807BB3DD0B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/>
              <a:t>V Sloveniji poznamo:</a:t>
            </a:r>
          </a:p>
          <a:p>
            <a:pPr lvl="1"/>
            <a:r>
              <a:rPr lang="sl-SI" sz="2200" b="1" dirty="0">
                <a:solidFill>
                  <a:schemeClr val="accent3"/>
                </a:solidFill>
              </a:rPr>
              <a:t>javna podjetja</a:t>
            </a:r>
          </a:p>
          <a:p>
            <a:pPr lvl="1"/>
            <a:r>
              <a:rPr lang="sl-SI" sz="2200" b="1" dirty="0">
                <a:solidFill>
                  <a:srgbClr val="CFB549"/>
                </a:solidFill>
              </a:rPr>
              <a:t>zasebna podjetja</a:t>
            </a:r>
          </a:p>
        </p:txBody>
      </p:sp>
    </p:spTree>
    <p:extLst>
      <p:ext uri="{BB962C8B-B14F-4D97-AF65-F5344CB8AC3E}">
        <p14:creationId xmlns:p14="http://schemas.microsoft.com/office/powerpoint/2010/main" val="505552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466DEDE-AE19-4A97-9BC7-81BBEC811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Javna podjetja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38E6910-9B45-4C68-8932-281635F0B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/>
              <a:t>Javna podjetja </a:t>
            </a:r>
            <a:r>
              <a:rPr lang="sl-SI" sz="2400" b="1" dirty="0">
                <a:solidFill>
                  <a:schemeClr val="accent3"/>
                </a:solidFill>
              </a:rPr>
              <a:t>ustanovi in upravlja država ali občina</a:t>
            </a:r>
            <a:r>
              <a:rPr lang="sl-SI" sz="2400" dirty="0"/>
              <a:t>.</a:t>
            </a:r>
          </a:p>
          <a:p>
            <a:r>
              <a:rPr lang="sl-SI" sz="2400" dirty="0"/>
              <a:t>Zagotavlja tiste dobrine in storitve, ki so v javnem interesu, vendar jih v zasebnih podjetjih ni mogoče v zadostni meri ali dovolj učinkovito proizvesti na trgu.</a:t>
            </a:r>
          </a:p>
          <a:p>
            <a:r>
              <a:rPr lang="sl-SI" sz="2400" dirty="0"/>
              <a:t>Javna podjetja opravljajo javno službo (lahko jo opravljajo tudi zasebniki – </a:t>
            </a:r>
            <a:r>
              <a:rPr lang="sl-SI" sz="2400" dirty="0">
                <a:solidFill>
                  <a:schemeClr val="accent3"/>
                </a:solidFill>
              </a:rPr>
              <a:t>s koncesijo</a:t>
            </a:r>
            <a:r>
              <a:rPr lang="sl-SI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084683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F624F12E-93BE-4129-951F-46D14B30C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Javna podjetja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A184956E-1121-4352-8C1E-379847C262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l-SI" sz="2400" dirty="0"/>
              <a:t>GOSPODARSKE JAVNE SLUŽBE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3EE75913-D4F9-4DAB-9294-5C6A0C92885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400" dirty="0"/>
              <a:t>Energetika, varstvo okolja, komunalno in vodno gospodarstvo (ureditev kanalizacije, dostop do vode), promet, …</a:t>
            </a:r>
          </a:p>
        </p:txBody>
      </p:sp>
      <p:sp>
        <p:nvSpPr>
          <p:cNvPr id="7" name="Označba mesta besedila 6">
            <a:extLst>
              <a:ext uri="{FF2B5EF4-FFF2-40B4-BE49-F238E27FC236}">
                <a16:creationId xmlns:a16="http://schemas.microsoft.com/office/drawing/2014/main" id="{9B76AC62-FFAF-4022-B7F8-51D232C425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38700" y="2020133"/>
            <a:ext cx="5343503" cy="640080"/>
          </a:xfrm>
        </p:spPr>
        <p:txBody>
          <a:bodyPr>
            <a:normAutofit/>
          </a:bodyPr>
          <a:lstStyle/>
          <a:p>
            <a:r>
              <a:rPr lang="sl-SI" sz="2400" dirty="0"/>
              <a:t>NEGOSPODARSKE JAVNE SLUŽBE</a:t>
            </a:r>
          </a:p>
        </p:txBody>
      </p:sp>
      <p:sp>
        <p:nvSpPr>
          <p:cNvPr id="8" name="Označba mesta vsebine 7">
            <a:extLst>
              <a:ext uri="{FF2B5EF4-FFF2-40B4-BE49-F238E27FC236}">
                <a16:creationId xmlns:a16="http://schemas.microsoft.com/office/drawing/2014/main" id="{CBF58E5A-9370-4396-8C7E-D41CA8F9548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400" dirty="0"/>
              <a:t>Osnovna izobrazba, osnovno zdravstvo, socialno varstvo, …</a:t>
            </a:r>
          </a:p>
          <a:p>
            <a:pPr marL="0" indent="0">
              <a:buNone/>
            </a:pPr>
            <a:endParaRPr lang="sl-SI" sz="2400" dirty="0"/>
          </a:p>
          <a:p>
            <a:pPr marL="0" indent="0">
              <a:buNone/>
            </a:pPr>
            <a:r>
              <a:rPr lang="sl-SI" sz="2400" dirty="0"/>
              <a:t>Lahko se izvajajo v obliki javnih zavodov (npr. zdravstveni domovi, bolnišnice, šole).</a:t>
            </a:r>
          </a:p>
        </p:txBody>
      </p: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1BD41D38-7155-46EE-BC8D-85464FA6D22E}"/>
              </a:ext>
            </a:extLst>
          </p:cNvPr>
          <p:cNvGrpSpPr/>
          <p:nvPr/>
        </p:nvGrpSpPr>
        <p:grpSpPr>
          <a:xfrm>
            <a:off x="1063751" y="2619642"/>
            <a:ext cx="4889551" cy="3619796"/>
            <a:chOff x="1063752" y="2619642"/>
            <a:chExt cx="4767072" cy="3497132"/>
          </a:xfrm>
        </p:grpSpPr>
        <p:sp>
          <p:nvSpPr>
            <p:cNvPr id="9" name="Pravokotnik 8">
              <a:extLst>
                <a:ext uri="{FF2B5EF4-FFF2-40B4-BE49-F238E27FC236}">
                  <a16:creationId xmlns:a16="http://schemas.microsoft.com/office/drawing/2014/main" id="{36102118-FFAC-432F-A6C2-35F4E3FA30E6}"/>
                </a:ext>
              </a:extLst>
            </p:cNvPr>
            <p:cNvSpPr/>
            <p:nvPr/>
          </p:nvSpPr>
          <p:spPr>
            <a:xfrm>
              <a:off x="1063752" y="2619642"/>
              <a:ext cx="4767072" cy="349713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pic>
          <p:nvPicPr>
            <p:cNvPr id="1026" name="Picture 2" descr="Deloglasnik - GEN-I: za zeleno preobrazbo Slovenije bomo do 2030  potrebovali 700 novih sodelavcev">
              <a:extLst>
                <a:ext uri="{FF2B5EF4-FFF2-40B4-BE49-F238E27FC236}">
                  <a16:creationId xmlns:a16="http://schemas.microsoft.com/office/drawing/2014/main" id="{E93C083F-84B2-47C8-AA84-7CFA9361042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75" b="4250"/>
            <a:stretch/>
          </p:blipFill>
          <p:spPr bwMode="auto">
            <a:xfrm>
              <a:off x="1933328" y="2619642"/>
              <a:ext cx="2844860" cy="12654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Javno podjetje Komunala Idrija d.o.o. - idrija.si">
              <a:extLst>
                <a:ext uri="{FF2B5EF4-FFF2-40B4-BE49-F238E27FC236}">
                  <a16:creationId xmlns:a16="http://schemas.microsoft.com/office/drawing/2014/main" id="{DAE1DCED-80A8-4BF3-91AA-190D35D3292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39" t="19259" r="8694" b="19114"/>
            <a:stretch/>
          </p:blipFill>
          <p:spPr bwMode="auto">
            <a:xfrm>
              <a:off x="1933328" y="3885059"/>
              <a:ext cx="2844860" cy="1433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LPP">
              <a:extLst>
                <a:ext uri="{FF2B5EF4-FFF2-40B4-BE49-F238E27FC236}">
                  <a16:creationId xmlns:a16="http://schemas.microsoft.com/office/drawing/2014/main" id="{637A1B7D-DDA3-49D6-A297-5FE7880084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3328" y="5311842"/>
              <a:ext cx="2844860" cy="804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" name="Skupina 10">
            <a:extLst>
              <a:ext uri="{FF2B5EF4-FFF2-40B4-BE49-F238E27FC236}">
                <a16:creationId xmlns:a16="http://schemas.microsoft.com/office/drawing/2014/main" id="{03700F9A-974A-4E49-A44F-C61CDEFB0AFF}"/>
              </a:ext>
            </a:extLst>
          </p:cNvPr>
          <p:cNvGrpSpPr/>
          <p:nvPr/>
        </p:nvGrpSpPr>
        <p:grpSpPr>
          <a:xfrm>
            <a:off x="6373367" y="2619642"/>
            <a:ext cx="5008121" cy="3619796"/>
            <a:chOff x="6288685" y="2619642"/>
            <a:chExt cx="5008121" cy="3619796"/>
          </a:xfrm>
        </p:grpSpPr>
        <p:pic>
          <p:nvPicPr>
            <p:cNvPr id="1034" name="Picture 10" descr="Osnovna šola Zadobrova - Wikipedija, prosta enciklopedija">
              <a:extLst>
                <a:ext uri="{FF2B5EF4-FFF2-40B4-BE49-F238E27FC236}">
                  <a16:creationId xmlns:a16="http://schemas.microsoft.com/office/drawing/2014/main" id="{7724D774-0152-4E4A-879B-36D267A33A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88685" y="2619642"/>
              <a:ext cx="2398115" cy="36197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Uveljavljanje pravic iz javnih sredstev na centru za socialno delo | Občina  Jesenice | MojaObčina.si">
              <a:extLst>
                <a:ext uri="{FF2B5EF4-FFF2-40B4-BE49-F238E27FC236}">
                  <a16:creationId xmlns:a16="http://schemas.microsoft.com/office/drawing/2014/main" id="{A13CB8CE-1E83-4221-82E6-237A2366754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6800" y="2619642"/>
              <a:ext cx="2610006" cy="18981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Vodstvo ZDL bi moralo odstopiti">
              <a:extLst>
                <a:ext uri="{FF2B5EF4-FFF2-40B4-BE49-F238E27FC236}">
                  <a16:creationId xmlns:a16="http://schemas.microsoft.com/office/drawing/2014/main" id="{6B7A28A9-93E9-4802-9B41-B2B63199E47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379" t="53334" r="21373" b="10884"/>
            <a:stretch/>
          </p:blipFill>
          <p:spPr bwMode="auto">
            <a:xfrm>
              <a:off x="8686800" y="4517827"/>
              <a:ext cx="2610006" cy="17216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99869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>
            <a:extLst>
              <a:ext uri="{FF2B5EF4-FFF2-40B4-BE49-F238E27FC236}">
                <a16:creationId xmlns:a16="http://schemas.microsoft.com/office/drawing/2014/main" id="{FF52FC82-AE7E-43BA-B2C1-4A15FAAC6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Zasebna podjetja</a:t>
            </a:r>
          </a:p>
        </p:txBody>
      </p:sp>
      <p:sp>
        <p:nvSpPr>
          <p:cNvPr id="8" name="Označba mesta vsebine 7">
            <a:extLst>
              <a:ext uri="{FF2B5EF4-FFF2-40B4-BE49-F238E27FC236}">
                <a16:creationId xmlns:a16="http://schemas.microsoft.com/office/drawing/2014/main" id="{953B2501-5311-49FD-B83F-2D5ACEB7B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38431336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lo">
  <a:themeElements>
    <a:clrScheme name="Savon">
      <a:dk1>
        <a:sysClr val="windowText" lastClr="000000"/>
      </a:dk1>
      <a:lt1>
        <a:sysClr val="window" lastClr="FFFFFF"/>
      </a:lt1>
      <a:dk2>
        <a:srgbClr val="373545"/>
      </a:dk2>
      <a:lt2>
        <a:srgbClr val="BCD0E0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6793CD"/>
      </a:accent6>
      <a:hlink>
        <a:srgbClr val="6B9F25"/>
      </a:hlink>
      <a:folHlink>
        <a:srgbClr val="9F6715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913DB040-6816-4415-960D-8178C78575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Milo</Template>
  <TotalTime>1335</TotalTime>
  <Words>246</Words>
  <Application>Microsoft Office PowerPoint</Application>
  <PresentationFormat>Širokozaslonsko</PresentationFormat>
  <Paragraphs>33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Milo</vt:lpstr>
      <vt:lpstr>Javna in zasebna podjetja</vt:lpstr>
      <vt:lpstr>Kaj je podjetje?</vt:lpstr>
      <vt:lpstr>Kaj je podjetje?</vt:lpstr>
      <vt:lpstr>Kaj je podjetje?</vt:lpstr>
      <vt:lpstr>Kaj je podjetje?</vt:lpstr>
      <vt:lpstr>Javna podjetja</vt:lpstr>
      <vt:lpstr>Javna podjetja</vt:lpstr>
      <vt:lpstr>Zasebna podjetja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Javna in zasebna podjetja</dc:title>
  <dc:creator>SIO Administrator</dc:creator>
  <cp:lastModifiedBy>SIO Administrator</cp:lastModifiedBy>
  <cp:revision>9</cp:revision>
  <dcterms:created xsi:type="dcterms:W3CDTF">2024-01-28T11:04:52Z</dcterms:created>
  <dcterms:modified xsi:type="dcterms:W3CDTF">2024-02-06T21:59:09Z</dcterms:modified>
</cp:coreProperties>
</file>