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4"/>
  </p:notesMasterIdLst>
  <p:handoutMasterIdLst>
    <p:handoutMasterId r:id="rId15"/>
  </p:handoutMasterIdLst>
  <p:sldIdLst>
    <p:sldId id="496" r:id="rId5"/>
    <p:sldId id="514" r:id="rId6"/>
    <p:sldId id="520" r:id="rId7"/>
    <p:sldId id="497" r:id="rId8"/>
    <p:sldId id="519" r:id="rId9"/>
    <p:sldId id="526" r:id="rId10"/>
    <p:sldId id="527" r:id="rId11"/>
    <p:sldId id="508" r:id="rId12"/>
    <p:sldId id="516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7706"/>
    <a:srgbClr val="FFFFFF"/>
    <a:srgbClr val="E46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360" y="84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5/16/2024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onnsiteX0" fmla="*/ 0 w 3877056"/>
              <a:gd name="connsiteY0" fmla="*/ 0 h 27432"/>
              <a:gd name="connsiteX1" fmla="*/ 723717 w 3877056"/>
              <a:gd name="connsiteY1" fmla="*/ 0 h 27432"/>
              <a:gd name="connsiteX2" fmla="*/ 1408664 w 3877056"/>
              <a:gd name="connsiteY2" fmla="*/ 0 h 27432"/>
              <a:gd name="connsiteX3" fmla="*/ 2093610 w 3877056"/>
              <a:gd name="connsiteY3" fmla="*/ 0 h 27432"/>
              <a:gd name="connsiteX4" fmla="*/ 2623475 w 3877056"/>
              <a:gd name="connsiteY4" fmla="*/ 0 h 27432"/>
              <a:gd name="connsiteX5" fmla="*/ 3192109 w 3877056"/>
              <a:gd name="connsiteY5" fmla="*/ 0 h 27432"/>
              <a:gd name="connsiteX6" fmla="*/ 3877056 w 3877056"/>
              <a:gd name="connsiteY6" fmla="*/ 0 h 27432"/>
              <a:gd name="connsiteX7" fmla="*/ 3877056 w 3877056"/>
              <a:gd name="connsiteY7" fmla="*/ 27432 h 27432"/>
              <a:gd name="connsiteX8" fmla="*/ 3230880 w 3877056"/>
              <a:gd name="connsiteY8" fmla="*/ 27432 h 27432"/>
              <a:gd name="connsiteX9" fmla="*/ 2701016 w 3877056"/>
              <a:gd name="connsiteY9" fmla="*/ 27432 h 27432"/>
              <a:gd name="connsiteX10" fmla="*/ 2171151 w 3877056"/>
              <a:gd name="connsiteY10" fmla="*/ 27432 h 27432"/>
              <a:gd name="connsiteX11" fmla="*/ 1486205 w 3877056"/>
              <a:gd name="connsiteY11" fmla="*/ 27432 h 27432"/>
              <a:gd name="connsiteX12" fmla="*/ 917570 w 3877056"/>
              <a:gd name="connsiteY12" fmla="*/ 27432 h 27432"/>
              <a:gd name="connsiteX13" fmla="*/ 0 w 3877056"/>
              <a:gd name="connsiteY13" fmla="*/ 27432 h 27432"/>
              <a:gd name="connsiteX14" fmla="*/ 0 w 3877056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8"/>
            <a:ext cx="10515600" cy="41056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552069 w 10515600"/>
              <a:gd name="connsiteY1" fmla="*/ 0 h 27432"/>
              <a:gd name="connsiteX2" fmla="*/ 893826 w 10515600"/>
              <a:gd name="connsiteY2" fmla="*/ 0 h 27432"/>
              <a:gd name="connsiteX3" fmla="*/ 1761363 w 10515600"/>
              <a:gd name="connsiteY3" fmla="*/ 0 h 27432"/>
              <a:gd name="connsiteX4" fmla="*/ 2313432 w 10515600"/>
              <a:gd name="connsiteY4" fmla="*/ 0 h 27432"/>
              <a:gd name="connsiteX5" fmla="*/ 2865501 w 10515600"/>
              <a:gd name="connsiteY5" fmla="*/ 0 h 27432"/>
              <a:gd name="connsiteX6" fmla="*/ 3733038 w 10515600"/>
              <a:gd name="connsiteY6" fmla="*/ 0 h 27432"/>
              <a:gd name="connsiteX7" fmla="*/ 4179951 w 10515600"/>
              <a:gd name="connsiteY7" fmla="*/ 0 h 27432"/>
              <a:gd name="connsiteX8" fmla="*/ 5047488 w 10515600"/>
              <a:gd name="connsiteY8" fmla="*/ 0 h 27432"/>
              <a:gd name="connsiteX9" fmla="*/ 5915025 w 10515600"/>
              <a:gd name="connsiteY9" fmla="*/ 0 h 27432"/>
              <a:gd name="connsiteX10" fmla="*/ 6572250 w 10515600"/>
              <a:gd name="connsiteY10" fmla="*/ 0 h 27432"/>
              <a:gd name="connsiteX11" fmla="*/ 7439787 w 10515600"/>
              <a:gd name="connsiteY11" fmla="*/ 0 h 27432"/>
              <a:gd name="connsiteX12" fmla="*/ 7991856 w 10515600"/>
              <a:gd name="connsiteY12" fmla="*/ 0 h 27432"/>
              <a:gd name="connsiteX13" fmla="*/ 8543925 w 10515600"/>
              <a:gd name="connsiteY13" fmla="*/ 0 h 27432"/>
              <a:gd name="connsiteX14" fmla="*/ 9306306 w 10515600"/>
              <a:gd name="connsiteY14" fmla="*/ 0 h 27432"/>
              <a:gd name="connsiteX15" fmla="*/ 9858375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9753219 w 10515600"/>
              <a:gd name="connsiteY18" fmla="*/ 27432 h 27432"/>
              <a:gd name="connsiteX19" fmla="*/ 9411462 w 10515600"/>
              <a:gd name="connsiteY19" fmla="*/ 27432 h 27432"/>
              <a:gd name="connsiteX20" fmla="*/ 8964549 w 10515600"/>
              <a:gd name="connsiteY20" fmla="*/ 27432 h 27432"/>
              <a:gd name="connsiteX21" fmla="*/ 8097012 w 10515600"/>
              <a:gd name="connsiteY21" fmla="*/ 27432 h 27432"/>
              <a:gd name="connsiteX22" fmla="*/ 7439787 w 10515600"/>
              <a:gd name="connsiteY22" fmla="*/ 27432 h 27432"/>
              <a:gd name="connsiteX23" fmla="*/ 6992874 w 10515600"/>
              <a:gd name="connsiteY23" fmla="*/ 27432 h 27432"/>
              <a:gd name="connsiteX24" fmla="*/ 6335649 w 10515600"/>
              <a:gd name="connsiteY24" fmla="*/ 27432 h 27432"/>
              <a:gd name="connsiteX25" fmla="*/ 5993892 w 10515600"/>
              <a:gd name="connsiteY25" fmla="*/ 27432 h 27432"/>
              <a:gd name="connsiteX26" fmla="*/ 5652135 w 10515600"/>
              <a:gd name="connsiteY26" fmla="*/ 27432 h 27432"/>
              <a:gd name="connsiteX27" fmla="*/ 4994910 w 10515600"/>
              <a:gd name="connsiteY27" fmla="*/ 27432 h 27432"/>
              <a:gd name="connsiteX28" fmla="*/ 4547997 w 10515600"/>
              <a:gd name="connsiteY28" fmla="*/ 27432 h 27432"/>
              <a:gd name="connsiteX29" fmla="*/ 3785616 w 10515600"/>
              <a:gd name="connsiteY29" fmla="*/ 27432 h 27432"/>
              <a:gd name="connsiteX30" fmla="*/ 3338703 w 10515600"/>
              <a:gd name="connsiteY30" fmla="*/ 27432 h 27432"/>
              <a:gd name="connsiteX31" fmla="*/ 2576322 w 10515600"/>
              <a:gd name="connsiteY31" fmla="*/ 27432 h 27432"/>
              <a:gd name="connsiteX32" fmla="*/ 2234565 w 10515600"/>
              <a:gd name="connsiteY32" fmla="*/ 27432 h 27432"/>
              <a:gd name="connsiteX33" fmla="*/ 1472184 w 10515600"/>
              <a:gd name="connsiteY33" fmla="*/ 27432 h 27432"/>
              <a:gd name="connsiteX34" fmla="*/ 1025271 w 10515600"/>
              <a:gd name="connsiteY34" fmla="*/ 27432 h 27432"/>
              <a:gd name="connsiteX35" fmla="*/ 683514 w 10515600"/>
              <a:gd name="connsiteY35" fmla="*/ 27432 h 27432"/>
              <a:gd name="connsiteX36" fmla="*/ 0 w 10515600"/>
              <a:gd name="connsiteY36" fmla="*/ 27432 h 27432"/>
              <a:gd name="connsiteX37" fmla="*/ 0 w 10515600"/>
              <a:gd name="connsiteY37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9900" dirty="0" err="1"/>
              <a:t>budizem</a:t>
            </a:r>
            <a:endParaRPr lang="en-US" sz="199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58617" y="4370667"/>
            <a:ext cx="3989751" cy="992165"/>
          </a:xfrm>
        </p:spPr>
        <p:txBody>
          <a:bodyPr>
            <a:normAutofit/>
          </a:bodyPr>
          <a:lstStyle/>
          <a:p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EED6CE-85A4-95AE-1610-737BB79CEE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661" y="3026261"/>
            <a:ext cx="3190103" cy="319010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77620-147B-353C-12E0-E2B7E53D4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Budizem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:</a:t>
            </a:r>
            <a:endParaRPr lang="en-SI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BF4AD-2042-0441-25FA-275660072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6777"/>
            <a:ext cx="10515600" cy="4105656"/>
          </a:xfrm>
        </p:spPr>
        <p:txBody>
          <a:bodyPr>
            <a:normAutofit/>
          </a:bodyPr>
          <a:lstStyle/>
          <a:p>
            <a:r>
              <a:rPr lang="en-GB" dirty="0" err="1"/>
              <a:t>Izvira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>
                <a:highlight>
                  <a:srgbClr val="FFFFFF"/>
                </a:highlight>
              </a:rPr>
              <a:t>staro</a:t>
            </a:r>
            <a:r>
              <a:rPr lang="en-GB" dirty="0" err="1"/>
              <a:t>davne</a:t>
            </a:r>
            <a:r>
              <a:rPr lang="en-GB" dirty="0"/>
              <a:t> </a:t>
            </a:r>
            <a:r>
              <a:rPr lang="en-GB" dirty="0" err="1"/>
              <a:t>Indije</a:t>
            </a:r>
            <a:r>
              <a:rPr lang="en-GB" dirty="0"/>
              <a:t> in </a:t>
            </a:r>
            <a:r>
              <a:rPr lang="en-GB" dirty="0" err="1"/>
              <a:t>temelji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naukih</a:t>
            </a:r>
            <a:r>
              <a:rPr lang="en-GB" dirty="0"/>
              <a:t> </a:t>
            </a:r>
            <a:r>
              <a:rPr lang="en-GB" dirty="0" err="1">
                <a:solidFill>
                  <a:schemeClr val="accent1"/>
                </a:solidFill>
              </a:rPr>
              <a:t>Sidharthe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Gautame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/>
              <a:t>– BUDE </a:t>
            </a:r>
            <a:r>
              <a:rPr lang="en-GB" dirty="0" err="1"/>
              <a:t>kar</a:t>
            </a:r>
            <a:r>
              <a:rPr lang="en-GB" dirty="0"/>
              <a:t> </a:t>
            </a:r>
            <a:r>
              <a:rPr lang="en-GB" dirty="0" err="1"/>
              <a:t>pomeni</a:t>
            </a:r>
            <a:r>
              <a:rPr lang="en-GB" dirty="0"/>
              <a:t>  </a:t>
            </a:r>
            <a:r>
              <a:rPr lang="en-GB" dirty="0">
                <a:solidFill>
                  <a:srgbClr val="E87706"/>
                </a:solidFill>
              </a:rPr>
              <a:t>“</a:t>
            </a:r>
            <a:r>
              <a:rPr lang="en-GB" dirty="0" err="1"/>
              <a:t>prebujeni</a:t>
            </a:r>
            <a:r>
              <a:rPr lang="en-GB" dirty="0">
                <a:solidFill>
                  <a:srgbClr val="E87706"/>
                </a:solidFill>
              </a:rPr>
              <a:t>”</a:t>
            </a:r>
          </a:p>
          <a:p>
            <a:pPr marL="0" indent="0">
              <a:buNone/>
            </a:pPr>
            <a:r>
              <a:rPr lang="en-GB" sz="2400" dirty="0"/>
              <a:t>                            </a:t>
            </a:r>
            <a:endParaRPr lang="en-GB" sz="24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GB" dirty="0"/>
              <a:t>                                                                                 </a:t>
            </a:r>
            <a:r>
              <a:rPr lang="en-GB" sz="2400" dirty="0" err="1">
                <a:solidFill>
                  <a:schemeClr val="accent1"/>
                </a:solidFill>
              </a:rPr>
              <a:t>sledilci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njegovih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naukov</a:t>
            </a:r>
            <a:r>
              <a:rPr lang="en-GB" sz="2400" dirty="0">
                <a:solidFill>
                  <a:schemeClr val="accent1"/>
                </a:solidFill>
              </a:rPr>
              <a:t> ga </a:t>
            </a:r>
            <a:r>
              <a:rPr lang="en-GB" sz="2400" dirty="0" err="1">
                <a:solidFill>
                  <a:schemeClr val="accent1"/>
                </a:solidFill>
              </a:rPr>
              <a:t>spoštujejo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kot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prebujenega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  <a:r>
              <a:rPr lang="en-GB" sz="2400" dirty="0" err="1">
                <a:solidFill>
                  <a:schemeClr val="accent1"/>
                </a:solidFill>
              </a:rPr>
              <a:t>u</a:t>
            </a:r>
            <a:r>
              <a:rPr lang="en-GB" sz="2000" dirty="0" err="1">
                <a:solidFill>
                  <a:schemeClr val="accent1"/>
                </a:solidFill>
                <a:latin typeface="Bahnschrift Light SemiCondensed" panose="020B0502040204020203" pitchFamily="34" charset="0"/>
              </a:rPr>
              <a:t>č</a:t>
            </a:r>
            <a:r>
              <a:rPr lang="en-GB" sz="2400" dirty="0" err="1">
                <a:solidFill>
                  <a:schemeClr val="accent1"/>
                </a:solidFill>
              </a:rPr>
              <a:t>itelja</a:t>
            </a:r>
            <a:r>
              <a:rPr lang="en-GB" sz="2400" dirty="0">
                <a:solidFill>
                  <a:schemeClr val="accent1"/>
                </a:solidFill>
              </a:rPr>
              <a:t> </a:t>
            </a:r>
          </a:p>
          <a:p>
            <a:endParaRPr lang="en-GB" dirty="0"/>
          </a:p>
          <a:p>
            <a:r>
              <a:rPr lang="en-GB" dirty="0"/>
              <a:t>Ima  </a:t>
            </a:r>
            <a:r>
              <a:rPr lang="en-GB" dirty="0" err="1"/>
              <a:t>ve</a:t>
            </a:r>
            <a:r>
              <a:rPr lang="en-GB" sz="2000" dirty="0" err="1">
                <a:latin typeface="Bahnschrift Light" panose="020B0502040204020203" pitchFamily="34" charset="0"/>
              </a:rPr>
              <a:t>č</a:t>
            </a:r>
            <a:r>
              <a:rPr lang="en-GB" dirty="0"/>
              <a:t> </a:t>
            </a:r>
            <a:r>
              <a:rPr lang="en-GB" dirty="0" err="1"/>
              <a:t>kot</a:t>
            </a:r>
            <a:r>
              <a:rPr lang="en-GB" dirty="0"/>
              <a:t> </a:t>
            </a:r>
            <a:r>
              <a:rPr lang="en-GB" dirty="0">
                <a:solidFill>
                  <a:schemeClr val="accent1"/>
                </a:solidFill>
              </a:rPr>
              <a:t>2500</a:t>
            </a:r>
            <a:r>
              <a:rPr lang="en-GB" dirty="0"/>
              <a:t>-letno </a:t>
            </a:r>
            <a:r>
              <a:rPr lang="en-GB" dirty="0" err="1"/>
              <a:t>zgodovino</a:t>
            </a:r>
            <a:r>
              <a:rPr lang="en-GB" dirty="0"/>
              <a:t>            </a:t>
            </a:r>
            <a:r>
              <a:rPr lang="en-GB" dirty="0" err="1"/>
              <a:t>razvil</a:t>
            </a:r>
            <a:r>
              <a:rPr lang="en-GB" dirty="0"/>
              <a:t> se je v 6. </a:t>
            </a:r>
            <a:r>
              <a:rPr lang="en-GB" dirty="0" err="1"/>
              <a:t>stoletju</a:t>
            </a:r>
            <a:r>
              <a:rPr lang="en-GB" dirty="0"/>
              <a:t> pr. n. </a:t>
            </a:r>
            <a:r>
              <a:rPr lang="en-GB" dirty="0" err="1"/>
              <a:t>št</a:t>
            </a:r>
            <a:r>
              <a:rPr lang="en-GB" dirty="0"/>
              <a:t>. </a:t>
            </a:r>
          </a:p>
          <a:p>
            <a:r>
              <a:rPr lang="en-GB" dirty="0"/>
              <a:t>je </a:t>
            </a:r>
            <a:r>
              <a:rPr lang="en-GB" dirty="0" err="1">
                <a:solidFill>
                  <a:schemeClr val="accent1"/>
                </a:solidFill>
              </a:rPr>
              <a:t>edinstvena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religija</a:t>
            </a:r>
            <a:r>
              <a:rPr lang="en-GB" dirty="0"/>
              <a:t>, ki </a:t>
            </a:r>
            <a:r>
              <a:rPr lang="en-GB" dirty="0" err="1"/>
              <a:t>nas</a:t>
            </a:r>
            <a:r>
              <a:rPr lang="en-GB" dirty="0"/>
              <a:t> </a:t>
            </a:r>
            <a:r>
              <a:rPr lang="en-GB" dirty="0" err="1"/>
              <a:t>u</a:t>
            </a:r>
            <a:r>
              <a:rPr lang="en-GB" sz="2400" dirty="0" err="1">
                <a:latin typeface="Bahnschrift Light SemiCondensed" panose="020B0502040204020203" pitchFamily="34" charset="0"/>
              </a:rPr>
              <a:t>č</a:t>
            </a:r>
            <a:r>
              <a:rPr lang="en-GB" dirty="0" err="1"/>
              <a:t>i</a:t>
            </a:r>
            <a:r>
              <a:rPr lang="en-GB" dirty="0"/>
              <a:t> o MODROSTI, SO</a:t>
            </a:r>
            <a:r>
              <a:rPr lang="en-GB" dirty="0">
                <a:latin typeface="Bahnschrift Light Condensed" panose="020B0502040204020203" pitchFamily="34" charset="0"/>
              </a:rPr>
              <a:t>Č</a:t>
            </a:r>
            <a:r>
              <a:rPr lang="en-GB" dirty="0"/>
              <a:t>UTJU in NOTRANJEM MIRU.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9C9BE-52C1-A42A-097B-31A5B9387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25631" y="2797259"/>
            <a:ext cx="2683476" cy="365125"/>
          </a:xfrm>
        </p:spPr>
        <p:txBody>
          <a:bodyPr/>
          <a:lstStyle/>
          <a:p>
            <a:r>
              <a:rPr lang="en-US" sz="2400" dirty="0"/>
              <a:t>Buda je </a:t>
            </a:r>
            <a:r>
              <a:rPr lang="en-US" sz="2400" dirty="0" err="1"/>
              <a:t>živel</a:t>
            </a:r>
            <a:r>
              <a:rPr lang="en-US" sz="2400" dirty="0"/>
              <a:t> v 6. </a:t>
            </a:r>
            <a:r>
              <a:rPr lang="en-US" sz="2400" dirty="0" err="1"/>
              <a:t>stoletju</a:t>
            </a:r>
            <a:r>
              <a:rPr lang="en-US" sz="2400" dirty="0"/>
              <a:t> pr. n. </a:t>
            </a:r>
            <a:r>
              <a:rPr lang="en-US" sz="2400" dirty="0" err="1"/>
              <a:t>št</a:t>
            </a:r>
            <a:r>
              <a:rPr lang="en-US" sz="2400" dirty="0"/>
              <a:t>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1908760-2B5B-D4CD-AA67-240DE1F92165}"/>
              </a:ext>
            </a:extLst>
          </p:cNvPr>
          <p:cNvCxnSpPr>
            <a:cxnSpLocks/>
          </p:cNvCxnSpPr>
          <p:nvPr/>
        </p:nvCxnSpPr>
        <p:spPr>
          <a:xfrm>
            <a:off x="6790020" y="2727381"/>
            <a:ext cx="238897" cy="247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22D7B10-69F8-E22D-55CE-F7C87AC49ED7}"/>
              </a:ext>
            </a:extLst>
          </p:cNvPr>
          <p:cNvCxnSpPr>
            <a:cxnSpLocks/>
          </p:cNvCxnSpPr>
          <p:nvPr/>
        </p:nvCxnSpPr>
        <p:spPr>
          <a:xfrm>
            <a:off x="1864732" y="3122404"/>
            <a:ext cx="147457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4CFC32F-4E15-DF00-E244-B9C7B9340AC9}"/>
              </a:ext>
            </a:extLst>
          </p:cNvPr>
          <p:cNvCxnSpPr>
            <a:cxnSpLocks/>
          </p:cNvCxnSpPr>
          <p:nvPr/>
        </p:nvCxnSpPr>
        <p:spPr>
          <a:xfrm>
            <a:off x="7294623" y="2712811"/>
            <a:ext cx="25454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840BAA83-210C-2B2D-C240-CED641382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4662" y="3220476"/>
            <a:ext cx="2554445" cy="6097"/>
          </a:xfrm>
          <a:prstGeom prst="rect">
            <a:avLst/>
          </a:prstGeom>
        </p:spPr>
      </p:pic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2528EAD-9956-61E6-BEFB-375F693A236C}"/>
              </a:ext>
            </a:extLst>
          </p:cNvPr>
          <p:cNvCxnSpPr/>
          <p:nvPr/>
        </p:nvCxnSpPr>
        <p:spPr>
          <a:xfrm>
            <a:off x="7225631" y="2882297"/>
            <a:ext cx="0" cy="280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>
            <a:extLst>
              <a:ext uri="{FF2B5EF4-FFF2-40B4-BE49-F238E27FC236}">
                <a16:creationId xmlns:a16="http://schemas.microsoft.com/office/drawing/2014/main" id="{876DD959-2CBD-12C8-CC03-C7540BB681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6093" y="3350494"/>
            <a:ext cx="6097" cy="286537"/>
          </a:xfrm>
          <a:prstGeom prst="rect">
            <a:avLst/>
          </a:prstGeom>
        </p:spPr>
      </p:pic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282827B-BC25-75F2-33CB-D38516CEBD07}"/>
              </a:ext>
            </a:extLst>
          </p:cNvPr>
          <p:cNvCxnSpPr/>
          <p:nvPr/>
        </p:nvCxnSpPr>
        <p:spPr>
          <a:xfrm>
            <a:off x="1562210" y="5418833"/>
            <a:ext cx="36246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718F6C3-111A-76C0-DD7C-25F604396ACC}"/>
              </a:ext>
            </a:extLst>
          </p:cNvPr>
          <p:cNvCxnSpPr/>
          <p:nvPr/>
        </p:nvCxnSpPr>
        <p:spPr>
          <a:xfrm>
            <a:off x="4370611" y="5306482"/>
            <a:ext cx="584887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164501"/>
      </p:ext>
    </p:extLst>
  </p:cSld>
  <p:clrMapOvr>
    <a:masterClrMapping/>
  </p:clrMapOvr>
  <p:transition spd="slow">
    <p:comb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F5BC0-23B7-30D3-0AC1-A87D64267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5984" y="793142"/>
            <a:ext cx="4899531" cy="1325563"/>
          </a:xfrm>
        </p:spPr>
        <p:txBody>
          <a:bodyPr/>
          <a:lstStyle/>
          <a:p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SIMBOLI BUDIZMA:</a:t>
            </a:r>
            <a:endParaRPr lang="en-SI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15339-5A5A-90AB-414C-77EE0BD8F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84655" y="2588337"/>
            <a:ext cx="955840" cy="711244"/>
          </a:xfrm>
        </p:spPr>
        <p:txBody>
          <a:bodyPr>
            <a:normAutofit lnSpcReduction="10000"/>
          </a:bodyPr>
          <a:lstStyle/>
          <a:p>
            <a:r>
              <a:rPr lang="en-GB" dirty="0"/>
              <a:t>BUDA</a:t>
            </a:r>
            <a:endParaRPr lang="en-S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8B19B-7861-7EFF-0D80-D2E6BD69E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716" y="3310361"/>
            <a:ext cx="2512263" cy="2185767"/>
          </a:xfrm>
        </p:spPr>
        <p:txBody>
          <a:bodyPr>
            <a:noAutofit/>
          </a:bodyPr>
          <a:lstStyle/>
          <a:p>
            <a:r>
              <a:rPr lang="en-GB" dirty="0"/>
              <a:t>Kipi in </a:t>
            </a:r>
            <a:r>
              <a:rPr lang="en-GB" dirty="0" err="1"/>
              <a:t>podobe</a:t>
            </a:r>
            <a:r>
              <a:rPr lang="en-GB" dirty="0"/>
              <a:t> Bude so </a:t>
            </a:r>
            <a:r>
              <a:rPr lang="en-GB" dirty="0" err="1"/>
              <a:t>pomemben</a:t>
            </a:r>
            <a:r>
              <a:rPr lang="en-GB" dirty="0"/>
              <a:t> </a:t>
            </a:r>
            <a:r>
              <a:rPr lang="en-GB" dirty="0" err="1"/>
              <a:t>simbol</a:t>
            </a:r>
            <a:r>
              <a:rPr lang="en-GB" dirty="0"/>
              <a:t> </a:t>
            </a:r>
            <a:r>
              <a:rPr lang="en-GB" dirty="0" err="1"/>
              <a:t>Budizma</a:t>
            </a:r>
            <a:endParaRPr lang="en-GB" dirty="0"/>
          </a:p>
          <a:p>
            <a:r>
              <a:rPr lang="en-GB" dirty="0" err="1"/>
              <a:t>Prikazujejo</a:t>
            </a:r>
            <a:r>
              <a:rPr lang="en-GB" dirty="0"/>
              <a:t> </a:t>
            </a:r>
            <a:r>
              <a:rPr lang="en-GB" dirty="0" err="1"/>
              <a:t>popolno</a:t>
            </a:r>
            <a:r>
              <a:rPr lang="en-GB" dirty="0"/>
              <a:t> </a:t>
            </a:r>
            <a:r>
              <a:rPr lang="en-GB" dirty="0" err="1"/>
              <a:t>stanje</a:t>
            </a:r>
            <a:r>
              <a:rPr lang="en-GB" dirty="0"/>
              <a:t> </a:t>
            </a:r>
            <a:r>
              <a:rPr lang="en-GB" dirty="0">
                <a:solidFill>
                  <a:schemeClr val="accent1"/>
                </a:solidFill>
              </a:rPr>
              <a:t>MODROSTI</a:t>
            </a:r>
            <a:r>
              <a:rPr lang="en-GB" dirty="0"/>
              <a:t> in </a:t>
            </a:r>
            <a:r>
              <a:rPr lang="en-GB" dirty="0">
                <a:solidFill>
                  <a:schemeClr val="accent1"/>
                </a:solidFill>
              </a:rPr>
              <a:t>SO</a:t>
            </a:r>
            <a:r>
              <a:rPr lang="en-GB" dirty="0">
                <a:solidFill>
                  <a:schemeClr val="accent1"/>
                </a:solidFill>
                <a:latin typeface="Bahnschrift Light Condensed" panose="020B0502040204020203" pitchFamily="34" charset="0"/>
              </a:rPr>
              <a:t>Č</a:t>
            </a:r>
            <a:r>
              <a:rPr lang="en-GB" dirty="0">
                <a:solidFill>
                  <a:schemeClr val="accent1"/>
                </a:solidFill>
              </a:rPr>
              <a:t>UTJA</a:t>
            </a:r>
            <a:r>
              <a:rPr lang="en-GB" dirty="0"/>
              <a:t>,      ki ga </a:t>
            </a:r>
            <a:r>
              <a:rPr lang="en-GB" dirty="0" err="1"/>
              <a:t>lahko</a:t>
            </a:r>
            <a:r>
              <a:rPr lang="en-GB" dirty="0"/>
              <a:t> </a:t>
            </a:r>
            <a:r>
              <a:rPr lang="en-GB" dirty="0" err="1"/>
              <a:t>doseže</a:t>
            </a:r>
            <a:r>
              <a:rPr lang="en-GB" dirty="0"/>
              <a:t> </a:t>
            </a:r>
            <a:r>
              <a:rPr lang="en-GB" dirty="0" err="1"/>
              <a:t>vsak</a:t>
            </a:r>
            <a:r>
              <a:rPr lang="en-GB" dirty="0"/>
              <a:t> </a:t>
            </a:r>
            <a:r>
              <a:rPr lang="en-GB" dirty="0" err="1"/>
              <a:t>posameznik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27E13-949D-F588-9855-5B91ABBBB8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138926" y="2529970"/>
            <a:ext cx="977824" cy="71323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LOTUS</a:t>
            </a:r>
            <a:endParaRPr lang="en-SI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65FD48-15C8-E9B7-6FBB-A4DD0B6EE8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039700" y="3310365"/>
            <a:ext cx="3020632" cy="1212997"/>
          </a:xfrm>
        </p:spPr>
        <p:txBody>
          <a:bodyPr>
            <a:normAutofit/>
          </a:bodyPr>
          <a:lstStyle/>
          <a:p>
            <a:r>
              <a:rPr lang="en-GB" dirty="0" err="1"/>
              <a:t>Lotosov</a:t>
            </a:r>
            <a:r>
              <a:rPr lang="en-GB" dirty="0"/>
              <a:t> </a:t>
            </a:r>
            <a:r>
              <a:rPr lang="en-GB" dirty="0" err="1"/>
              <a:t>cvet</a:t>
            </a:r>
            <a:r>
              <a:rPr lang="en-GB" dirty="0"/>
              <a:t> je </a:t>
            </a:r>
            <a:r>
              <a:rPr lang="en-GB" dirty="0" err="1"/>
              <a:t>simbol</a:t>
            </a:r>
            <a:r>
              <a:rPr lang="en-GB" dirty="0"/>
              <a:t> </a:t>
            </a:r>
            <a:r>
              <a:rPr lang="en-GB" sz="2000" dirty="0">
                <a:solidFill>
                  <a:schemeClr val="accent1"/>
                </a:solidFill>
                <a:latin typeface="Bahnschrift Light Condensed" panose="020B0502040204020203" pitchFamily="34" charset="0"/>
              </a:rPr>
              <a:t>Č</a:t>
            </a:r>
            <a:r>
              <a:rPr lang="en-GB" dirty="0">
                <a:solidFill>
                  <a:schemeClr val="accent1"/>
                </a:solidFill>
              </a:rPr>
              <a:t>ISTO</a:t>
            </a:r>
            <a:r>
              <a:rPr lang="en-GB" sz="2000" dirty="0">
                <a:solidFill>
                  <a:schemeClr val="accent1"/>
                </a:solidFill>
                <a:latin typeface="Bahnschrift Light Condensed" panose="020B0502040204020203" pitchFamily="34" charset="0"/>
              </a:rPr>
              <a:t>Č</a:t>
            </a:r>
            <a:r>
              <a:rPr lang="en-GB" dirty="0">
                <a:solidFill>
                  <a:schemeClr val="accent1"/>
                </a:solidFill>
              </a:rPr>
              <a:t>E</a:t>
            </a:r>
            <a:r>
              <a:rPr lang="en-GB" dirty="0"/>
              <a:t>, </a:t>
            </a:r>
            <a:r>
              <a:rPr lang="en-GB" dirty="0">
                <a:solidFill>
                  <a:schemeClr val="accent1"/>
                </a:solidFill>
              </a:rPr>
              <a:t>DUHOVNE RASTI </a:t>
            </a:r>
            <a:r>
              <a:rPr lang="en-GB" dirty="0"/>
              <a:t>in </a:t>
            </a:r>
            <a:r>
              <a:rPr lang="en-GB" dirty="0">
                <a:solidFill>
                  <a:schemeClr val="accent1"/>
                </a:solidFill>
              </a:rPr>
              <a:t>RASVETLENJE</a:t>
            </a:r>
            <a:r>
              <a:rPr lang="en-GB" dirty="0"/>
              <a:t> </a:t>
            </a:r>
            <a:r>
              <a:rPr lang="en-GB" dirty="0" err="1"/>
              <a:t>Raste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blata</a:t>
            </a:r>
            <a:r>
              <a:rPr lang="en-GB" dirty="0"/>
              <a:t> a </a:t>
            </a:r>
            <a:r>
              <a:rPr lang="en-GB" dirty="0" err="1"/>
              <a:t>ostane</a:t>
            </a:r>
            <a:r>
              <a:rPr lang="en-GB" dirty="0"/>
              <a:t> </a:t>
            </a:r>
            <a:r>
              <a:rPr lang="en-GB" dirty="0" err="1"/>
              <a:t>neokrnjen</a:t>
            </a:r>
            <a:endParaRPr lang="en-S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AFAD30-48D8-390E-E19F-1BDD6EA2A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A30F96-C32B-5F2E-1AAD-F0A672F08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4DD943-1ACD-9585-255A-3E1F00A43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F47A23-65C8-3477-95C7-7CF54EA6CD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46077" y="2529970"/>
            <a:ext cx="2010383" cy="71323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BADHI DREVO</a:t>
            </a:r>
            <a:endParaRPr lang="en-SI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60618C5-F42A-1095-4F7B-32DD620B2B0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988357" y="3281182"/>
            <a:ext cx="3203643" cy="1689652"/>
          </a:xfrm>
        </p:spPr>
        <p:txBody>
          <a:bodyPr/>
          <a:lstStyle/>
          <a:p>
            <a:r>
              <a:rPr lang="en-GB" dirty="0" err="1"/>
              <a:t>Drevo</a:t>
            </a:r>
            <a:r>
              <a:rPr lang="en-GB" dirty="0"/>
              <a:t> pod </a:t>
            </a:r>
            <a:r>
              <a:rPr lang="en-GB" dirty="0" err="1"/>
              <a:t>katerim</a:t>
            </a:r>
            <a:r>
              <a:rPr lang="en-GB" dirty="0"/>
              <a:t> je Buda </a:t>
            </a:r>
            <a:r>
              <a:rPr lang="en-GB" dirty="0" err="1"/>
              <a:t>doživel</a:t>
            </a:r>
            <a:r>
              <a:rPr lang="en-GB" dirty="0"/>
              <a:t> </a:t>
            </a:r>
            <a:r>
              <a:rPr lang="en-GB" dirty="0" err="1"/>
              <a:t>Rasvetljenje</a:t>
            </a:r>
            <a:endParaRPr lang="en-GB" dirty="0"/>
          </a:p>
          <a:p>
            <a:r>
              <a:rPr lang="en-GB" dirty="0" err="1"/>
              <a:t>Simbolizira</a:t>
            </a:r>
            <a:r>
              <a:rPr lang="en-GB" dirty="0"/>
              <a:t> </a:t>
            </a:r>
            <a:r>
              <a:rPr lang="en-GB" dirty="0">
                <a:solidFill>
                  <a:schemeClr val="accent1"/>
                </a:solidFill>
              </a:rPr>
              <a:t>RAZUMEVANJE</a:t>
            </a:r>
            <a:r>
              <a:rPr lang="en-GB" dirty="0"/>
              <a:t>, </a:t>
            </a:r>
            <a:r>
              <a:rPr lang="en-GB" dirty="0">
                <a:solidFill>
                  <a:schemeClr val="accent1"/>
                </a:solidFill>
              </a:rPr>
              <a:t>MODROST</a:t>
            </a:r>
            <a:r>
              <a:rPr lang="en-GB" dirty="0"/>
              <a:t> in </a:t>
            </a:r>
            <a:r>
              <a:rPr lang="en-GB" dirty="0">
                <a:solidFill>
                  <a:schemeClr val="accent1"/>
                </a:solidFill>
              </a:rPr>
              <a:t>OSVOBODITEV</a:t>
            </a:r>
            <a:endParaRPr lang="en-SI" dirty="0">
              <a:solidFill>
                <a:schemeClr val="accent1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E5237A7-FFC6-5A35-E07D-13A0E5E59A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79" t="8550" r="6725" b="32617"/>
          <a:stretch/>
        </p:blipFill>
        <p:spPr>
          <a:xfrm>
            <a:off x="554476" y="2548646"/>
            <a:ext cx="2344366" cy="642025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23B630C-34F6-8988-C4C2-9FD872F06561}"/>
              </a:ext>
            </a:extLst>
          </p:cNvPr>
          <p:cNvCxnSpPr/>
          <p:nvPr/>
        </p:nvCxnSpPr>
        <p:spPr>
          <a:xfrm>
            <a:off x="680936" y="3171218"/>
            <a:ext cx="21206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>
            <a:extLst>
              <a:ext uri="{FF2B5EF4-FFF2-40B4-BE49-F238E27FC236}">
                <a16:creationId xmlns:a16="http://schemas.microsoft.com/office/drawing/2014/main" id="{A0294AD8-FA60-4FE4-3248-C425A6E53FC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2051"/>
          <a:stretch/>
        </p:blipFill>
        <p:spPr>
          <a:xfrm>
            <a:off x="359388" y="3271175"/>
            <a:ext cx="2938287" cy="2475191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201B123-2D8B-CCFF-C866-55DF97D2C8B2}"/>
              </a:ext>
            </a:extLst>
          </p:cNvPr>
          <p:cNvCxnSpPr/>
          <p:nvPr/>
        </p:nvCxnSpPr>
        <p:spPr>
          <a:xfrm>
            <a:off x="4182893" y="3132306"/>
            <a:ext cx="8171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723795B-CC4F-EF75-6CF9-729AED6523FA}"/>
              </a:ext>
            </a:extLst>
          </p:cNvPr>
          <p:cNvCxnSpPr/>
          <p:nvPr/>
        </p:nvCxnSpPr>
        <p:spPr>
          <a:xfrm>
            <a:off x="6896911" y="3190672"/>
            <a:ext cx="8463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152F4C7-5DF5-8D16-E231-B036787F0A28}"/>
              </a:ext>
            </a:extLst>
          </p:cNvPr>
          <p:cNvCxnSpPr/>
          <p:nvPr/>
        </p:nvCxnSpPr>
        <p:spPr>
          <a:xfrm>
            <a:off x="9581745" y="3161490"/>
            <a:ext cx="1819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713175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4A1D1-DD07-4DD2-A527-4B1F52D6A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267" y="1176867"/>
            <a:ext cx="5122333" cy="2726266"/>
          </a:xfrm>
        </p:spPr>
        <p:txBody>
          <a:bodyPr/>
          <a:lstStyle/>
          <a:p>
            <a:r>
              <a:rPr lang="en-US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Države</a:t>
            </a:r>
            <a:r>
              <a:rPr 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po </a:t>
            </a:r>
            <a:r>
              <a:rPr lang="en-US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katerih</a:t>
            </a:r>
            <a:r>
              <a:rPr 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je</a:t>
            </a:r>
            <a:br>
              <a:rPr 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razširjen</a:t>
            </a:r>
            <a:r>
              <a:rPr 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budizem</a:t>
            </a:r>
            <a:r>
              <a:rPr 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8896-AA49-4FBF-8BB1-9480E622D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14066" y="660400"/>
            <a:ext cx="3445934" cy="6485466"/>
          </a:xfrm>
        </p:spPr>
        <p:txBody>
          <a:bodyPr>
            <a:normAutofit fontScale="85000" lnSpcReduction="20000"/>
          </a:bodyPr>
          <a:lstStyle/>
          <a:p>
            <a:pPr marL="571500" lvl="0" indent="-571500">
              <a:buFontTx/>
              <a:buChar char="-"/>
            </a:pPr>
            <a:r>
              <a:rPr lang="en-US" sz="3600" dirty="0" err="1"/>
              <a:t>Tajska</a:t>
            </a:r>
            <a:endParaRPr lang="en-US" sz="3600" dirty="0"/>
          </a:p>
          <a:p>
            <a:pPr marL="571500" lvl="0" indent="-571500">
              <a:buFontTx/>
              <a:buChar char="-"/>
            </a:pPr>
            <a:r>
              <a:rPr lang="en-US" sz="3600" dirty="0"/>
              <a:t>Sri Lanka</a:t>
            </a:r>
          </a:p>
          <a:p>
            <a:pPr marL="571500" lvl="0" indent="-571500">
              <a:buFontTx/>
              <a:buChar char="-"/>
            </a:pPr>
            <a:r>
              <a:rPr lang="en-US" sz="3600" dirty="0" err="1"/>
              <a:t>Kitajska</a:t>
            </a:r>
            <a:endParaRPr lang="en-US" sz="3600" dirty="0"/>
          </a:p>
          <a:p>
            <a:pPr marL="571500" lvl="0" indent="-571500">
              <a:buFontTx/>
              <a:buChar char="-"/>
            </a:pPr>
            <a:r>
              <a:rPr lang="en-US" sz="3600" dirty="0" err="1"/>
              <a:t>Kambodža</a:t>
            </a:r>
            <a:endParaRPr lang="en-US" sz="3600" dirty="0"/>
          </a:p>
          <a:p>
            <a:pPr marL="571500" lvl="0" indent="-571500">
              <a:buFontTx/>
              <a:buChar char="-"/>
            </a:pPr>
            <a:r>
              <a:rPr lang="en-US" sz="3600" dirty="0" err="1"/>
              <a:t>Japonska</a:t>
            </a:r>
            <a:endParaRPr lang="en-US" sz="3600" dirty="0"/>
          </a:p>
          <a:p>
            <a:pPr marL="571500" lvl="0" indent="-571500">
              <a:buFontTx/>
              <a:buChar char="-"/>
            </a:pPr>
            <a:r>
              <a:rPr lang="en-US" sz="3600" dirty="0"/>
              <a:t>Vietnam</a:t>
            </a:r>
          </a:p>
          <a:p>
            <a:pPr marL="571500" lvl="0" indent="-571500">
              <a:buFontTx/>
              <a:buChar char="-"/>
            </a:pPr>
            <a:r>
              <a:rPr lang="en-US" sz="3600" dirty="0" err="1"/>
              <a:t>Južna</a:t>
            </a:r>
            <a:r>
              <a:rPr lang="en-US" sz="3600" dirty="0"/>
              <a:t> Korea</a:t>
            </a:r>
          </a:p>
          <a:p>
            <a:pPr marL="571500" lvl="0" indent="-571500">
              <a:buFontTx/>
              <a:buChar char="-"/>
            </a:pPr>
            <a:r>
              <a:rPr lang="en-US" sz="3600" dirty="0" err="1"/>
              <a:t>Mjanmar</a:t>
            </a:r>
            <a:endParaRPr lang="en-US" sz="3600" dirty="0"/>
          </a:p>
          <a:p>
            <a:pPr marL="571500" lvl="0" indent="-571500">
              <a:buFontTx/>
              <a:buChar char="-"/>
            </a:pPr>
            <a:r>
              <a:rPr lang="en-US" sz="3600" dirty="0"/>
              <a:t>Tibet</a:t>
            </a:r>
          </a:p>
          <a:p>
            <a:pPr marL="571500" lvl="0" indent="-571500">
              <a:buFontTx/>
              <a:buChar char="-"/>
            </a:pPr>
            <a:r>
              <a:rPr lang="en-US" sz="3600" dirty="0"/>
              <a:t>Nepal</a:t>
            </a:r>
          </a:p>
          <a:p>
            <a:pPr marL="571500" lvl="0" indent="-571500">
              <a:buFontTx/>
              <a:buChar char="-"/>
            </a:pPr>
            <a:r>
              <a:rPr lang="en-US" sz="3600" dirty="0" err="1"/>
              <a:t>Mongolija</a:t>
            </a:r>
            <a:endParaRPr lang="en-US" sz="3600" dirty="0"/>
          </a:p>
          <a:p>
            <a:pPr marL="571500" lvl="0" indent="-571500">
              <a:buFontTx/>
              <a:buChar char="-"/>
            </a:pPr>
            <a:endParaRPr lang="en-US" dirty="0"/>
          </a:p>
          <a:p>
            <a:pPr marL="571500" lvl="0" indent="-571500">
              <a:buFontTx/>
              <a:buChar char="-"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C8496-0D63-4559-BFA5-683F57801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19629" y="6168814"/>
            <a:ext cx="1060704" cy="443653"/>
          </a:xfrm>
        </p:spPr>
        <p:txBody>
          <a:bodyPr/>
          <a:lstStyle/>
          <a:p>
            <a:r>
              <a:rPr lang="en-US" sz="2400" dirty="0"/>
              <a:t>IN ŠE VE</a:t>
            </a:r>
            <a:r>
              <a:rPr lang="en-US" sz="2400" dirty="0">
                <a:latin typeface="Bahnschrift Light Condensed" panose="020B0502040204020203" pitchFamily="34" charset="0"/>
              </a:rPr>
              <a:t>Č</a:t>
            </a:r>
            <a:r>
              <a:rPr lang="en-US" sz="2400" dirty="0"/>
              <a:t>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B3CAC3C-FE0B-3B5C-3961-B44B7AFAAD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40" y="3849641"/>
            <a:ext cx="5342466" cy="274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842964"/>
      </p:ext>
    </p:extLst>
  </p:cSld>
  <p:clrMapOvr>
    <a:masterClrMapping/>
  </p:clrMapOvr>
  <p:transition spd="slow"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9FD74-0072-C851-5CD4-3CD861582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Najbolj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znana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sveta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kraja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za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budiste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en-SI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7AC93-FCCA-3C7A-3EFA-510EFB4BE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2740" y="2520943"/>
            <a:ext cx="5157787" cy="823912"/>
          </a:xfrm>
        </p:spPr>
        <p:txBody>
          <a:bodyPr>
            <a:normAutofit fontScale="92500" lnSpcReduction="10000"/>
          </a:bodyPr>
          <a:lstStyle/>
          <a:p>
            <a:r>
              <a:rPr lang="en-GB" sz="4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Lumbini</a:t>
            </a:r>
            <a:endParaRPr lang="en-SI" sz="4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374DD-A005-1427-2BC2-80FA185B49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Kraj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kjer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se je Buda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rodil</a:t>
            </a:r>
            <a:endParaRPr lang="en-SI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1F8135-95CF-1D11-E69A-A3FB0E0B6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Bodh </a:t>
            </a:r>
            <a:r>
              <a:rPr lang="en-GB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Gaja</a:t>
            </a:r>
            <a:endParaRPr lang="en-SI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24ACFD-E60D-4BCE-1F85-F5DC85708B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26666" y="3685575"/>
            <a:ext cx="6184558" cy="2572645"/>
          </a:xfrm>
        </p:spPr>
        <p:txBody>
          <a:bodyPr>
            <a:normAutofit/>
          </a:bodyPr>
          <a:lstStyle/>
          <a:p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Kraj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kjer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je Buda pod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velikim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figovcem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doživel</a:t>
            </a:r>
            <a:r>
              <a:rPr lang="en-GB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razsvetljenje</a:t>
            </a:r>
            <a:endParaRPr lang="en-SI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83225-22F9-BAC5-C3BD-F2DFB3F5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02D55FB-C96C-B927-5649-BD7BCFF6F608}"/>
              </a:ext>
            </a:extLst>
          </p:cNvPr>
          <p:cNvCxnSpPr>
            <a:cxnSpLocks/>
          </p:cNvCxnSpPr>
          <p:nvPr/>
        </p:nvCxnSpPr>
        <p:spPr>
          <a:xfrm>
            <a:off x="3072714" y="4143633"/>
            <a:ext cx="49427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7EA2A42-755C-4ECD-004F-8C05741CC2D2}"/>
              </a:ext>
            </a:extLst>
          </p:cNvPr>
          <p:cNvCxnSpPr>
            <a:cxnSpLocks/>
          </p:cNvCxnSpPr>
          <p:nvPr/>
        </p:nvCxnSpPr>
        <p:spPr>
          <a:xfrm>
            <a:off x="10019270" y="4203357"/>
            <a:ext cx="194413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7096978"/>
      </p:ext>
    </p:extLst>
  </p:cSld>
  <p:clrMapOvr>
    <a:masterClrMapping/>
  </p:clrMapOvr>
  <p:transition spd="slow"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431F3-6BC2-40F2-64B6-7DA33E2F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Smeri</a:t>
            </a:r>
            <a:r>
              <a:rPr lang="en-GB" dirty="0"/>
              <a:t> </a:t>
            </a:r>
            <a:r>
              <a:rPr lang="en-GB" dirty="0" err="1"/>
              <a:t>budizma</a:t>
            </a:r>
            <a:r>
              <a:rPr lang="en-GB" dirty="0"/>
              <a:t>:</a:t>
            </a:r>
            <a:endParaRPr lang="en-S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CF2D75-70EA-ADD8-1958-A1E957A577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81663" y="4572001"/>
            <a:ext cx="5228618" cy="2285999"/>
          </a:xfrm>
        </p:spPr>
        <p:txBody>
          <a:bodyPr/>
          <a:lstStyle/>
          <a:p>
            <a:r>
              <a:rPr lang="en-US" sz="2400" dirty="0"/>
              <a:t>- 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</a:t>
            </a:r>
            <a:r>
              <a:rPr lang="en-US" sz="2400" dirty="0"/>
              <a:t> </a:t>
            </a:r>
            <a:r>
              <a:rPr lang="en-US" sz="2400" dirty="0" err="1">
                <a:solidFill>
                  <a:schemeClr val="accent1"/>
                </a:solidFill>
              </a:rPr>
              <a:t>osredoto</a:t>
            </a:r>
            <a:r>
              <a:rPr lang="en-US" sz="2000" dirty="0" err="1">
                <a:solidFill>
                  <a:schemeClr val="accent1"/>
                </a:solidFill>
                <a:latin typeface="Bahnschrift Light Condensed" panose="020B0502040204020203" pitchFamily="34" charset="0"/>
              </a:rPr>
              <a:t>č</a:t>
            </a:r>
            <a:r>
              <a:rPr lang="en-US" sz="2400" dirty="0" err="1">
                <a:solidFill>
                  <a:schemeClr val="accent1"/>
                </a:solidFill>
              </a:rPr>
              <a:t>a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utje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do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vseh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bitij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</a:t>
            </a:r>
          </a:p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upošteva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pomo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drugim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za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doseganje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Razsvetljenja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Ta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smer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vklju</a:t>
            </a:r>
            <a:r>
              <a:rPr lang="en-US" sz="2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US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uje</a:t>
            </a:r>
            <a:r>
              <a:rPr lang="en-US" sz="2400" dirty="0"/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številne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prakse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kot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so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razli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oblike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meditacije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         </a:t>
            </a:r>
          </a:p>
          <a:p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puja (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obredno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aš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enje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),  in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utje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do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vseh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bitij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D8289-6D1B-6F54-100B-FD4BA4085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7472" y="914399"/>
            <a:ext cx="136188" cy="24285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426538B-AB68-1168-60F4-CE5D005E38F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61190" y="826462"/>
            <a:ext cx="731520" cy="731520"/>
          </a:xfrm>
        </p:spPr>
        <p:txBody>
          <a:bodyPr/>
          <a:lstStyle/>
          <a:p>
            <a:endParaRPr lang="en-SI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49E0EAE-AD48-ADB6-7E62-B6E39FDF24B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390180" y="923739"/>
            <a:ext cx="731520" cy="731520"/>
          </a:xfrm>
        </p:spPr>
        <p:txBody>
          <a:bodyPr/>
          <a:lstStyle/>
          <a:p>
            <a:endParaRPr lang="en-SI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C3D3BE-4508-0409-D896-DE09E5663B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8659" y="982105"/>
            <a:ext cx="731520" cy="731520"/>
          </a:xfrm>
        </p:spPr>
        <p:txBody>
          <a:bodyPr/>
          <a:lstStyle/>
          <a:p>
            <a:endParaRPr lang="en-SI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59B5C4-698E-07C0-C43C-3F536BA0F2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 rot="21410108">
            <a:off x="8905605" y="2292616"/>
            <a:ext cx="3062659" cy="732688"/>
          </a:xfrm>
        </p:spPr>
        <p:txBody>
          <a:bodyPr>
            <a:normAutofit/>
          </a:bodyPr>
          <a:lstStyle/>
          <a:p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Teravada</a:t>
            </a:r>
            <a:r>
              <a:rPr lang="en-GB" sz="3200" dirty="0"/>
              <a:t>  </a:t>
            </a:r>
            <a:endParaRPr lang="en-SI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81C3E8A-CC65-C0E2-D7FA-37C9D41B2DC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373495" y="4101961"/>
            <a:ext cx="2946896" cy="635411"/>
          </a:xfrm>
        </p:spPr>
        <p:txBody>
          <a:bodyPr>
            <a:normAutofit/>
          </a:bodyPr>
          <a:lstStyle/>
          <a:p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Mahajana</a:t>
            </a:r>
            <a:r>
              <a:rPr lang="en-GB" sz="3200" dirty="0"/>
              <a:t> </a:t>
            </a:r>
            <a:endParaRPr lang="en-SI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88F2099-1E23-83C8-C584-8D6DE712868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 rot="313624">
            <a:off x="379377" y="2224521"/>
            <a:ext cx="3210129" cy="625683"/>
          </a:xfrm>
        </p:spPr>
        <p:txBody>
          <a:bodyPr>
            <a:normAutofit/>
          </a:bodyPr>
          <a:lstStyle/>
          <a:p>
            <a:r>
              <a:rPr lang="en-GB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Vadžrajana</a:t>
            </a:r>
            <a:r>
              <a:rPr lang="en-GB" sz="3200" dirty="0"/>
              <a:t> </a:t>
            </a:r>
            <a:r>
              <a:rPr lang="en-GB" dirty="0"/>
              <a:t> </a:t>
            </a:r>
            <a:endParaRPr lang="en-SI" dirty="0"/>
          </a:p>
        </p:txBody>
      </p:sp>
      <p:sp>
        <p:nvSpPr>
          <p:cNvPr id="12" name="Date Placeholder 2">
            <a:extLst>
              <a:ext uri="{FF2B5EF4-FFF2-40B4-BE49-F238E27FC236}">
                <a16:creationId xmlns:a16="http://schemas.microsoft.com/office/drawing/2014/main" id="{E6F915F1-103E-AF95-3484-13BBBF4200F4}"/>
              </a:ext>
            </a:extLst>
          </p:cNvPr>
          <p:cNvSpPr txBox="1">
            <a:spLocks/>
          </p:cNvSpPr>
          <p:nvPr/>
        </p:nvSpPr>
        <p:spPr>
          <a:xfrm>
            <a:off x="9093740" y="2652408"/>
            <a:ext cx="3013953" cy="227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- </a:t>
            </a:r>
            <a:r>
              <a:rPr lang="en-US" sz="2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poudarja</a:t>
            </a:r>
            <a:r>
              <a:rPr 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en-US" sz="2800" dirty="0">
              <a:solidFill>
                <a:schemeClr val="accent1"/>
              </a:solidFill>
            </a:endParaRPr>
          </a:p>
          <a:p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individualno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prakso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dosežke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za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dosego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Nirvane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F1F6F24-3F1A-114E-D023-B6A51F62FAE1}"/>
              </a:ext>
            </a:extLst>
          </p:cNvPr>
          <p:cNvCxnSpPr/>
          <p:nvPr/>
        </p:nvCxnSpPr>
        <p:spPr>
          <a:xfrm>
            <a:off x="9410414" y="3935935"/>
            <a:ext cx="163424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5F06761-1773-D6EC-F391-ED23452AA90D}"/>
              </a:ext>
            </a:extLst>
          </p:cNvPr>
          <p:cNvCxnSpPr/>
          <p:nvPr/>
        </p:nvCxnSpPr>
        <p:spPr>
          <a:xfrm>
            <a:off x="11264630" y="3939702"/>
            <a:ext cx="71011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Date Placeholder 2">
            <a:extLst>
              <a:ext uri="{FF2B5EF4-FFF2-40B4-BE49-F238E27FC236}">
                <a16:creationId xmlns:a16="http://schemas.microsoft.com/office/drawing/2014/main" id="{CAE21128-7332-9FB6-EA33-E3EF4157B09A}"/>
              </a:ext>
            </a:extLst>
          </p:cNvPr>
          <p:cNvSpPr txBox="1">
            <a:spLocks/>
          </p:cNvSpPr>
          <p:nvPr/>
        </p:nvSpPr>
        <p:spPr>
          <a:xfrm>
            <a:off x="8788941" y="3398195"/>
            <a:ext cx="3013953" cy="2276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CA57AA4-06E3-F9C8-EDF9-80B9C41F6D14}"/>
              </a:ext>
            </a:extLst>
          </p:cNvPr>
          <p:cNvSpPr txBox="1"/>
          <p:nvPr/>
        </p:nvSpPr>
        <p:spPr>
          <a:xfrm>
            <a:off x="171044" y="2862643"/>
            <a:ext cx="59671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vklju</a:t>
            </a:r>
            <a:r>
              <a:rPr lang="en-GB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uje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zapletene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rituale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in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vizualizacijo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za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doseganje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Razsvetljenja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v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enem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življenju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 To je</a:t>
            </a:r>
            <a:r>
              <a:rPr lang="en-GB" sz="2400" dirty="0"/>
              <a:t>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najbolj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misti</a:t>
            </a:r>
            <a:r>
              <a:rPr lang="en-GB" sz="20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GB" sz="2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na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smer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budizma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SI" sz="24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55C85DA-F2D7-49C4-769E-2C446EEBEB80}"/>
              </a:ext>
            </a:extLst>
          </p:cNvPr>
          <p:cNvCxnSpPr/>
          <p:nvPr/>
        </p:nvCxnSpPr>
        <p:spPr>
          <a:xfrm>
            <a:off x="6429983" y="5126477"/>
            <a:ext cx="515566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D9EABBB-5711-8E69-55A4-EBA5B58C26FD}"/>
              </a:ext>
            </a:extLst>
          </p:cNvPr>
          <p:cNvCxnSpPr>
            <a:cxnSpLocks/>
          </p:cNvCxnSpPr>
          <p:nvPr/>
        </p:nvCxnSpPr>
        <p:spPr>
          <a:xfrm>
            <a:off x="5077838" y="5505856"/>
            <a:ext cx="187743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6871C40-5382-6034-6816-53E29884880C}"/>
              </a:ext>
            </a:extLst>
          </p:cNvPr>
          <p:cNvCxnSpPr/>
          <p:nvPr/>
        </p:nvCxnSpPr>
        <p:spPr>
          <a:xfrm>
            <a:off x="6507804" y="6229470"/>
            <a:ext cx="100194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B998A90-1CB8-44DB-8472-D0EF66935AED}"/>
              </a:ext>
            </a:extLst>
          </p:cNvPr>
          <p:cNvCxnSpPr/>
          <p:nvPr/>
        </p:nvCxnSpPr>
        <p:spPr>
          <a:xfrm>
            <a:off x="8122596" y="6196519"/>
            <a:ext cx="18482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6AF774E-C370-9078-C01A-CF622A2B1177}"/>
              </a:ext>
            </a:extLst>
          </p:cNvPr>
          <p:cNvCxnSpPr/>
          <p:nvPr/>
        </p:nvCxnSpPr>
        <p:spPr>
          <a:xfrm>
            <a:off x="5097294" y="6575898"/>
            <a:ext cx="4085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66D1B21-C8D2-D122-D575-5C98021AC4F5}"/>
              </a:ext>
            </a:extLst>
          </p:cNvPr>
          <p:cNvCxnSpPr/>
          <p:nvPr/>
        </p:nvCxnSpPr>
        <p:spPr>
          <a:xfrm>
            <a:off x="7324928" y="6556443"/>
            <a:ext cx="156615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F1797D7-C261-8B8D-D18F-C2070A9A39FD}"/>
              </a:ext>
            </a:extLst>
          </p:cNvPr>
          <p:cNvCxnSpPr/>
          <p:nvPr/>
        </p:nvCxnSpPr>
        <p:spPr>
          <a:xfrm>
            <a:off x="428017" y="3589507"/>
            <a:ext cx="12451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A74E624B-A3AA-163D-7397-C60F0C27CC40}"/>
              </a:ext>
            </a:extLst>
          </p:cNvPr>
          <p:cNvCxnSpPr/>
          <p:nvPr/>
        </p:nvCxnSpPr>
        <p:spPr>
          <a:xfrm>
            <a:off x="1896894" y="3579779"/>
            <a:ext cx="39883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0703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build="p"/>
      <p:bldP spid="10" grpId="0" build="p"/>
      <p:bldP spid="11" grpId="0" build="p"/>
      <p:bldP spid="12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C5EC7-4751-6E59-57CA-B1B523415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582" y="389838"/>
            <a:ext cx="1933915" cy="1325563"/>
          </a:xfrm>
        </p:spPr>
        <p:txBody>
          <a:bodyPr/>
          <a:lstStyle/>
          <a:p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Prazniki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en-SI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87C5B-3825-DF02-B3B0-0A143BBB2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7010" y="1985071"/>
            <a:ext cx="10595919" cy="48729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solidFill>
                  <a:schemeClr val="accent1"/>
                </a:solidFill>
              </a:rPr>
              <a:t>    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VESAK</a:t>
            </a:r>
            <a:endParaRPr lang="en-GB" sz="2400" dirty="0">
              <a:solidFill>
                <a:schemeClr val="accent1"/>
              </a:solidFill>
            </a:endParaRPr>
          </a:p>
          <a:p>
            <a:pPr>
              <a:buFontTx/>
              <a:buChar char="-"/>
            </a:pPr>
            <a:r>
              <a:rPr lang="en-GB" sz="2400" dirty="0" err="1"/>
              <a:t>glavni</a:t>
            </a:r>
            <a:r>
              <a:rPr lang="en-GB" sz="2400" dirty="0"/>
              <a:t> </a:t>
            </a:r>
            <a:r>
              <a:rPr lang="en-GB" sz="2400" dirty="0" err="1"/>
              <a:t>praznik</a:t>
            </a:r>
            <a:r>
              <a:rPr lang="en-GB" sz="2400" dirty="0"/>
              <a:t> </a:t>
            </a:r>
            <a:r>
              <a:rPr lang="en-GB" sz="2400" dirty="0" err="1"/>
              <a:t>leta</a:t>
            </a:r>
            <a:r>
              <a:rPr lang="en-GB" sz="2400" dirty="0"/>
              <a:t>     -</a:t>
            </a:r>
            <a:r>
              <a:rPr lang="en-GB" sz="2400" dirty="0" err="1"/>
              <a:t>praznovanje</a:t>
            </a:r>
            <a:r>
              <a:rPr lang="en-GB" sz="2400" dirty="0"/>
              <a:t> </a:t>
            </a:r>
            <a:r>
              <a:rPr lang="en-GB" sz="1800" dirty="0"/>
              <a:t>BUDOVEGA ROJSTVA,  RAZSVETLJENJA,  SMRT</a:t>
            </a:r>
          </a:p>
          <a:p>
            <a:pPr marL="0" indent="0">
              <a:buNone/>
            </a:pPr>
            <a:r>
              <a:rPr lang="en-GB" sz="1800" dirty="0"/>
              <a:t>    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DHARMA DAN</a:t>
            </a:r>
          </a:p>
          <a:p>
            <a:pPr>
              <a:buFontTx/>
              <a:buChar char="-"/>
            </a:pPr>
            <a:r>
              <a:rPr lang="en-GB" sz="2000" dirty="0" err="1"/>
              <a:t>ozna</a:t>
            </a:r>
            <a:r>
              <a:rPr lang="en-GB" sz="1800" dirty="0" err="1">
                <a:latin typeface="Bahnschrift Light Condensed" panose="020B0502040204020203" pitchFamily="34" charset="0"/>
              </a:rPr>
              <a:t>č</a:t>
            </a:r>
            <a:r>
              <a:rPr lang="en-GB" sz="2000" dirty="0" err="1"/>
              <a:t>uje</a:t>
            </a:r>
            <a:r>
              <a:rPr lang="en-GB" sz="2000" dirty="0"/>
              <a:t> </a:t>
            </a:r>
            <a:r>
              <a:rPr lang="en-GB" sz="2000" dirty="0" err="1"/>
              <a:t>za</a:t>
            </a:r>
            <a:r>
              <a:rPr lang="en-GB" sz="1800" dirty="0" err="1">
                <a:latin typeface="Bahnschrift Light Condensed" panose="020B0502040204020203" pitchFamily="34" charset="0"/>
              </a:rPr>
              <a:t>č</a:t>
            </a:r>
            <a:r>
              <a:rPr lang="en-GB" sz="2000" dirty="0" err="1"/>
              <a:t>etek</a:t>
            </a:r>
            <a:r>
              <a:rPr lang="en-GB" sz="2000" dirty="0"/>
              <a:t> </a:t>
            </a:r>
            <a:r>
              <a:rPr lang="en-GB" sz="2000" dirty="0" err="1"/>
              <a:t>Budovega</a:t>
            </a:r>
            <a:r>
              <a:rPr lang="en-GB" sz="2000" dirty="0"/>
              <a:t> </a:t>
            </a:r>
            <a:r>
              <a:rPr lang="en-GB" sz="2000" dirty="0" err="1"/>
              <a:t>u</a:t>
            </a:r>
            <a:r>
              <a:rPr lang="en-GB" sz="1800" dirty="0" err="1">
                <a:latin typeface="Bahnschrift Light Condensed" panose="020B0502040204020203" pitchFamily="34" charset="0"/>
              </a:rPr>
              <a:t>č</a:t>
            </a:r>
            <a:r>
              <a:rPr lang="en-GB" sz="2000" dirty="0" err="1"/>
              <a:t>enja</a:t>
            </a:r>
            <a:endParaRPr lang="en-GB" sz="2000" dirty="0"/>
          </a:p>
          <a:p>
            <a:pPr marL="0" indent="0">
              <a:buNone/>
            </a:pPr>
            <a:r>
              <a:rPr lang="en-GB" sz="2400" dirty="0">
                <a:solidFill>
                  <a:schemeClr val="accent1"/>
                </a:solidFill>
              </a:rPr>
              <a:t>    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BUDISTI</a:t>
            </a:r>
            <a:r>
              <a:rPr lang="en-GB" sz="2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NOVO LETO</a:t>
            </a:r>
            <a:endParaRPr lang="en-GB" sz="2400" dirty="0">
              <a:solidFill>
                <a:schemeClr val="accent1"/>
              </a:solidFill>
            </a:endParaRPr>
          </a:p>
          <a:p>
            <a:pPr>
              <a:buFontTx/>
              <a:buChar char="-"/>
            </a:pPr>
            <a:r>
              <a:rPr lang="en-GB" sz="1400" dirty="0" err="1">
                <a:latin typeface="Bahnschrift Light Condensed" panose="020B0502040204020203" pitchFamily="34" charset="0"/>
              </a:rPr>
              <a:t>Č</a:t>
            </a:r>
            <a:r>
              <a:rPr lang="en-GB" sz="2000" dirty="0" err="1"/>
              <a:t>as</a:t>
            </a:r>
            <a:r>
              <a:rPr lang="en-GB" sz="2000" dirty="0"/>
              <a:t> za </a:t>
            </a:r>
            <a:r>
              <a:rPr lang="en-GB" sz="2000" dirty="0" err="1"/>
              <a:t>meditacijo</a:t>
            </a:r>
            <a:r>
              <a:rPr lang="en-GB" sz="2000" dirty="0"/>
              <a:t>, </a:t>
            </a:r>
            <a:r>
              <a:rPr lang="en-GB" sz="2000" dirty="0" err="1"/>
              <a:t>iskanje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1800" dirty="0" err="1">
                <a:latin typeface="Bahnschrift Light Condensed" panose="020B0502040204020203" pitchFamily="34" charset="0"/>
              </a:rPr>
              <a:t>č</a:t>
            </a:r>
            <a:r>
              <a:rPr lang="en-GB" sz="2000" dirty="0" err="1"/>
              <a:t>inov</a:t>
            </a:r>
            <a:r>
              <a:rPr lang="en-GB" sz="2000" dirty="0"/>
              <a:t> za </a:t>
            </a:r>
            <a:r>
              <a:rPr lang="en-GB" sz="2000" dirty="0" err="1"/>
              <a:t>iboljšanje</a:t>
            </a:r>
            <a:r>
              <a:rPr lang="en-GB" sz="2000" dirty="0"/>
              <a:t> </a:t>
            </a:r>
            <a:r>
              <a:rPr lang="en-GB" sz="2000" dirty="0" err="1"/>
              <a:t>sebe</a:t>
            </a:r>
            <a:endParaRPr lang="en-GB" sz="2000" dirty="0"/>
          </a:p>
          <a:p>
            <a:pPr marL="0" indent="0">
              <a:buNone/>
            </a:pPr>
            <a:r>
              <a:rPr lang="en-GB" sz="2400" dirty="0"/>
              <a:t>     </a:t>
            </a: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PARINIRVANA DAN</a:t>
            </a:r>
          </a:p>
          <a:p>
            <a:pPr marL="0" indent="0">
              <a:buNone/>
            </a:pPr>
            <a:r>
              <a:rPr lang="en-GB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</a:t>
            </a:r>
            <a:r>
              <a:rPr lang="en-GB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Spominja</a:t>
            </a:r>
            <a:r>
              <a:rPr lang="en-GB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na</a:t>
            </a:r>
            <a:r>
              <a:rPr lang="en-GB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dan ko je Buda </a:t>
            </a:r>
            <a:r>
              <a:rPr lang="en-GB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umrl</a:t>
            </a:r>
            <a:r>
              <a:rPr lang="en-GB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in </a:t>
            </a:r>
            <a:r>
              <a:rPr lang="en-GB" sz="200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dosegel</a:t>
            </a:r>
            <a:r>
              <a:rPr lang="en-GB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PRINIRVANO </a:t>
            </a:r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27055-2BD6-EF4A-EF8D-3672F01EF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5EA18-CEF5-999C-FD19-BBF93D0B0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67333-21BF-A8AB-CF62-DA3DE2A9B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18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54082093-E0FF-ACF5-9A1A-B61A1C722FA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D1BA8D-73AC-0D1C-284F-1E341F3E25A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45B1041-4714-47C0-CC3A-F218AD718C5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45EA0B6-BEA3-1B4C-6A53-4B128390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537" y="1351006"/>
            <a:ext cx="2850292" cy="1111860"/>
          </a:xfrm>
        </p:spPr>
        <p:txBody>
          <a:bodyPr>
            <a:noAutofit/>
          </a:bodyPr>
          <a:lstStyle/>
          <a:p>
            <a:r>
              <a:rPr lang="en-GB" sz="7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meditacija</a:t>
            </a:r>
            <a:endParaRPr lang="en-SI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BC50F70-0408-ED76-9612-CE7E3D84C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011" y="2667713"/>
            <a:ext cx="6168699" cy="3091061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tiho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usmerjeno</a:t>
            </a: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premišljevanje</a:t>
            </a:r>
            <a:r>
              <a:rPr lang="en-GB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</a:t>
            </a:r>
            <a:r>
              <a:rPr lang="en-GB" dirty="0"/>
              <a:t> </a:t>
            </a:r>
            <a:r>
              <a:rPr lang="en-GB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sproš</a:t>
            </a:r>
            <a:r>
              <a:rPr lang="en-GB" sz="18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GB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anje</a:t>
            </a:r>
            <a:endParaRPr lang="en-GB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DE0DB86-8550-A082-B936-9814633EFC6B}"/>
              </a:ext>
            </a:extLst>
          </p:cNvPr>
          <p:cNvCxnSpPr>
            <a:cxnSpLocks/>
          </p:cNvCxnSpPr>
          <p:nvPr/>
        </p:nvCxnSpPr>
        <p:spPr>
          <a:xfrm>
            <a:off x="2081718" y="4581728"/>
            <a:ext cx="7879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6820340"/>
      </p:ext>
    </p:extLst>
  </p:cSld>
  <p:clrMapOvr>
    <a:masterClrMapping/>
  </p:clrMapOvr>
  <p:transition spd="slow">
    <p:comb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72A1CA-133C-AD22-3860-4976BFBE2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5787" y="1145060"/>
            <a:ext cx="2562051" cy="1255529"/>
          </a:xfrm>
        </p:spPr>
        <p:txBody>
          <a:bodyPr>
            <a:normAutofit/>
          </a:bodyPr>
          <a:lstStyle/>
          <a:p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nirvana</a:t>
            </a:r>
            <a:endParaRPr lang="en-SI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14CF24-2EBC-D009-1282-C254C1F0E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7565" y="2580164"/>
            <a:ext cx="7300998" cy="3483864"/>
          </a:xfrm>
        </p:spPr>
        <p:txBody>
          <a:bodyPr/>
          <a:lstStyle/>
          <a:p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stanje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popolne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 err="1">
                <a:solidFill>
                  <a:schemeClr val="accent1"/>
                </a:solidFill>
              </a:rPr>
              <a:t>izpraznitve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EGA, ŽELJA in TRPLJENJA</a:t>
            </a:r>
          </a:p>
          <a:p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Glavni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cilj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budizma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je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</a:t>
            </a:r>
            <a:r>
              <a:rPr lang="en-GB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stanje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>
                <a:solidFill>
                  <a:schemeClr val="accent1"/>
                </a:solidFill>
              </a:rPr>
              <a:t>POPOLNE OSVOBODITVE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ali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rasvetljenja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imenvanega</a:t>
            </a:r>
            <a:r>
              <a:rPr lang="en-GB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nirvana</a:t>
            </a:r>
            <a:endParaRPr lang="en-S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5F1AE3-335A-BB31-EC71-54E2AB78C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5814DB5-286A-06C8-C5B0-B3B130484354}"/>
              </a:ext>
            </a:extLst>
          </p:cNvPr>
          <p:cNvCxnSpPr>
            <a:cxnSpLocks/>
          </p:cNvCxnSpPr>
          <p:nvPr/>
        </p:nvCxnSpPr>
        <p:spPr>
          <a:xfrm>
            <a:off x="4630365" y="3472774"/>
            <a:ext cx="661481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CF79ABB-DC64-4268-4D4E-C7CC8ACCDBD3}"/>
              </a:ext>
            </a:extLst>
          </p:cNvPr>
          <p:cNvSpPr txBox="1"/>
          <p:nvPr/>
        </p:nvSpPr>
        <p:spPr>
          <a:xfrm>
            <a:off x="4513633" y="3657600"/>
            <a:ext cx="65953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cilj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budisti</a:t>
            </a:r>
            <a:r>
              <a:rPr lang="en-GB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 Light Condensed" panose="020B0502040204020203" pitchFamily="34" charset="0"/>
              </a:rPr>
              <a:t>č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prakse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kjer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posameznik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doseže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stanje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popolne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razsvetljenosti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osvobodi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sebe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kroga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rojstva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smrti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in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ponovnih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GB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rojstev</a:t>
            </a:r>
            <a:r>
              <a:rPr lang="en-GB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(samsara).</a:t>
            </a:r>
            <a:endParaRPr lang="en-SI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67625909"/>
      </p:ext>
    </p:extLst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terms/"/>
    <ds:schemaRef ds:uri="16c05727-aa75-4e4a-9b5f-8a80a1165891"/>
    <ds:schemaRef ds:uri="71af3243-3dd4-4a8d-8c0d-dd76da1f02a5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46576</TotalTime>
  <Words>370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Bahnschrift Light</vt:lpstr>
      <vt:lpstr>Bahnschrift Light Condensed</vt:lpstr>
      <vt:lpstr>Bahnschrift Light SemiCondensed</vt:lpstr>
      <vt:lpstr>Calibri</vt:lpstr>
      <vt:lpstr>The Hand Black</vt:lpstr>
      <vt:lpstr>The Serif Hand Black</vt:lpstr>
      <vt:lpstr>SketchyVTI</vt:lpstr>
      <vt:lpstr>budizem</vt:lpstr>
      <vt:lpstr>Budizem :</vt:lpstr>
      <vt:lpstr>SIMBOLI BUDIZMA:</vt:lpstr>
      <vt:lpstr>Države po katerih je  razširjen budizem:</vt:lpstr>
      <vt:lpstr>Najbolj znana sveta kraja za budiste:</vt:lpstr>
      <vt:lpstr>Smeri budizma:</vt:lpstr>
      <vt:lpstr>Prazniki:</vt:lpstr>
      <vt:lpstr>meditacija</vt:lpstr>
      <vt:lpstr>nirvana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budizem</dc:title>
  <dc:creator>Jost</dc:creator>
  <cp:lastModifiedBy>Kastelic, Monika</cp:lastModifiedBy>
  <cp:revision>7</cp:revision>
  <cp:lastPrinted>2024-04-04T12:22:16Z</cp:lastPrinted>
  <dcterms:created xsi:type="dcterms:W3CDTF">2024-03-06T18:29:41Z</dcterms:created>
  <dcterms:modified xsi:type="dcterms:W3CDTF">2024-05-16T09:51:37Z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