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67" r:id="rId8"/>
    <p:sldId id="276" r:id="rId9"/>
    <p:sldId id="269" r:id="rId10"/>
    <p:sldId id="268" r:id="rId11"/>
    <p:sldId id="271" r:id="rId12"/>
    <p:sldId id="272" r:id="rId13"/>
    <p:sldId id="270" r:id="rId14"/>
    <p:sldId id="275" r:id="rId15"/>
    <p:sldId id="287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8EADAA-92CF-D79F-1622-9D5E4B35B8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D514021-70AB-0680-0E46-611FE0668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2AD19CE-3BAF-0ED8-2425-E4107E39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89F6-193D-4999-B7C3-43EAB552226F}" type="datetimeFigureOut">
              <a:rPr lang="sl-SI" smtClean="0"/>
              <a:t>16. 05. 2024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5C90AC2-FB6F-9BE4-A69F-510A52C9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82EE343-C330-0584-B108-2924C779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6884-F603-4F37-8AF6-80C48BF020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740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610C16-1693-7DCB-91B4-943707744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9970D82-1F17-234C-D96F-7E39B1278F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148CF13-E014-B1A3-34D2-9CB5188F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89F6-193D-4999-B7C3-43EAB552226F}" type="datetimeFigureOut">
              <a:rPr lang="sl-SI" smtClean="0"/>
              <a:t>16. 05. 2024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25241BD-3D6E-8F49-82CC-4C255B710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6ACAE61-F490-6396-1D73-5D32BDAE9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6884-F603-4F37-8AF6-80C48BF020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312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B592029A-FB34-66C2-1051-14350FCA17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5644DA7-FF10-D4C2-975F-943A851F4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DD028DE-4F99-0AAA-5EE4-8BA59AD7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89F6-193D-4999-B7C3-43EAB552226F}" type="datetimeFigureOut">
              <a:rPr lang="sl-SI" smtClean="0"/>
              <a:t>16. 05. 2024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061B38F-E4EA-4B5F-5CC1-41F3C9784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5607D89-D494-CC93-8186-875547DCF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6884-F603-4F37-8AF6-80C48BF020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704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B92C9E-1102-3D62-62E9-193FCC878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FAE96A8-11C3-E628-2342-2E939536A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EAFC78C-F200-931E-4ECA-2E03CD3A5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89F6-193D-4999-B7C3-43EAB552226F}" type="datetimeFigureOut">
              <a:rPr lang="sl-SI" smtClean="0"/>
              <a:t>16. 05. 2024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F4FCA51-AB25-94B2-83D7-6AB7F8419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C284961-BC02-B83C-D0D7-EE8737917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6884-F603-4F37-8AF6-80C48BF020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254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59D871-9F7B-C0ED-B798-EA7CA8C18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38C4B88-1E0B-F533-17D9-3AC1BDE29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D88CB08-6896-8411-044C-892C96AF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89F6-193D-4999-B7C3-43EAB552226F}" type="datetimeFigureOut">
              <a:rPr lang="sl-SI" smtClean="0"/>
              <a:t>16. 05. 2024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1A666E5-BDAB-34E9-2A26-F9F1EB91E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BB08E0F-DFF2-405F-DA45-B9EDCAADB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6884-F603-4F37-8AF6-80C48BF020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66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BDBEFC-D734-67A5-C9B4-D4EDAFEF8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7183FE2-A8F3-6962-F300-59CB00AF9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5DD4133-399C-7B73-5135-49644CC0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E61DFA1-583B-8602-8B4B-72E52ECE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89F6-193D-4999-B7C3-43EAB552226F}" type="datetimeFigureOut">
              <a:rPr lang="sl-SI" smtClean="0"/>
              <a:t>16. 05. 2024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888EBAA-706B-E033-B0D1-FCC24F4E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6228ACE-266F-C1DC-DAA9-54D9D9DDF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6884-F603-4F37-8AF6-80C48BF020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0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D90568-3C9D-0CD0-42FC-8D539F314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BBF80A8-243A-C629-DF4B-0D534804E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BD9A798-26FE-960F-1FE9-E4DD35EF3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D7F4BDA9-3764-59B0-7CAB-678C90D4FB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9F51A9E9-209A-78AA-5DF5-93A06E74F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A136AADE-3197-C9BD-D7B9-EB3A5DD32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89F6-193D-4999-B7C3-43EAB552226F}" type="datetimeFigureOut">
              <a:rPr lang="sl-SI" smtClean="0"/>
              <a:t>16. 05. 2024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7559CD21-9BEE-8188-8EBD-0FB9CD8A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22948146-BD06-D490-69D3-63741D397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6884-F603-4F37-8AF6-80C48BF020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420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B5EA6A-88A2-1B79-3175-632F7F8D5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C0E778F-FD73-32AA-F897-2876E6BC6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89F6-193D-4999-B7C3-43EAB552226F}" type="datetimeFigureOut">
              <a:rPr lang="sl-SI" smtClean="0"/>
              <a:t>16. 05. 2024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E5B7A6B-B5D3-D4AF-40DC-99603986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C78E6F3-8118-35DB-9895-DD944734B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6884-F603-4F37-8AF6-80C48BF020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810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8C652C2C-C309-4718-43C0-50D34F545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89F6-193D-4999-B7C3-43EAB552226F}" type="datetimeFigureOut">
              <a:rPr lang="sl-SI" smtClean="0"/>
              <a:t>16. 05. 2024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8CC5BBAE-83A3-596C-294F-FD18D31E2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E044E60-88D9-6BBE-1C95-DD816CB5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6884-F603-4F37-8AF6-80C48BF020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357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ED203F-10A9-68FD-E198-EAA7E13FC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FD0068F-921D-007E-6590-646EF997F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34C2564-48A1-ECE0-5552-A28FD58A0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A37D1AB-1F78-DB89-C443-01453A5B3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89F6-193D-4999-B7C3-43EAB552226F}" type="datetimeFigureOut">
              <a:rPr lang="sl-SI" smtClean="0"/>
              <a:t>16. 05. 2024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486E9A3-ABA9-2F77-6E5A-129992B66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310BBF4-5760-B811-5CBE-1A17B3DDE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6884-F603-4F37-8AF6-80C48BF020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279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098618-3C99-C17C-4110-A75433CFF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65CED20A-A5BF-8FF7-A953-FF3D24BF7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2B0F1A10-67E9-33F6-DFBD-8B479B622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13A2BAF-47D5-0778-E973-39385141F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89F6-193D-4999-B7C3-43EAB552226F}" type="datetimeFigureOut">
              <a:rPr lang="sl-SI" smtClean="0"/>
              <a:t>16. 05. 2024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360DFF3-400D-D830-953D-BFAEFE4FB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4D73CF2-6E5B-9732-0EDA-0306E545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6884-F603-4F37-8AF6-80C48BF020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424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34D7FCF6-3167-31CE-0CF8-FBFE34008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3E00856-335E-60F3-EEBA-827FE5A4D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F84142D-839A-D179-9BE9-1E1178DC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489F6-193D-4999-B7C3-43EAB552226F}" type="datetimeFigureOut">
              <a:rPr lang="sl-SI" smtClean="0"/>
              <a:t>16. 05. 2024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65FC791-3A62-4626-8E4B-5B5ECCF01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C89120F-4064-AAC5-843F-1C5DC2DBB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96884-F603-4F37-8AF6-80C48BF020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759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Skupina 30">
            <a:extLst>
              <a:ext uri="{FF2B5EF4-FFF2-40B4-BE49-F238E27FC236}">
                <a16:creationId xmlns:a16="http://schemas.microsoft.com/office/drawing/2014/main" id="{F4AC2D2A-A831-1795-C83C-2CE0F6E1BC11}"/>
              </a:ext>
            </a:extLst>
          </p:cNvPr>
          <p:cNvGrpSpPr/>
          <p:nvPr/>
        </p:nvGrpSpPr>
        <p:grpSpPr>
          <a:xfrm>
            <a:off x="3415282" y="-716907"/>
            <a:ext cx="8776718" cy="8322136"/>
            <a:chOff x="3415282" y="-716907"/>
            <a:chExt cx="8776718" cy="8322136"/>
          </a:xfr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colorTemperature colorTemp="5133"/>
                      </a14:imgEffect>
                      <a14:imgEffect>
                        <a14:saturation sat="160000"/>
                      </a14:imgEffect>
                      <a14:imgEffect>
                        <a14:brightnessContrast bright="-6000" contrast="31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" name="Šestkotnik 3">
              <a:extLst>
                <a:ext uri="{FF2B5EF4-FFF2-40B4-BE49-F238E27FC236}">
                  <a16:creationId xmlns:a16="http://schemas.microsoft.com/office/drawing/2014/main" id="{F4594B34-5937-9836-A91D-279AF331F31D}"/>
                </a:ext>
              </a:extLst>
            </p:cNvPr>
            <p:cNvSpPr/>
            <p:nvPr/>
          </p:nvSpPr>
          <p:spPr>
            <a:xfrm>
              <a:off x="9708796" y="575170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" name="Šestkotnik 4">
              <a:extLst>
                <a:ext uri="{FF2B5EF4-FFF2-40B4-BE49-F238E27FC236}">
                  <a16:creationId xmlns:a16="http://schemas.microsoft.com/office/drawing/2014/main" id="{B6C103E6-6009-B264-1744-AD24CCD79DFB}"/>
                </a:ext>
              </a:extLst>
            </p:cNvPr>
            <p:cNvSpPr/>
            <p:nvPr/>
          </p:nvSpPr>
          <p:spPr>
            <a:xfrm flipV="1">
              <a:off x="10933044" y="6474515"/>
              <a:ext cx="1258956" cy="1060173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Šestkotnik 5">
              <a:extLst>
                <a:ext uri="{FF2B5EF4-FFF2-40B4-BE49-F238E27FC236}">
                  <a16:creationId xmlns:a16="http://schemas.microsoft.com/office/drawing/2014/main" id="{6A4DBA8C-1E79-A9A5-894A-05DB7BFB6214}"/>
                </a:ext>
              </a:extLst>
            </p:cNvPr>
            <p:cNvSpPr/>
            <p:nvPr/>
          </p:nvSpPr>
          <p:spPr>
            <a:xfrm>
              <a:off x="10933044" y="5162550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7" name="Šestkotnik 6">
              <a:extLst>
                <a:ext uri="{FF2B5EF4-FFF2-40B4-BE49-F238E27FC236}">
                  <a16:creationId xmlns:a16="http://schemas.microsoft.com/office/drawing/2014/main" id="{72FC4DDC-F869-8675-FB35-B753E42885A9}"/>
                </a:ext>
              </a:extLst>
            </p:cNvPr>
            <p:cNvSpPr/>
            <p:nvPr/>
          </p:nvSpPr>
          <p:spPr>
            <a:xfrm>
              <a:off x="10933044" y="3850585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8" name="Šestkotnik 7">
              <a:extLst>
                <a:ext uri="{FF2B5EF4-FFF2-40B4-BE49-F238E27FC236}">
                  <a16:creationId xmlns:a16="http://schemas.microsoft.com/office/drawing/2014/main" id="{FC457731-A4F5-9337-341A-B6A04B3446E3}"/>
                </a:ext>
              </a:extLst>
            </p:cNvPr>
            <p:cNvSpPr/>
            <p:nvPr/>
          </p:nvSpPr>
          <p:spPr>
            <a:xfrm>
              <a:off x="10933044" y="2538620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Šestkotnik 8">
              <a:extLst>
                <a:ext uri="{FF2B5EF4-FFF2-40B4-BE49-F238E27FC236}">
                  <a16:creationId xmlns:a16="http://schemas.microsoft.com/office/drawing/2014/main" id="{542AD874-EBEB-EE56-BF6E-604BD01337AD}"/>
                </a:ext>
              </a:extLst>
            </p:cNvPr>
            <p:cNvSpPr/>
            <p:nvPr/>
          </p:nvSpPr>
          <p:spPr>
            <a:xfrm>
              <a:off x="10933044" y="1226655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Šestkotnik 9">
              <a:extLst>
                <a:ext uri="{FF2B5EF4-FFF2-40B4-BE49-F238E27FC236}">
                  <a16:creationId xmlns:a16="http://schemas.microsoft.com/office/drawing/2014/main" id="{F766D731-88E4-EFB5-10F4-EF1E7FD83F6E}"/>
                </a:ext>
              </a:extLst>
            </p:cNvPr>
            <p:cNvSpPr/>
            <p:nvPr/>
          </p:nvSpPr>
          <p:spPr>
            <a:xfrm>
              <a:off x="10933044" y="-85310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Šestkotnik 10">
              <a:extLst>
                <a:ext uri="{FF2B5EF4-FFF2-40B4-BE49-F238E27FC236}">
                  <a16:creationId xmlns:a16="http://schemas.microsoft.com/office/drawing/2014/main" id="{9D4010A5-7338-701D-A7CE-896781E37714}"/>
                </a:ext>
              </a:extLst>
            </p:cNvPr>
            <p:cNvSpPr/>
            <p:nvPr/>
          </p:nvSpPr>
          <p:spPr>
            <a:xfrm>
              <a:off x="8415132" y="3798817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12" name="Šestkotnik 11">
              <a:extLst>
                <a:ext uri="{FF2B5EF4-FFF2-40B4-BE49-F238E27FC236}">
                  <a16:creationId xmlns:a16="http://schemas.microsoft.com/office/drawing/2014/main" id="{C56532D1-E3E9-E5FE-DF62-58A3A87B44A6}"/>
                </a:ext>
              </a:extLst>
            </p:cNvPr>
            <p:cNvSpPr/>
            <p:nvPr/>
          </p:nvSpPr>
          <p:spPr>
            <a:xfrm>
              <a:off x="8415132" y="5171936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Šestkotnik 12">
              <a:extLst>
                <a:ext uri="{FF2B5EF4-FFF2-40B4-BE49-F238E27FC236}">
                  <a16:creationId xmlns:a16="http://schemas.microsoft.com/office/drawing/2014/main" id="{6A8F1BF0-45EF-5289-1E5B-9FC7B9904B00}"/>
                </a:ext>
              </a:extLst>
            </p:cNvPr>
            <p:cNvSpPr/>
            <p:nvPr/>
          </p:nvSpPr>
          <p:spPr>
            <a:xfrm>
              <a:off x="9719838" y="-716907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4" name="Šestkotnik 13">
              <a:extLst>
                <a:ext uri="{FF2B5EF4-FFF2-40B4-BE49-F238E27FC236}">
                  <a16:creationId xmlns:a16="http://schemas.microsoft.com/office/drawing/2014/main" id="{1DA84E59-1F56-3E73-FEE7-F49B04E06122}"/>
                </a:ext>
              </a:extLst>
            </p:cNvPr>
            <p:cNvSpPr/>
            <p:nvPr/>
          </p:nvSpPr>
          <p:spPr>
            <a:xfrm>
              <a:off x="9708796" y="1874533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5" name="Šestkotnik 14">
              <a:extLst>
                <a:ext uri="{FF2B5EF4-FFF2-40B4-BE49-F238E27FC236}">
                  <a16:creationId xmlns:a16="http://schemas.microsoft.com/office/drawing/2014/main" id="{80BFEDEA-6506-5111-EF39-607156D0F676}"/>
                </a:ext>
              </a:extLst>
            </p:cNvPr>
            <p:cNvSpPr/>
            <p:nvPr/>
          </p:nvSpPr>
          <p:spPr>
            <a:xfrm>
              <a:off x="9713843" y="3186498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6" name="Šestkotnik 15">
              <a:extLst>
                <a:ext uri="{FF2B5EF4-FFF2-40B4-BE49-F238E27FC236}">
                  <a16:creationId xmlns:a16="http://schemas.microsoft.com/office/drawing/2014/main" id="{62435BF3-E134-7452-728F-2BB16D382345}"/>
                </a:ext>
              </a:extLst>
            </p:cNvPr>
            <p:cNvSpPr/>
            <p:nvPr/>
          </p:nvSpPr>
          <p:spPr>
            <a:xfrm>
              <a:off x="9685130" y="4485861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Šestkotnik 16">
              <a:extLst>
                <a:ext uri="{FF2B5EF4-FFF2-40B4-BE49-F238E27FC236}">
                  <a16:creationId xmlns:a16="http://schemas.microsoft.com/office/drawing/2014/main" id="{191D9B02-E8FA-56B9-5FDB-2EE92EF523FC}"/>
                </a:ext>
              </a:extLst>
            </p:cNvPr>
            <p:cNvSpPr/>
            <p:nvPr/>
          </p:nvSpPr>
          <p:spPr>
            <a:xfrm>
              <a:off x="9674088" y="5797826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8" name="Šestkotnik 17">
              <a:extLst>
                <a:ext uri="{FF2B5EF4-FFF2-40B4-BE49-F238E27FC236}">
                  <a16:creationId xmlns:a16="http://schemas.microsoft.com/office/drawing/2014/main" id="{BB61ADDA-3828-8EDF-D8A2-B1D38894B1B8}"/>
                </a:ext>
              </a:extLst>
            </p:cNvPr>
            <p:cNvSpPr/>
            <p:nvPr/>
          </p:nvSpPr>
          <p:spPr>
            <a:xfrm>
              <a:off x="8478236" y="1162246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9" name="Šestkotnik 18">
              <a:extLst>
                <a:ext uri="{FF2B5EF4-FFF2-40B4-BE49-F238E27FC236}">
                  <a16:creationId xmlns:a16="http://schemas.microsoft.com/office/drawing/2014/main" id="{F8F02DC3-B113-717B-7788-6ADFB283D4FD}"/>
                </a:ext>
              </a:extLst>
            </p:cNvPr>
            <p:cNvSpPr/>
            <p:nvPr/>
          </p:nvSpPr>
          <p:spPr>
            <a:xfrm>
              <a:off x="8506632" y="-85310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0" name="Šestkotnik 19">
              <a:extLst>
                <a:ext uri="{FF2B5EF4-FFF2-40B4-BE49-F238E27FC236}">
                  <a16:creationId xmlns:a16="http://schemas.microsoft.com/office/drawing/2014/main" id="{A67EF9E3-A19B-EF92-7688-654B40F410F6}"/>
                </a:ext>
              </a:extLst>
            </p:cNvPr>
            <p:cNvSpPr/>
            <p:nvPr/>
          </p:nvSpPr>
          <p:spPr>
            <a:xfrm>
              <a:off x="8449840" y="2465076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1" name="Šestkotnik 20">
              <a:extLst>
                <a:ext uri="{FF2B5EF4-FFF2-40B4-BE49-F238E27FC236}">
                  <a16:creationId xmlns:a16="http://schemas.microsoft.com/office/drawing/2014/main" id="{3516D392-D22A-E316-A508-0A8923C13B5F}"/>
                </a:ext>
              </a:extLst>
            </p:cNvPr>
            <p:cNvSpPr/>
            <p:nvPr/>
          </p:nvSpPr>
          <p:spPr>
            <a:xfrm>
              <a:off x="8384526" y="6545055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2" name="Šestkotnik 21">
              <a:extLst>
                <a:ext uri="{FF2B5EF4-FFF2-40B4-BE49-F238E27FC236}">
                  <a16:creationId xmlns:a16="http://schemas.microsoft.com/office/drawing/2014/main" id="{6AE7D82C-7FCA-D40A-2129-4A158D5045E5}"/>
                </a:ext>
              </a:extLst>
            </p:cNvPr>
            <p:cNvSpPr/>
            <p:nvPr/>
          </p:nvSpPr>
          <p:spPr>
            <a:xfrm>
              <a:off x="7165640" y="3090298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3" name="Šestkotnik 22">
              <a:extLst>
                <a:ext uri="{FF2B5EF4-FFF2-40B4-BE49-F238E27FC236}">
                  <a16:creationId xmlns:a16="http://schemas.microsoft.com/office/drawing/2014/main" id="{BA5ECF1E-7276-3C79-FE72-81B2FEF4BBBC}"/>
                </a:ext>
              </a:extLst>
            </p:cNvPr>
            <p:cNvSpPr/>
            <p:nvPr/>
          </p:nvSpPr>
          <p:spPr>
            <a:xfrm>
              <a:off x="7219280" y="4421797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4" name="Šestkotnik 23">
              <a:extLst>
                <a:ext uri="{FF2B5EF4-FFF2-40B4-BE49-F238E27FC236}">
                  <a16:creationId xmlns:a16="http://schemas.microsoft.com/office/drawing/2014/main" id="{81D61AEE-B145-6D15-C026-237A513A7912}"/>
                </a:ext>
              </a:extLst>
            </p:cNvPr>
            <p:cNvSpPr/>
            <p:nvPr/>
          </p:nvSpPr>
          <p:spPr>
            <a:xfrm>
              <a:off x="7174163" y="5792006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5" name="Šestkotnik 24">
              <a:extLst>
                <a:ext uri="{FF2B5EF4-FFF2-40B4-BE49-F238E27FC236}">
                  <a16:creationId xmlns:a16="http://schemas.microsoft.com/office/drawing/2014/main" id="{3AD4C3D7-4A0D-7400-A80D-423DEB075BB8}"/>
                </a:ext>
              </a:extLst>
            </p:cNvPr>
            <p:cNvSpPr/>
            <p:nvPr/>
          </p:nvSpPr>
          <p:spPr>
            <a:xfrm>
              <a:off x="5963800" y="6474515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Šestkotnik 25">
              <a:extLst>
                <a:ext uri="{FF2B5EF4-FFF2-40B4-BE49-F238E27FC236}">
                  <a16:creationId xmlns:a16="http://schemas.microsoft.com/office/drawing/2014/main" id="{608235F3-033F-C0E6-4207-356A211177AB}"/>
                </a:ext>
              </a:extLst>
            </p:cNvPr>
            <p:cNvSpPr/>
            <p:nvPr/>
          </p:nvSpPr>
          <p:spPr>
            <a:xfrm>
              <a:off x="5909686" y="5162550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7" name="Šestkotnik 26">
              <a:extLst>
                <a:ext uri="{FF2B5EF4-FFF2-40B4-BE49-F238E27FC236}">
                  <a16:creationId xmlns:a16="http://schemas.microsoft.com/office/drawing/2014/main" id="{7EDD4DC1-AA71-9AFB-DC82-610EEA23291F}"/>
                </a:ext>
              </a:extLst>
            </p:cNvPr>
            <p:cNvSpPr/>
            <p:nvPr/>
          </p:nvSpPr>
          <p:spPr>
            <a:xfrm>
              <a:off x="4652940" y="5802016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8" name="Šestkotnik 27">
              <a:extLst>
                <a:ext uri="{FF2B5EF4-FFF2-40B4-BE49-F238E27FC236}">
                  <a16:creationId xmlns:a16="http://schemas.microsoft.com/office/drawing/2014/main" id="{4F92BD89-7604-B37A-6305-056584D7846C}"/>
                </a:ext>
              </a:extLst>
            </p:cNvPr>
            <p:cNvSpPr/>
            <p:nvPr/>
          </p:nvSpPr>
          <p:spPr>
            <a:xfrm>
              <a:off x="5945179" y="3772807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9" name="Šestkotnik 28">
              <a:extLst>
                <a:ext uri="{FF2B5EF4-FFF2-40B4-BE49-F238E27FC236}">
                  <a16:creationId xmlns:a16="http://schemas.microsoft.com/office/drawing/2014/main" id="{3FE2F63E-3EB4-F098-7D82-66B4B1A18C73}"/>
                </a:ext>
              </a:extLst>
            </p:cNvPr>
            <p:cNvSpPr/>
            <p:nvPr/>
          </p:nvSpPr>
          <p:spPr>
            <a:xfrm>
              <a:off x="3415282" y="6474515"/>
              <a:ext cx="1258956" cy="1060174"/>
            </a:xfrm>
            <a:prstGeom prst="hexagon">
              <a:avLst/>
            </a:prstGeom>
            <a:grp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32" name="PoljeZBesedilom 31">
            <a:extLst>
              <a:ext uri="{FF2B5EF4-FFF2-40B4-BE49-F238E27FC236}">
                <a16:creationId xmlns:a16="http://schemas.microsoft.com/office/drawing/2014/main" id="{61239C4A-9042-037B-07DA-C155BB47AC7D}"/>
              </a:ext>
            </a:extLst>
          </p:cNvPr>
          <p:cNvSpPr txBox="1"/>
          <p:nvPr/>
        </p:nvSpPr>
        <p:spPr>
          <a:xfrm>
            <a:off x="529771" y="1211681"/>
            <a:ext cx="7467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dirty="0">
                <a:latin typeface="Showcard Gothic" panose="04020904020102020604" pitchFamily="82" charset="0"/>
              </a:rPr>
              <a:t>HINDUIZEM</a:t>
            </a:r>
          </a:p>
        </p:txBody>
      </p:sp>
      <p:pic>
        <p:nvPicPr>
          <p:cNvPr id="2050" name="Picture 2" descr="Om - Vicipaedia">
            <a:extLst>
              <a:ext uri="{FF2B5EF4-FFF2-40B4-BE49-F238E27FC236}">
                <a16:creationId xmlns:a16="http://schemas.microsoft.com/office/drawing/2014/main" id="{F0C2115D-4790-995A-9249-BB42F36FA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62" y="3429000"/>
            <a:ext cx="2133990" cy="22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43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F823E9-877E-83C6-0436-AB71A5FD1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Showcard Gothic" panose="04020904020102020604" pitchFamily="82" charset="0"/>
              </a:rPr>
              <a:t>Svete knjige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90AE106-9989-F78C-8EAF-12B9605E4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Veliko svetih besedil</a:t>
            </a:r>
          </a:p>
          <a:p>
            <a:r>
              <a:rPr lang="sl-SI" dirty="0"/>
              <a:t>Vse knjige so napisane v sanskrtu</a:t>
            </a:r>
          </a:p>
          <a:p>
            <a:r>
              <a:rPr lang="sl-SI" dirty="0"/>
              <a:t>Najstarejša hindujska sveta besedila so vede</a:t>
            </a:r>
          </a:p>
          <a:p>
            <a:r>
              <a:rPr lang="sl-SI" dirty="0"/>
              <a:t>Ustno izročilo, kasneje zapisane</a:t>
            </a:r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5740B642-48C7-6D9B-7488-598863A62DB4}"/>
              </a:ext>
            </a:extLst>
          </p:cNvPr>
          <p:cNvSpPr/>
          <p:nvPr/>
        </p:nvSpPr>
        <p:spPr>
          <a:xfrm>
            <a:off x="8123583" y="3246783"/>
            <a:ext cx="3816625" cy="3246092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92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204E17-36F4-1BC4-65F2-93720BA8F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Showcard Gothic" panose="04020904020102020604" pitchFamily="82" charset="0"/>
              </a:rPr>
              <a:t>prazniki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FC4D21B-CDF1-B87D-21BE-4A48F0B7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HOLI - praznik pomladi </a:t>
            </a:r>
          </a:p>
          <a:p>
            <a:r>
              <a:rPr lang="sl-SI" dirty="0"/>
              <a:t>DIWALI - praznik luči</a:t>
            </a:r>
          </a:p>
          <a:p>
            <a:r>
              <a:rPr lang="sl-SI" dirty="0"/>
              <a:t>JANMAŠTAMI - rojstvo Krišne</a:t>
            </a:r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F9101C60-74A7-5D2F-C63D-E6C7E03D6226}"/>
              </a:ext>
            </a:extLst>
          </p:cNvPr>
          <p:cNvSpPr/>
          <p:nvPr/>
        </p:nvSpPr>
        <p:spPr>
          <a:xfrm>
            <a:off x="7063408" y="3207026"/>
            <a:ext cx="4859421" cy="340408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595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DF181A-4984-8580-8157-33FAC400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l-SI" dirty="0">
                <a:latin typeface="Showcard Gothic" panose="04020904020102020604" pitchFamily="82" charset="0"/>
              </a:rPr>
              <a:t>Obredi in romanja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01E8249-C1E9-5DF5-BBF9-9AE6429DA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ROJSTVO - dojenčku na uho povedo molitev</a:t>
            </a:r>
          </a:p>
          <a:p>
            <a:r>
              <a:rPr lang="sl-SI" dirty="0"/>
              <a:t>VERSKI OBREDI DOMA - zelo različni, čaščenje, recitiranje, joga…</a:t>
            </a:r>
          </a:p>
          <a:p>
            <a:r>
              <a:rPr lang="sl-SI" dirty="0"/>
              <a:t>SMRT - truplo zažgejo in vržejo v reko Ganges</a:t>
            </a:r>
          </a:p>
          <a:p>
            <a:r>
              <a:rPr lang="sl-SI" dirty="0"/>
              <a:t>ROMANJA - kopanje v reki Ganges</a:t>
            </a:r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703B0D39-6F82-4833-976C-F7CEF5620467}"/>
              </a:ext>
            </a:extLst>
          </p:cNvPr>
          <p:cNvSpPr/>
          <p:nvPr/>
        </p:nvSpPr>
        <p:spPr>
          <a:xfrm>
            <a:off x="357808" y="3949148"/>
            <a:ext cx="4055166" cy="2908852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457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9B94D1-8D9F-C114-9E66-C4F2D71AB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Showcard Gothic" panose="04020904020102020604" pitchFamily="82" charset="0"/>
              </a:rPr>
              <a:t>prehrana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077236-99D9-E3BE-CB3D-99D04F1A7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Večina </a:t>
            </a:r>
            <a:r>
              <a:rPr lang="sl-SI" dirty="0" err="1"/>
              <a:t>vegetarjancev</a:t>
            </a:r>
            <a:endParaRPr lang="sl-SI" dirty="0"/>
          </a:p>
          <a:p>
            <a:r>
              <a:rPr lang="sl-SI" dirty="0"/>
              <a:t>Krava</a:t>
            </a:r>
            <a:r>
              <a:rPr lang="en-US" dirty="0"/>
              <a:t> –</a:t>
            </a:r>
            <a:r>
              <a:rPr lang="en-US" dirty="0" err="1"/>
              <a:t>sveta</a:t>
            </a:r>
            <a:r>
              <a:rPr lang="en-US" dirty="0"/>
              <a:t> </a:t>
            </a:r>
            <a:r>
              <a:rPr lang="en-US" dirty="0" err="1"/>
              <a:t>žival</a:t>
            </a:r>
            <a:endParaRPr lang="sl-SI" dirty="0"/>
          </a:p>
          <a:p>
            <a:r>
              <a:rPr lang="sl-SI" dirty="0"/>
              <a:t>Mleko in jajca</a:t>
            </a:r>
          </a:p>
          <a:p>
            <a:r>
              <a:rPr lang="sl-SI" dirty="0"/>
              <a:t>Post</a:t>
            </a:r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6D2528AA-71E7-45F8-83B8-225A072D3BA1}"/>
              </a:ext>
            </a:extLst>
          </p:cNvPr>
          <p:cNvSpPr/>
          <p:nvPr/>
        </p:nvSpPr>
        <p:spPr>
          <a:xfrm>
            <a:off x="6321287" y="2690191"/>
            <a:ext cx="5658678" cy="4041913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99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77B284-4CC9-113A-21CA-8715CD6CD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Showcard Gothic" panose="04020904020102020604" pitchFamily="82" charset="0"/>
              </a:rPr>
              <a:t>joga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A3325BE-0636-64E5-FA3E-090316AFF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Povezovanje z bogom</a:t>
            </a:r>
          </a:p>
          <a:p>
            <a:r>
              <a:rPr lang="sl-SI" dirty="0"/>
              <a:t>Uri telo, um, zdravje, mir…</a:t>
            </a:r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F8308E73-790D-AA1C-B666-B121A4E827BD}"/>
              </a:ext>
            </a:extLst>
          </p:cNvPr>
          <p:cNvSpPr/>
          <p:nvPr/>
        </p:nvSpPr>
        <p:spPr>
          <a:xfrm>
            <a:off x="8494642" y="2642298"/>
            <a:ext cx="3538331" cy="271436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7B960185-BB4B-F623-C4B0-1F7580B90027}"/>
              </a:ext>
            </a:extLst>
          </p:cNvPr>
          <p:cNvSpPr/>
          <p:nvPr/>
        </p:nvSpPr>
        <p:spPr>
          <a:xfrm>
            <a:off x="1620078" y="3429000"/>
            <a:ext cx="4475922" cy="291478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787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lak 2">
            <a:extLst>
              <a:ext uri="{FF2B5EF4-FFF2-40B4-BE49-F238E27FC236}">
                <a16:creationId xmlns:a16="http://schemas.microsoft.com/office/drawing/2014/main" id="{9DE04C44-F2E2-292B-A80C-11E234AD9BCA}"/>
              </a:ext>
            </a:extLst>
          </p:cNvPr>
          <p:cNvSpPr/>
          <p:nvPr/>
        </p:nvSpPr>
        <p:spPr>
          <a:xfrm>
            <a:off x="3725786" y="2058189"/>
            <a:ext cx="4379841" cy="2741621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19C3056D-1914-44DB-33B3-326F855DFDC9}"/>
              </a:ext>
            </a:extLst>
          </p:cNvPr>
          <p:cNvSpPr/>
          <p:nvPr/>
        </p:nvSpPr>
        <p:spPr>
          <a:xfrm rot="21108197">
            <a:off x="3880107" y="2861501"/>
            <a:ext cx="40711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HINDUIZEM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181459EA-0D1C-CFBD-AEAD-FED942358CAD}"/>
              </a:ext>
            </a:extLst>
          </p:cNvPr>
          <p:cNvSpPr/>
          <p:nvPr/>
        </p:nvSpPr>
        <p:spPr>
          <a:xfrm rot="21108197">
            <a:off x="4060399" y="3464822"/>
            <a:ext cx="40711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UČ. STR. 77, 78</a:t>
            </a:r>
          </a:p>
        </p:txBody>
      </p:sp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6C28EF72-DEDC-A984-5D44-80234C77EA09}"/>
              </a:ext>
            </a:extLst>
          </p:cNvPr>
          <p:cNvCxnSpPr>
            <a:cxnSpLocks/>
          </p:cNvCxnSpPr>
          <p:nvPr/>
        </p:nvCxnSpPr>
        <p:spPr>
          <a:xfrm flipV="1">
            <a:off x="5915706" y="808383"/>
            <a:ext cx="0" cy="12498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18B05116-A8F8-30F6-9672-05E369F18482}"/>
              </a:ext>
            </a:extLst>
          </p:cNvPr>
          <p:cNvSpPr txBox="1"/>
          <p:nvPr/>
        </p:nvSpPr>
        <p:spPr>
          <a:xfrm>
            <a:off x="4242618" y="184501"/>
            <a:ext cx="3346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NAJSTAREJŠE POLITEISTIČNO VROVANJE</a:t>
            </a:r>
          </a:p>
        </p:txBody>
      </p:sp>
      <p:cxnSp>
        <p:nvCxnSpPr>
          <p:cNvPr id="10" name="Raven puščični povezovalnik 9">
            <a:extLst>
              <a:ext uri="{FF2B5EF4-FFF2-40B4-BE49-F238E27FC236}">
                <a16:creationId xmlns:a16="http://schemas.microsoft.com/office/drawing/2014/main" id="{C122B12A-99C9-2BE6-D4A7-CBF505887940}"/>
              </a:ext>
            </a:extLst>
          </p:cNvPr>
          <p:cNvCxnSpPr>
            <a:cxnSpLocks/>
          </p:cNvCxnSpPr>
          <p:nvPr/>
        </p:nvCxnSpPr>
        <p:spPr>
          <a:xfrm flipV="1">
            <a:off x="7309804" y="907032"/>
            <a:ext cx="1224596" cy="10749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252E17DB-2D8B-22DF-7A2F-63AD76395A5F}"/>
              </a:ext>
            </a:extLst>
          </p:cNvPr>
          <p:cNvSpPr txBox="1"/>
          <p:nvPr/>
        </p:nvSpPr>
        <p:spPr>
          <a:xfrm>
            <a:off x="8534400" y="646166"/>
            <a:ext cx="19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SIMBOL OM</a:t>
            </a:r>
          </a:p>
        </p:txBody>
      </p:sp>
      <p:pic>
        <p:nvPicPr>
          <p:cNvPr id="14" name="Picture 2" descr="HINDUIZEM">
            <a:extLst>
              <a:ext uri="{FF2B5EF4-FFF2-40B4-BE49-F238E27FC236}">
                <a16:creationId xmlns:a16="http://schemas.microsoft.com/office/drawing/2014/main" id="{A8BACC62-6E1E-F227-B53C-10002A018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996" y="313843"/>
            <a:ext cx="1331877" cy="118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Raven puščični povezovalnik 14">
            <a:extLst>
              <a:ext uri="{FF2B5EF4-FFF2-40B4-BE49-F238E27FC236}">
                <a16:creationId xmlns:a16="http://schemas.microsoft.com/office/drawing/2014/main" id="{6D5ECD9A-C4DA-38E2-DC0A-2173862A8CBF}"/>
              </a:ext>
            </a:extLst>
          </p:cNvPr>
          <p:cNvCxnSpPr>
            <a:cxnSpLocks/>
          </p:cNvCxnSpPr>
          <p:nvPr/>
        </p:nvCxnSpPr>
        <p:spPr>
          <a:xfrm flipV="1">
            <a:off x="8139325" y="2338450"/>
            <a:ext cx="1349231" cy="2150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26BD5E60-EE9D-532D-ADD8-EF9E37D9C75C}"/>
              </a:ext>
            </a:extLst>
          </p:cNvPr>
          <p:cNvSpPr txBox="1"/>
          <p:nvPr/>
        </p:nvSpPr>
        <p:spPr>
          <a:xfrm>
            <a:off x="9758996" y="2058189"/>
            <a:ext cx="228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10 PRAVIL ŽIVLJENJA</a:t>
            </a:r>
          </a:p>
        </p:txBody>
      </p:sp>
      <p:cxnSp>
        <p:nvCxnSpPr>
          <p:cNvPr id="18" name="Raven puščični povezovalnik 17">
            <a:extLst>
              <a:ext uri="{FF2B5EF4-FFF2-40B4-BE49-F238E27FC236}">
                <a16:creationId xmlns:a16="http://schemas.microsoft.com/office/drawing/2014/main" id="{B96A22D0-F851-FCB2-142E-E55C4202F9CB}"/>
              </a:ext>
            </a:extLst>
          </p:cNvPr>
          <p:cNvCxnSpPr>
            <a:cxnSpLocks/>
          </p:cNvCxnSpPr>
          <p:nvPr/>
        </p:nvCxnSpPr>
        <p:spPr>
          <a:xfrm>
            <a:off x="8257696" y="3284163"/>
            <a:ext cx="1501300" cy="3807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FC0C9CAF-8DE6-C8A1-EEDC-FE82E107241F}"/>
              </a:ext>
            </a:extLst>
          </p:cNvPr>
          <p:cNvSpPr txBox="1"/>
          <p:nvPr/>
        </p:nvSpPr>
        <p:spPr>
          <a:xfrm>
            <a:off x="9925878" y="3176645"/>
            <a:ext cx="21203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VRJAMEJO V MNOGE BOGOVE, NAJPOMEMBNEJŠI – VIŠNU, ŠIVA, BRAHMA</a:t>
            </a:r>
          </a:p>
        </p:txBody>
      </p:sp>
      <p:cxnSp>
        <p:nvCxnSpPr>
          <p:cNvPr id="21" name="Raven puščični povezovalnik 20">
            <a:extLst>
              <a:ext uri="{FF2B5EF4-FFF2-40B4-BE49-F238E27FC236}">
                <a16:creationId xmlns:a16="http://schemas.microsoft.com/office/drawing/2014/main" id="{31B78BE6-4775-055D-2BAB-AC21DAB4AEB3}"/>
              </a:ext>
            </a:extLst>
          </p:cNvPr>
          <p:cNvCxnSpPr>
            <a:cxnSpLocks/>
          </p:cNvCxnSpPr>
          <p:nvPr/>
        </p:nvCxnSpPr>
        <p:spPr>
          <a:xfrm>
            <a:off x="7666521" y="4395554"/>
            <a:ext cx="1341825" cy="7163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7AC200F9-F86A-D773-9954-4C95E85137A2}"/>
              </a:ext>
            </a:extLst>
          </p:cNvPr>
          <p:cNvSpPr txBox="1"/>
          <p:nvPr/>
        </p:nvSpPr>
        <p:spPr>
          <a:xfrm>
            <a:off x="9171525" y="5156271"/>
            <a:ext cx="2490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VEDE – SVETA KNJIGA V SANSKRTU</a:t>
            </a:r>
          </a:p>
        </p:txBody>
      </p:sp>
      <p:cxnSp>
        <p:nvCxnSpPr>
          <p:cNvPr id="24" name="Raven puščični povezovalnik 23">
            <a:extLst>
              <a:ext uri="{FF2B5EF4-FFF2-40B4-BE49-F238E27FC236}">
                <a16:creationId xmlns:a16="http://schemas.microsoft.com/office/drawing/2014/main" id="{5A0D44BF-C00C-D9DC-4F33-75B9837EBB66}"/>
              </a:ext>
            </a:extLst>
          </p:cNvPr>
          <p:cNvCxnSpPr>
            <a:cxnSpLocks/>
          </p:cNvCxnSpPr>
          <p:nvPr/>
        </p:nvCxnSpPr>
        <p:spPr>
          <a:xfrm>
            <a:off x="6849445" y="4795920"/>
            <a:ext cx="460359" cy="9633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oljeZBesedilom 25">
            <a:extLst>
              <a:ext uri="{FF2B5EF4-FFF2-40B4-BE49-F238E27FC236}">
                <a16:creationId xmlns:a16="http://schemas.microsoft.com/office/drawing/2014/main" id="{55E28C74-77A0-A3B5-18A3-7429EB9ECBA9}"/>
              </a:ext>
            </a:extLst>
          </p:cNvPr>
          <p:cNvSpPr txBox="1"/>
          <p:nvPr/>
        </p:nvSpPr>
        <p:spPr>
          <a:xfrm>
            <a:off x="6755338" y="5766302"/>
            <a:ext cx="208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TEMPELJ</a:t>
            </a:r>
          </a:p>
        </p:txBody>
      </p:sp>
      <p:cxnSp>
        <p:nvCxnSpPr>
          <p:cNvPr id="27" name="Raven puščični povezovalnik 26">
            <a:extLst>
              <a:ext uri="{FF2B5EF4-FFF2-40B4-BE49-F238E27FC236}">
                <a16:creationId xmlns:a16="http://schemas.microsoft.com/office/drawing/2014/main" id="{AECEC299-9E3B-6376-95AB-7535A8F441CE}"/>
              </a:ext>
            </a:extLst>
          </p:cNvPr>
          <p:cNvCxnSpPr>
            <a:cxnSpLocks/>
          </p:cNvCxnSpPr>
          <p:nvPr/>
        </p:nvCxnSpPr>
        <p:spPr>
          <a:xfrm flipH="1">
            <a:off x="5029194" y="4999665"/>
            <a:ext cx="392188" cy="7596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oljeZBesedilom 28">
            <a:extLst>
              <a:ext uri="{FF2B5EF4-FFF2-40B4-BE49-F238E27FC236}">
                <a16:creationId xmlns:a16="http://schemas.microsoft.com/office/drawing/2014/main" id="{524A6991-CD8C-FFF3-1628-001B3813EF16}"/>
              </a:ext>
            </a:extLst>
          </p:cNvPr>
          <p:cNvSpPr txBox="1"/>
          <p:nvPr/>
        </p:nvSpPr>
        <p:spPr>
          <a:xfrm>
            <a:off x="3594535" y="5919872"/>
            <a:ext cx="290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DIWALI – PRAZNIK LUČI</a:t>
            </a:r>
          </a:p>
          <a:p>
            <a:r>
              <a:rPr lang="sl-SI" dirty="0"/>
              <a:t>HOLI – PRAZNIK POMLADI</a:t>
            </a:r>
          </a:p>
        </p:txBody>
      </p:sp>
      <p:cxnSp>
        <p:nvCxnSpPr>
          <p:cNvPr id="30" name="Raven puščični povezovalnik 29">
            <a:extLst>
              <a:ext uri="{FF2B5EF4-FFF2-40B4-BE49-F238E27FC236}">
                <a16:creationId xmlns:a16="http://schemas.microsoft.com/office/drawing/2014/main" id="{EE615995-8A5B-B7F2-68DA-90CA4D914F84}"/>
              </a:ext>
            </a:extLst>
          </p:cNvPr>
          <p:cNvCxnSpPr>
            <a:cxnSpLocks/>
          </p:cNvCxnSpPr>
          <p:nvPr/>
        </p:nvCxnSpPr>
        <p:spPr>
          <a:xfrm flipH="1">
            <a:off x="2297723" y="4619847"/>
            <a:ext cx="1838195" cy="11394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oljeZBesedilom 31">
            <a:extLst>
              <a:ext uri="{FF2B5EF4-FFF2-40B4-BE49-F238E27FC236}">
                <a16:creationId xmlns:a16="http://schemas.microsoft.com/office/drawing/2014/main" id="{9B798E89-B655-BC0A-385A-390E5BC185AD}"/>
              </a:ext>
            </a:extLst>
          </p:cNvPr>
          <p:cNvSpPr txBox="1"/>
          <p:nvPr/>
        </p:nvSpPr>
        <p:spPr>
          <a:xfrm>
            <a:off x="1532293" y="5897317"/>
            <a:ext cx="2199861" cy="376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OBREDI</a:t>
            </a:r>
          </a:p>
        </p:txBody>
      </p:sp>
      <p:cxnSp>
        <p:nvCxnSpPr>
          <p:cNvPr id="33" name="Raven puščični povezovalnik 32">
            <a:extLst>
              <a:ext uri="{FF2B5EF4-FFF2-40B4-BE49-F238E27FC236}">
                <a16:creationId xmlns:a16="http://schemas.microsoft.com/office/drawing/2014/main" id="{F9FA6F3C-8AC5-7A3F-B6EE-5C81DDB03C92}"/>
              </a:ext>
            </a:extLst>
          </p:cNvPr>
          <p:cNvCxnSpPr>
            <a:cxnSpLocks/>
          </p:cNvCxnSpPr>
          <p:nvPr/>
        </p:nvCxnSpPr>
        <p:spPr>
          <a:xfrm flipH="1">
            <a:off x="2266118" y="3791203"/>
            <a:ext cx="1264481" cy="975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oljeZBesedilom 34">
            <a:extLst>
              <a:ext uri="{FF2B5EF4-FFF2-40B4-BE49-F238E27FC236}">
                <a16:creationId xmlns:a16="http://schemas.microsoft.com/office/drawing/2014/main" id="{AFB888B6-8188-942B-436C-BF1DBC99C15D}"/>
              </a:ext>
            </a:extLst>
          </p:cNvPr>
          <p:cNvSpPr txBox="1"/>
          <p:nvPr/>
        </p:nvSpPr>
        <p:spPr>
          <a:xfrm>
            <a:off x="145774" y="3664877"/>
            <a:ext cx="1913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REINKARNACIJA – POSMRTNO ŽIVLJENJE </a:t>
            </a:r>
          </a:p>
        </p:txBody>
      </p:sp>
      <p:cxnSp>
        <p:nvCxnSpPr>
          <p:cNvPr id="36" name="Raven puščični povezovalnik 35">
            <a:extLst>
              <a:ext uri="{FF2B5EF4-FFF2-40B4-BE49-F238E27FC236}">
                <a16:creationId xmlns:a16="http://schemas.microsoft.com/office/drawing/2014/main" id="{2737609E-9DEF-3461-D5EC-8FBB9972523E}"/>
              </a:ext>
            </a:extLst>
          </p:cNvPr>
          <p:cNvCxnSpPr>
            <a:cxnSpLocks/>
          </p:cNvCxnSpPr>
          <p:nvPr/>
        </p:nvCxnSpPr>
        <p:spPr>
          <a:xfrm flipH="1">
            <a:off x="2297723" y="2849197"/>
            <a:ext cx="1475413" cy="399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oljeZBesedilom 37">
            <a:extLst>
              <a:ext uri="{FF2B5EF4-FFF2-40B4-BE49-F238E27FC236}">
                <a16:creationId xmlns:a16="http://schemas.microsoft.com/office/drawing/2014/main" id="{927ABA1A-11CC-294F-68F4-67B23DB7F62E}"/>
              </a:ext>
            </a:extLst>
          </p:cNvPr>
          <p:cNvSpPr txBox="1"/>
          <p:nvPr/>
        </p:nvSpPr>
        <p:spPr>
          <a:xfrm>
            <a:off x="1240980" y="2640990"/>
            <a:ext cx="158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JOGA</a:t>
            </a:r>
          </a:p>
        </p:txBody>
      </p:sp>
      <p:cxnSp>
        <p:nvCxnSpPr>
          <p:cNvPr id="40" name="Raven puščični povezovalnik 39">
            <a:extLst>
              <a:ext uri="{FF2B5EF4-FFF2-40B4-BE49-F238E27FC236}">
                <a16:creationId xmlns:a16="http://schemas.microsoft.com/office/drawing/2014/main" id="{9B92FDD4-C61C-AA4D-42BC-8A7A03FD7661}"/>
              </a:ext>
            </a:extLst>
          </p:cNvPr>
          <p:cNvCxnSpPr>
            <a:cxnSpLocks/>
          </p:cNvCxnSpPr>
          <p:nvPr/>
        </p:nvCxnSpPr>
        <p:spPr>
          <a:xfrm flipH="1" flipV="1">
            <a:off x="1532293" y="1520928"/>
            <a:ext cx="2518876" cy="8318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oljeZBesedilom 41">
            <a:extLst>
              <a:ext uri="{FF2B5EF4-FFF2-40B4-BE49-F238E27FC236}">
                <a16:creationId xmlns:a16="http://schemas.microsoft.com/office/drawing/2014/main" id="{5EF5D0EF-F594-6430-7BB1-FA3521925017}"/>
              </a:ext>
            </a:extLst>
          </p:cNvPr>
          <p:cNvSpPr txBox="1"/>
          <p:nvPr/>
        </p:nvSpPr>
        <p:spPr>
          <a:xfrm>
            <a:off x="145774" y="1317215"/>
            <a:ext cx="1386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KRAVA – SVETA ŽIVAL</a:t>
            </a:r>
          </a:p>
        </p:txBody>
      </p:sp>
      <p:sp>
        <p:nvSpPr>
          <p:cNvPr id="43" name="PoljeZBesedilom 42">
            <a:extLst>
              <a:ext uri="{FF2B5EF4-FFF2-40B4-BE49-F238E27FC236}">
                <a16:creationId xmlns:a16="http://schemas.microsoft.com/office/drawing/2014/main" id="{0E2304DA-C9F0-880B-F5DB-E3A8249C9C4D}"/>
              </a:ext>
            </a:extLst>
          </p:cNvPr>
          <p:cNvSpPr txBox="1"/>
          <p:nvPr/>
        </p:nvSpPr>
        <p:spPr>
          <a:xfrm>
            <a:off x="1881809" y="313843"/>
            <a:ext cx="216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VEČINA V INDIJI</a:t>
            </a:r>
          </a:p>
        </p:txBody>
      </p:sp>
      <p:cxnSp>
        <p:nvCxnSpPr>
          <p:cNvPr id="44" name="Raven puščični povezovalnik 43">
            <a:extLst>
              <a:ext uri="{FF2B5EF4-FFF2-40B4-BE49-F238E27FC236}">
                <a16:creationId xmlns:a16="http://schemas.microsoft.com/office/drawing/2014/main" id="{6C72A20E-8E07-3887-A29C-5B49EBEEC363}"/>
              </a:ext>
            </a:extLst>
          </p:cNvPr>
          <p:cNvCxnSpPr>
            <a:cxnSpLocks/>
          </p:cNvCxnSpPr>
          <p:nvPr/>
        </p:nvCxnSpPr>
        <p:spPr>
          <a:xfrm flipH="1" flipV="1">
            <a:off x="3297013" y="871396"/>
            <a:ext cx="1576611" cy="11355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54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5AB99C-088A-297E-A593-28FE0617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Showcard Gothic" panose="04020904020102020604" pitchFamily="82" charset="0"/>
              </a:rPr>
              <a:t>Kaj je hinduizem?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6A9570E-972B-D8A5-405D-23D961D02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Ena glavnih ver na svetu, Indijska religija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Najstarejša vera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3. največja svetovna religija, 1,2 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</a:rPr>
              <a:t>biliona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, 15% populacije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Večina na indijski podcelini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Izvajanje verskih besedil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Mnogo 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</a:rPr>
              <a:t>podvej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B95ACDCF-E5E5-1579-45DA-73F93085D1A3}"/>
              </a:ext>
            </a:extLst>
          </p:cNvPr>
          <p:cNvSpPr/>
          <p:nvPr/>
        </p:nvSpPr>
        <p:spPr>
          <a:xfrm>
            <a:off x="5657021" y="4790904"/>
            <a:ext cx="4253948" cy="250466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19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BB1E95-FBC9-C209-AC0C-AE3C9AD30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Showcard Gothic" panose="04020904020102020604" pitchFamily="82" charset="0"/>
              </a:rPr>
              <a:t>zgodovina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D5A3C9D-D247-B604-EA7D-7C4C8D56B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V dolini reke Ind</a:t>
            </a:r>
          </a:p>
          <a:p>
            <a:r>
              <a:rPr lang="sl-SI" dirty="0"/>
              <a:t>Približno 2000 pr. n. št.</a:t>
            </a:r>
          </a:p>
          <a:p>
            <a:r>
              <a:rPr lang="sl-SI" dirty="0"/>
              <a:t>4 obdobja</a:t>
            </a:r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43A1C82C-5A29-E367-D16A-5B3A79A68BA7}"/>
              </a:ext>
            </a:extLst>
          </p:cNvPr>
          <p:cNvSpPr/>
          <p:nvPr/>
        </p:nvSpPr>
        <p:spPr>
          <a:xfrm>
            <a:off x="8004313" y="234535"/>
            <a:ext cx="3962400" cy="3578433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B3370C9F-9207-5751-31FC-34588009DF99}"/>
              </a:ext>
            </a:extLst>
          </p:cNvPr>
          <p:cNvSpPr/>
          <p:nvPr/>
        </p:nvSpPr>
        <p:spPr>
          <a:xfrm>
            <a:off x="2353918" y="3246784"/>
            <a:ext cx="4571999" cy="339186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44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AEE7D0-86F2-5265-B614-75F75BEF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Showcard Gothic" panose="04020904020102020604" pitchFamily="82" charset="0"/>
              </a:rPr>
              <a:t>Simbol om</a:t>
            </a:r>
            <a:endParaRPr lang="sl-SI" dirty="0"/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AE9417D1-783C-C37C-0EC7-59BCDD0C1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Najsvetejši glas </a:t>
            </a:r>
          </a:p>
          <a:p>
            <a:r>
              <a:rPr lang="sl-SI" dirty="0"/>
              <a:t>Glasovi AUM</a:t>
            </a:r>
          </a:p>
          <a:p>
            <a:r>
              <a:rPr lang="sl-SI" dirty="0"/>
              <a:t>Predstavlja zvok, zlog, mantro, </a:t>
            </a:r>
          </a:p>
          <a:p>
            <a:pPr marL="0" indent="0">
              <a:buNone/>
            </a:pPr>
            <a:r>
              <a:rPr lang="sl-SI" dirty="0"/>
              <a:t>   invokacijo in vesolje</a:t>
            </a:r>
          </a:p>
          <a:p>
            <a:r>
              <a:rPr lang="sl-SI" dirty="0"/>
              <a:t>Pomembna pisna predstavitev</a:t>
            </a:r>
          </a:p>
        </p:txBody>
      </p:sp>
      <p:pic>
        <p:nvPicPr>
          <p:cNvPr id="3" name="Picture 2" descr="Om - Vicipaedia">
            <a:extLst>
              <a:ext uri="{FF2B5EF4-FFF2-40B4-BE49-F238E27FC236}">
                <a16:creationId xmlns:a16="http://schemas.microsoft.com/office/drawing/2014/main" id="{6342C798-D18D-B410-6E53-B5D90B335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331" y="2040834"/>
            <a:ext cx="4516885" cy="46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INDUIZEM">
            <a:extLst>
              <a:ext uri="{FF2B5EF4-FFF2-40B4-BE49-F238E27FC236}">
                <a16:creationId xmlns:a16="http://schemas.microsoft.com/office/drawing/2014/main" id="{1BAD34A6-D2E1-0EBC-EFAB-472E2EEC0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288" y="365125"/>
            <a:ext cx="2831414" cy="252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45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FB0C26-E43F-5CEA-616F-7A780EF31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Showcard Gothic" panose="04020904020102020604" pitchFamily="82" charset="0"/>
              </a:rPr>
              <a:t>bogovi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84EEBF8-A3D9-A730-2D50-7BF543919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27689" cy="4351338"/>
          </a:xfrm>
        </p:spPr>
        <p:txBody>
          <a:bodyPr/>
          <a:lstStyle/>
          <a:p>
            <a:r>
              <a:rPr lang="sl-SI" dirty="0"/>
              <a:t>Tri najpomembnejši bogovi –</a:t>
            </a:r>
          </a:p>
          <a:p>
            <a:pPr marL="0" indent="0">
              <a:buNone/>
            </a:pPr>
            <a:r>
              <a:rPr lang="sl-SI" dirty="0"/>
              <a:t>   </a:t>
            </a:r>
            <a:r>
              <a:rPr lang="sl-SI" dirty="0" err="1"/>
              <a:t>Brahma</a:t>
            </a:r>
            <a:r>
              <a:rPr lang="sl-SI" dirty="0"/>
              <a:t>, Višnu in Šiva</a:t>
            </a:r>
          </a:p>
          <a:p>
            <a:r>
              <a:rPr lang="sl-SI" dirty="0"/>
              <a:t>Mnogo polbogov</a:t>
            </a:r>
          </a:p>
          <a:p>
            <a:r>
              <a:rPr lang="sl-SI" dirty="0"/>
              <a:t>Več 1000 bogov</a:t>
            </a:r>
          </a:p>
          <a:p>
            <a:endParaRPr lang="sl-SI" dirty="0"/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9DE58CE9-5140-ED38-F115-EA3BF88153B8}"/>
              </a:ext>
            </a:extLst>
          </p:cNvPr>
          <p:cNvSpPr/>
          <p:nvPr/>
        </p:nvSpPr>
        <p:spPr>
          <a:xfrm>
            <a:off x="6767571" y="3281840"/>
            <a:ext cx="3087049" cy="321103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917A2D38-F085-86DF-5318-47AB9C80CC33}"/>
              </a:ext>
            </a:extLst>
          </p:cNvPr>
          <p:cNvSpPr/>
          <p:nvPr/>
        </p:nvSpPr>
        <p:spPr>
          <a:xfrm>
            <a:off x="8746434" y="365125"/>
            <a:ext cx="3203713" cy="321103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4961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235605-6EED-B859-7EAC-607FEEB0B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06148" cy="1325563"/>
          </a:xfrm>
        </p:spPr>
        <p:txBody>
          <a:bodyPr/>
          <a:lstStyle/>
          <a:p>
            <a:r>
              <a:rPr lang="sl-SI" dirty="0">
                <a:latin typeface="Showcard Gothic" panose="04020904020102020604" pitchFamily="82" charset="0"/>
              </a:rPr>
              <a:t>b</a:t>
            </a:r>
            <a:r>
              <a:rPr lang="en-SI" dirty="0">
                <a:latin typeface="Showcard Gothic" panose="04020904020102020604" pitchFamily="82" charset="0"/>
              </a:rPr>
              <a:t>rahma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A41F9DF-F4F6-E5AF-5BC7-B9A03E8C6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Najvišji bog v </a:t>
            </a:r>
            <a:r>
              <a:rPr lang="sl-SI" dirty="0" err="1"/>
              <a:t>hiduizmu</a:t>
            </a:r>
            <a:endParaRPr lang="sl-SI" dirty="0"/>
          </a:p>
          <a:p>
            <a:r>
              <a:rPr lang="sl-SI" dirty="0"/>
              <a:t>Božja trojica </a:t>
            </a:r>
            <a:r>
              <a:rPr lang="sl-SI" dirty="0" err="1"/>
              <a:t>Trimurti</a:t>
            </a:r>
            <a:r>
              <a:rPr lang="sl-SI" dirty="0"/>
              <a:t> – Višnu, Šiva</a:t>
            </a:r>
          </a:p>
          <a:p>
            <a:r>
              <a:rPr lang="sl-SI" dirty="0"/>
              <a:t>4 glave v vse smeri neba, 4 roke</a:t>
            </a:r>
          </a:p>
          <a:p>
            <a:r>
              <a:rPr lang="sl-SI" dirty="0"/>
              <a:t>Rdeče, rjavo telo, bela obleka</a:t>
            </a:r>
          </a:p>
          <a:p>
            <a:r>
              <a:rPr lang="sl-SI" dirty="0"/>
              <a:t>Goska, labod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68E8377B-E42C-B8DE-3DA1-AB5E2DF19F3A}"/>
              </a:ext>
            </a:extLst>
          </p:cNvPr>
          <p:cNvSpPr txBox="1"/>
          <p:nvPr/>
        </p:nvSpPr>
        <p:spPr>
          <a:xfrm>
            <a:off x="7315200" y="404658"/>
            <a:ext cx="24781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7500" b="1" i="0" u="none" strike="noStrike" dirty="0">
                <a:effectLst/>
                <a:latin typeface="Arial" panose="020B0604020202020204" pitchFamily="34" charset="0"/>
              </a:rPr>
              <a:t>ब्रह्मा</a:t>
            </a:r>
            <a:endParaRPr lang="sl-SI" sz="7500" dirty="0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35D690FB-7AC4-BADE-5C75-5F766FA2AB20}"/>
              </a:ext>
            </a:extLst>
          </p:cNvPr>
          <p:cNvSpPr/>
          <p:nvPr/>
        </p:nvSpPr>
        <p:spPr>
          <a:xfrm>
            <a:off x="7805530" y="2597426"/>
            <a:ext cx="3869635" cy="414793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834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2A8690-B265-086E-2F70-6CF50C89E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Showcard Gothic" panose="04020904020102020604" pitchFamily="82" charset="0"/>
              </a:rPr>
              <a:t>Duhovniki, </a:t>
            </a:r>
            <a:r>
              <a:rPr lang="sl-SI" dirty="0" err="1">
                <a:latin typeface="Showcard Gothic" panose="04020904020102020604" pitchFamily="82" charset="0"/>
              </a:rPr>
              <a:t>sveceniki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9B488D1-914A-EF1C-9813-77F2C1B83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Brahmani</a:t>
            </a:r>
          </a:p>
          <a:p>
            <a:r>
              <a:rPr lang="sl-SI" dirty="0"/>
              <a:t>Najvišja kasta</a:t>
            </a:r>
          </a:p>
          <a:p>
            <a:r>
              <a:rPr lang="sl-SI" dirty="0"/>
              <a:t>Verske dolžnosti</a:t>
            </a:r>
          </a:p>
          <a:p>
            <a:r>
              <a:rPr lang="sl-SI" dirty="0"/>
              <a:t>Pojejo molitve</a:t>
            </a:r>
          </a:p>
          <a:p>
            <a:r>
              <a:rPr lang="sl-SI" dirty="0"/>
              <a:t>Berejo svete spise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CEA020F9-7309-8E73-B4E0-E646F6085252}"/>
              </a:ext>
            </a:extLst>
          </p:cNvPr>
          <p:cNvSpPr txBox="1">
            <a:spLocks/>
          </p:cNvSpPr>
          <p:nvPr/>
        </p:nvSpPr>
        <p:spPr>
          <a:xfrm>
            <a:off x="5363818" y="211172"/>
            <a:ext cx="1779105" cy="928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1800" dirty="0">
                <a:latin typeface="Showcard Gothic" panose="04020904020102020604" pitchFamily="82" charset="0"/>
              </a:rPr>
              <a:t>V</a:t>
            </a:r>
            <a:endParaRPr lang="sl-SI" sz="1800" dirty="0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5339446C-433F-B22A-968B-DD4A0CC1B505}"/>
              </a:ext>
            </a:extLst>
          </p:cNvPr>
          <p:cNvSpPr/>
          <p:nvPr/>
        </p:nvSpPr>
        <p:spPr>
          <a:xfrm>
            <a:off x="5791201" y="2751379"/>
            <a:ext cx="5141844" cy="389544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306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AB84BC-E874-173E-D1CE-536CCE314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97209" cy="1325563"/>
          </a:xfrm>
        </p:spPr>
        <p:txBody>
          <a:bodyPr/>
          <a:lstStyle/>
          <a:p>
            <a:r>
              <a:rPr lang="sl-SI" dirty="0">
                <a:latin typeface="Showcard Gothic" panose="04020904020102020604" pitchFamily="82" charset="0"/>
              </a:rPr>
              <a:t>Posmrtno življenje - reinkarnacija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DED8A480-E05A-FCCA-E100-E5CBCE1F0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/>
              <a:t>Samsara</a:t>
            </a:r>
            <a:endParaRPr lang="sl-SI" dirty="0"/>
          </a:p>
          <a:p>
            <a:r>
              <a:rPr lang="sl-SI" dirty="0"/>
              <a:t>Karma</a:t>
            </a:r>
          </a:p>
          <a:p>
            <a:r>
              <a:rPr lang="sl-SI" dirty="0" err="1"/>
              <a:t>Mokša</a:t>
            </a:r>
            <a:r>
              <a:rPr lang="sl-SI" dirty="0"/>
              <a:t> </a:t>
            </a:r>
          </a:p>
          <a:p>
            <a:r>
              <a:rPr lang="sl-SI" dirty="0" err="1"/>
              <a:t>Atman</a:t>
            </a:r>
            <a:r>
              <a:rPr lang="sl-SI" dirty="0"/>
              <a:t> in brahman</a:t>
            </a:r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id="{D842E89C-90A4-8B52-05FF-2356E3574C24}"/>
              </a:ext>
            </a:extLst>
          </p:cNvPr>
          <p:cNvSpPr/>
          <p:nvPr/>
        </p:nvSpPr>
        <p:spPr>
          <a:xfrm>
            <a:off x="9435548" y="2994301"/>
            <a:ext cx="2451652" cy="349857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57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05FC01-DC95-208F-5A3F-75D6F89F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Showcard Gothic" panose="04020904020102020604" pitchFamily="82" charset="0"/>
              </a:rPr>
              <a:t>Sveta stavba - tempelj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9F8A770-41AA-9C92-87AF-FF0225D66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Božja hiša za združevanje ljudi in bogov</a:t>
            </a:r>
          </a:p>
          <a:p>
            <a:r>
              <a:rPr lang="sl-SI" dirty="0"/>
              <a:t>Številni slogi templjev – </a:t>
            </a:r>
            <a:r>
              <a:rPr lang="sl-SI" dirty="0" err="1"/>
              <a:t>Gopuram</a:t>
            </a:r>
            <a:r>
              <a:rPr lang="sl-SI" dirty="0"/>
              <a:t> in Nagara</a:t>
            </a:r>
          </a:p>
          <a:p>
            <a:r>
              <a:rPr lang="sl-SI" dirty="0"/>
              <a:t>Darujejo cvetje, dišeče kadilo in hrano</a:t>
            </a:r>
          </a:p>
          <a:p>
            <a:r>
              <a:rPr lang="sl-SI" dirty="0"/>
              <a:t>Idoli </a:t>
            </a:r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6023A2D5-86BB-FEF3-7FC3-434AA47FD40E}"/>
              </a:ext>
            </a:extLst>
          </p:cNvPr>
          <p:cNvSpPr/>
          <p:nvPr/>
        </p:nvSpPr>
        <p:spPr>
          <a:xfrm>
            <a:off x="7938052" y="-291548"/>
            <a:ext cx="4253948" cy="3432313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F062984C-1F75-3427-74B8-8CC7388E6E8A}"/>
              </a:ext>
            </a:extLst>
          </p:cNvPr>
          <p:cNvSpPr/>
          <p:nvPr/>
        </p:nvSpPr>
        <p:spPr>
          <a:xfrm>
            <a:off x="5022574" y="3275702"/>
            <a:ext cx="4253948" cy="343231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96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07252A1-AEE0-4E0F-89FB-EFEC26081ADD}">
  <we:reference id="wa200005566" version="3.0.0.2" store="sl-SI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5718</TotalTime>
  <Words>323</Words>
  <Application>Microsoft Office PowerPoint</Application>
  <PresentationFormat>Widescreen</PresentationFormat>
  <Paragraphs>84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Showcard Gothic</vt:lpstr>
      <vt:lpstr>Officeova tema</vt:lpstr>
      <vt:lpstr>PowerPoint Presentation</vt:lpstr>
      <vt:lpstr>Kaj je hinduizem?</vt:lpstr>
      <vt:lpstr>zgodovina</vt:lpstr>
      <vt:lpstr>Simbol om</vt:lpstr>
      <vt:lpstr>bogovi</vt:lpstr>
      <vt:lpstr>brahma</vt:lpstr>
      <vt:lpstr>Duhovniki, sveceniki</vt:lpstr>
      <vt:lpstr>Posmrtno življenje - reinkarnacija</vt:lpstr>
      <vt:lpstr>Sveta stavba - tempelj</vt:lpstr>
      <vt:lpstr>Svete knjige</vt:lpstr>
      <vt:lpstr>prazniki</vt:lpstr>
      <vt:lpstr>Obredi in romanja</vt:lpstr>
      <vt:lpstr>prehrana</vt:lpstr>
      <vt:lpstr>joga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Kastelic, Monika</cp:lastModifiedBy>
  <cp:revision>14</cp:revision>
  <dcterms:created xsi:type="dcterms:W3CDTF">2024-03-10T11:46:33Z</dcterms:created>
  <dcterms:modified xsi:type="dcterms:W3CDTF">2024-05-16T09:33:57Z</dcterms:modified>
</cp:coreProperties>
</file>