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99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4088-F3C3-48A2-A03B-55DD86FC7D7B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F0C3-1AB4-49F7-A4FA-78767263E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4088-F3C3-48A2-A03B-55DD86FC7D7B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F0C3-1AB4-49F7-A4FA-78767263E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4088-F3C3-48A2-A03B-55DD86FC7D7B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F0C3-1AB4-49F7-A4FA-78767263E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4088-F3C3-48A2-A03B-55DD86FC7D7B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F0C3-1AB4-49F7-A4FA-78767263E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4088-F3C3-48A2-A03B-55DD86FC7D7B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F0C3-1AB4-49F7-A4FA-78767263E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4088-F3C3-48A2-A03B-55DD86FC7D7B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F0C3-1AB4-49F7-A4FA-78767263E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4088-F3C3-48A2-A03B-55DD86FC7D7B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F0C3-1AB4-49F7-A4FA-78767263E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4088-F3C3-48A2-A03B-55DD86FC7D7B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F0C3-1AB4-49F7-A4FA-78767263E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4088-F3C3-48A2-A03B-55DD86FC7D7B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F0C3-1AB4-49F7-A4FA-78767263E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4088-F3C3-48A2-A03B-55DD86FC7D7B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F0C3-1AB4-49F7-A4FA-78767263E66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4088-F3C3-48A2-A03B-55DD86FC7D7B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8F0C3-1AB4-49F7-A4FA-78767263E66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CD8F0C3-1AB4-49F7-A4FA-78767263E66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FC54088-F3C3-48A2-A03B-55DD86FC7D7B}" type="datetimeFigureOut">
              <a:rPr lang="en-US" smtClean="0"/>
              <a:t>5/16/2024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ISLAM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-3852936" y="4725144"/>
            <a:ext cx="504056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3CC588-1955-075B-863F-DD93D6BB2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329" y="476672"/>
            <a:ext cx="4791871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98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Kurban bajram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solidFill>
                  <a:schemeClr val="tx1">
                    <a:lumMod val="10000"/>
                  </a:schemeClr>
                </a:solidFill>
              </a:rPr>
              <a:t>Kurban bajram je praznik ko muslimani žrtvujejo ovco ali kozo in jo nato razdelijo sorodnikom ali sosedom.</a:t>
            </a:r>
          </a:p>
          <a:p>
            <a:r>
              <a:rPr lang="sl-SI" dirty="0">
                <a:solidFill>
                  <a:schemeClr val="tx1">
                    <a:lumMod val="10000"/>
                  </a:schemeClr>
                </a:solidFill>
              </a:rPr>
              <a:t>Traja do 4 dni.</a:t>
            </a:r>
          </a:p>
          <a:p>
            <a:pPr marL="114300" indent="0">
              <a:buNone/>
            </a:pPr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45024"/>
            <a:ext cx="4392488" cy="292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456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Hidžabe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7991918" cy="4879627"/>
          </a:xfrm>
        </p:spPr>
        <p:txBody>
          <a:bodyPr/>
          <a:lstStyle/>
          <a:p>
            <a:r>
              <a:rPr lang="sl-SI" dirty="0">
                <a:solidFill>
                  <a:schemeClr val="tx1">
                    <a:lumMod val="10000"/>
                  </a:schemeClr>
                </a:solidFill>
              </a:rPr>
              <a:t>Muslimanke nosijo hidžabe iz različnih razlogov.Za nekatere je to izraz njihove vere in pobožnosti,medtem ko to drugi počnejo  kot izbiro osebnega stila.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29000"/>
            <a:ext cx="5275660" cy="280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863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Molitev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solidFill>
                  <a:schemeClr val="tx1">
                    <a:lumMod val="10000"/>
                  </a:schemeClr>
                </a:solidFill>
              </a:rPr>
              <a:t>Molitva  je pomemben del muslimanske vere.</a:t>
            </a:r>
          </a:p>
          <a:p>
            <a:r>
              <a:rPr lang="sl-SI" dirty="0">
                <a:solidFill>
                  <a:schemeClr val="tx1">
                    <a:lumMod val="10000"/>
                  </a:schemeClr>
                </a:solidFill>
              </a:rPr>
              <a:t>Muslimani se petkrat na dan obrnejo proti kabi in izvajajo molitve imenovane namazi.</a:t>
            </a:r>
          </a:p>
          <a:p>
            <a:r>
              <a:rPr lang="sl-SI" dirty="0">
                <a:solidFill>
                  <a:schemeClr val="tx1">
                    <a:lumMod val="10000"/>
                  </a:schemeClr>
                </a:solidFill>
              </a:rPr>
              <a:t>Molitev je tudi čas za reflekcijo,zahvalo in povezovanjem z Božjo prisotnostjo.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21088"/>
            <a:ext cx="4968552" cy="250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641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je Islam?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solidFill>
                  <a:schemeClr val="tx1">
                    <a:lumMod val="10000"/>
                  </a:schemeClr>
                </a:solidFill>
              </a:rPr>
              <a:t>Islam kot vera in način življenja omogoča človeku,da lahko vzpostavi pravilen odnos do sebe in drugih.</a:t>
            </a:r>
          </a:p>
          <a:p>
            <a:r>
              <a:rPr lang="sl-SI" dirty="0">
                <a:solidFill>
                  <a:schemeClr val="tx1">
                    <a:lumMod val="10000"/>
                  </a:schemeClr>
                </a:solidFill>
              </a:rPr>
              <a:t>S sprejetjem islama posameznik razvija razumevanje sveta,solidarnosti in povezanosti.</a:t>
            </a:r>
          </a:p>
          <a:p>
            <a:r>
              <a:rPr lang="sl-SI" dirty="0">
                <a:solidFill>
                  <a:schemeClr val="tx1">
                    <a:lumMod val="10000"/>
                  </a:schemeClr>
                </a:solidFill>
              </a:rPr>
              <a:t>Srž islama je vera v enega Boga,enega edinega Allaha.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93096"/>
            <a:ext cx="3312368" cy="205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920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7620000" cy="4800600"/>
          </a:xfrm>
        </p:spPr>
        <p:txBody>
          <a:bodyPr/>
          <a:lstStyle/>
          <a:p>
            <a:r>
              <a:rPr lang="sl-SI" dirty="0">
                <a:solidFill>
                  <a:schemeClr val="tx1">
                    <a:lumMod val="10000"/>
                  </a:schemeClr>
                </a:solidFill>
              </a:rPr>
              <a:t>Koran je muslimanska sveta knjiga in glavni vir islamskega učenja.</a:t>
            </a:r>
          </a:p>
          <a:p>
            <a:r>
              <a:rPr lang="sl-SI" dirty="0">
                <a:solidFill>
                  <a:schemeClr val="tx1">
                    <a:lumMod val="10000"/>
                  </a:schemeClr>
                </a:solidFill>
              </a:rPr>
              <a:t>Na svojih straneh zaobjema 114 poglavji različnih dolžin.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388843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57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Mošeja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solidFill>
                  <a:schemeClr val="tx1">
                    <a:lumMod val="10000"/>
                  </a:schemeClr>
                </a:solidFill>
              </a:rPr>
              <a:t>Mošeja ali džamija  je muslimanski verski objekt.</a:t>
            </a:r>
          </a:p>
          <a:p>
            <a:r>
              <a:rPr lang="sl-SI" dirty="0">
                <a:solidFill>
                  <a:schemeClr val="tx1">
                    <a:lumMod val="10000"/>
                  </a:schemeClr>
                </a:solidFill>
              </a:rPr>
              <a:t>Pogosto je ob njej minaret (stolp) s katerega mujezin kliče k molitvi.</a:t>
            </a:r>
          </a:p>
          <a:p>
            <a:pPr marL="114300" indent="0">
              <a:buNone/>
            </a:pPr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420887" y="5573992"/>
            <a:ext cx="360039" cy="10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286510" cy="226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4034340"/>
            <a:ext cx="345917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468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Abdest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solidFill>
                  <a:schemeClr val="tx1">
                    <a:lumMod val="10000"/>
                  </a:schemeClr>
                </a:solidFill>
              </a:rPr>
              <a:t>Abdest je obredno versko čiščenje in umivanje telesa.</a:t>
            </a:r>
          </a:p>
          <a:p>
            <a:r>
              <a:rPr lang="sl-SI" dirty="0">
                <a:solidFill>
                  <a:schemeClr val="tx1">
                    <a:lumMod val="10000"/>
                  </a:schemeClr>
                </a:solidFill>
              </a:rPr>
              <a:t>Verniki ga izvajajo,da dosežejo telesno – duhovno čistost.</a:t>
            </a:r>
          </a:p>
          <a:p>
            <a:r>
              <a:rPr lang="sl-SI" dirty="0">
                <a:solidFill>
                  <a:schemeClr val="tx1">
                    <a:lumMod val="10000"/>
                  </a:schemeClr>
                </a:solidFill>
              </a:rPr>
              <a:t>Potrebujemo ga pri molitvi,vstopom v mošejo,branje korana...</a:t>
            </a:r>
          </a:p>
          <a:p>
            <a:r>
              <a:rPr lang="sl-SI" dirty="0">
                <a:solidFill>
                  <a:schemeClr val="tx1">
                    <a:lumMod val="10000"/>
                  </a:schemeClr>
                </a:solidFill>
              </a:rPr>
              <a:t>Mohamed je svojim ljuedem svetoval,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sl-SI" dirty="0">
                <a:solidFill>
                  <a:schemeClr val="tx1">
                    <a:lumMod val="10000"/>
                  </a:schemeClr>
                </a:solidFill>
              </a:rPr>
              <a:t>naj redno izvajajo abdest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61048"/>
            <a:ext cx="4883695" cy="274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678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solidFill>
                  <a:schemeClr val="tx1">
                    <a:lumMod val="10000"/>
                  </a:schemeClr>
                </a:solidFill>
              </a:rPr>
              <a:t>Kaba je sveta hiša proti kateri so muslimani obrnjeni med molitvijo.</a:t>
            </a:r>
          </a:p>
          <a:p>
            <a:r>
              <a:rPr lang="sl-SI" dirty="0">
                <a:solidFill>
                  <a:schemeClr val="tx1">
                    <a:lumMod val="10000"/>
                  </a:schemeClr>
                </a:solidFill>
              </a:rPr>
              <a:t>Nahaja se v središču velike mošeje v Meki.</a:t>
            </a:r>
          </a:p>
          <a:p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D</a:t>
            </a:r>
            <a:r>
              <a:rPr lang="sl-SI" dirty="0">
                <a:solidFill>
                  <a:schemeClr val="tx1">
                    <a:lumMod val="10000"/>
                  </a:schemeClr>
                </a:solidFill>
              </a:rPr>
              <a:t>olga 12m,široka 10,5m in v</a:t>
            </a:r>
            <a:r>
              <a:rPr lang="en-US" dirty="0" err="1">
                <a:solidFill>
                  <a:schemeClr val="tx1">
                    <a:lumMod val="10000"/>
                  </a:schemeClr>
                </a:solidFill>
              </a:rPr>
              <a:t>i</a:t>
            </a:r>
            <a:r>
              <a:rPr lang="sl-SI" dirty="0">
                <a:solidFill>
                  <a:schemeClr val="tx1">
                    <a:lumMod val="10000"/>
                  </a:schemeClr>
                </a:solidFill>
              </a:rPr>
              <a:t>soka 15m.</a:t>
            </a:r>
          </a:p>
          <a:p>
            <a:r>
              <a:rPr lang="sl-SI" dirty="0">
                <a:solidFill>
                  <a:schemeClr val="tx1">
                    <a:lumMod val="10000"/>
                  </a:schemeClr>
                </a:solidFill>
              </a:rPr>
              <a:t>Vse mošeje na svetu so obrnjene proti njej.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891" y="4003296"/>
            <a:ext cx="4160461" cy="234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3528392" cy="240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711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Prazniki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solidFill>
                  <a:schemeClr val="tx1">
                    <a:lumMod val="10000"/>
                  </a:schemeClr>
                </a:solidFill>
              </a:rPr>
              <a:t>Ramazan</a:t>
            </a:r>
          </a:p>
          <a:p>
            <a:r>
              <a:rPr lang="sl-SI" dirty="0">
                <a:solidFill>
                  <a:schemeClr val="tx1">
                    <a:lumMod val="10000"/>
                  </a:schemeClr>
                </a:solidFill>
              </a:rPr>
              <a:t>Ramazanski bajram</a:t>
            </a:r>
          </a:p>
          <a:p>
            <a:r>
              <a:rPr lang="sl-SI" dirty="0">
                <a:solidFill>
                  <a:schemeClr val="tx1">
                    <a:lumMod val="10000"/>
                  </a:schemeClr>
                </a:solidFill>
              </a:rPr>
              <a:t>Kurban bajram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12976"/>
            <a:ext cx="6068121" cy="341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220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Ramazan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7620000" cy="4800600"/>
          </a:xfrm>
        </p:spPr>
        <p:txBody>
          <a:bodyPr/>
          <a:lstStyle/>
          <a:p>
            <a:pPr marL="114300" indent="0">
              <a:buNone/>
            </a:pPr>
            <a:endParaRPr lang="sl-SI" dirty="0">
              <a:solidFill>
                <a:schemeClr val="tx1">
                  <a:lumMod val="10000"/>
                </a:schemeClr>
              </a:solidFill>
            </a:endParaRPr>
          </a:p>
          <a:p>
            <a:r>
              <a:rPr lang="sl-SI" dirty="0">
                <a:solidFill>
                  <a:schemeClr val="tx1">
                    <a:lumMod val="10000"/>
                  </a:schemeClr>
                </a:solidFill>
              </a:rPr>
              <a:t>Mesec traja 29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 oz. </a:t>
            </a:r>
            <a:r>
              <a:rPr lang="sl-SI" dirty="0">
                <a:solidFill>
                  <a:schemeClr val="tx1">
                    <a:lumMod val="10000"/>
                  </a:schemeClr>
                </a:solidFill>
              </a:rPr>
              <a:t>30 dni odvisno od luninih men.</a:t>
            </a:r>
          </a:p>
          <a:p>
            <a:r>
              <a:rPr lang="sl-SI" dirty="0">
                <a:solidFill>
                  <a:schemeClr val="tx1">
                    <a:lumMod val="10000"/>
                  </a:schemeClr>
                </a:solidFill>
              </a:rPr>
              <a:t>V času praznika muslimani postijo od zore do sončnega zahoda.</a:t>
            </a:r>
          </a:p>
          <a:p>
            <a:pPr marL="114300" indent="0">
              <a:buNone/>
            </a:pPr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92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Ramazanski  bajram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solidFill>
                  <a:schemeClr val="tx1">
                    <a:lumMod val="10000"/>
                  </a:schemeClr>
                </a:solidFill>
              </a:rPr>
              <a:t>Ramazanski bajram je za vse muslimane zelo pomemben praznik.</a:t>
            </a:r>
          </a:p>
          <a:p>
            <a:r>
              <a:rPr lang="sl-SI" dirty="0">
                <a:solidFill>
                  <a:schemeClr val="tx1">
                    <a:lumMod val="10000"/>
                  </a:schemeClr>
                </a:solidFill>
              </a:rPr>
              <a:t>Nekaj dni pred bajramom muslimani očistijo hiše,stanovanja in dvoriše.Na bajramsko jutro je običaj,da vsi družinski člani ustanejo zgodaj in otidejo v mošejo.</a:t>
            </a:r>
          </a:p>
          <a:p>
            <a:r>
              <a:rPr lang="sl-SI" dirty="0">
                <a:solidFill>
                  <a:schemeClr val="tx1">
                    <a:lumMod val="10000"/>
                  </a:schemeClr>
                </a:solidFill>
              </a:rPr>
              <a:t>Prvi dan se obiščejo pokopališča ostale dne pa sorodniki.</a:t>
            </a:r>
          </a:p>
          <a:p>
            <a:r>
              <a:rPr lang="sl-SI" dirty="0">
                <a:solidFill>
                  <a:schemeClr val="tx1">
                    <a:lumMod val="10000"/>
                  </a:schemeClr>
                </a:solidFill>
              </a:rPr>
              <a:t>Traja 3 dni.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6"/>
            <a:ext cx="332563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7340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11">
      <a:dk1>
        <a:srgbClr val="F7DCDC"/>
      </a:dk1>
      <a:lt1>
        <a:sysClr val="window" lastClr="FFFFFF"/>
      </a:lt1>
      <a:dk2>
        <a:srgbClr val="F7DCDC"/>
      </a:dk2>
      <a:lt2>
        <a:srgbClr val="F7DCDC"/>
      </a:lt2>
      <a:accent1>
        <a:srgbClr val="FFABED"/>
      </a:accent1>
      <a:accent2>
        <a:srgbClr val="FDD7EF"/>
      </a:accent2>
      <a:accent3>
        <a:srgbClr val="F7DCDC"/>
      </a:accent3>
      <a:accent4>
        <a:srgbClr val="FFABED"/>
      </a:accent4>
      <a:accent5>
        <a:srgbClr val="FDD7EF"/>
      </a:accent5>
      <a:accent6>
        <a:srgbClr val="F7DCDC"/>
      </a:accent6>
      <a:hlink>
        <a:srgbClr val="FF40D6"/>
      </a:hlink>
      <a:folHlink>
        <a:srgbClr val="FF40D6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460</TotalTime>
  <Words>354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</vt:lpstr>
      <vt:lpstr>Adjacency</vt:lpstr>
      <vt:lpstr>ISLAM</vt:lpstr>
      <vt:lpstr>Kaj je Islam?</vt:lpstr>
      <vt:lpstr>Koran</vt:lpstr>
      <vt:lpstr>Mošeja</vt:lpstr>
      <vt:lpstr>Abdest</vt:lpstr>
      <vt:lpstr>Kaba</vt:lpstr>
      <vt:lpstr>Prazniki</vt:lpstr>
      <vt:lpstr>Ramazan</vt:lpstr>
      <vt:lpstr>Ramazanski  bajram</vt:lpstr>
      <vt:lpstr>Kurban bajram</vt:lpstr>
      <vt:lpstr>Hidžabe</vt:lpstr>
      <vt:lpstr>Molitev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</dc:title>
  <dc:creator>Ljubijankić PC</dc:creator>
  <cp:lastModifiedBy>Kastelic, Monika</cp:lastModifiedBy>
  <cp:revision>36</cp:revision>
  <dcterms:created xsi:type="dcterms:W3CDTF">2024-03-17T11:31:02Z</dcterms:created>
  <dcterms:modified xsi:type="dcterms:W3CDTF">2024-05-16T09:47:49Z</dcterms:modified>
</cp:coreProperties>
</file>