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34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C0FDA6-630C-4735-8C69-FD99DE066F16}" type="datetimeFigureOut">
              <a:rPr lang="sl-SI" smtClean="0"/>
              <a:t>28. 05. 2024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EAA462-D971-41C7-B845-4A905725F95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83813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EAA462-D971-41C7-B845-4A905725F95E}" type="slidenum">
              <a:rPr lang="sl-SI" smtClean="0"/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74327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9C2F2D9-4327-B62C-52C7-A0878C2FAE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DF115A08-6920-C9D7-6C50-95505E0A3F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4185122-3433-5B91-E4D6-E4D83D17A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F39E0-0100-469A-8743-E8BABEFD4B94}" type="datetimeFigureOut">
              <a:rPr lang="sl-SI" smtClean="0"/>
              <a:t>28. 05. 2024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7D05FBC4-6E29-659B-7050-F2A472E37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289495B9-E14C-846B-6627-73BD48D00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00A4-C0A7-49AA-AF2B-8BE504EA5FA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22809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F2486D1-F638-D4C9-87AC-A4740BE4B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9D38FEE1-B2B1-A873-02CC-9F237BD5D4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78DBD80-6E88-6570-AB02-04994A201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F39E0-0100-469A-8743-E8BABEFD4B94}" type="datetimeFigureOut">
              <a:rPr lang="sl-SI" smtClean="0"/>
              <a:t>28. 05. 2024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3EAA99D6-0EBE-9CC9-10BB-BC8E3B065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BE8D98BF-6DF5-13F1-B785-12F9B8226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00A4-C0A7-49AA-AF2B-8BE504EA5FA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33370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24114455-D797-4A69-9ADD-2A22968501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ED9C78BE-F021-7D11-984A-AD4E41D7F7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ADE74982-8A6A-4957-2A3B-E3EF00601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F39E0-0100-469A-8743-E8BABEFD4B94}" type="datetimeFigureOut">
              <a:rPr lang="sl-SI" smtClean="0"/>
              <a:t>28. 05. 2024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74B26FF0-4290-5265-5E73-116E3EF03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9596310-C181-9B7F-8318-AEAE6BAE5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00A4-C0A7-49AA-AF2B-8BE504EA5FA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97731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14C71C1-6BFF-2414-371D-2936D7D7C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B6FC0B1-D420-8FF2-E245-47759B35E0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AD608C49-5E37-439A-0B0A-3FE57F72F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F39E0-0100-469A-8743-E8BABEFD4B94}" type="datetimeFigureOut">
              <a:rPr lang="sl-SI" smtClean="0"/>
              <a:t>28. 05. 2024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6365A7E7-C83A-6C88-5862-D1745AFFB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02D15EB-9F42-665E-7943-DBFA8DA7F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00A4-C0A7-49AA-AF2B-8BE504EA5FA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94717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D6E1B36-7B8F-7577-445C-3FDD5E118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34181887-8157-C096-6103-CF16997AE2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B823752-C65C-6034-750F-F49990161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F39E0-0100-469A-8743-E8BABEFD4B94}" type="datetimeFigureOut">
              <a:rPr lang="sl-SI" smtClean="0"/>
              <a:t>28. 05. 2024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0A81D140-1FB4-302B-54A8-B5999B9B3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6393D16-8800-E592-3471-D79DFFA83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00A4-C0A7-49AA-AF2B-8BE504EA5FA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26533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09D3F20-D4F9-8498-B609-E8F35D293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ACD6DCD-B288-6CD2-580B-20B2A923C6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81AD8FBB-F609-64B8-8D72-ADEAE7DC2D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1B3A8AB2-D738-8BA9-2446-CE23DD712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F39E0-0100-469A-8743-E8BABEFD4B94}" type="datetimeFigureOut">
              <a:rPr lang="sl-SI" smtClean="0"/>
              <a:t>28. 05. 2024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0F806314-F407-52E0-0A6E-2F184874A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535AE2A3-BE75-2223-7EEF-C61310C1E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00A4-C0A7-49AA-AF2B-8BE504EA5FA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43313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6E87AA9-C6DC-EFD0-2E15-9B2C95D91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C7996808-A0F7-B38E-0848-60D4A319F4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FD83151F-4C11-9F4F-CDD2-10C821CE46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7AE69331-0963-A487-0B45-1F2AACC866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56736EBF-2B7C-7738-426D-6512448CD8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B4B0E11D-186A-9632-88B2-798347637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F39E0-0100-469A-8743-E8BABEFD4B94}" type="datetimeFigureOut">
              <a:rPr lang="sl-SI" smtClean="0"/>
              <a:t>28. 05. 2024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8DFFDCDC-C8E9-BF88-88CF-DA0DF8D88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680C1D61-E9AC-531D-3377-EFE1362E5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00A4-C0A7-49AA-AF2B-8BE504EA5FA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52360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2B9172B-594D-B976-2934-E4C28A896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B57DECAC-DA20-D59D-48D4-7BA4C44A8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F39E0-0100-469A-8743-E8BABEFD4B94}" type="datetimeFigureOut">
              <a:rPr lang="sl-SI" smtClean="0"/>
              <a:t>28. 05. 2024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AF82FDF7-5FFB-DB69-7921-1CA7DDB0C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E3662928-B864-359D-F700-F5578BEAB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00A4-C0A7-49AA-AF2B-8BE504EA5FA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10534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323D3C7A-65AA-6DE0-31E0-05C066754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F39E0-0100-469A-8743-E8BABEFD4B94}" type="datetimeFigureOut">
              <a:rPr lang="sl-SI" smtClean="0"/>
              <a:t>28. 05. 2024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681A2E86-FEE3-289A-42E1-4703BC025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D621A10F-A1E1-DE36-13F3-6E25E4066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00A4-C0A7-49AA-AF2B-8BE504EA5FA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14536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67471C2-30A0-EBF5-7E47-1E5FBBD75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8231A48-6AE8-42D2-7CB9-7EE1FB214B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34E1E71E-8774-14F5-EA4F-0F4D0F0251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4FCE107E-8159-79B8-030A-5B9DAA2CE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F39E0-0100-469A-8743-E8BABEFD4B94}" type="datetimeFigureOut">
              <a:rPr lang="sl-SI" smtClean="0"/>
              <a:t>28. 05. 2024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2D3D8427-4428-2033-38F5-511BE2580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F59687CC-2B3C-95A1-9175-CB584E21D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00A4-C0A7-49AA-AF2B-8BE504EA5FA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59049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AFFC8BE-90E2-B831-9ECB-2601EA61E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C69D957A-4E93-ED85-D214-816FFC0325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F198CC37-2FBF-B549-ABED-7003E0DCD0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616FAC52-98D7-648B-52A7-EF4CCAF94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F39E0-0100-469A-8743-E8BABEFD4B94}" type="datetimeFigureOut">
              <a:rPr lang="sl-SI" smtClean="0"/>
              <a:t>28. 05. 2024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65FB1938-B07D-63DB-2AC2-9FC59E9F1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AF18EBFB-B148-9D8E-8516-6F2A415F7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00A4-C0A7-49AA-AF2B-8BE504EA5FA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01539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14CC93EC-D639-DE5F-4B1F-85BA647FF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818DCC52-F4F4-156D-B9D0-2D893B997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ED97D8B-18B2-3AF0-AA9A-593A94ABA4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5F39E0-0100-469A-8743-E8BABEFD4B94}" type="datetimeFigureOut">
              <a:rPr lang="sl-SI" smtClean="0"/>
              <a:t>28. 05. 2024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7B58A0E-A560-0630-6B85-C19D0283CD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F664A387-125B-D3B5-FA8A-F9FA2D3E81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D00A4-C0A7-49AA-AF2B-8BE504EA5FA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21946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8C2AA59-CDED-0569-8C40-5ACC7F0181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461" y="318051"/>
            <a:ext cx="9144000" cy="1909763"/>
          </a:xfrm>
        </p:spPr>
        <p:txBody>
          <a:bodyPr/>
          <a:lstStyle/>
          <a:p>
            <a:r>
              <a:rPr lang="sl-SI" b="1" dirty="0">
                <a:solidFill>
                  <a:srgbClr val="C00000"/>
                </a:solidFill>
              </a:rPr>
              <a:t>PLOŠČINA IN OBSEG PARALELOGRAMA</a:t>
            </a:r>
          </a:p>
        </p:txBody>
      </p:sp>
      <p:pic>
        <p:nvPicPr>
          <p:cNvPr id="1026" name="Picture 2" descr="Paralelogram za osnovno šolo :: OpenProf.com">
            <a:extLst>
              <a:ext uri="{FF2B5EF4-FFF2-40B4-BE49-F238E27FC236}">
                <a16:creationId xmlns:a16="http://schemas.microsoft.com/office/drawing/2014/main" id="{565F23F1-5546-0F99-6A8D-7F3F518206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315" y="2227814"/>
            <a:ext cx="6691520" cy="3209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oljeZBesedilom 3">
            <a:extLst>
              <a:ext uri="{FF2B5EF4-FFF2-40B4-BE49-F238E27FC236}">
                <a16:creationId xmlns:a16="http://schemas.microsoft.com/office/drawing/2014/main" id="{DD2BBCD4-A9A7-02F5-2A0E-CDC0E2931D71}"/>
              </a:ext>
            </a:extLst>
          </p:cNvPr>
          <p:cNvSpPr txBox="1"/>
          <p:nvPr/>
        </p:nvSpPr>
        <p:spPr>
          <a:xfrm>
            <a:off x="6778486" y="2792895"/>
            <a:ext cx="482843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2060"/>
                </a:solidFill>
              </a:rPr>
              <a:t> Višina paralelograma je razdalja med</a:t>
            </a:r>
          </a:p>
          <a:p>
            <a:r>
              <a:rPr lang="sl-SI" sz="2400" dirty="0">
                <a:solidFill>
                  <a:srgbClr val="002060"/>
                </a:solidFill>
              </a:rPr>
              <a:t> vzporednima stranicama</a:t>
            </a:r>
          </a:p>
        </p:txBody>
      </p:sp>
      <p:cxnSp>
        <p:nvCxnSpPr>
          <p:cNvPr id="6" name="Povezovalnik: ukrivljeno 5">
            <a:extLst>
              <a:ext uri="{FF2B5EF4-FFF2-40B4-BE49-F238E27FC236}">
                <a16:creationId xmlns:a16="http://schemas.microsoft.com/office/drawing/2014/main" id="{550BEF0F-53B1-5578-6133-50C0A0C656E9}"/>
              </a:ext>
            </a:extLst>
          </p:cNvPr>
          <p:cNvCxnSpPr>
            <a:cxnSpLocks/>
          </p:cNvCxnSpPr>
          <p:nvPr/>
        </p:nvCxnSpPr>
        <p:spPr>
          <a:xfrm flipV="1">
            <a:off x="3329609" y="3081130"/>
            <a:ext cx="3558208" cy="509054"/>
          </a:xfrm>
          <a:prstGeom prst="curvedConnector3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Povezovalnik: ukrivljeno 8">
            <a:extLst>
              <a:ext uri="{FF2B5EF4-FFF2-40B4-BE49-F238E27FC236}">
                <a16:creationId xmlns:a16="http://schemas.microsoft.com/office/drawing/2014/main" id="{737A650B-0002-0D08-A499-79A157C0CE0C}"/>
              </a:ext>
            </a:extLst>
          </p:cNvPr>
          <p:cNvCxnSpPr>
            <a:cxnSpLocks/>
          </p:cNvCxnSpPr>
          <p:nvPr/>
        </p:nvCxnSpPr>
        <p:spPr>
          <a:xfrm flipV="1">
            <a:off x="5108713" y="3208393"/>
            <a:ext cx="1669773" cy="980580"/>
          </a:xfrm>
          <a:prstGeom prst="curvedConnector3">
            <a:avLst/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0D4AC64C-45E6-C825-47A1-631298658253}"/>
              </a:ext>
            </a:extLst>
          </p:cNvPr>
          <p:cNvSpPr txBox="1"/>
          <p:nvPr/>
        </p:nvSpPr>
        <p:spPr>
          <a:xfrm>
            <a:off x="923099" y="5600457"/>
            <a:ext cx="5616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b="1" dirty="0"/>
              <a:t>Nasprotni stranici sta vzporedni in skladni. 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19F4C705-34D5-98CA-A1F0-FFCF15849436}"/>
              </a:ext>
            </a:extLst>
          </p:cNvPr>
          <p:cNvSpPr txBox="1"/>
          <p:nvPr/>
        </p:nvSpPr>
        <p:spPr>
          <a:xfrm>
            <a:off x="923099" y="6060222"/>
            <a:ext cx="5616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b="1" dirty="0"/>
              <a:t>Nasprotni kota sta skladna. </a:t>
            </a:r>
          </a:p>
        </p:txBody>
      </p:sp>
      <p:cxnSp>
        <p:nvCxnSpPr>
          <p:cNvPr id="14" name="Raven povezovalnik 13">
            <a:extLst>
              <a:ext uri="{FF2B5EF4-FFF2-40B4-BE49-F238E27FC236}">
                <a16:creationId xmlns:a16="http://schemas.microsoft.com/office/drawing/2014/main" id="{AD5307EB-155E-D0B1-1ED2-1116AAE4EC58}"/>
              </a:ext>
            </a:extLst>
          </p:cNvPr>
          <p:cNvCxnSpPr/>
          <p:nvPr/>
        </p:nvCxnSpPr>
        <p:spPr>
          <a:xfrm flipV="1">
            <a:off x="1103243" y="2621364"/>
            <a:ext cx="5784574" cy="2477410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AAF35C3A-A21A-CE92-A651-366B36F1D3D6}"/>
              </a:ext>
            </a:extLst>
          </p:cNvPr>
          <p:cNvSpPr txBox="1"/>
          <p:nvPr/>
        </p:nvSpPr>
        <p:spPr>
          <a:xfrm>
            <a:off x="2767424" y="3906744"/>
            <a:ext cx="3658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>
                <a:solidFill>
                  <a:srgbClr val="7030A0"/>
                </a:solidFill>
              </a:rPr>
              <a:t>e</a:t>
            </a:r>
          </a:p>
        </p:txBody>
      </p:sp>
      <p:cxnSp>
        <p:nvCxnSpPr>
          <p:cNvPr id="17" name="Raven povezovalnik 16">
            <a:extLst>
              <a:ext uri="{FF2B5EF4-FFF2-40B4-BE49-F238E27FC236}">
                <a16:creationId xmlns:a16="http://schemas.microsoft.com/office/drawing/2014/main" id="{DD46566B-B2A6-1EF7-EB74-9C2FFABC17F8}"/>
              </a:ext>
            </a:extLst>
          </p:cNvPr>
          <p:cNvCxnSpPr/>
          <p:nvPr/>
        </p:nvCxnSpPr>
        <p:spPr>
          <a:xfrm>
            <a:off x="2405270" y="2534478"/>
            <a:ext cx="3180521" cy="2564296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1432AC21-3F6A-37CD-0A57-0A2E8AEB759C}"/>
              </a:ext>
            </a:extLst>
          </p:cNvPr>
          <p:cNvSpPr txBox="1"/>
          <p:nvPr/>
        </p:nvSpPr>
        <p:spPr>
          <a:xfrm>
            <a:off x="3512559" y="2966140"/>
            <a:ext cx="3490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7030A0"/>
                </a:solidFill>
              </a:rPr>
              <a:t>f</a:t>
            </a: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0BB953BA-B3A8-986B-13BC-E31278D268AB}"/>
              </a:ext>
            </a:extLst>
          </p:cNvPr>
          <p:cNvSpPr txBox="1"/>
          <p:nvPr/>
        </p:nvSpPr>
        <p:spPr>
          <a:xfrm>
            <a:off x="6647267" y="3899515"/>
            <a:ext cx="34858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2060"/>
                </a:solidFill>
              </a:rPr>
              <a:t> </a:t>
            </a:r>
            <a:r>
              <a:rPr lang="sl-SI" sz="2400" dirty="0">
                <a:solidFill>
                  <a:srgbClr val="7030A0"/>
                </a:solidFill>
              </a:rPr>
              <a:t>Diagonali se razpolavljata</a:t>
            </a:r>
            <a:r>
              <a:rPr lang="sl-SI" sz="2400" dirty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94269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7" presetClass="emph" presetSubtype="0" fill="remove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1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2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  <p:bldP spid="11" grpId="0"/>
      <p:bldP spid="12" grpId="0"/>
      <p:bldP spid="15" grpId="0"/>
      <p:bldP spid="18" grpId="0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3E735450-53DC-F1EE-955B-8F886D5D8B6A}"/>
              </a:ext>
            </a:extLst>
          </p:cNvPr>
          <p:cNvSpPr txBox="1"/>
          <p:nvPr/>
        </p:nvSpPr>
        <p:spPr>
          <a:xfrm>
            <a:off x="784750" y="550407"/>
            <a:ext cx="102728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sl-SI" sz="2400" dirty="0"/>
              <a:t>Izračunaj obseg in ploščino paralelograma, če meri dolžina 9 cm , širina 6 cm. </a:t>
            </a:r>
          </a:p>
          <a:p>
            <a:r>
              <a:rPr lang="sl-SI" sz="2400" dirty="0"/>
              <a:t>       Višina na stranico a meri 5 cm. </a:t>
            </a:r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D8D99B8F-1ED8-93CD-55F7-71B3630D7F03}"/>
              </a:ext>
            </a:extLst>
          </p:cNvPr>
          <p:cNvSpPr txBox="1"/>
          <p:nvPr/>
        </p:nvSpPr>
        <p:spPr>
          <a:xfrm>
            <a:off x="690880" y="2145009"/>
            <a:ext cx="1751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rgbClr val="00B0F0"/>
                </a:solidFill>
              </a:rPr>
              <a:t>2. Izpis podatkov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732E1EFC-CA13-2EE9-46F8-C7D6AF12B58C}"/>
              </a:ext>
            </a:extLst>
          </p:cNvPr>
          <p:cNvSpPr txBox="1"/>
          <p:nvPr/>
        </p:nvSpPr>
        <p:spPr>
          <a:xfrm>
            <a:off x="690880" y="1672828"/>
            <a:ext cx="30168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chemeClr val="accent1">
                    <a:lumMod val="75000"/>
                  </a:schemeClr>
                </a:solidFill>
              </a:rPr>
              <a:t>1. Nariši skico paralelograma</a:t>
            </a:r>
            <a:r>
              <a:rPr lang="sl-SI" i="1" dirty="0">
                <a:solidFill>
                  <a:srgbClr val="00B0F0"/>
                </a:solidFill>
              </a:rPr>
              <a:t>. </a:t>
            </a:r>
          </a:p>
        </p:txBody>
      </p:sp>
      <p:pic>
        <p:nvPicPr>
          <p:cNvPr id="2050" name="Picture 2" descr="Paralelogram za osnovno šolo :: OpenProf.com">
            <a:extLst>
              <a:ext uri="{FF2B5EF4-FFF2-40B4-BE49-F238E27FC236}">
                <a16:creationId xmlns:a16="http://schemas.microsoft.com/office/drawing/2014/main" id="{55EF9233-F74D-FC84-7AC5-562E0C027F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7390" y="1312407"/>
            <a:ext cx="3513207" cy="1939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Raven povezovalnik 5">
            <a:extLst>
              <a:ext uri="{FF2B5EF4-FFF2-40B4-BE49-F238E27FC236}">
                <a16:creationId xmlns:a16="http://schemas.microsoft.com/office/drawing/2014/main" id="{ADD7B79B-0009-A99E-37BF-A1B23CAA5FB6}"/>
              </a:ext>
            </a:extLst>
          </p:cNvPr>
          <p:cNvCxnSpPr>
            <a:cxnSpLocks/>
          </p:cNvCxnSpPr>
          <p:nvPr/>
        </p:nvCxnSpPr>
        <p:spPr>
          <a:xfrm>
            <a:off x="4836161" y="1670001"/>
            <a:ext cx="0" cy="12532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ven povezovalnik 9">
            <a:extLst>
              <a:ext uri="{FF2B5EF4-FFF2-40B4-BE49-F238E27FC236}">
                <a16:creationId xmlns:a16="http://schemas.microsoft.com/office/drawing/2014/main" id="{71859494-1725-5212-8A4C-0D5C1263AF7B}"/>
              </a:ext>
            </a:extLst>
          </p:cNvPr>
          <p:cNvCxnSpPr/>
          <p:nvPr/>
        </p:nvCxnSpPr>
        <p:spPr>
          <a:xfrm>
            <a:off x="4836161" y="2677886"/>
            <a:ext cx="31060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en povezovalnik 11">
            <a:extLst>
              <a:ext uri="{FF2B5EF4-FFF2-40B4-BE49-F238E27FC236}">
                <a16:creationId xmlns:a16="http://schemas.microsoft.com/office/drawing/2014/main" id="{255EEA52-22BB-E23F-6553-50CD405A3305}"/>
              </a:ext>
            </a:extLst>
          </p:cNvPr>
          <p:cNvCxnSpPr>
            <a:cxnSpLocks/>
          </p:cNvCxnSpPr>
          <p:nvPr/>
        </p:nvCxnSpPr>
        <p:spPr>
          <a:xfrm>
            <a:off x="5146766" y="2677886"/>
            <a:ext cx="0" cy="24536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8DEA2EAC-51E0-66E7-EB8B-F3FD0F7F96EF}"/>
              </a:ext>
            </a:extLst>
          </p:cNvPr>
          <p:cNvSpPr txBox="1"/>
          <p:nvPr/>
        </p:nvSpPr>
        <p:spPr>
          <a:xfrm>
            <a:off x="4808289" y="1887777"/>
            <a:ext cx="4174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 err="1">
                <a:solidFill>
                  <a:schemeClr val="accent1">
                    <a:lumMod val="75000"/>
                  </a:schemeClr>
                </a:solidFill>
              </a:rPr>
              <a:t>v</a:t>
            </a:r>
            <a:r>
              <a:rPr lang="sl-SI" sz="2400" baseline="-25000" dirty="0" err="1">
                <a:solidFill>
                  <a:schemeClr val="accent1">
                    <a:lumMod val="75000"/>
                  </a:schemeClr>
                </a:solidFill>
              </a:rPr>
              <a:t>a</a:t>
            </a:r>
            <a:endParaRPr lang="sl-SI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AC730A6B-E982-C49A-9356-8FC6665243E5}"/>
              </a:ext>
            </a:extLst>
          </p:cNvPr>
          <p:cNvSpPr txBox="1"/>
          <p:nvPr/>
        </p:nvSpPr>
        <p:spPr>
          <a:xfrm>
            <a:off x="740273" y="2565380"/>
            <a:ext cx="14029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a = 9 cm</a:t>
            </a:r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2C68FF7A-E8B6-CA35-5020-2F2AE0AD20B2}"/>
              </a:ext>
            </a:extLst>
          </p:cNvPr>
          <p:cNvSpPr txBox="1"/>
          <p:nvPr/>
        </p:nvSpPr>
        <p:spPr>
          <a:xfrm>
            <a:off x="740273" y="3117334"/>
            <a:ext cx="14205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b = 6 cm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E33D63BB-5716-648E-C5E7-FD8FCE2C2E58}"/>
              </a:ext>
            </a:extLst>
          </p:cNvPr>
          <p:cNvSpPr txBox="1"/>
          <p:nvPr/>
        </p:nvSpPr>
        <p:spPr>
          <a:xfrm>
            <a:off x="698819" y="3599577"/>
            <a:ext cx="15034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 err="1"/>
              <a:t>v</a:t>
            </a:r>
            <a:r>
              <a:rPr lang="sl-SI" sz="2800" baseline="-25000" dirty="0" err="1"/>
              <a:t>a</a:t>
            </a:r>
            <a:r>
              <a:rPr lang="sl-SI" sz="2800" dirty="0"/>
              <a:t> = 5 cm</a:t>
            </a:r>
          </a:p>
        </p:txBody>
      </p:sp>
      <p:cxnSp>
        <p:nvCxnSpPr>
          <p:cNvPr id="19" name="Raven povezovalnik 18">
            <a:extLst>
              <a:ext uri="{FF2B5EF4-FFF2-40B4-BE49-F238E27FC236}">
                <a16:creationId xmlns:a16="http://schemas.microsoft.com/office/drawing/2014/main" id="{05193A25-C730-51CE-C6A6-4A11F8D2B171}"/>
              </a:ext>
            </a:extLst>
          </p:cNvPr>
          <p:cNvCxnSpPr/>
          <p:nvPr/>
        </p:nvCxnSpPr>
        <p:spPr>
          <a:xfrm>
            <a:off x="488044" y="4213469"/>
            <a:ext cx="215679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CE867EE9-8408-88C7-873C-54D3B5B53FB6}"/>
              </a:ext>
            </a:extLst>
          </p:cNvPr>
          <p:cNvSpPr txBox="1"/>
          <p:nvPr/>
        </p:nvSpPr>
        <p:spPr>
          <a:xfrm>
            <a:off x="690880" y="4343430"/>
            <a:ext cx="6319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p =</a:t>
            </a:r>
          </a:p>
        </p:txBody>
      </p: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9DA9DBD4-4936-7405-4ABA-012CF960E8B7}"/>
              </a:ext>
            </a:extLst>
          </p:cNvPr>
          <p:cNvSpPr txBox="1"/>
          <p:nvPr/>
        </p:nvSpPr>
        <p:spPr>
          <a:xfrm>
            <a:off x="687674" y="4787728"/>
            <a:ext cx="6351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o =</a:t>
            </a:r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1091DE2B-11A6-F0B9-3D90-084CEE8C2A67}"/>
              </a:ext>
            </a:extLst>
          </p:cNvPr>
          <p:cNvSpPr txBox="1"/>
          <p:nvPr/>
        </p:nvSpPr>
        <p:spPr>
          <a:xfrm>
            <a:off x="2772135" y="4479530"/>
            <a:ext cx="43514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rgbClr val="00B0F0"/>
                </a:solidFill>
              </a:rPr>
              <a:t>3. Napiši obrazec za ploščino paralelograma.</a:t>
            </a:r>
          </a:p>
          <a:p>
            <a:r>
              <a:rPr lang="sl-SI" i="1" dirty="0">
                <a:solidFill>
                  <a:srgbClr val="00B0F0"/>
                </a:solidFill>
              </a:rPr>
              <a:t>    Poišči ga na listu z obrazci. </a:t>
            </a:r>
          </a:p>
        </p:txBody>
      </p: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FF8605D1-F7FA-9A9F-A007-C7C4B750563A}"/>
              </a:ext>
            </a:extLst>
          </p:cNvPr>
          <p:cNvSpPr txBox="1"/>
          <p:nvPr/>
        </p:nvSpPr>
        <p:spPr>
          <a:xfrm>
            <a:off x="5803272" y="4834197"/>
            <a:ext cx="1485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p = a ·</a:t>
            </a:r>
            <a:r>
              <a:rPr lang="sl-SI" sz="2800" dirty="0" err="1"/>
              <a:t>v</a:t>
            </a:r>
            <a:r>
              <a:rPr lang="sl-SI" sz="2800" baseline="-25000" dirty="0" err="1"/>
              <a:t>a</a:t>
            </a:r>
            <a:endParaRPr lang="sl-SI" sz="2800" dirty="0"/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EFCC80D6-2DB9-EB90-5ED8-5C9829304009}"/>
              </a:ext>
            </a:extLst>
          </p:cNvPr>
          <p:cNvSpPr txBox="1"/>
          <p:nvPr/>
        </p:nvSpPr>
        <p:spPr>
          <a:xfrm>
            <a:off x="2772135" y="5368777"/>
            <a:ext cx="27846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rgbClr val="00B0F0"/>
                </a:solidFill>
              </a:rPr>
              <a:t>4. V obrazec vstavi podatke.</a:t>
            </a:r>
          </a:p>
        </p:txBody>
      </p:sp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525A3620-8FA4-2901-CADA-6093E04AE268}"/>
              </a:ext>
            </a:extLst>
          </p:cNvPr>
          <p:cNvSpPr txBox="1"/>
          <p:nvPr/>
        </p:nvSpPr>
        <p:spPr>
          <a:xfrm>
            <a:off x="5842321" y="5464415"/>
            <a:ext cx="12554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p = 9 ·5</a:t>
            </a:r>
          </a:p>
        </p:txBody>
      </p:sp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191F9A1E-C792-1347-04BB-B23979A99299}"/>
              </a:ext>
            </a:extLst>
          </p:cNvPr>
          <p:cNvSpPr txBox="1"/>
          <p:nvPr/>
        </p:nvSpPr>
        <p:spPr>
          <a:xfrm>
            <a:off x="2868433" y="5938261"/>
            <a:ext cx="27665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rgbClr val="00B0F0"/>
                </a:solidFill>
              </a:rPr>
              <a:t>5. Izračunaj in zapiši enoto. </a:t>
            </a:r>
          </a:p>
        </p:txBody>
      </p:sp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EFBB67A6-ACCB-5906-B533-0B6F44C2C369}"/>
              </a:ext>
            </a:extLst>
          </p:cNvPr>
          <p:cNvSpPr txBox="1"/>
          <p:nvPr/>
        </p:nvSpPr>
        <p:spPr>
          <a:xfrm>
            <a:off x="5842321" y="6122927"/>
            <a:ext cx="17251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p = 45 cm</a:t>
            </a:r>
            <a:r>
              <a:rPr lang="sl-SI" sz="2800" baseline="30000" dirty="0"/>
              <a:t>2</a:t>
            </a:r>
            <a:endParaRPr lang="sl-SI" sz="2800" dirty="0"/>
          </a:p>
        </p:txBody>
      </p: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6FF710D2-DCA7-4958-3784-6366EA330D8A}"/>
              </a:ext>
            </a:extLst>
          </p:cNvPr>
          <p:cNvSpPr txBox="1"/>
          <p:nvPr/>
        </p:nvSpPr>
        <p:spPr>
          <a:xfrm>
            <a:off x="1315428" y="4341452"/>
            <a:ext cx="11929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45 cm</a:t>
            </a:r>
            <a:r>
              <a:rPr lang="sl-SI" sz="2800" baseline="30000" dirty="0"/>
              <a:t>2</a:t>
            </a:r>
            <a:endParaRPr lang="sl-SI" sz="2800" dirty="0"/>
          </a:p>
        </p:txBody>
      </p: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F005AED1-C64F-35ED-153E-F1604387A04C}"/>
              </a:ext>
            </a:extLst>
          </p:cNvPr>
          <p:cNvSpPr txBox="1"/>
          <p:nvPr/>
        </p:nvSpPr>
        <p:spPr>
          <a:xfrm>
            <a:off x="6770330" y="1242237"/>
            <a:ext cx="21536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>
                <a:solidFill>
                  <a:srgbClr val="C00000"/>
                </a:solidFill>
              </a:rPr>
              <a:t>RAČUNANJE OBSEGA</a:t>
            </a:r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C5A8CF46-0203-C06A-E5B6-12D3612E980F}"/>
              </a:ext>
            </a:extLst>
          </p:cNvPr>
          <p:cNvSpPr txBox="1"/>
          <p:nvPr/>
        </p:nvSpPr>
        <p:spPr>
          <a:xfrm>
            <a:off x="6704897" y="1841735"/>
            <a:ext cx="41403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rgbClr val="C00000"/>
                </a:solidFill>
              </a:rPr>
              <a:t>6. Napiši obrazec za obseg paralelograma.</a:t>
            </a:r>
          </a:p>
          <a:p>
            <a:r>
              <a:rPr lang="sl-SI" i="1" dirty="0">
                <a:solidFill>
                  <a:srgbClr val="C00000"/>
                </a:solidFill>
              </a:rPr>
              <a:t>    Poišči ga na listu z obrazci. </a:t>
            </a:r>
          </a:p>
        </p:txBody>
      </p: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5348D764-CBC9-BDF9-3F87-26EBAAA35D75}"/>
              </a:ext>
            </a:extLst>
          </p:cNvPr>
          <p:cNvSpPr txBox="1"/>
          <p:nvPr/>
        </p:nvSpPr>
        <p:spPr>
          <a:xfrm>
            <a:off x="9564672" y="2719622"/>
            <a:ext cx="18870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o = 2·a +2·b</a:t>
            </a:r>
          </a:p>
        </p:txBody>
      </p: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042B0C53-C3F9-F864-F7A3-04A39F3F5E09}"/>
              </a:ext>
            </a:extLst>
          </p:cNvPr>
          <p:cNvSpPr txBox="1"/>
          <p:nvPr/>
        </p:nvSpPr>
        <p:spPr>
          <a:xfrm>
            <a:off x="6939384" y="3390856"/>
            <a:ext cx="27846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rgbClr val="C00000"/>
                </a:solidFill>
              </a:rPr>
              <a:t>7. V obrazec vstavi podatke</a:t>
            </a:r>
            <a:r>
              <a:rPr lang="sl-SI" i="1" dirty="0">
                <a:solidFill>
                  <a:srgbClr val="00B0F0"/>
                </a:solidFill>
              </a:rPr>
              <a:t>.</a:t>
            </a:r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EDDCC538-9936-03C4-A244-BE9F881DA5A4}"/>
              </a:ext>
            </a:extLst>
          </p:cNvPr>
          <p:cNvSpPr txBox="1"/>
          <p:nvPr/>
        </p:nvSpPr>
        <p:spPr>
          <a:xfrm>
            <a:off x="9635090" y="3266174"/>
            <a:ext cx="18870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o = 2·9 +2·6</a:t>
            </a:r>
          </a:p>
        </p:txBody>
      </p: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DAB9B9BE-6C8A-ED74-7EB7-FCC1768C63C0}"/>
              </a:ext>
            </a:extLst>
          </p:cNvPr>
          <p:cNvSpPr txBox="1"/>
          <p:nvPr/>
        </p:nvSpPr>
        <p:spPr>
          <a:xfrm>
            <a:off x="7033424" y="3974908"/>
            <a:ext cx="27665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rgbClr val="C00000"/>
                </a:solidFill>
              </a:rPr>
              <a:t>8. Izračunaj in zapiši enoto</a:t>
            </a:r>
            <a:r>
              <a:rPr lang="sl-SI" i="1" dirty="0">
                <a:solidFill>
                  <a:srgbClr val="00B0F0"/>
                </a:solidFill>
              </a:rPr>
              <a:t>. </a:t>
            </a:r>
          </a:p>
        </p:txBody>
      </p:sp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5E41AD8C-AE72-BDF5-6765-D302BADBD249}"/>
              </a:ext>
            </a:extLst>
          </p:cNvPr>
          <p:cNvSpPr txBox="1"/>
          <p:nvPr/>
        </p:nvSpPr>
        <p:spPr>
          <a:xfrm>
            <a:off x="9724057" y="3919415"/>
            <a:ext cx="17091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o = 18 +12</a:t>
            </a:r>
          </a:p>
        </p:txBody>
      </p:sp>
      <p:sp>
        <p:nvSpPr>
          <p:cNvPr id="36" name="PoljeZBesedilom 35">
            <a:extLst>
              <a:ext uri="{FF2B5EF4-FFF2-40B4-BE49-F238E27FC236}">
                <a16:creationId xmlns:a16="http://schemas.microsoft.com/office/drawing/2014/main" id="{BD3375BB-6C07-2D09-6E67-D7EE13B9E613}"/>
              </a:ext>
            </a:extLst>
          </p:cNvPr>
          <p:cNvSpPr txBox="1"/>
          <p:nvPr/>
        </p:nvSpPr>
        <p:spPr>
          <a:xfrm>
            <a:off x="9897796" y="4526118"/>
            <a:ext cx="16033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o = 30 cm</a:t>
            </a:r>
          </a:p>
        </p:txBody>
      </p:sp>
      <p:sp>
        <p:nvSpPr>
          <p:cNvPr id="37" name="PoljeZBesedilom 36">
            <a:extLst>
              <a:ext uri="{FF2B5EF4-FFF2-40B4-BE49-F238E27FC236}">
                <a16:creationId xmlns:a16="http://schemas.microsoft.com/office/drawing/2014/main" id="{4DDC232F-542B-799F-4E21-57F0A6650F20}"/>
              </a:ext>
            </a:extLst>
          </p:cNvPr>
          <p:cNvSpPr txBox="1"/>
          <p:nvPr/>
        </p:nvSpPr>
        <p:spPr>
          <a:xfrm>
            <a:off x="1322784" y="4805261"/>
            <a:ext cx="10711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30 cm</a:t>
            </a:r>
          </a:p>
        </p:txBody>
      </p:sp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82623EDA-E103-98EF-AD67-7E406170D130}"/>
              </a:ext>
            </a:extLst>
          </p:cNvPr>
          <p:cNvSpPr txBox="1"/>
          <p:nvPr/>
        </p:nvSpPr>
        <p:spPr>
          <a:xfrm>
            <a:off x="3216886" y="3938131"/>
            <a:ext cx="22938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>
                <a:solidFill>
                  <a:srgbClr val="00B0F0"/>
                </a:solidFill>
              </a:rPr>
              <a:t>RAČUNANJE PLOŠČINE</a:t>
            </a:r>
          </a:p>
        </p:txBody>
      </p:sp>
      <p:sp>
        <p:nvSpPr>
          <p:cNvPr id="39" name="Paralelogram 38">
            <a:extLst>
              <a:ext uri="{FF2B5EF4-FFF2-40B4-BE49-F238E27FC236}">
                <a16:creationId xmlns:a16="http://schemas.microsoft.com/office/drawing/2014/main" id="{DA65E836-8F58-8D5C-BAD9-B61DF7E40849}"/>
              </a:ext>
            </a:extLst>
          </p:cNvPr>
          <p:cNvSpPr/>
          <p:nvPr/>
        </p:nvSpPr>
        <p:spPr>
          <a:xfrm>
            <a:off x="3552380" y="1587352"/>
            <a:ext cx="2972457" cy="1351915"/>
          </a:xfrm>
          <a:prstGeom prst="parallelogram">
            <a:avLst>
              <a:gd name="adj" fmla="val 50008"/>
            </a:avLst>
          </a:prstGeom>
          <a:solidFill>
            <a:schemeClr val="accent1">
              <a:lumMod val="60000"/>
              <a:lumOff val="40000"/>
              <a:alpha val="42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41" name="Raven povezovalnik 40">
            <a:extLst>
              <a:ext uri="{FF2B5EF4-FFF2-40B4-BE49-F238E27FC236}">
                <a16:creationId xmlns:a16="http://schemas.microsoft.com/office/drawing/2014/main" id="{2F8AE8BC-A998-622E-3B18-632024D39D07}"/>
              </a:ext>
            </a:extLst>
          </p:cNvPr>
          <p:cNvCxnSpPr>
            <a:cxnSpLocks/>
          </p:cNvCxnSpPr>
          <p:nvPr/>
        </p:nvCxnSpPr>
        <p:spPr>
          <a:xfrm>
            <a:off x="4208318" y="1624320"/>
            <a:ext cx="2288078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Raven povezovalnik 42">
            <a:extLst>
              <a:ext uri="{FF2B5EF4-FFF2-40B4-BE49-F238E27FC236}">
                <a16:creationId xmlns:a16="http://schemas.microsoft.com/office/drawing/2014/main" id="{F51A1486-2F0D-ACD3-D7BB-40CEC3E08DA0}"/>
              </a:ext>
            </a:extLst>
          </p:cNvPr>
          <p:cNvCxnSpPr>
            <a:cxnSpLocks/>
          </p:cNvCxnSpPr>
          <p:nvPr/>
        </p:nvCxnSpPr>
        <p:spPr>
          <a:xfrm>
            <a:off x="3523939" y="2939267"/>
            <a:ext cx="2318382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Raven povezovalnik 44">
            <a:extLst>
              <a:ext uri="{FF2B5EF4-FFF2-40B4-BE49-F238E27FC236}">
                <a16:creationId xmlns:a16="http://schemas.microsoft.com/office/drawing/2014/main" id="{B1E28841-E5A8-56BD-CA6A-9E12793936BC}"/>
              </a:ext>
            </a:extLst>
          </p:cNvPr>
          <p:cNvCxnSpPr>
            <a:cxnSpLocks/>
          </p:cNvCxnSpPr>
          <p:nvPr/>
        </p:nvCxnSpPr>
        <p:spPr>
          <a:xfrm flipV="1">
            <a:off x="5896480" y="1608565"/>
            <a:ext cx="641453" cy="1298933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Raven povezovalnik 47">
            <a:extLst>
              <a:ext uri="{FF2B5EF4-FFF2-40B4-BE49-F238E27FC236}">
                <a16:creationId xmlns:a16="http://schemas.microsoft.com/office/drawing/2014/main" id="{E638EA31-014E-130D-8A98-9DCC0AB23D8D}"/>
              </a:ext>
            </a:extLst>
          </p:cNvPr>
          <p:cNvCxnSpPr>
            <a:cxnSpLocks/>
          </p:cNvCxnSpPr>
          <p:nvPr/>
        </p:nvCxnSpPr>
        <p:spPr>
          <a:xfrm flipV="1">
            <a:off x="3535135" y="1608306"/>
            <a:ext cx="641453" cy="1298933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PoljeZBesedilom 48">
            <a:extLst>
              <a:ext uri="{FF2B5EF4-FFF2-40B4-BE49-F238E27FC236}">
                <a16:creationId xmlns:a16="http://schemas.microsoft.com/office/drawing/2014/main" id="{E3238323-86C4-4216-AAA5-3225DA87E16E}"/>
              </a:ext>
            </a:extLst>
          </p:cNvPr>
          <p:cNvSpPr txBox="1"/>
          <p:nvPr/>
        </p:nvSpPr>
        <p:spPr>
          <a:xfrm>
            <a:off x="7288542" y="2771607"/>
            <a:ext cx="20072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o = 2(a + b) ali </a:t>
            </a:r>
          </a:p>
        </p:txBody>
      </p:sp>
    </p:spTree>
    <p:extLst>
      <p:ext uri="{BB962C8B-B14F-4D97-AF65-F5344CB8AC3E}">
        <p14:creationId xmlns:p14="http://schemas.microsoft.com/office/powerpoint/2010/main" val="427399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8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4" grpId="0"/>
      <p:bldP spid="15" grpId="0"/>
      <p:bldP spid="16" grpId="0"/>
      <p:bldP spid="17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 animBg="1"/>
      <p:bldP spid="39" grpId="1" animBg="1"/>
      <p:bldP spid="4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jeZBesedilom 2">
            <a:extLst>
              <a:ext uri="{FF2B5EF4-FFF2-40B4-BE49-F238E27FC236}">
                <a16:creationId xmlns:a16="http://schemas.microsoft.com/office/drawing/2014/main" id="{C11270CB-E83C-FB7D-A196-48AB03036613}"/>
              </a:ext>
            </a:extLst>
          </p:cNvPr>
          <p:cNvSpPr txBox="1"/>
          <p:nvPr/>
        </p:nvSpPr>
        <p:spPr>
          <a:xfrm>
            <a:off x="496957" y="467139"/>
            <a:ext cx="1055551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2. V paralelogramu meri višina na stranico a = 0,8 dm. Izračunaj njegov obseg, če je </a:t>
            </a:r>
          </a:p>
          <a:p>
            <a:r>
              <a:rPr lang="sl-SI" sz="2400" dirty="0"/>
              <a:t>    dolžina paralelograma 0,2 m in meri ploščina 2,4 dm</a:t>
            </a:r>
            <a:r>
              <a:rPr lang="sl-SI" sz="2400" baseline="30000" dirty="0"/>
              <a:t>2</a:t>
            </a:r>
            <a:r>
              <a:rPr lang="sl-SI" sz="2400" dirty="0"/>
              <a:t>.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0D25565C-A86E-1561-BF6E-D5D623996DFC}"/>
              </a:ext>
            </a:extLst>
          </p:cNvPr>
          <p:cNvSpPr txBox="1"/>
          <p:nvPr/>
        </p:nvSpPr>
        <p:spPr>
          <a:xfrm>
            <a:off x="496957" y="1439148"/>
            <a:ext cx="30168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chemeClr val="accent1">
                    <a:lumMod val="75000"/>
                  </a:schemeClr>
                </a:solidFill>
              </a:rPr>
              <a:t>1. Nariši skico paralelograma</a:t>
            </a:r>
            <a:r>
              <a:rPr lang="sl-SI" i="1" dirty="0">
                <a:solidFill>
                  <a:srgbClr val="00B0F0"/>
                </a:solidFill>
              </a:rPr>
              <a:t>. </a:t>
            </a:r>
          </a:p>
        </p:txBody>
      </p:sp>
      <p:pic>
        <p:nvPicPr>
          <p:cNvPr id="5" name="Picture 2" descr="Paralelogram za osnovno šolo :: OpenProf.com">
            <a:extLst>
              <a:ext uri="{FF2B5EF4-FFF2-40B4-BE49-F238E27FC236}">
                <a16:creationId xmlns:a16="http://schemas.microsoft.com/office/drawing/2014/main" id="{0E94790A-8BB2-4315-B7BD-34CBB00960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206" y="1140602"/>
            <a:ext cx="3513207" cy="1939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oljeZBesedilom 5">
            <a:extLst>
              <a:ext uri="{FF2B5EF4-FFF2-40B4-BE49-F238E27FC236}">
                <a16:creationId xmlns:a16="http://schemas.microsoft.com/office/drawing/2014/main" id="{BF970D3F-0C3F-26FB-3696-67C95A6D9FD3}"/>
              </a:ext>
            </a:extLst>
          </p:cNvPr>
          <p:cNvSpPr txBox="1"/>
          <p:nvPr/>
        </p:nvSpPr>
        <p:spPr>
          <a:xfrm>
            <a:off x="496957" y="1904970"/>
            <a:ext cx="3218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rgbClr val="00B0F0"/>
                </a:solidFill>
              </a:rPr>
              <a:t>2. Izpis podatkov in pretvarjanje.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2574F227-3217-C27C-376E-4AF8FBD4872F}"/>
              </a:ext>
            </a:extLst>
          </p:cNvPr>
          <p:cNvSpPr txBox="1"/>
          <p:nvPr/>
        </p:nvSpPr>
        <p:spPr>
          <a:xfrm>
            <a:off x="671043" y="2463780"/>
            <a:ext cx="15231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a = 0,2 m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30EDD062-EA06-4C7E-4B01-14471103ADD7}"/>
              </a:ext>
            </a:extLst>
          </p:cNvPr>
          <p:cNvSpPr txBox="1"/>
          <p:nvPr/>
        </p:nvSpPr>
        <p:spPr>
          <a:xfrm>
            <a:off x="659220" y="2993558"/>
            <a:ext cx="18128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 err="1"/>
              <a:t>v</a:t>
            </a:r>
            <a:r>
              <a:rPr lang="sl-SI" sz="2800" baseline="-25000" dirty="0" err="1"/>
              <a:t>b</a:t>
            </a:r>
            <a:r>
              <a:rPr lang="sl-SI" sz="2800" dirty="0"/>
              <a:t> = 0,8 dm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5DD83963-0FBD-64FB-1C19-3E749274CB90}"/>
              </a:ext>
            </a:extLst>
          </p:cNvPr>
          <p:cNvSpPr txBox="1"/>
          <p:nvPr/>
        </p:nvSpPr>
        <p:spPr>
          <a:xfrm>
            <a:off x="671043" y="3523336"/>
            <a:ext cx="18501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p = 2,4 dm²</a:t>
            </a:r>
          </a:p>
        </p:txBody>
      </p:sp>
      <p:cxnSp>
        <p:nvCxnSpPr>
          <p:cNvPr id="10" name="Raven povezovalnik 9">
            <a:extLst>
              <a:ext uri="{FF2B5EF4-FFF2-40B4-BE49-F238E27FC236}">
                <a16:creationId xmlns:a16="http://schemas.microsoft.com/office/drawing/2014/main" id="{FB6420C4-5A4C-DC36-686F-805A4A73673C}"/>
              </a:ext>
            </a:extLst>
          </p:cNvPr>
          <p:cNvCxnSpPr>
            <a:cxnSpLocks/>
          </p:cNvCxnSpPr>
          <p:nvPr/>
        </p:nvCxnSpPr>
        <p:spPr>
          <a:xfrm>
            <a:off x="496957" y="4046556"/>
            <a:ext cx="351147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D0165C9A-FED5-8586-7A94-A5469AFB922B}"/>
              </a:ext>
            </a:extLst>
          </p:cNvPr>
          <p:cNvSpPr txBox="1"/>
          <p:nvPr/>
        </p:nvSpPr>
        <p:spPr>
          <a:xfrm>
            <a:off x="659220" y="4053114"/>
            <a:ext cx="6351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o =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921EFDC5-4020-2E37-4840-100B155AB84F}"/>
              </a:ext>
            </a:extLst>
          </p:cNvPr>
          <p:cNvSpPr txBox="1"/>
          <p:nvPr/>
        </p:nvSpPr>
        <p:spPr>
          <a:xfrm>
            <a:off x="7113587" y="1254482"/>
            <a:ext cx="21536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>
                <a:solidFill>
                  <a:srgbClr val="C00000"/>
                </a:solidFill>
              </a:rPr>
              <a:t>RAČUNANJE OBSEGA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D1ABD6B7-E1BC-0E28-59E4-C0C002CC2D39}"/>
              </a:ext>
            </a:extLst>
          </p:cNvPr>
          <p:cNvSpPr txBox="1"/>
          <p:nvPr/>
        </p:nvSpPr>
        <p:spPr>
          <a:xfrm>
            <a:off x="6608042" y="1623814"/>
            <a:ext cx="41403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rgbClr val="C00000"/>
                </a:solidFill>
              </a:rPr>
              <a:t>1. Napiši obrazec za obseg paralelograma.</a:t>
            </a:r>
          </a:p>
          <a:p>
            <a:r>
              <a:rPr lang="sl-SI" i="1" dirty="0">
                <a:solidFill>
                  <a:srgbClr val="C00000"/>
                </a:solidFill>
              </a:rPr>
              <a:t>    Poišči ga na listu z obrazci. </a:t>
            </a:r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37E94DEC-1A0B-FC71-97DC-BF55F7A125AF}"/>
              </a:ext>
            </a:extLst>
          </p:cNvPr>
          <p:cNvSpPr txBox="1"/>
          <p:nvPr/>
        </p:nvSpPr>
        <p:spPr>
          <a:xfrm>
            <a:off x="7113587" y="2270145"/>
            <a:ext cx="20072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o = 2(a + b) ali </a:t>
            </a:r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589D09D8-C40B-06E8-7581-29163565FDED}"/>
              </a:ext>
            </a:extLst>
          </p:cNvPr>
          <p:cNvSpPr txBox="1"/>
          <p:nvPr/>
        </p:nvSpPr>
        <p:spPr>
          <a:xfrm>
            <a:off x="9267190" y="2166581"/>
            <a:ext cx="18870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o = 2·a +2·b</a:t>
            </a:r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D9FC8EB6-E3A1-2453-0A51-B06644CEFA55}"/>
              </a:ext>
            </a:extLst>
          </p:cNvPr>
          <p:cNvSpPr txBox="1"/>
          <p:nvPr/>
        </p:nvSpPr>
        <p:spPr>
          <a:xfrm>
            <a:off x="6608042" y="2777530"/>
            <a:ext cx="27846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rgbClr val="C00000"/>
                </a:solidFill>
              </a:rPr>
              <a:t>2. V obrazec vstavi podatke</a:t>
            </a:r>
            <a:r>
              <a:rPr lang="sl-SI" i="1" dirty="0">
                <a:solidFill>
                  <a:srgbClr val="00B0F0"/>
                </a:solidFill>
              </a:rPr>
              <a:t>.</a:t>
            </a: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952D8A51-6A02-B22E-4A4E-171533372523}"/>
              </a:ext>
            </a:extLst>
          </p:cNvPr>
          <p:cNvSpPr txBox="1"/>
          <p:nvPr/>
        </p:nvSpPr>
        <p:spPr>
          <a:xfrm>
            <a:off x="2140310" y="2511508"/>
            <a:ext cx="13773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= </a:t>
            </a:r>
            <a:r>
              <a:rPr lang="sl-SI" sz="2800" b="1" dirty="0"/>
              <a:t>20 cm</a:t>
            </a:r>
          </a:p>
        </p:txBody>
      </p: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7040DDC2-3D06-5828-29E9-953B8FCFE349}"/>
              </a:ext>
            </a:extLst>
          </p:cNvPr>
          <p:cNvSpPr txBox="1"/>
          <p:nvPr/>
        </p:nvSpPr>
        <p:spPr>
          <a:xfrm>
            <a:off x="2326563" y="3536367"/>
            <a:ext cx="16818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= </a:t>
            </a:r>
            <a:r>
              <a:rPr lang="sl-SI" sz="2800" b="1" dirty="0"/>
              <a:t>240 cm</a:t>
            </a:r>
            <a:r>
              <a:rPr lang="sl-SI" sz="2800" b="1" baseline="30000" dirty="0"/>
              <a:t>2</a:t>
            </a:r>
            <a:endParaRPr lang="sl-SI" sz="2800" b="1" dirty="0"/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6095B0AD-D92D-E0C5-70B7-EB95CD5272A5}"/>
              </a:ext>
            </a:extLst>
          </p:cNvPr>
          <p:cNvSpPr txBox="1"/>
          <p:nvPr/>
        </p:nvSpPr>
        <p:spPr>
          <a:xfrm>
            <a:off x="2392184" y="3026513"/>
            <a:ext cx="11945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= </a:t>
            </a:r>
            <a:r>
              <a:rPr lang="sl-SI" sz="2800" b="1" dirty="0"/>
              <a:t>8 cm</a:t>
            </a:r>
          </a:p>
        </p:txBody>
      </p: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1E50F3F8-B766-8B25-9245-53F69185747A}"/>
              </a:ext>
            </a:extLst>
          </p:cNvPr>
          <p:cNvSpPr txBox="1"/>
          <p:nvPr/>
        </p:nvSpPr>
        <p:spPr>
          <a:xfrm>
            <a:off x="9257084" y="2733517"/>
            <a:ext cx="2081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o = 2·20 +2·b</a:t>
            </a: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9D6287E7-2EC9-CEBF-257E-F475BD2CF0AE}"/>
              </a:ext>
            </a:extLst>
          </p:cNvPr>
          <p:cNvSpPr txBox="1"/>
          <p:nvPr/>
        </p:nvSpPr>
        <p:spPr>
          <a:xfrm>
            <a:off x="11104666" y="2717558"/>
            <a:ext cx="3513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/>
              <a:t>?</a:t>
            </a:r>
          </a:p>
        </p:txBody>
      </p:sp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F64E2226-3CC2-9D81-6CDC-D6573049750E}"/>
              </a:ext>
            </a:extLst>
          </p:cNvPr>
          <p:cNvSpPr txBox="1"/>
          <p:nvPr/>
        </p:nvSpPr>
        <p:spPr>
          <a:xfrm>
            <a:off x="3586742" y="4029078"/>
            <a:ext cx="3582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i="1" dirty="0">
                <a:solidFill>
                  <a:schemeClr val="accent1">
                    <a:lumMod val="50000"/>
                  </a:schemeClr>
                </a:solidFill>
              </a:rPr>
              <a:t>3. Računanje koliko meri stranica b.</a:t>
            </a:r>
          </a:p>
        </p:txBody>
      </p:sp>
      <p:sp>
        <p:nvSpPr>
          <p:cNvPr id="26" name="Pravokotnik 25">
            <a:extLst>
              <a:ext uri="{FF2B5EF4-FFF2-40B4-BE49-F238E27FC236}">
                <a16:creationId xmlns:a16="http://schemas.microsoft.com/office/drawing/2014/main" id="{8C086CC0-0E50-1378-B17C-E9C99EDBAF4F}"/>
              </a:ext>
            </a:extLst>
          </p:cNvPr>
          <p:cNvSpPr/>
          <p:nvPr/>
        </p:nvSpPr>
        <p:spPr>
          <a:xfrm>
            <a:off x="613835" y="3510220"/>
            <a:ext cx="3372399" cy="486646"/>
          </a:xfrm>
          <a:prstGeom prst="rect">
            <a:avLst/>
          </a:prstGeom>
          <a:solidFill>
            <a:schemeClr val="accent1">
              <a:alpha val="52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834E249F-3B62-F431-7E06-4D9DD13D7FCC}"/>
              </a:ext>
            </a:extLst>
          </p:cNvPr>
          <p:cNvSpPr txBox="1"/>
          <p:nvPr/>
        </p:nvSpPr>
        <p:spPr>
          <a:xfrm>
            <a:off x="3598992" y="4399620"/>
            <a:ext cx="43514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chemeClr val="accent1">
                    <a:lumMod val="50000"/>
                  </a:schemeClr>
                </a:solidFill>
              </a:rPr>
              <a:t>4. Napiši obrazec za ploščino paralelograma.</a:t>
            </a:r>
          </a:p>
          <a:p>
            <a:r>
              <a:rPr lang="sl-SI" i="1" dirty="0">
                <a:solidFill>
                  <a:schemeClr val="accent1">
                    <a:lumMod val="50000"/>
                  </a:schemeClr>
                </a:solidFill>
              </a:rPr>
              <a:t>    Poišči ga na listu z obrazci. </a:t>
            </a:r>
          </a:p>
        </p:txBody>
      </p: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5D6D9413-F02A-EDC0-BA59-EE3070EFC268}"/>
              </a:ext>
            </a:extLst>
          </p:cNvPr>
          <p:cNvSpPr txBox="1"/>
          <p:nvPr/>
        </p:nvSpPr>
        <p:spPr>
          <a:xfrm>
            <a:off x="4164352" y="4862875"/>
            <a:ext cx="18762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p = a ·</a:t>
            </a:r>
            <a:r>
              <a:rPr lang="sl-SI" sz="2800" dirty="0" err="1"/>
              <a:t>v</a:t>
            </a:r>
            <a:r>
              <a:rPr lang="sl-SI" sz="2800" baseline="-25000" dirty="0" err="1"/>
              <a:t>a</a:t>
            </a:r>
            <a:r>
              <a:rPr lang="sl-SI" sz="2800" baseline="-25000" dirty="0"/>
              <a:t> </a:t>
            </a:r>
            <a:r>
              <a:rPr lang="sl-SI" sz="2800" dirty="0"/>
              <a:t> in </a:t>
            </a:r>
          </a:p>
        </p:txBody>
      </p: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58313864-31FD-6FA4-9B0F-3C54FCF63780}"/>
              </a:ext>
            </a:extLst>
          </p:cNvPr>
          <p:cNvSpPr txBox="1"/>
          <p:nvPr/>
        </p:nvSpPr>
        <p:spPr>
          <a:xfrm>
            <a:off x="6018136" y="4856974"/>
            <a:ext cx="13660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p = </a:t>
            </a:r>
            <a:r>
              <a:rPr lang="sl-SI" sz="2800" b="1" dirty="0"/>
              <a:t>b</a:t>
            </a:r>
            <a:r>
              <a:rPr lang="sl-SI" sz="2800" dirty="0"/>
              <a:t> ·</a:t>
            </a:r>
            <a:r>
              <a:rPr lang="sl-SI" sz="2800" dirty="0" err="1"/>
              <a:t>v</a:t>
            </a:r>
            <a:r>
              <a:rPr lang="sl-SI" sz="2800" baseline="-25000" dirty="0" err="1"/>
              <a:t>b</a:t>
            </a:r>
            <a:endParaRPr lang="sl-SI" sz="2800" dirty="0"/>
          </a:p>
        </p:txBody>
      </p:sp>
      <p:sp>
        <p:nvSpPr>
          <p:cNvPr id="31" name="Pravokotnik 30">
            <a:extLst>
              <a:ext uri="{FF2B5EF4-FFF2-40B4-BE49-F238E27FC236}">
                <a16:creationId xmlns:a16="http://schemas.microsoft.com/office/drawing/2014/main" id="{40E43CA2-469C-C862-A52C-A40765308863}"/>
              </a:ext>
            </a:extLst>
          </p:cNvPr>
          <p:cNvSpPr/>
          <p:nvPr/>
        </p:nvSpPr>
        <p:spPr>
          <a:xfrm>
            <a:off x="6476299" y="4959083"/>
            <a:ext cx="457200" cy="349154"/>
          </a:xfrm>
          <a:prstGeom prst="rect">
            <a:avLst/>
          </a:prstGeom>
          <a:solidFill>
            <a:schemeClr val="accent1"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793A6A9E-F8A3-7B5C-C11D-5B1B00334595}"/>
              </a:ext>
            </a:extLst>
          </p:cNvPr>
          <p:cNvSpPr txBox="1"/>
          <p:nvPr/>
        </p:nvSpPr>
        <p:spPr>
          <a:xfrm>
            <a:off x="3410921" y="5418852"/>
            <a:ext cx="27846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chemeClr val="accent1">
                    <a:lumMod val="75000"/>
                  </a:schemeClr>
                </a:solidFill>
              </a:rPr>
              <a:t>5. V obrazec vstavi podatke</a:t>
            </a:r>
            <a:r>
              <a:rPr lang="sl-SI" i="1" dirty="0">
                <a:solidFill>
                  <a:srgbClr val="00B0F0"/>
                </a:solidFill>
              </a:rPr>
              <a:t>.</a:t>
            </a:r>
          </a:p>
        </p:txBody>
      </p: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EF5F92DE-FBDF-6896-B600-E3776293AD61}"/>
              </a:ext>
            </a:extLst>
          </p:cNvPr>
          <p:cNvSpPr txBox="1"/>
          <p:nvPr/>
        </p:nvSpPr>
        <p:spPr>
          <a:xfrm>
            <a:off x="6018136" y="5380194"/>
            <a:ext cx="16241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240 = </a:t>
            </a:r>
            <a:r>
              <a:rPr lang="sl-SI" sz="2800" b="1" dirty="0"/>
              <a:t>b</a:t>
            </a:r>
            <a:r>
              <a:rPr lang="sl-SI" sz="2800" dirty="0"/>
              <a:t> ·8</a:t>
            </a:r>
          </a:p>
        </p:txBody>
      </p:sp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760C940F-6491-21B0-A289-7BA166D25F3D}"/>
              </a:ext>
            </a:extLst>
          </p:cNvPr>
          <p:cNvSpPr txBox="1"/>
          <p:nvPr/>
        </p:nvSpPr>
        <p:spPr>
          <a:xfrm>
            <a:off x="6409708" y="5903414"/>
            <a:ext cx="17075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b = 240 : 8</a:t>
            </a:r>
          </a:p>
        </p:txBody>
      </p:sp>
      <p:sp>
        <p:nvSpPr>
          <p:cNvPr id="37" name="PoljeZBesedilom 36">
            <a:extLst>
              <a:ext uri="{FF2B5EF4-FFF2-40B4-BE49-F238E27FC236}">
                <a16:creationId xmlns:a16="http://schemas.microsoft.com/office/drawing/2014/main" id="{D59D9B37-BFCC-A9AC-779E-DB66D1B02201}"/>
              </a:ext>
            </a:extLst>
          </p:cNvPr>
          <p:cNvSpPr txBox="1"/>
          <p:nvPr/>
        </p:nvSpPr>
        <p:spPr>
          <a:xfrm>
            <a:off x="6367920" y="6334780"/>
            <a:ext cx="16033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b = 30 cm</a:t>
            </a:r>
          </a:p>
        </p:txBody>
      </p:sp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E1E82918-6E98-4E34-B4E8-19EC984511DD}"/>
              </a:ext>
            </a:extLst>
          </p:cNvPr>
          <p:cNvSpPr txBox="1"/>
          <p:nvPr/>
        </p:nvSpPr>
        <p:spPr>
          <a:xfrm>
            <a:off x="3884773" y="5861738"/>
            <a:ext cx="1879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chemeClr val="accent1">
                    <a:lumMod val="75000"/>
                  </a:schemeClr>
                </a:solidFill>
              </a:rPr>
              <a:t>6. Rešimo enačbo</a:t>
            </a:r>
            <a:r>
              <a:rPr lang="sl-SI" i="1" dirty="0">
                <a:solidFill>
                  <a:srgbClr val="00B0F0"/>
                </a:solidFill>
              </a:rPr>
              <a:t>.</a:t>
            </a:r>
          </a:p>
        </p:txBody>
      </p:sp>
      <p:sp>
        <p:nvSpPr>
          <p:cNvPr id="39" name="PoljeZBesedilom 38">
            <a:extLst>
              <a:ext uri="{FF2B5EF4-FFF2-40B4-BE49-F238E27FC236}">
                <a16:creationId xmlns:a16="http://schemas.microsoft.com/office/drawing/2014/main" id="{2AE5BE93-F5D9-BA39-0403-4E0A26038579}"/>
              </a:ext>
            </a:extLst>
          </p:cNvPr>
          <p:cNvSpPr txBox="1"/>
          <p:nvPr/>
        </p:nvSpPr>
        <p:spPr>
          <a:xfrm>
            <a:off x="1315596" y="4696363"/>
            <a:ext cx="10711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30 cm</a:t>
            </a:r>
          </a:p>
        </p:txBody>
      </p:sp>
      <p:sp>
        <p:nvSpPr>
          <p:cNvPr id="40" name="PoljeZBesedilom 39">
            <a:extLst>
              <a:ext uri="{FF2B5EF4-FFF2-40B4-BE49-F238E27FC236}">
                <a16:creationId xmlns:a16="http://schemas.microsoft.com/office/drawing/2014/main" id="{F7CD1EEE-8884-1896-CD2D-6665F61C4651}"/>
              </a:ext>
            </a:extLst>
          </p:cNvPr>
          <p:cNvSpPr txBox="1"/>
          <p:nvPr/>
        </p:nvSpPr>
        <p:spPr>
          <a:xfrm>
            <a:off x="6627698" y="3332112"/>
            <a:ext cx="23643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rgbClr val="7030A0"/>
                </a:solidFill>
              </a:rPr>
              <a:t>7. V obrazec vstavi b in </a:t>
            </a:r>
          </a:p>
          <a:p>
            <a:r>
              <a:rPr lang="sl-SI" i="1" dirty="0">
                <a:solidFill>
                  <a:srgbClr val="7030A0"/>
                </a:solidFill>
              </a:rPr>
              <a:t>     računaj.</a:t>
            </a:r>
          </a:p>
        </p:txBody>
      </p:sp>
      <p:sp>
        <p:nvSpPr>
          <p:cNvPr id="41" name="PoljeZBesedilom 40">
            <a:extLst>
              <a:ext uri="{FF2B5EF4-FFF2-40B4-BE49-F238E27FC236}">
                <a16:creationId xmlns:a16="http://schemas.microsoft.com/office/drawing/2014/main" id="{933E0C34-0111-5A4E-0EE5-1F97313ED561}"/>
              </a:ext>
            </a:extLst>
          </p:cNvPr>
          <p:cNvSpPr txBox="1"/>
          <p:nvPr/>
        </p:nvSpPr>
        <p:spPr>
          <a:xfrm>
            <a:off x="9392715" y="3339654"/>
            <a:ext cx="22573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o = 2·20 +2·30</a:t>
            </a:r>
          </a:p>
        </p:txBody>
      </p:sp>
      <p:sp>
        <p:nvSpPr>
          <p:cNvPr id="42" name="PoljeZBesedilom 41">
            <a:extLst>
              <a:ext uri="{FF2B5EF4-FFF2-40B4-BE49-F238E27FC236}">
                <a16:creationId xmlns:a16="http://schemas.microsoft.com/office/drawing/2014/main" id="{B8AE3912-7FE2-C737-F68C-7F96716F5022}"/>
              </a:ext>
            </a:extLst>
          </p:cNvPr>
          <p:cNvSpPr txBox="1"/>
          <p:nvPr/>
        </p:nvSpPr>
        <p:spPr>
          <a:xfrm>
            <a:off x="9497491" y="3939582"/>
            <a:ext cx="22573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o = 2·20 +2·30</a:t>
            </a:r>
          </a:p>
        </p:txBody>
      </p:sp>
      <p:sp>
        <p:nvSpPr>
          <p:cNvPr id="43" name="PoljeZBesedilom 42">
            <a:extLst>
              <a:ext uri="{FF2B5EF4-FFF2-40B4-BE49-F238E27FC236}">
                <a16:creationId xmlns:a16="http://schemas.microsoft.com/office/drawing/2014/main" id="{A6E168D4-8FBA-38DD-D2BD-6D55C29C8572}"/>
              </a:ext>
            </a:extLst>
          </p:cNvPr>
          <p:cNvSpPr txBox="1"/>
          <p:nvPr/>
        </p:nvSpPr>
        <p:spPr>
          <a:xfrm>
            <a:off x="9490209" y="4461175"/>
            <a:ext cx="17091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o = 40 +60</a:t>
            </a:r>
          </a:p>
        </p:txBody>
      </p:sp>
      <p:sp>
        <p:nvSpPr>
          <p:cNvPr id="44" name="PoljeZBesedilom 43">
            <a:extLst>
              <a:ext uri="{FF2B5EF4-FFF2-40B4-BE49-F238E27FC236}">
                <a16:creationId xmlns:a16="http://schemas.microsoft.com/office/drawing/2014/main" id="{E3521A30-1823-7A80-2A8E-A7FA17A0AA46}"/>
              </a:ext>
            </a:extLst>
          </p:cNvPr>
          <p:cNvSpPr txBox="1"/>
          <p:nvPr/>
        </p:nvSpPr>
        <p:spPr>
          <a:xfrm>
            <a:off x="9571233" y="4984395"/>
            <a:ext cx="17860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o = 100 cm</a:t>
            </a:r>
          </a:p>
        </p:txBody>
      </p:sp>
      <p:sp>
        <p:nvSpPr>
          <p:cNvPr id="45" name="PoljeZBesedilom 44">
            <a:extLst>
              <a:ext uri="{FF2B5EF4-FFF2-40B4-BE49-F238E27FC236}">
                <a16:creationId xmlns:a16="http://schemas.microsoft.com/office/drawing/2014/main" id="{7D4508F5-F2DF-1C47-6119-AE1339E6218D}"/>
              </a:ext>
            </a:extLst>
          </p:cNvPr>
          <p:cNvSpPr txBox="1"/>
          <p:nvPr/>
        </p:nvSpPr>
        <p:spPr>
          <a:xfrm>
            <a:off x="1079443" y="4053104"/>
            <a:ext cx="13356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 100 cm</a:t>
            </a:r>
          </a:p>
        </p:txBody>
      </p:sp>
      <p:sp>
        <p:nvSpPr>
          <p:cNvPr id="46" name="PoljeZBesedilom 45">
            <a:extLst>
              <a:ext uri="{FF2B5EF4-FFF2-40B4-BE49-F238E27FC236}">
                <a16:creationId xmlns:a16="http://schemas.microsoft.com/office/drawing/2014/main" id="{C3BF6A91-A607-6AE1-A63A-66AE359869BF}"/>
              </a:ext>
            </a:extLst>
          </p:cNvPr>
          <p:cNvSpPr txBox="1"/>
          <p:nvPr/>
        </p:nvSpPr>
        <p:spPr>
          <a:xfrm>
            <a:off x="172550" y="5784794"/>
            <a:ext cx="31741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Obseg meri 100 cm. </a:t>
            </a:r>
          </a:p>
        </p:txBody>
      </p:sp>
      <p:sp>
        <p:nvSpPr>
          <p:cNvPr id="2" name="PoljeZBesedilom 1">
            <a:extLst>
              <a:ext uri="{FF2B5EF4-FFF2-40B4-BE49-F238E27FC236}">
                <a16:creationId xmlns:a16="http://schemas.microsoft.com/office/drawing/2014/main" id="{A509BB82-887D-F891-0EE1-B737D5CD52E8}"/>
              </a:ext>
            </a:extLst>
          </p:cNvPr>
          <p:cNvSpPr txBox="1"/>
          <p:nvPr/>
        </p:nvSpPr>
        <p:spPr>
          <a:xfrm>
            <a:off x="753065" y="4705911"/>
            <a:ext cx="6351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b =</a:t>
            </a:r>
          </a:p>
        </p:txBody>
      </p:sp>
    </p:spTree>
    <p:extLst>
      <p:ext uri="{BB962C8B-B14F-4D97-AF65-F5344CB8AC3E}">
        <p14:creationId xmlns:p14="http://schemas.microsoft.com/office/powerpoint/2010/main" val="2113169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1" grpId="0"/>
      <p:bldP spid="12" grpId="0"/>
      <p:bldP spid="13" grpId="0"/>
      <p:bldP spid="14" grpId="0"/>
      <p:bldP spid="15" grpId="0"/>
      <p:bldP spid="16" grpId="0"/>
      <p:bldP spid="19" grpId="0"/>
      <p:bldP spid="21" grpId="0"/>
      <p:bldP spid="22" grpId="0"/>
      <p:bldP spid="23" grpId="0"/>
      <p:bldP spid="24" grpId="0"/>
      <p:bldP spid="25" grpId="0"/>
      <p:bldP spid="26" grpId="0" animBg="1"/>
      <p:bldP spid="27" grpId="0"/>
      <p:bldP spid="28" grpId="0"/>
      <p:bldP spid="29" grpId="0"/>
      <p:bldP spid="31" grpId="0" animBg="1"/>
      <p:bldP spid="33" grpId="0"/>
      <p:bldP spid="34" grpId="0"/>
      <p:bldP spid="35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E328FE3B-6501-0C21-2D2A-9169D1771BB1}"/>
              </a:ext>
            </a:extLst>
          </p:cNvPr>
          <p:cNvSpPr txBox="1"/>
          <p:nvPr/>
        </p:nvSpPr>
        <p:spPr>
          <a:xfrm>
            <a:off x="298616" y="297290"/>
            <a:ext cx="1097697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3. V paralelogramu meri dolžina 5 dm in višina na stranico b je 6 dm. Izračunaj ploščino </a:t>
            </a:r>
          </a:p>
          <a:p>
            <a:r>
              <a:rPr lang="sl-SI" sz="2400" dirty="0"/>
              <a:t>     tega paralelogram, če meri obseg 1,8 m.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1BC9E454-7EFB-00F0-94F7-311525AE53F3}"/>
              </a:ext>
            </a:extLst>
          </p:cNvPr>
          <p:cNvSpPr txBox="1"/>
          <p:nvPr/>
        </p:nvSpPr>
        <p:spPr>
          <a:xfrm>
            <a:off x="486797" y="1286748"/>
            <a:ext cx="30168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chemeClr val="accent1">
                    <a:lumMod val="75000"/>
                  </a:schemeClr>
                </a:solidFill>
              </a:rPr>
              <a:t>1. Nariši skico paralelograma</a:t>
            </a:r>
            <a:r>
              <a:rPr lang="sl-SI" i="1" dirty="0">
                <a:solidFill>
                  <a:srgbClr val="00B0F0"/>
                </a:solidFill>
              </a:rPr>
              <a:t>. </a:t>
            </a:r>
          </a:p>
        </p:txBody>
      </p:sp>
      <p:pic>
        <p:nvPicPr>
          <p:cNvPr id="5" name="Picture 2" descr="Paralelogram za osnovno šolo :: OpenProf.com">
            <a:extLst>
              <a:ext uri="{FF2B5EF4-FFF2-40B4-BE49-F238E27FC236}">
                <a16:creationId xmlns:a16="http://schemas.microsoft.com/office/drawing/2014/main" id="{12308CA5-EA36-5EF1-0E20-2FBF5AE098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206" y="967882"/>
            <a:ext cx="3513207" cy="1939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oljeZBesedilom 5">
            <a:extLst>
              <a:ext uri="{FF2B5EF4-FFF2-40B4-BE49-F238E27FC236}">
                <a16:creationId xmlns:a16="http://schemas.microsoft.com/office/drawing/2014/main" id="{241BC6B7-1755-5784-D7A5-A1D8DFFAC059}"/>
              </a:ext>
            </a:extLst>
          </p:cNvPr>
          <p:cNvSpPr txBox="1"/>
          <p:nvPr/>
        </p:nvSpPr>
        <p:spPr>
          <a:xfrm>
            <a:off x="578237" y="1727628"/>
            <a:ext cx="3218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rgbClr val="00B0F0"/>
                </a:solidFill>
              </a:rPr>
              <a:t>2. Izpis podatkov in pretvarjanje.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532C912B-8B3B-7428-5ACD-FC86D72CF522}"/>
              </a:ext>
            </a:extLst>
          </p:cNvPr>
          <p:cNvSpPr txBox="1"/>
          <p:nvPr/>
        </p:nvSpPr>
        <p:spPr>
          <a:xfrm>
            <a:off x="707691" y="2255421"/>
            <a:ext cx="12875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a = </a:t>
            </a:r>
            <a:r>
              <a:rPr lang="sl-SI" sz="2400" b="1" dirty="0"/>
              <a:t>5 dm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79FE7A58-AD9E-0A08-44E8-EECE0A6CEEF8}"/>
              </a:ext>
            </a:extLst>
          </p:cNvPr>
          <p:cNvSpPr txBox="1"/>
          <p:nvPr/>
        </p:nvSpPr>
        <p:spPr>
          <a:xfrm>
            <a:off x="707691" y="2644714"/>
            <a:ext cx="12939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 err="1"/>
              <a:t>v</a:t>
            </a:r>
            <a:r>
              <a:rPr lang="sl-SI" sz="2400" baseline="-25000" dirty="0" err="1"/>
              <a:t>b</a:t>
            </a:r>
            <a:r>
              <a:rPr lang="sl-SI" sz="2400" dirty="0"/>
              <a:t> = </a:t>
            </a:r>
            <a:r>
              <a:rPr lang="sl-SI" sz="2400" b="1" dirty="0"/>
              <a:t>6dm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C44B7AB8-2847-7D54-50D0-04D386018EC5}"/>
              </a:ext>
            </a:extLst>
          </p:cNvPr>
          <p:cNvSpPr txBox="1"/>
          <p:nvPr/>
        </p:nvSpPr>
        <p:spPr>
          <a:xfrm>
            <a:off x="707691" y="3106379"/>
            <a:ext cx="1340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o = 1,8 m</a:t>
            </a:r>
          </a:p>
        </p:txBody>
      </p:sp>
      <p:cxnSp>
        <p:nvCxnSpPr>
          <p:cNvPr id="11" name="Raven povezovalnik 10">
            <a:extLst>
              <a:ext uri="{FF2B5EF4-FFF2-40B4-BE49-F238E27FC236}">
                <a16:creationId xmlns:a16="http://schemas.microsoft.com/office/drawing/2014/main" id="{0D0117F9-7A74-2F7F-7B1B-16E40C963ACE}"/>
              </a:ext>
            </a:extLst>
          </p:cNvPr>
          <p:cNvCxnSpPr>
            <a:cxnSpLocks/>
          </p:cNvCxnSpPr>
          <p:nvPr/>
        </p:nvCxnSpPr>
        <p:spPr>
          <a:xfrm>
            <a:off x="486797" y="3542644"/>
            <a:ext cx="3016852" cy="2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2F54D70C-2A6A-191D-5712-9759C2FB5CC0}"/>
              </a:ext>
            </a:extLst>
          </p:cNvPr>
          <p:cNvSpPr txBox="1"/>
          <p:nvPr/>
        </p:nvSpPr>
        <p:spPr>
          <a:xfrm>
            <a:off x="2060669" y="3093679"/>
            <a:ext cx="12634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 = </a:t>
            </a:r>
            <a:r>
              <a:rPr lang="sl-SI" sz="2400" b="1" dirty="0"/>
              <a:t>18 dm</a:t>
            </a:r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684F5721-81B9-0CF2-671B-144E5F7024B7}"/>
              </a:ext>
            </a:extLst>
          </p:cNvPr>
          <p:cNvSpPr txBox="1"/>
          <p:nvPr/>
        </p:nvSpPr>
        <p:spPr>
          <a:xfrm>
            <a:off x="741354" y="3647530"/>
            <a:ext cx="5693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p =</a:t>
            </a:r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08ADC9DB-E3F2-6609-5A19-87F2ADA0CD87}"/>
              </a:ext>
            </a:extLst>
          </p:cNvPr>
          <p:cNvSpPr txBox="1"/>
          <p:nvPr/>
        </p:nvSpPr>
        <p:spPr>
          <a:xfrm>
            <a:off x="7371105" y="956645"/>
            <a:ext cx="22938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>
                <a:solidFill>
                  <a:srgbClr val="00B0F0"/>
                </a:solidFill>
              </a:rPr>
              <a:t>RAČUNANJE PLOŠČINE</a:t>
            </a:r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D41EDAD4-C549-5B82-8CB6-01DCFBCA60AC}"/>
              </a:ext>
            </a:extLst>
          </p:cNvPr>
          <p:cNvSpPr txBox="1"/>
          <p:nvPr/>
        </p:nvSpPr>
        <p:spPr>
          <a:xfrm>
            <a:off x="6738413" y="1365969"/>
            <a:ext cx="43514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rgbClr val="00B0F0"/>
                </a:solidFill>
              </a:rPr>
              <a:t>3. Napiši obrazec za ploščino paralelograma.</a:t>
            </a:r>
          </a:p>
          <a:p>
            <a:r>
              <a:rPr lang="sl-SI" i="1" dirty="0">
                <a:solidFill>
                  <a:srgbClr val="00B0F0"/>
                </a:solidFill>
              </a:rPr>
              <a:t>    Poišči ga na listu z obrazci. 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1B285486-8FE3-BCA3-F384-793D1049922B}"/>
              </a:ext>
            </a:extLst>
          </p:cNvPr>
          <p:cNvSpPr txBox="1"/>
          <p:nvPr/>
        </p:nvSpPr>
        <p:spPr>
          <a:xfrm>
            <a:off x="6963997" y="2042161"/>
            <a:ext cx="1485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p = a ·</a:t>
            </a:r>
            <a:r>
              <a:rPr lang="sl-SI" sz="2800" dirty="0" err="1"/>
              <a:t>v</a:t>
            </a:r>
            <a:r>
              <a:rPr lang="sl-SI" sz="2800" baseline="-25000" dirty="0" err="1"/>
              <a:t>a</a:t>
            </a:r>
            <a:endParaRPr lang="sl-SI" sz="2800" dirty="0"/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7049656C-498C-BEC7-0EBB-B8DF2AF583A7}"/>
              </a:ext>
            </a:extLst>
          </p:cNvPr>
          <p:cNvSpPr txBox="1"/>
          <p:nvPr/>
        </p:nvSpPr>
        <p:spPr>
          <a:xfrm>
            <a:off x="8518054" y="2096960"/>
            <a:ext cx="18735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ali p = b ·</a:t>
            </a:r>
            <a:r>
              <a:rPr lang="sl-SI" sz="2800" dirty="0" err="1"/>
              <a:t>v</a:t>
            </a:r>
            <a:r>
              <a:rPr lang="sl-SI" sz="2800" baseline="-25000" dirty="0" err="1"/>
              <a:t>b</a:t>
            </a:r>
            <a:endParaRPr lang="sl-SI" sz="2800" dirty="0"/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8CCABCE3-00C6-37F0-8D35-364807EEE4C1}"/>
              </a:ext>
            </a:extLst>
          </p:cNvPr>
          <p:cNvSpPr txBox="1"/>
          <p:nvPr/>
        </p:nvSpPr>
        <p:spPr>
          <a:xfrm>
            <a:off x="6583680" y="2595242"/>
            <a:ext cx="52730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i="1" dirty="0">
                <a:solidFill>
                  <a:srgbClr val="00B0F0"/>
                </a:solidFill>
              </a:rPr>
              <a:t>Imamo </a:t>
            </a:r>
            <a:r>
              <a:rPr lang="sl-SI" sz="2000" i="1" dirty="0" err="1">
                <a:solidFill>
                  <a:srgbClr val="00B0F0"/>
                </a:solidFill>
              </a:rPr>
              <a:t>v</a:t>
            </a:r>
            <a:r>
              <a:rPr lang="sl-SI" sz="2000" i="1" baseline="-25000" dirty="0" err="1">
                <a:solidFill>
                  <a:srgbClr val="00B0F0"/>
                </a:solidFill>
              </a:rPr>
              <a:t>b</a:t>
            </a:r>
            <a:r>
              <a:rPr lang="sl-SI" sz="2000" i="1" baseline="-25000" dirty="0">
                <a:solidFill>
                  <a:srgbClr val="00B0F0"/>
                </a:solidFill>
              </a:rPr>
              <a:t> </a:t>
            </a:r>
            <a:r>
              <a:rPr lang="sl-SI" sz="2000" i="1" dirty="0">
                <a:solidFill>
                  <a:srgbClr val="00B0F0"/>
                </a:solidFill>
              </a:rPr>
              <a:t> zato potrebujemo stranico b, ki jo lahko dobimo iz obsega.</a:t>
            </a:r>
          </a:p>
        </p:txBody>
      </p:sp>
      <p:sp>
        <p:nvSpPr>
          <p:cNvPr id="20" name="Pravokotnik 19">
            <a:extLst>
              <a:ext uri="{FF2B5EF4-FFF2-40B4-BE49-F238E27FC236}">
                <a16:creationId xmlns:a16="http://schemas.microsoft.com/office/drawing/2014/main" id="{D41E0AA1-79F4-80AE-4464-583BE8F82B40}"/>
              </a:ext>
            </a:extLst>
          </p:cNvPr>
          <p:cNvSpPr/>
          <p:nvPr/>
        </p:nvSpPr>
        <p:spPr>
          <a:xfrm>
            <a:off x="643571" y="2666008"/>
            <a:ext cx="1468671" cy="439810"/>
          </a:xfrm>
          <a:prstGeom prst="rect">
            <a:avLst/>
          </a:prstGeom>
          <a:solidFill>
            <a:schemeClr val="accent1">
              <a:alpha val="42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1" name="Pravokotnik 20">
            <a:extLst>
              <a:ext uri="{FF2B5EF4-FFF2-40B4-BE49-F238E27FC236}">
                <a16:creationId xmlns:a16="http://schemas.microsoft.com/office/drawing/2014/main" id="{B4CB6A20-8BDD-A6D4-022A-84ECB69D4E15}"/>
              </a:ext>
            </a:extLst>
          </p:cNvPr>
          <p:cNvSpPr/>
          <p:nvPr/>
        </p:nvSpPr>
        <p:spPr>
          <a:xfrm>
            <a:off x="636247" y="3105257"/>
            <a:ext cx="2638933" cy="439810"/>
          </a:xfrm>
          <a:prstGeom prst="rect">
            <a:avLst/>
          </a:prstGeom>
          <a:solidFill>
            <a:srgbClr val="FF0000">
              <a:alpha val="42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F115F67E-CBEC-F4FC-6D9B-70F36FAF5D22}"/>
              </a:ext>
            </a:extLst>
          </p:cNvPr>
          <p:cNvSpPr txBox="1"/>
          <p:nvPr/>
        </p:nvSpPr>
        <p:spPr>
          <a:xfrm>
            <a:off x="3812991" y="3135345"/>
            <a:ext cx="26414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C00000"/>
                </a:solidFill>
              </a:rPr>
              <a:t>4. Obrazec za obseg</a:t>
            </a: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16A540A4-B8FA-79FC-C3F3-8699005FFD4F}"/>
              </a:ext>
            </a:extLst>
          </p:cNvPr>
          <p:cNvSpPr txBox="1"/>
          <p:nvPr/>
        </p:nvSpPr>
        <p:spPr>
          <a:xfrm>
            <a:off x="5388892" y="3647529"/>
            <a:ext cx="19590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o = 2·a + 2 · b</a:t>
            </a:r>
          </a:p>
        </p:txBody>
      </p:sp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A81D8E25-869A-ED15-27F2-5EF0800FCB71}"/>
              </a:ext>
            </a:extLst>
          </p:cNvPr>
          <p:cNvSpPr txBox="1"/>
          <p:nvPr/>
        </p:nvSpPr>
        <p:spPr>
          <a:xfrm>
            <a:off x="3435072" y="4203516"/>
            <a:ext cx="2037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i="1" dirty="0">
                <a:solidFill>
                  <a:srgbClr val="C00000"/>
                </a:solidFill>
              </a:rPr>
              <a:t>5. Vstavi podatke.</a:t>
            </a:r>
          </a:p>
        </p:txBody>
      </p:sp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C078F518-7B29-A9AB-6B16-12E95403941D}"/>
              </a:ext>
            </a:extLst>
          </p:cNvPr>
          <p:cNvSpPr txBox="1"/>
          <p:nvPr/>
        </p:nvSpPr>
        <p:spPr>
          <a:xfrm>
            <a:off x="5472594" y="4143294"/>
            <a:ext cx="20375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18 = 2·5 + 2 · b</a:t>
            </a:r>
          </a:p>
        </p:txBody>
      </p:sp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6AA4891F-40A2-2BC8-5B04-57328D2790CD}"/>
              </a:ext>
            </a:extLst>
          </p:cNvPr>
          <p:cNvSpPr txBox="1"/>
          <p:nvPr/>
        </p:nvSpPr>
        <p:spPr>
          <a:xfrm>
            <a:off x="3225206" y="5063195"/>
            <a:ext cx="1804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i="1" dirty="0">
                <a:solidFill>
                  <a:srgbClr val="C00000"/>
                </a:solidFill>
              </a:rPr>
              <a:t>  6. Reši enačbo</a:t>
            </a:r>
          </a:p>
        </p:txBody>
      </p:sp>
      <p:sp>
        <p:nvSpPr>
          <p:cNvPr id="28" name="Pravokotnik 27">
            <a:extLst>
              <a:ext uri="{FF2B5EF4-FFF2-40B4-BE49-F238E27FC236}">
                <a16:creationId xmlns:a16="http://schemas.microsoft.com/office/drawing/2014/main" id="{8E51789D-FCAF-D974-D0DA-35529754688F}"/>
              </a:ext>
            </a:extLst>
          </p:cNvPr>
          <p:cNvSpPr/>
          <p:nvPr/>
        </p:nvSpPr>
        <p:spPr>
          <a:xfrm>
            <a:off x="6765916" y="4159713"/>
            <a:ext cx="771703" cy="409374"/>
          </a:xfrm>
          <a:prstGeom prst="rect">
            <a:avLst/>
          </a:prstGeom>
          <a:solidFill>
            <a:srgbClr val="C0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662571E8-E166-0343-418D-838E3BD65944}"/>
              </a:ext>
            </a:extLst>
          </p:cNvPr>
          <p:cNvSpPr txBox="1"/>
          <p:nvPr/>
        </p:nvSpPr>
        <p:spPr>
          <a:xfrm>
            <a:off x="5282800" y="5031084"/>
            <a:ext cx="27281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2 · b = 18 - 10</a:t>
            </a:r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C35DCD05-04FB-0F4C-AAC4-8BC7629A4771}"/>
              </a:ext>
            </a:extLst>
          </p:cNvPr>
          <p:cNvSpPr txBox="1"/>
          <p:nvPr/>
        </p:nvSpPr>
        <p:spPr>
          <a:xfrm>
            <a:off x="5518865" y="4601530"/>
            <a:ext cx="19912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18 = 10 + 2 · b </a:t>
            </a:r>
          </a:p>
        </p:txBody>
      </p: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F2D9A039-DA38-28DE-05FF-782CADFDB1CB}"/>
              </a:ext>
            </a:extLst>
          </p:cNvPr>
          <p:cNvSpPr txBox="1"/>
          <p:nvPr/>
        </p:nvSpPr>
        <p:spPr>
          <a:xfrm>
            <a:off x="5282801" y="5479104"/>
            <a:ext cx="130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2 · b =  8</a:t>
            </a:r>
          </a:p>
        </p:txBody>
      </p: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B412C082-8FE8-AD32-2BF5-55337D0F7055}"/>
              </a:ext>
            </a:extLst>
          </p:cNvPr>
          <p:cNvSpPr txBox="1"/>
          <p:nvPr/>
        </p:nvSpPr>
        <p:spPr>
          <a:xfrm>
            <a:off x="5719439" y="5835378"/>
            <a:ext cx="130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b = 8 : 2</a:t>
            </a:r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A9F0358D-1B98-A063-9EB2-B76ABD779664}"/>
              </a:ext>
            </a:extLst>
          </p:cNvPr>
          <p:cNvSpPr txBox="1"/>
          <p:nvPr/>
        </p:nvSpPr>
        <p:spPr>
          <a:xfrm>
            <a:off x="1305273" y="4188681"/>
            <a:ext cx="9127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 4 dm</a:t>
            </a:r>
          </a:p>
        </p:txBody>
      </p:sp>
      <p:sp>
        <p:nvSpPr>
          <p:cNvPr id="36" name="PoljeZBesedilom 35">
            <a:extLst>
              <a:ext uri="{FF2B5EF4-FFF2-40B4-BE49-F238E27FC236}">
                <a16:creationId xmlns:a16="http://schemas.microsoft.com/office/drawing/2014/main" id="{67C6FB58-D4B7-0AEA-12F5-438CBAC7DFA9}"/>
              </a:ext>
            </a:extLst>
          </p:cNvPr>
          <p:cNvSpPr txBox="1"/>
          <p:nvPr/>
        </p:nvSpPr>
        <p:spPr>
          <a:xfrm>
            <a:off x="734782" y="4210467"/>
            <a:ext cx="643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b = </a:t>
            </a:r>
          </a:p>
        </p:txBody>
      </p:sp>
      <p:sp>
        <p:nvSpPr>
          <p:cNvPr id="37" name="PoljeZBesedilom 36">
            <a:extLst>
              <a:ext uri="{FF2B5EF4-FFF2-40B4-BE49-F238E27FC236}">
                <a16:creationId xmlns:a16="http://schemas.microsoft.com/office/drawing/2014/main" id="{B844F290-BC15-FDAE-0289-BEC682FE27AF}"/>
              </a:ext>
            </a:extLst>
          </p:cNvPr>
          <p:cNvSpPr txBox="1"/>
          <p:nvPr/>
        </p:nvSpPr>
        <p:spPr>
          <a:xfrm>
            <a:off x="5719439" y="6232441"/>
            <a:ext cx="130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b = 4 dm</a:t>
            </a:r>
          </a:p>
        </p:txBody>
      </p:sp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72CB4EA3-A25B-080D-96A7-777E6F32AD4F}"/>
              </a:ext>
            </a:extLst>
          </p:cNvPr>
          <p:cNvSpPr txBox="1"/>
          <p:nvPr/>
        </p:nvSpPr>
        <p:spPr>
          <a:xfrm>
            <a:off x="7826917" y="3352673"/>
            <a:ext cx="42045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i="1" dirty="0">
                <a:solidFill>
                  <a:schemeClr val="accent6">
                    <a:lumMod val="50000"/>
                  </a:schemeClr>
                </a:solidFill>
              </a:rPr>
              <a:t>7. Poznamo stranico b, zato računamo </a:t>
            </a:r>
          </a:p>
          <a:p>
            <a:r>
              <a:rPr lang="sl-SI" sz="2000" i="1" dirty="0">
                <a:solidFill>
                  <a:schemeClr val="accent6">
                    <a:lumMod val="50000"/>
                  </a:schemeClr>
                </a:solidFill>
              </a:rPr>
              <a:t>      ploščino po obrazcu:</a:t>
            </a:r>
          </a:p>
        </p:txBody>
      </p:sp>
      <p:sp>
        <p:nvSpPr>
          <p:cNvPr id="39" name="PoljeZBesedilom 38">
            <a:extLst>
              <a:ext uri="{FF2B5EF4-FFF2-40B4-BE49-F238E27FC236}">
                <a16:creationId xmlns:a16="http://schemas.microsoft.com/office/drawing/2014/main" id="{0EE5F048-E92E-A4D5-9280-24C8BDC914B2}"/>
              </a:ext>
            </a:extLst>
          </p:cNvPr>
          <p:cNvSpPr txBox="1"/>
          <p:nvPr/>
        </p:nvSpPr>
        <p:spPr>
          <a:xfrm>
            <a:off x="8610868" y="4067212"/>
            <a:ext cx="18735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 p = b ·</a:t>
            </a:r>
            <a:r>
              <a:rPr lang="sl-SI" sz="2800" dirty="0" err="1"/>
              <a:t>v</a:t>
            </a:r>
            <a:r>
              <a:rPr lang="sl-SI" sz="2800" baseline="-25000" dirty="0" err="1"/>
              <a:t>b</a:t>
            </a:r>
            <a:endParaRPr lang="sl-SI" sz="2800" dirty="0"/>
          </a:p>
        </p:txBody>
      </p:sp>
      <p:sp>
        <p:nvSpPr>
          <p:cNvPr id="40" name="PoljeZBesedilom 39">
            <a:extLst>
              <a:ext uri="{FF2B5EF4-FFF2-40B4-BE49-F238E27FC236}">
                <a16:creationId xmlns:a16="http://schemas.microsoft.com/office/drawing/2014/main" id="{B7214DC3-F29A-BD60-C26A-BA57C566B77B}"/>
              </a:ext>
            </a:extLst>
          </p:cNvPr>
          <p:cNvSpPr txBox="1"/>
          <p:nvPr/>
        </p:nvSpPr>
        <p:spPr>
          <a:xfrm>
            <a:off x="8610868" y="4909307"/>
            <a:ext cx="18735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 p = 4 · 6</a:t>
            </a:r>
          </a:p>
        </p:txBody>
      </p:sp>
      <p:sp>
        <p:nvSpPr>
          <p:cNvPr id="41" name="PoljeZBesedilom 40">
            <a:extLst>
              <a:ext uri="{FF2B5EF4-FFF2-40B4-BE49-F238E27FC236}">
                <a16:creationId xmlns:a16="http://schemas.microsoft.com/office/drawing/2014/main" id="{17B77F10-6717-967F-C845-C36FA14C10CE}"/>
              </a:ext>
            </a:extLst>
          </p:cNvPr>
          <p:cNvSpPr txBox="1"/>
          <p:nvPr/>
        </p:nvSpPr>
        <p:spPr>
          <a:xfrm>
            <a:off x="8610868" y="5542990"/>
            <a:ext cx="18735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 p = 24 cm</a:t>
            </a:r>
            <a:r>
              <a:rPr lang="sl-SI" sz="2800" baseline="30000" dirty="0"/>
              <a:t>2</a:t>
            </a:r>
            <a:endParaRPr lang="sl-SI" sz="2800" dirty="0"/>
          </a:p>
        </p:txBody>
      </p:sp>
      <p:sp>
        <p:nvSpPr>
          <p:cNvPr id="42" name="PoljeZBesedilom 41">
            <a:extLst>
              <a:ext uri="{FF2B5EF4-FFF2-40B4-BE49-F238E27FC236}">
                <a16:creationId xmlns:a16="http://schemas.microsoft.com/office/drawing/2014/main" id="{0F4D703C-69B3-ECFC-F837-1E1F96A2281D}"/>
              </a:ext>
            </a:extLst>
          </p:cNvPr>
          <p:cNvSpPr txBox="1"/>
          <p:nvPr/>
        </p:nvSpPr>
        <p:spPr>
          <a:xfrm>
            <a:off x="1242313" y="3624170"/>
            <a:ext cx="13313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 24 cm</a:t>
            </a:r>
            <a:r>
              <a:rPr lang="sl-SI" sz="2800" baseline="30000" dirty="0"/>
              <a:t>2</a:t>
            </a:r>
            <a:endParaRPr lang="sl-SI" sz="2800" dirty="0"/>
          </a:p>
        </p:txBody>
      </p:sp>
      <p:sp>
        <p:nvSpPr>
          <p:cNvPr id="43" name="PoljeZBesedilom 42">
            <a:extLst>
              <a:ext uri="{FF2B5EF4-FFF2-40B4-BE49-F238E27FC236}">
                <a16:creationId xmlns:a16="http://schemas.microsoft.com/office/drawing/2014/main" id="{E1D934A7-2078-EDB8-9D62-8CAC1694A6E0}"/>
              </a:ext>
            </a:extLst>
          </p:cNvPr>
          <p:cNvSpPr txBox="1"/>
          <p:nvPr/>
        </p:nvSpPr>
        <p:spPr>
          <a:xfrm>
            <a:off x="636247" y="6039302"/>
            <a:ext cx="47951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Ploščina paralelograma meri 24 cm</a:t>
            </a:r>
            <a:r>
              <a:rPr lang="sl-SI" sz="2400" baseline="30000" dirty="0"/>
              <a:t>2</a:t>
            </a:r>
            <a:r>
              <a:rPr lang="sl-SI" sz="2400" dirty="0"/>
              <a:t> .</a:t>
            </a:r>
          </a:p>
        </p:txBody>
      </p:sp>
      <p:sp>
        <p:nvSpPr>
          <p:cNvPr id="44" name="PoljeZBesedilom 43">
            <a:extLst>
              <a:ext uri="{FF2B5EF4-FFF2-40B4-BE49-F238E27FC236}">
                <a16:creationId xmlns:a16="http://schemas.microsoft.com/office/drawing/2014/main" id="{5FF891CF-661C-4A64-5101-8C675888A013}"/>
              </a:ext>
            </a:extLst>
          </p:cNvPr>
          <p:cNvSpPr txBox="1"/>
          <p:nvPr/>
        </p:nvSpPr>
        <p:spPr>
          <a:xfrm>
            <a:off x="8010939" y="4509197"/>
            <a:ext cx="30573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i="1" dirty="0">
                <a:solidFill>
                  <a:schemeClr val="accent6">
                    <a:lumMod val="50000"/>
                  </a:schemeClr>
                </a:solidFill>
              </a:rPr>
              <a:t>8. Vstavi podatke v obrazec.</a:t>
            </a:r>
          </a:p>
        </p:txBody>
      </p:sp>
    </p:spTree>
    <p:extLst>
      <p:ext uri="{BB962C8B-B14F-4D97-AF65-F5344CB8AC3E}">
        <p14:creationId xmlns:p14="http://schemas.microsoft.com/office/powerpoint/2010/main" val="3879213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 animBg="1"/>
      <p:bldP spid="21" grpId="0" animBg="1"/>
      <p:bldP spid="22" grpId="0"/>
      <p:bldP spid="24" grpId="0"/>
      <p:bldP spid="25" grpId="0"/>
      <p:bldP spid="26" grpId="0"/>
      <p:bldP spid="27" grpId="0"/>
      <p:bldP spid="28" grpId="0" animBg="1"/>
      <p:bldP spid="29" grpId="0"/>
      <p:bldP spid="30" grpId="0"/>
      <p:bldP spid="31" grpId="0"/>
      <p:bldP spid="32" grpId="0"/>
      <p:bldP spid="33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767</TotalTime>
  <Words>630</Words>
  <Application>Microsoft Office PowerPoint</Application>
  <PresentationFormat>Širokozaslonsko</PresentationFormat>
  <Paragraphs>113</Paragraphs>
  <Slides>4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Officeova tema</vt:lpstr>
      <vt:lpstr>PLOŠČINA IN OBSEG PARALELOGRAMA</vt:lpstr>
      <vt:lpstr>PowerPointova predstavitev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PLOŠČINA IN OBSEG PARALELOGRAMA</dc:title>
  <dc:creator>Irena Kotnik</dc:creator>
  <cp:lastModifiedBy>Irena Kotnik</cp:lastModifiedBy>
  <cp:revision>8</cp:revision>
  <dcterms:created xsi:type="dcterms:W3CDTF">2024-05-27T11:58:40Z</dcterms:created>
  <dcterms:modified xsi:type="dcterms:W3CDTF">2024-05-28T04:23:06Z</dcterms:modified>
</cp:coreProperties>
</file>