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AF50"/>
    <a:srgbClr val="EFF4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E08AA-77A3-4091-BEC9-33F3C6FC1E0E}" type="datetimeFigureOut">
              <a:rPr lang="sl-SI" smtClean="0"/>
              <a:pPr/>
              <a:t>1.12.2020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F0F6A-D756-460F-B0AF-0D1423271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Socialna </a:t>
            </a:r>
            <a:r>
              <a:rPr lang="sl-SI" dirty="0" smtClean="0">
                <a:solidFill>
                  <a:srgbClr val="FFFF00"/>
                </a:solidFill>
              </a:rPr>
              <a:t>pol</a:t>
            </a:r>
            <a:r>
              <a:rPr lang="sl-SI" dirty="0" smtClean="0"/>
              <a:t>arizacija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</p:spPr>
        <p:txBody>
          <a:bodyPr>
            <a:normAutofit fontScale="62500" lnSpcReduction="20000"/>
          </a:bodyPr>
          <a:lstStyle/>
          <a:p>
            <a:r>
              <a:rPr lang="sl-SI" dirty="0" smtClean="0">
                <a:solidFill>
                  <a:schemeClr val="tx1"/>
                </a:solidFill>
              </a:rPr>
              <a:t> </a:t>
            </a:r>
            <a:endParaRPr lang="sl-SI" dirty="0" smtClean="0">
              <a:solidFill>
                <a:schemeClr val="tx1"/>
              </a:solidFill>
            </a:endParaRPr>
          </a:p>
          <a:p>
            <a:r>
              <a:rPr lang="sl-SI" b="1" dirty="0">
                <a:solidFill>
                  <a:schemeClr val="tx1"/>
                </a:solidFill>
              </a:rPr>
              <a:t>Polarizacija se kaže v popolni odklonitvi </a:t>
            </a:r>
            <a:r>
              <a:rPr lang="sl-SI" b="1" dirty="0" smtClean="0">
                <a:solidFill>
                  <a:schemeClr val="tx1"/>
                </a:solidFill>
              </a:rPr>
              <a:t>od predlagane </a:t>
            </a:r>
            <a:r>
              <a:rPr lang="sl-SI" b="1" dirty="0">
                <a:solidFill>
                  <a:schemeClr val="tx1"/>
                </a:solidFill>
              </a:rPr>
              <a:t>nove norme in vodi k dodatni okrepitvi že obstoječih stališč, mnenj, norm, standardov</a:t>
            </a:r>
            <a:r>
              <a:rPr lang="sl-SI" dirty="0">
                <a:solidFill>
                  <a:schemeClr val="tx1"/>
                </a:solidFill>
              </a:rPr>
              <a:t>. V skupinskem kontekstu se stališča </a:t>
            </a:r>
            <a:r>
              <a:rPr lang="sl-SI" dirty="0" smtClean="0">
                <a:solidFill>
                  <a:schemeClr val="tx1"/>
                </a:solidFill>
              </a:rPr>
              <a:t>približajo skrajnim polom oz. se (še bolj) polarizirajo.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683568" y="1412776"/>
            <a:ext cx="7632848" cy="504056"/>
          </a:xfrm>
          <a:prstGeom prst="leftRightArrow">
            <a:avLst/>
          </a:prstGeom>
          <a:solidFill>
            <a:srgbClr val="BCAF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Down Arrow 4"/>
          <p:cNvSpPr/>
          <p:nvPr/>
        </p:nvSpPr>
        <p:spPr>
          <a:xfrm>
            <a:off x="2051720" y="908720"/>
            <a:ext cx="144016" cy="432048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Down Arrow 5"/>
          <p:cNvSpPr/>
          <p:nvPr/>
        </p:nvSpPr>
        <p:spPr>
          <a:xfrm>
            <a:off x="2555776" y="908720"/>
            <a:ext cx="144016" cy="432048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Down Arrow 6"/>
          <p:cNvSpPr/>
          <p:nvPr/>
        </p:nvSpPr>
        <p:spPr>
          <a:xfrm>
            <a:off x="7236296" y="980728"/>
            <a:ext cx="144016" cy="432048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Down Arrow 7"/>
          <p:cNvSpPr/>
          <p:nvPr/>
        </p:nvSpPr>
        <p:spPr>
          <a:xfrm>
            <a:off x="6660232" y="980728"/>
            <a:ext cx="144016" cy="432048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Left Arrow 8"/>
          <p:cNvSpPr/>
          <p:nvPr/>
        </p:nvSpPr>
        <p:spPr>
          <a:xfrm>
            <a:off x="2123728" y="1556792"/>
            <a:ext cx="576064" cy="216024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Right Arrow 9"/>
          <p:cNvSpPr/>
          <p:nvPr/>
        </p:nvSpPr>
        <p:spPr>
          <a:xfrm>
            <a:off x="6732240" y="1556792"/>
            <a:ext cx="504056" cy="216024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Socialno </a:t>
            </a:r>
            <a:r>
              <a:rPr lang="sl-SI" dirty="0" smtClean="0">
                <a:solidFill>
                  <a:srgbClr val="FFFF00"/>
                </a:solidFill>
              </a:rPr>
              <a:t>pol</a:t>
            </a:r>
            <a:r>
              <a:rPr lang="sl-SI" dirty="0" smtClean="0"/>
              <a:t>arizacijo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sl-SI" dirty="0"/>
              <a:t>s</a:t>
            </a:r>
            <a:r>
              <a:rPr lang="sl-SI" dirty="0" smtClean="0"/>
              <a:t>e prepozna</a:t>
            </a:r>
          </a:p>
          <a:p>
            <a:pPr>
              <a:buNone/>
            </a:pPr>
            <a:r>
              <a:rPr lang="sl-SI" dirty="0" smtClean="0">
                <a:solidFill>
                  <a:srgbClr val="002060"/>
                </a:solidFill>
              </a:rPr>
              <a:t>Z vidika posameznika                     </a:t>
            </a:r>
            <a:r>
              <a:rPr lang="sl-SI" dirty="0" smtClean="0">
                <a:solidFill>
                  <a:srgbClr val="7030A0"/>
                </a:solidFill>
              </a:rPr>
              <a:t>Z vidika skupine</a:t>
            </a:r>
          </a:p>
          <a:p>
            <a:endParaRPr lang="sl-SI" dirty="0"/>
          </a:p>
          <a:p>
            <a:endParaRPr lang="sl-SI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3140968"/>
            <a:ext cx="3456384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Navzven in navznoter: še utrdi začetno stališče, ki se ‘pomakne k skrajnim polom’ na kontinuumu odgovorov pod vplivom skupinskega konteksta.)</a:t>
            </a:r>
            <a:endParaRPr lang="sl-SI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4653136"/>
            <a:ext cx="4228850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sl-SI" dirty="0" smtClean="0"/>
              <a:t>Navzven se lahko strinja s skupino,</a:t>
            </a:r>
          </a:p>
          <a:p>
            <a:r>
              <a:rPr lang="sl-SI" dirty="0"/>
              <a:t>n</a:t>
            </a:r>
            <a:r>
              <a:rPr lang="sl-SI" dirty="0" smtClean="0"/>
              <a:t>avznoter pa ne samo ohrani, temveč celo </a:t>
            </a:r>
          </a:p>
          <a:p>
            <a:r>
              <a:rPr lang="sl-SI" dirty="0"/>
              <a:t>u</a:t>
            </a:r>
            <a:r>
              <a:rPr lang="sl-SI" dirty="0" smtClean="0"/>
              <a:t>trdi svoja ‘prvotna’ stališča.</a:t>
            </a:r>
            <a:endParaRPr lang="sl-SI" dirty="0"/>
          </a:p>
        </p:txBody>
      </p:sp>
      <p:sp>
        <p:nvSpPr>
          <p:cNvPr id="7" name="TextBox 6"/>
          <p:cNvSpPr txBox="1"/>
          <p:nvPr/>
        </p:nvSpPr>
        <p:spPr>
          <a:xfrm>
            <a:off x="5292080" y="3068960"/>
            <a:ext cx="3240360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Skupina (lahko ob srečanju z manjšinskim pogledom znotraj ali zunaj skupine): še utrdi svoja prvotna stališča, ki se ‘pomaknejo’ (nekoliko) bližje k skrajnim polom na kontinuumu  odgovorov oz. stališč.</a:t>
            </a:r>
          </a:p>
          <a:p>
            <a:endParaRPr lang="sl-SI" dirty="0"/>
          </a:p>
        </p:txBody>
      </p:sp>
      <p:sp>
        <p:nvSpPr>
          <p:cNvPr id="8" name="Right Arrow 7"/>
          <p:cNvSpPr/>
          <p:nvPr/>
        </p:nvSpPr>
        <p:spPr>
          <a:xfrm rot="12392460">
            <a:off x="5954048" y="1397109"/>
            <a:ext cx="1728192" cy="79208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TextBox 8"/>
          <p:cNvSpPr txBox="1"/>
          <p:nvPr/>
        </p:nvSpPr>
        <p:spPr>
          <a:xfrm>
            <a:off x="6948264" y="1124744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Socialni pritisk h </a:t>
            </a:r>
            <a:r>
              <a:rPr lang="sl-SI" dirty="0" err="1" smtClean="0"/>
              <a:t>konformiranju</a:t>
            </a:r>
            <a:endParaRPr lang="sl-SI" dirty="0"/>
          </a:p>
        </p:txBody>
      </p:sp>
      <p:sp>
        <p:nvSpPr>
          <p:cNvPr id="10" name="TextBox 9"/>
          <p:cNvSpPr txBox="1"/>
          <p:nvPr/>
        </p:nvSpPr>
        <p:spPr>
          <a:xfrm>
            <a:off x="5220072" y="5589240"/>
            <a:ext cx="3649589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sl-SI" dirty="0" smtClean="0"/>
              <a:t>Vsako zaznano razlikovanje v stališčih</a:t>
            </a:r>
          </a:p>
          <a:p>
            <a:r>
              <a:rPr lang="sl-SI" dirty="0" smtClean="0"/>
              <a:t> lahko vodi do skup. polarizacije.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Socialna </a:t>
            </a:r>
            <a:r>
              <a:rPr lang="sl-SI" dirty="0" smtClean="0">
                <a:solidFill>
                  <a:srgbClr val="FFFF00"/>
                </a:solidFill>
              </a:rPr>
              <a:t>pol</a:t>
            </a:r>
            <a:r>
              <a:rPr lang="sl-SI" dirty="0" smtClean="0"/>
              <a:t>arizacija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>
                <a:solidFill>
                  <a:srgbClr val="002060"/>
                </a:solidFill>
              </a:rPr>
              <a:t>Skupina</a:t>
            </a:r>
          </a:p>
          <a:p>
            <a:pPr>
              <a:buNone/>
            </a:pPr>
            <a:endParaRPr lang="sl-SI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sl-SI" dirty="0"/>
          </a:p>
          <a:p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5805264"/>
            <a:ext cx="5976664" cy="64633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Podobnost s katerimi drugimi socialnimi pojavi? (normativno vplivanje…?)</a:t>
            </a:r>
            <a:endParaRPr lang="sl-SI" dirty="0"/>
          </a:p>
        </p:txBody>
      </p:sp>
      <p:sp>
        <p:nvSpPr>
          <p:cNvPr id="10" name="TextBox 9"/>
          <p:cNvSpPr txBox="1"/>
          <p:nvPr/>
        </p:nvSpPr>
        <p:spPr>
          <a:xfrm>
            <a:off x="4066969" y="4221088"/>
            <a:ext cx="5077031" cy="14773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Povezanost s socialno identiteto:</a:t>
            </a:r>
          </a:p>
          <a:p>
            <a:r>
              <a:rPr lang="sl-SI" dirty="0" smtClean="0"/>
              <a:t>Bolj </a:t>
            </a:r>
            <a:r>
              <a:rPr lang="sl-SI" dirty="0" smtClean="0"/>
              <a:t>kot se </a:t>
            </a:r>
            <a:r>
              <a:rPr lang="sl-SI" dirty="0" smtClean="0"/>
              <a:t>poistovetimo </a:t>
            </a:r>
            <a:r>
              <a:rPr lang="sl-SI" dirty="0" smtClean="0"/>
              <a:t>s pripadnostjo</a:t>
            </a:r>
          </a:p>
          <a:p>
            <a:r>
              <a:rPr lang="sl-SI" dirty="0"/>
              <a:t>n</a:t>
            </a:r>
            <a:r>
              <a:rPr lang="sl-SI" dirty="0" smtClean="0"/>
              <a:t>eki socialni skupini, večja je verjetnost, da bo prišlo</a:t>
            </a:r>
          </a:p>
          <a:p>
            <a:r>
              <a:rPr lang="sl-SI" dirty="0"/>
              <a:t>d</a:t>
            </a:r>
            <a:r>
              <a:rPr lang="sl-SI" dirty="0" smtClean="0"/>
              <a:t>o socialne </a:t>
            </a:r>
            <a:r>
              <a:rPr lang="sl-SI" dirty="0" smtClean="0"/>
              <a:t>polarizacije  (znotraj skupine </a:t>
            </a:r>
            <a:r>
              <a:rPr lang="sl-SI" smtClean="0"/>
              <a:t>in medskupinsko).</a:t>
            </a:r>
            <a:endParaRPr lang="sl-SI" dirty="0"/>
          </a:p>
        </p:txBody>
      </p:sp>
      <p:sp>
        <p:nvSpPr>
          <p:cNvPr id="11" name="TextBox 10"/>
          <p:cNvSpPr txBox="1"/>
          <p:nvPr/>
        </p:nvSpPr>
        <p:spPr>
          <a:xfrm>
            <a:off x="6803232" y="2708920"/>
            <a:ext cx="2340768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Le kompleksne socialne sodbe sprožajo polarizacijo.</a:t>
            </a:r>
            <a:endParaRPr lang="sl-SI" dirty="0"/>
          </a:p>
        </p:txBody>
      </p:sp>
      <p:sp>
        <p:nvSpPr>
          <p:cNvPr id="12" name="TextBox 11"/>
          <p:cNvSpPr txBox="1"/>
          <p:nvPr/>
        </p:nvSpPr>
        <p:spPr>
          <a:xfrm>
            <a:off x="323528" y="2492896"/>
            <a:ext cx="31683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sl-SI" sz="2200" dirty="0" smtClean="0">
                <a:solidFill>
                  <a:srgbClr val="002060"/>
                </a:solidFill>
              </a:rPr>
              <a:t>2 pogoja, da pride  do pojava:</a:t>
            </a:r>
          </a:p>
          <a:p>
            <a:pPr>
              <a:buNone/>
            </a:pPr>
            <a:r>
              <a:rPr lang="sl-SI" sz="2200" u="sng" dirty="0" smtClean="0">
                <a:solidFill>
                  <a:srgbClr val="002060"/>
                </a:solidFill>
              </a:rPr>
              <a:t> 1</a:t>
            </a:r>
            <a:r>
              <a:rPr lang="sl-SI" sz="2200" dirty="0" smtClean="0">
                <a:solidFill>
                  <a:srgbClr val="002060"/>
                </a:solidFill>
              </a:rPr>
              <a:t>. </a:t>
            </a:r>
          </a:p>
          <a:p>
            <a:pPr>
              <a:buNone/>
            </a:pPr>
            <a:r>
              <a:rPr lang="sl-SI" sz="2200" dirty="0" smtClean="0">
                <a:solidFill>
                  <a:srgbClr val="002060"/>
                </a:solidFill>
              </a:rPr>
              <a:t>Obstaja začetna usmerjenost skupine glede skupinskih stališč (npr. skupina je bolj ali manj liberalna).</a:t>
            </a:r>
          </a:p>
          <a:p>
            <a:pPr>
              <a:buNone/>
            </a:pPr>
            <a:r>
              <a:rPr lang="sl-SI" sz="2200" u="sng" dirty="0" smtClean="0">
                <a:solidFill>
                  <a:srgbClr val="002060"/>
                </a:solidFill>
              </a:rPr>
              <a:t>2</a:t>
            </a:r>
            <a:r>
              <a:rPr lang="sl-SI" sz="2200" dirty="0" smtClean="0">
                <a:solidFill>
                  <a:srgbClr val="002060"/>
                </a:solidFill>
              </a:rPr>
              <a:t>. Steče diskusija. </a:t>
            </a:r>
            <a:endParaRPr lang="sl-SI" sz="2200" dirty="0" smtClean="0">
              <a:solidFill>
                <a:srgbClr val="7030A0"/>
              </a:solidFill>
            </a:endParaRPr>
          </a:p>
        </p:txBody>
      </p:sp>
      <p:pic>
        <p:nvPicPr>
          <p:cNvPr id="13" name="Picture 12" descr="north po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1196752"/>
            <a:ext cx="3600400" cy="26642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242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Socialna polarizacija</vt:lpstr>
      <vt:lpstr>Socialno polarizacijo</vt:lpstr>
      <vt:lpstr>Socialna polarizacija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Socialna polarizacija</dc:title>
  <dc:creator>Anja Gruden</dc:creator>
  <cp:lastModifiedBy>Anja Gruden</cp:lastModifiedBy>
  <cp:revision>12</cp:revision>
  <dcterms:created xsi:type="dcterms:W3CDTF">2020-12-01T10:35:44Z</dcterms:created>
  <dcterms:modified xsi:type="dcterms:W3CDTF">2020-12-01T16:55:45Z</dcterms:modified>
</cp:coreProperties>
</file>