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5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9" r:id="rId21"/>
    <p:sldId id="277" r:id="rId22"/>
    <p:sldId id="276" r:id="rId23"/>
    <p:sldId id="278" r:id="rId24"/>
    <p:sldId id="280" r:id="rId25"/>
    <p:sldId id="281" r:id="rId26"/>
    <p:sldId id="282" r:id="rId27"/>
    <p:sldId id="283" r:id="rId28"/>
    <p:sldId id="285" r:id="rId29"/>
    <p:sldId id="286" r:id="rId30"/>
    <p:sldId id="284" r:id="rId31"/>
    <p:sldId id="289" r:id="rId32"/>
    <p:sldId id="287" r:id="rId33"/>
    <p:sldId id="290" r:id="rId34"/>
    <p:sldId id="288" r:id="rId35"/>
    <p:sldId id="291" r:id="rId36"/>
    <p:sldId id="292" r:id="rId37"/>
    <p:sldId id="293" r:id="rId38"/>
    <p:sldId id="294" r:id="rId39"/>
    <p:sldId id="316" r:id="rId40"/>
    <p:sldId id="317" r:id="rId41"/>
    <p:sldId id="318" r:id="rId42"/>
    <p:sldId id="319" r:id="rId43"/>
    <p:sldId id="295" r:id="rId44"/>
    <p:sldId id="296" r:id="rId45"/>
    <p:sldId id="297" r:id="rId46"/>
    <p:sldId id="298" r:id="rId47"/>
    <p:sldId id="300" r:id="rId48"/>
    <p:sldId id="299" r:id="rId49"/>
    <p:sldId id="301" r:id="rId50"/>
    <p:sldId id="302" r:id="rId51"/>
    <p:sldId id="303" r:id="rId52"/>
    <p:sldId id="304" r:id="rId53"/>
    <p:sldId id="305" r:id="rId54"/>
    <p:sldId id="258" r:id="rId55"/>
    <p:sldId id="306" r:id="rId56"/>
    <p:sldId id="310" r:id="rId57"/>
    <p:sldId id="307" r:id="rId58"/>
    <p:sldId id="308" r:id="rId59"/>
    <p:sldId id="309" r:id="rId60"/>
    <p:sldId id="315" r:id="rId61"/>
    <p:sldId id="311" r:id="rId62"/>
    <p:sldId id="314" r:id="rId63"/>
    <p:sldId id="312" r:id="rId64"/>
    <p:sldId id="313" r:id="rId6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109-374C-431A-A6F4-C6713276F89B}" type="datetimeFigureOut">
              <a:rPr lang="sl-SI" smtClean="0"/>
              <a:pPr/>
              <a:t>14.10.2016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0C47-18E1-4EAB-BB0E-8C0E65BB26E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lan.hr/index.php?id=71&amp;tx_commerce_pi1%5bshowUid%5d=225&amp;tx_commerce_pi1%5bcatUid%5d=6&amp;cHash=66f12a111c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sl-SI" dirty="0" smtClean="0"/>
              <a:t>Laboratorijski inventar in steklovina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steklov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0" y="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/>
              <a:t>LABORATORIJSKI INVENTAR IN STEKLOVINA</a:t>
            </a:r>
            <a:endParaRPr lang="sl-SI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Agar_plate_with_colon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064896" cy="5078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e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967325"/>
            <a:ext cx="1828800" cy="37917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Destilacija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l-SI" sz="3600" dirty="0"/>
              <a:t>Za ločevanje raztopin uporabimo destilacijo. Zmes segrevamo in najprej začne iz nje izhajati tekočina, ki ima najnižje vrelišče</a:t>
            </a:r>
            <a:r>
              <a:rPr lang="sl-SI" sz="3600" dirty="0" smtClean="0"/>
              <a:t>.</a:t>
            </a:r>
          </a:p>
          <a:p>
            <a:pPr algn="just"/>
            <a:r>
              <a:rPr lang="sl-SI" sz="3600" dirty="0" smtClean="0"/>
              <a:t>Njene </a:t>
            </a:r>
            <a:r>
              <a:rPr lang="sl-SI" sz="3600" dirty="0"/>
              <a:t>pare vodimo v hladilno cev, v kateri kroži voda. V hladilni cevi se pare ohladijo in utekočinijo (kondenzirajo). Tekočino, ki izteče iz hladilne cevi, imenujemo </a:t>
            </a:r>
            <a:r>
              <a:rPr lang="sl-SI" sz="3600" b="1" dirty="0"/>
              <a:t>kondenzat</a:t>
            </a:r>
            <a:r>
              <a:rPr lang="sl-SI" sz="3600" dirty="0"/>
              <a:t>.</a:t>
            </a:r>
          </a:p>
          <a:p>
            <a:pPr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Urno steklo - </a:t>
            </a:r>
            <a:r>
              <a:rPr lang="sl-SI" sz="4000" dirty="0"/>
              <a:t>nizko okroglo steklo, </a:t>
            </a:r>
            <a:r>
              <a:rPr lang="sl-SI" sz="4000" dirty="0" smtClean="0"/>
              <a:t>s</a:t>
            </a:r>
            <a:r>
              <a:rPr lang="sl-SI" sz="4000" dirty="0"/>
              <a:t> </a:t>
            </a:r>
            <a:r>
              <a:rPr lang="sl-SI" sz="4000" dirty="0" smtClean="0"/>
              <a:t>povišanimi</a:t>
            </a:r>
            <a:r>
              <a:rPr lang="sl-SI" sz="4000" dirty="0"/>
              <a:t> </a:t>
            </a:r>
            <a:r>
              <a:rPr lang="sl-SI" sz="4000" dirty="0" smtClean="0"/>
              <a:t>rob- </a:t>
            </a:r>
            <a:r>
              <a:rPr lang="sl-SI" sz="4000" dirty="0" err="1" smtClean="0"/>
              <a:t>ovi</a:t>
            </a:r>
            <a:r>
              <a:rPr lang="sl-SI" sz="4000" dirty="0" smtClean="0"/>
              <a:t>.</a:t>
            </a:r>
            <a:r>
              <a:rPr lang="sl-SI" sz="4000" dirty="0"/>
              <a:t> Na njo </a:t>
            </a:r>
            <a:r>
              <a:rPr lang="sl-SI" sz="4000" dirty="0" smtClean="0"/>
              <a:t>postavimo razne snovi,</a:t>
            </a:r>
            <a:r>
              <a:rPr lang="sl-SI" sz="4000" dirty="0"/>
              <a:t> npr.</a:t>
            </a:r>
            <a:br>
              <a:rPr lang="sl-SI" sz="4000" dirty="0"/>
            </a:br>
            <a:r>
              <a:rPr lang="sl-SI" sz="4000" dirty="0" smtClean="0"/>
              <a:t>sol,</a:t>
            </a:r>
            <a:r>
              <a:rPr lang="sl-SI" sz="4000" dirty="0"/>
              <a:t> </a:t>
            </a:r>
            <a:r>
              <a:rPr lang="sl-SI" sz="4000" dirty="0" smtClean="0"/>
              <a:t>sladkor ali kemikalije v trdnem stanju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Ograda vsebine 3" descr="urno stek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6192688" cy="4165143"/>
          </a:xfrm>
        </p:spPr>
      </p:pic>
      <p:pic>
        <p:nvPicPr>
          <p:cNvPr id="5" name="Slika 4" descr="http://ekemija.osbos.si/e-gradivo/1-sklop/urno_stekl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2880320" cy="10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Izparilnica</a:t>
            </a:r>
            <a:r>
              <a:rPr lang="sl-SI" dirty="0" smtClean="0"/>
              <a:t> –</a:t>
            </a:r>
            <a:r>
              <a:rPr lang="sl-SI" dirty="0" err="1" smtClean="0"/>
              <a:t>porcelannasta</a:t>
            </a:r>
            <a:r>
              <a:rPr lang="sl-SI" dirty="0" smtClean="0"/>
              <a:t> posoda za segrevanje zmesi pri visoki temperaturi; iz nasičene solne raztopine dobimo po izparevanju kristale soli</a:t>
            </a:r>
            <a:endParaRPr lang="sl-SI" dirty="0"/>
          </a:p>
        </p:txBody>
      </p:sp>
      <p:pic>
        <p:nvPicPr>
          <p:cNvPr id="4" name="Ograda vsebine 3" descr="http://ekemija.osbos.si/e-gradivo/1-sklop/izparilni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iz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068960"/>
            <a:ext cx="4680520" cy="3587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Terilnico </a:t>
            </a:r>
            <a:r>
              <a:rPr lang="sl-SI" dirty="0"/>
              <a:t>uporabljamo za drobljenje trdnih snovi s </a:t>
            </a:r>
            <a:r>
              <a:rPr lang="sl-SI" dirty="0" err="1" smtClean="0"/>
              <a:t>pestilom</a:t>
            </a:r>
            <a:endParaRPr lang="sl-SI" dirty="0"/>
          </a:p>
        </p:txBody>
      </p:sp>
      <p:pic>
        <p:nvPicPr>
          <p:cNvPr id="4" name="Ograda vsebine 3" descr="http://ekemija.osbos.si/e-gradivo/1-sklop/terilni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1584176" cy="10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grada vsebine 3" descr="Terilnica s pestil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60848"/>
            <a:ext cx="784887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Teril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8064895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Lij – za vlivanje tekočine v ožje posode</a:t>
            </a:r>
            <a:endParaRPr lang="sl-SI" dirty="0"/>
          </a:p>
        </p:txBody>
      </p:sp>
      <p:pic>
        <p:nvPicPr>
          <p:cNvPr id="6" name="Ograda vsebine 5" descr="http://ekemija.osbos.si/e-gradivo/1-sklop/li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1384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l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84784"/>
            <a:ext cx="504056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/>
              <a:t>Lij </a:t>
            </a:r>
            <a:r>
              <a:rPr lang="sl-SI" b="1" dirty="0" err="1" smtClean="0"/>
              <a:t>ločnik</a:t>
            </a:r>
            <a:r>
              <a:rPr lang="sl-SI" b="1" dirty="0" smtClean="0"/>
              <a:t> </a:t>
            </a:r>
            <a:r>
              <a:rPr lang="sl-SI" dirty="0" smtClean="0"/>
              <a:t>– z njim ločimo bolj goste snovi od manj gostih in to tako, da se gosta snov usede na dno, nato odpremo ventil in jo izlijemo</a:t>
            </a:r>
            <a:endParaRPr lang="sl-SI" dirty="0"/>
          </a:p>
        </p:txBody>
      </p:sp>
      <p:pic>
        <p:nvPicPr>
          <p:cNvPr id="4" name="Ograda vsebine 3" descr="http://ekemija.osbos.si/e-gradivo/1-sklop/lij_locn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190802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zultat iskanja slik za lij loč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412" y="1484784"/>
            <a:ext cx="288758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Merilni </a:t>
            </a:r>
            <a:r>
              <a:rPr lang="sl-SI" b="1" dirty="0" smtClean="0"/>
              <a:t>valj </a:t>
            </a:r>
            <a:r>
              <a:rPr lang="sl-SI" dirty="0" smtClean="0"/>
              <a:t>-</a:t>
            </a:r>
            <a:r>
              <a:rPr lang="sl-SI" dirty="0"/>
              <a:t> za natančno merjenje tekočin (lahko tudi iz plastike)</a:t>
            </a:r>
          </a:p>
        </p:txBody>
      </p:sp>
      <p:pic>
        <p:nvPicPr>
          <p:cNvPr id="4" name="Ograda vsebine 3" descr="http://ekemija.osbos.si/e-gradivo/1-sklop/merilni_valj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16812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Rezultat iskanja slik za merilni val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561662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EPRUVETA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l-SI" dirty="0"/>
          </a:p>
          <a:p>
            <a:pPr algn="ctr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EPRUV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99592" y="47667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3600" b="1" dirty="0" smtClean="0"/>
              <a:t>EPRUVETA  - ozek, valjasti pripomoček z ovalnim dnom, kjer se shranjujejo vzorci</a:t>
            </a:r>
            <a:endParaRPr lang="sl-SI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50-ml-valj-4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 descr="menzura_30_polna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2656"/>
            <a:ext cx="1872208" cy="6084271"/>
          </a:xfrm>
          <a:prstGeom prst="rect">
            <a:avLst/>
          </a:prstGeom>
        </p:spPr>
      </p:pic>
      <p:sp>
        <p:nvSpPr>
          <p:cNvPr id="10" name="Ograda vsebin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merilni val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7846" y="1600200"/>
            <a:ext cx="14483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prelivanje_vecja_v_manj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136904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Steklena palčka - zakaj jo uporabljamo?</a:t>
            </a:r>
            <a:endParaRPr lang="sl-SI" dirty="0"/>
          </a:p>
        </p:txBody>
      </p:sp>
      <p:pic>
        <p:nvPicPr>
          <p:cNvPr id="4" name="Ograda vsebine 3" descr="http://ekemija.osbos.si/e-gradivo/1-sklop/steklena_pali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2376264" cy="29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Za dodajanje manjših količin </a:t>
            </a:r>
            <a:r>
              <a:rPr lang="sl-SI" dirty="0" smtClean="0"/>
              <a:t>tekočin, lahko poleg </a:t>
            </a:r>
            <a:r>
              <a:rPr lang="sl-SI" b="1" dirty="0" smtClean="0"/>
              <a:t>kapalk</a:t>
            </a:r>
            <a:r>
              <a:rPr lang="sl-SI" dirty="0" smtClean="0"/>
              <a:t> uporabimo </a:t>
            </a:r>
            <a:r>
              <a:rPr lang="sl-SI" dirty="0"/>
              <a:t>tudi </a:t>
            </a:r>
            <a:r>
              <a:rPr lang="sl-SI" b="1" dirty="0" smtClean="0"/>
              <a:t>puhalko</a:t>
            </a:r>
            <a:endParaRPr lang="sl-SI" dirty="0"/>
          </a:p>
        </p:txBody>
      </p:sp>
      <p:pic>
        <p:nvPicPr>
          <p:cNvPr id="4" name="Ograda vsebine 3" descr="http://ekemija.osbos.si/e-gradivo/1-sklop/puhal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2016224" cy="27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Rezultat iskanja slik za Puhal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2838450" cy="39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/>
              <a:t>Pipeta - odmerjanje </a:t>
            </a:r>
            <a:r>
              <a:rPr lang="sl-SI" dirty="0"/>
              <a:t>manjših količin</a:t>
            </a:r>
          </a:p>
        </p:txBody>
      </p:sp>
      <p:pic>
        <p:nvPicPr>
          <p:cNvPr id="6" name="Ograda vsebine 5" descr="pip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00200"/>
            <a:ext cx="4032448" cy="478112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Merilna in polnilna pipeta</a:t>
            </a:r>
            <a:endParaRPr lang="sl-SI" dirty="0"/>
          </a:p>
        </p:txBody>
      </p:sp>
      <p:pic>
        <p:nvPicPr>
          <p:cNvPr id="4" name="Ograda vsebine 3" descr="pipet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504055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Polnilna pipeta z nastavkom za </a:t>
            </a:r>
            <a:r>
              <a:rPr lang="sl-SI" dirty="0" err="1" smtClean="0"/>
              <a:t>pipetiranje</a:t>
            </a:r>
            <a:r>
              <a:rPr lang="sl-SI" dirty="0" smtClean="0"/>
              <a:t> - </a:t>
            </a:r>
            <a:r>
              <a:rPr lang="sl-SI" dirty="0" err="1" smtClean="0"/>
              <a:t>žigoca</a:t>
            </a:r>
            <a:endParaRPr lang="sl-SI" dirty="0"/>
          </a:p>
        </p:txBody>
      </p:sp>
      <p:pic>
        <p:nvPicPr>
          <p:cNvPr id="4" name="Ograda vsebine 3" descr="ppipeta_zog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344815" cy="381642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opazite razliko?</a:t>
            </a:r>
            <a:endParaRPr lang="sl-SI" dirty="0"/>
          </a:p>
        </p:txBody>
      </p:sp>
      <p:pic>
        <p:nvPicPr>
          <p:cNvPr id="4" name="Ograda vsebine 3" descr="he-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8623" y="1772816"/>
            <a:ext cx="4923617" cy="41044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Epruveta in stojalo za epruveto</a:t>
            </a:r>
            <a:endParaRPr lang="sl-SI" dirty="0"/>
          </a:p>
        </p:txBody>
      </p:sp>
      <p:pic>
        <p:nvPicPr>
          <p:cNvPr id="4" name="Ograda vsebine 3" descr="http://ekemija.osbos.si/e-gradivo/1-sklop/epruve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9361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stojalo za epriv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47775"/>
            <a:ext cx="5544615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Žogica za </a:t>
            </a:r>
            <a:r>
              <a:rPr lang="sl-SI" dirty="0" err="1" smtClean="0"/>
              <a:t>pipetiranje</a:t>
            </a:r>
            <a:endParaRPr lang="sl-SI" dirty="0"/>
          </a:p>
        </p:txBody>
      </p:sp>
      <p:pic>
        <p:nvPicPr>
          <p:cNvPr id="4" name="Ograda vsebine 3" descr="Propipette-et-pip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poznate ta pribor?</a:t>
            </a:r>
            <a:endParaRPr lang="sl-SI" dirty="0"/>
          </a:p>
        </p:txBody>
      </p:sp>
      <p:pic>
        <p:nvPicPr>
          <p:cNvPr id="4" name="Ograda vsebine 3" descr="urun-laboratuvar-malzeme-spatul-metal-kasik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875" y="1700808"/>
            <a:ext cx="5048250" cy="406737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Lopatica ali žlička - </a:t>
            </a:r>
            <a:r>
              <a:rPr lang="pl-PL" dirty="0"/>
              <a:t>iz </a:t>
            </a:r>
            <a:r>
              <a:rPr lang="pl-PL" dirty="0" smtClean="0"/>
              <a:t>kovine</a:t>
            </a:r>
            <a:r>
              <a:rPr lang="pl-PL" dirty="0"/>
              <a:t>, na enem koncu je zavita </a:t>
            </a:r>
            <a:r>
              <a:rPr lang="pl-PL" dirty="0" smtClean="0"/>
              <a:t>kot žlička, na  nasprotnem kot lopata</a:t>
            </a:r>
            <a:endParaRPr lang="sl-SI" dirty="0"/>
          </a:p>
        </p:txBody>
      </p:sp>
      <p:pic>
        <p:nvPicPr>
          <p:cNvPr id="4" name="Ograda vsebine 3" descr="Laboratory_Spat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5832648" cy="406531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Spatula</a:t>
            </a:r>
            <a:r>
              <a:rPr lang="sl-SI" dirty="0" smtClean="0"/>
              <a:t> ali </a:t>
            </a:r>
            <a:r>
              <a:rPr lang="sl-SI" dirty="0" err="1" smtClean="0"/>
              <a:t>hokejka</a:t>
            </a:r>
            <a:r>
              <a:rPr lang="sl-SI" dirty="0" smtClean="0"/>
              <a:t>  steklena ali kovinska se večino </a:t>
            </a:r>
            <a:r>
              <a:rPr lang="sl-SI" dirty="0" err="1" smtClean="0"/>
              <a:t>uproablja</a:t>
            </a:r>
            <a:r>
              <a:rPr lang="sl-SI" dirty="0" smtClean="0"/>
              <a:t> v </a:t>
            </a:r>
            <a:r>
              <a:rPr lang="sl-SI" dirty="0" err="1" smtClean="0"/>
              <a:t>mikrobiologji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grada vsebine 3" descr="Hokej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5976664" cy="252028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Trinožno stojalo in gorilnik</a:t>
            </a:r>
            <a:endParaRPr lang="sl-SI" dirty="0"/>
          </a:p>
        </p:txBody>
      </p:sp>
      <p:pic>
        <p:nvPicPr>
          <p:cNvPr id="4" name="Ograda vsebine 3" descr="http://ekemija.osbos.si/e-gradivo/1-sklop/stojal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ekemija.osbos.si/e-gradivo/1-sklop/goril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231512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Keramična mrežica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Je železna mrežica, ki je prekrita s keramiko. postavimo jo na trinožno stojalo in vse skupaj nad gorilnik. Na mrežico položimo laboratorijsko posodo, da ta ni v neposrednem stiku s plamenom gorilnika.</a:t>
            </a:r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mrež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077072"/>
            <a:ext cx="5760640" cy="25020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Žarilni trikotnik služi podobno kot keramična mrežica, toda z eno veliko razliko…</a:t>
            </a:r>
            <a:endParaRPr lang="sl-SI" dirty="0"/>
          </a:p>
        </p:txBody>
      </p:sp>
      <p:pic>
        <p:nvPicPr>
          <p:cNvPr id="4" name="Ograda vsebine 3" descr="pre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564904"/>
            <a:ext cx="3456384" cy="290418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Žarilni lonček – porcelanasta manjša posodica za kemijske reakcije, pri katerih se sprošča visoka temperatura</a:t>
            </a:r>
            <a:endParaRPr lang="sl-SI" dirty="0"/>
          </a:p>
        </p:txBody>
      </p:sp>
      <p:pic>
        <p:nvPicPr>
          <p:cNvPr id="4" name="Ograda vsebine 3" descr="lonč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50" y="2729706"/>
            <a:ext cx="1714500" cy="22669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Žarilni lonček in oprijemalne škarje</a:t>
            </a:r>
            <a:endParaRPr lang="sl-SI" dirty="0"/>
          </a:p>
        </p:txBody>
      </p:sp>
      <p:pic>
        <p:nvPicPr>
          <p:cNvPr id="4" name="Ograda vsebine 3" descr="žaril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7"/>
            <a:ext cx="8229600" cy="4203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Tehtič</a:t>
            </a:r>
            <a:endParaRPr lang="sl-SI" dirty="0"/>
          </a:p>
        </p:txBody>
      </p:sp>
      <p:pic>
        <p:nvPicPr>
          <p:cNvPr id="4" name="Ograda vsebine 3" descr="il-037.02.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9884" y="1600200"/>
            <a:ext cx="422423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KAPALKA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</a:t>
            </a:r>
            <a:r>
              <a:rPr lang="pl-PL" dirty="0" smtClean="0"/>
              <a:t>udi plastična za doziranje tekočin v epruveto</a:t>
            </a:r>
            <a:endParaRPr lang="sl-SI" dirty="0"/>
          </a:p>
        </p:txBody>
      </p:sp>
      <p:pic>
        <p:nvPicPr>
          <p:cNvPr id="4" name="Slika 3" descr="kapa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5112568" cy="3248756"/>
          </a:xfrm>
          <a:prstGeom prst="rect">
            <a:avLst/>
          </a:prstGeom>
        </p:spPr>
      </p:pic>
      <p:pic>
        <p:nvPicPr>
          <p:cNvPr id="5" name="Slika 4" descr="http://ekemija.osbos.si/e-gradivo/1-sklop/kapal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18722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Precizna tehtnica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grada vsebine 3" descr="ke-fce3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0700" y="2132856"/>
            <a:ext cx="3022600" cy="296857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Analitska tehtnica</a:t>
            </a:r>
            <a:br>
              <a:rPr lang="sl-SI" dirty="0" smtClean="0"/>
            </a:br>
            <a:r>
              <a:rPr lang="sl-SI" dirty="0"/>
              <a:t> Preciznost </a:t>
            </a:r>
            <a:r>
              <a:rPr lang="sl-SI" dirty="0" smtClean="0"/>
              <a:t>tehtanja: </a:t>
            </a:r>
            <a:r>
              <a:rPr lang="sl-SI" dirty="0"/>
              <a:t>0,1 mg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grada vsebine 3" descr="analitska_laboratorijska_tehtnica-acs-acj_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450679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Bireta s stojalom in erlenmajerico</a:t>
            </a:r>
            <a:endParaRPr lang="sl-SI" dirty="0"/>
          </a:p>
        </p:txBody>
      </p:sp>
      <p:pic>
        <p:nvPicPr>
          <p:cNvPr id="4" name="Ograda vsebine 3" descr="200px-Bire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960440" cy="475252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sl-SI" dirty="0" smtClean="0"/>
              <a:t>Laboratorijsko stojalo in kaj se nanj </a:t>
            </a:r>
            <a:br>
              <a:rPr lang="sl-SI" dirty="0" smtClean="0"/>
            </a:br>
            <a:r>
              <a:rPr lang="sl-SI" dirty="0" smtClean="0"/>
              <a:t>vpne? </a:t>
            </a:r>
            <a:endParaRPr lang="sl-SI" dirty="0"/>
          </a:p>
        </p:txBody>
      </p:sp>
      <p:pic>
        <p:nvPicPr>
          <p:cNvPr id="4" name="Ograda vsebine 3" descr="nl-2-2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239551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Mufa</a:t>
            </a:r>
            <a:endParaRPr lang="sl-SI" dirty="0"/>
          </a:p>
        </p:txBody>
      </p:sp>
      <p:pic>
        <p:nvPicPr>
          <p:cNvPr id="4" name="Ograda vsebine 3" descr="mu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Prižema za birete</a:t>
            </a:r>
            <a:endParaRPr lang="sl-SI" dirty="0"/>
          </a:p>
        </p:txBody>
      </p:sp>
      <p:pic>
        <p:nvPicPr>
          <p:cNvPr id="4" name="Ograda vsebine 3" descr="priž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3116780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Mufa s prižemo</a:t>
            </a:r>
            <a:endParaRPr lang="sl-SI" dirty="0"/>
          </a:p>
        </p:txBody>
      </p:sp>
      <p:pic>
        <p:nvPicPr>
          <p:cNvPr id="4" name="Ograda vsebine 3" descr="il-060.04.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6086" y="1600200"/>
            <a:ext cx="467182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Prižema za erlenmajerice in bučke</a:t>
            </a:r>
            <a:endParaRPr lang="sl-SI" dirty="0"/>
          </a:p>
        </p:txBody>
      </p:sp>
      <p:pic>
        <p:nvPicPr>
          <p:cNvPr id="4" name="Ograda vsebine 3" descr="prizema_ok_na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8365406" cy="2443361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Obroč</a:t>
            </a:r>
            <a:endParaRPr lang="sl-SI" dirty="0"/>
          </a:p>
        </p:txBody>
      </p:sp>
      <p:pic>
        <p:nvPicPr>
          <p:cNvPr id="4" name="Ograda vsebine 3" descr="obroč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4662" y="3001169"/>
            <a:ext cx="3114675" cy="172402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Filtracija</a:t>
            </a:r>
            <a:endParaRPr lang="sl-SI" dirty="0"/>
          </a:p>
        </p:txBody>
      </p:sp>
      <p:pic>
        <p:nvPicPr>
          <p:cNvPr id="4" name="Ograda vsebine 3" descr="filtraci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4896544" cy="54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ČAŠA – za shranjevanje in prelivanje večjih količin tekočin, raztopin, …</a:t>
            </a:r>
            <a:endParaRPr lang="sl-SI" dirty="0"/>
          </a:p>
        </p:txBody>
      </p:sp>
      <p:pic>
        <p:nvPicPr>
          <p:cNvPr id="4" name="Ograda vsebine 3" descr="http://ekemija.osbos.si/e-gradivo/1-sklop/cas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108572" cy="25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Čaš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988840"/>
            <a:ext cx="5616624" cy="371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Filtracija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 filtracijo ločimo v vodi netopne snovi. S filtracijo lahko ločimo drobne trdne delce od tekočine. Bistveni del aparature je steklen lij, v katerem je filtrirni papir. </a:t>
            </a:r>
          </a:p>
        </p:txBody>
      </p:sp>
      <p:pic>
        <p:nvPicPr>
          <p:cNvPr id="6" name="Slika 5" descr="filtra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068960"/>
            <a:ext cx="4032448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Filtracija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velikosti por v filtrirnem papirju je odvisno, kako velike trdne delce bo filtrirni papir zadržal. Manjše so pore v filtrirnem papirju, manjše trdne delce lahko ločimo od tekočine. Bistro tekočino, ki jo dobimo pri filtriranju, imenujemo </a:t>
            </a:r>
            <a:r>
              <a:rPr lang="sl-SI" b="1" dirty="0" smtClean="0"/>
              <a:t>filtrat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 descr="filt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149080"/>
            <a:ext cx="3960440" cy="1931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l-SI" dirty="0" smtClean="0"/>
              <a:t>Destilacija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sl-SI" dirty="0"/>
              <a:t>Za ločevanje raztopin uporabimo destilacijo. Zmes segrevamo in najprej začne iz nje izhajati tekočina, ki ima 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 najnižje </a:t>
            </a:r>
            <a:r>
              <a:rPr lang="sl-SI" dirty="0"/>
              <a:t>vrelišče. 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des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204864"/>
            <a:ext cx="5184576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Destilacija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Njene pare vodimo v hladilno cev, v kateri kroži voda. V hladilni cevi se pare ohladijo in utekočinijo (kondenzirajo). Tekočino, ki izteče iz hladilne cevi, imenujemo </a:t>
            </a:r>
            <a:r>
              <a:rPr lang="sl-SI" b="1" dirty="0" smtClean="0"/>
              <a:t>kondenzat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Dest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645024"/>
            <a:ext cx="547260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 descr="Slika destilacij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80920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Ekstrakcija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>
                <a:hlinkClick r:id="rId2"/>
              </a:rPr>
              <a:t>http://www.surlan.hr/index.php</a:t>
            </a:r>
            <a:r>
              <a:rPr lang="sl-SI" dirty="0" smtClean="0">
                <a:hlinkClick r:id="rId2"/>
              </a:rPr>
              <a:t>?id=71&amp;</a:t>
            </a:r>
            <a:r>
              <a:rPr lang="sl-SI" dirty="0" err="1" smtClean="0">
                <a:hlinkClick r:id="rId2"/>
              </a:rPr>
              <a:t>tx</a:t>
            </a:r>
            <a:r>
              <a:rPr lang="sl-SI" dirty="0" smtClean="0">
                <a:hlinkClick r:id="rId2"/>
              </a:rPr>
              <a:t>_</a:t>
            </a:r>
            <a:r>
              <a:rPr lang="sl-SI" dirty="0" err="1" smtClean="0">
                <a:hlinkClick r:id="rId2"/>
              </a:rPr>
              <a:t>commerce</a:t>
            </a:r>
            <a:r>
              <a:rPr lang="sl-SI" dirty="0" smtClean="0">
                <a:hlinkClick r:id="rId2"/>
              </a:rPr>
              <a:t>_</a:t>
            </a:r>
            <a:r>
              <a:rPr lang="sl-SI" dirty="0" err="1" smtClean="0">
                <a:hlinkClick r:id="rId2"/>
              </a:rPr>
              <a:t>pi1</a:t>
            </a:r>
            <a:r>
              <a:rPr lang="sl-SI" dirty="0" smtClean="0">
                <a:hlinkClick r:id="rId2"/>
              </a:rPr>
              <a:t>%</a:t>
            </a:r>
            <a:r>
              <a:rPr lang="sl-SI" dirty="0" err="1" smtClean="0">
                <a:hlinkClick r:id="rId2"/>
              </a:rPr>
              <a:t>5BshowUid</a:t>
            </a:r>
            <a:r>
              <a:rPr lang="sl-SI" dirty="0" smtClean="0">
                <a:hlinkClick r:id="rId2"/>
              </a:rPr>
              <a:t>%</a:t>
            </a:r>
            <a:r>
              <a:rPr lang="sl-SI" dirty="0" err="1" smtClean="0">
                <a:hlinkClick r:id="rId2"/>
              </a:rPr>
              <a:t>5D</a:t>
            </a:r>
            <a:r>
              <a:rPr lang="sl-SI" dirty="0" smtClean="0">
                <a:hlinkClick r:id="rId2"/>
              </a:rPr>
              <a:t>=225&amp;</a:t>
            </a:r>
            <a:r>
              <a:rPr lang="sl-SI" dirty="0" err="1" smtClean="0">
                <a:hlinkClick r:id="rId2"/>
              </a:rPr>
              <a:t>tx</a:t>
            </a:r>
            <a:r>
              <a:rPr lang="sl-SI" dirty="0" smtClean="0">
                <a:hlinkClick r:id="rId2"/>
              </a:rPr>
              <a:t>_</a:t>
            </a:r>
            <a:r>
              <a:rPr lang="sl-SI" dirty="0" err="1" smtClean="0">
                <a:hlinkClick r:id="rId2"/>
              </a:rPr>
              <a:t>commerce</a:t>
            </a:r>
            <a:r>
              <a:rPr lang="sl-SI" dirty="0" smtClean="0">
                <a:hlinkClick r:id="rId2"/>
              </a:rPr>
              <a:t>_</a:t>
            </a:r>
            <a:r>
              <a:rPr lang="sl-SI" dirty="0" err="1" smtClean="0">
                <a:hlinkClick r:id="rId2"/>
              </a:rPr>
              <a:t>pi1</a:t>
            </a:r>
            <a:r>
              <a:rPr lang="sl-SI" dirty="0" smtClean="0">
                <a:hlinkClick r:id="rId2"/>
              </a:rPr>
              <a:t>%</a:t>
            </a:r>
            <a:r>
              <a:rPr lang="sl-SI" dirty="0" err="1" smtClean="0">
                <a:hlinkClick r:id="rId2"/>
              </a:rPr>
              <a:t>5BcatUid</a:t>
            </a:r>
            <a:r>
              <a:rPr lang="sl-SI" dirty="0" smtClean="0">
                <a:hlinkClick r:id="rId2"/>
              </a:rPr>
              <a:t>%</a:t>
            </a:r>
            <a:r>
              <a:rPr lang="sl-SI" dirty="0" err="1" smtClean="0">
                <a:hlinkClick r:id="rId2"/>
              </a:rPr>
              <a:t>5D</a:t>
            </a:r>
            <a:r>
              <a:rPr lang="sl-SI" dirty="0" smtClean="0">
                <a:hlinkClick r:id="rId2"/>
              </a:rPr>
              <a:t>=6&amp;</a:t>
            </a:r>
            <a:r>
              <a:rPr lang="sl-SI" dirty="0" err="1" smtClean="0">
                <a:hlinkClick r:id="rId2"/>
              </a:rPr>
              <a:t>cHash</a:t>
            </a:r>
            <a:r>
              <a:rPr lang="sl-SI" dirty="0" smtClean="0">
                <a:hlinkClick r:id="rId2"/>
              </a:rPr>
              <a:t>=</a:t>
            </a:r>
            <a:r>
              <a:rPr lang="sl-SI" dirty="0" err="1" smtClean="0">
                <a:hlinkClick r:id="rId2"/>
              </a:rPr>
              <a:t>66f12a111c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Ekstrakcija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Ekstrakcija</a:t>
            </a:r>
            <a:r>
              <a:rPr lang="sl-SI" dirty="0"/>
              <a:t> ali izluževanje je kemijska metoda, ki omogoča prenos molekul želene snovi iz trdne zmesi ali raztopine v drugo tekočo fazo s pomočjo </a:t>
            </a:r>
            <a:r>
              <a:rPr lang="sl-SI" dirty="0" smtClean="0"/>
              <a:t>topila</a:t>
            </a:r>
            <a:r>
              <a:rPr lang="sl-SI" dirty="0"/>
              <a:t> </a:t>
            </a:r>
            <a:r>
              <a:rPr lang="sl-SI" dirty="0" smtClean="0"/>
              <a:t>(kloroform)</a:t>
            </a:r>
          </a:p>
          <a:p>
            <a:endParaRPr lang="sl-SI" dirty="0" smtClean="0"/>
          </a:p>
          <a:p>
            <a:r>
              <a:rPr lang="sl-SI" dirty="0" smtClean="0"/>
              <a:t>Primer: iz sončničnih semen lahko pridobimo sončnično olje. </a:t>
            </a:r>
            <a:endParaRPr lang="sl-SI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Ekstrakcija</a:t>
            </a:r>
            <a:endParaRPr lang="sl-SI" dirty="0"/>
          </a:p>
        </p:txBody>
      </p:sp>
      <p:pic>
        <p:nvPicPr>
          <p:cNvPr id="4" name="Ograda vsebine 3" descr="soxel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912768" cy="4824536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Ekstrakcija</a:t>
            </a:r>
            <a:endParaRPr lang="sl-SI" dirty="0"/>
          </a:p>
        </p:txBody>
      </p:sp>
      <p:pic>
        <p:nvPicPr>
          <p:cNvPr id="4" name="Ograda vsebine 3" descr="1-s2.0-S0021967309016884-g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248471" cy="5328592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Ekstrakcija</a:t>
            </a:r>
            <a:endParaRPr lang="sl-SI" dirty="0"/>
          </a:p>
        </p:txBody>
      </p:sp>
      <p:pic>
        <p:nvPicPr>
          <p:cNvPr id="4" name="Ograda vsebine 3" descr="Figure-1-Modified-Soxhlet-extractor-for-the-extraction-of-PCBs-in-so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408711" cy="54726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Bučka</a:t>
            </a:r>
            <a:r>
              <a:rPr lang="sl-SI" dirty="0" smtClean="0"/>
              <a:t> – hruškasta posoda z ravnim ali ovalnim dnom, slednja primerna za segrevanje raztopin</a:t>
            </a:r>
            <a:endParaRPr lang="sl-SI" dirty="0"/>
          </a:p>
        </p:txBody>
      </p:sp>
      <p:pic>
        <p:nvPicPr>
          <p:cNvPr id="4" name="Ograda vsebine 3" descr="http://ekemija.osbos.si/e-gradivo/1-sklop/steklena_buc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buč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060848"/>
            <a:ext cx="4184104" cy="406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Digestorij</a:t>
            </a:r>
            <a:endParaRPr lang="sl-SI" dirty="0"/>
          </a:p>
        </p:txBody>
      </p:sp>
      <p:pic>
        <p:nvPicPr>
          <p:cNvPr id="4" name="Ograda vsebine 3" descr="03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Digestorij</a:t>
            </a:r>
            <a:endParaRPr lang="sl-SI" dirty="0"/>
          </a:p>
        </p:txBody>
      </p:sp>
      <p:pic>
        <p:nvPicPr>
          <p:cNvPr id="4" name="Ograda vsebine 3" descr="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6336704" cy="3993307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Digestorij</a:t>
            </a:r>
            <a:endParaRPr lang="sl-SI" dirty="0"/>
          </a:p>
        </p:txBody>
      </p:sp>
      <p:pic>
        <p:nvPicPr>
          <p:cNvPr id="4" name="Ograda vsebine 3" descr="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Digestorij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Primerni so za splošno uporabo</a:t>
            </a:r>
            <a:r>
              <a:rPr lang="sl-SI" dirty="0" smtClean="0"/>
              <a:t>:</a:t>
            </a:r>
          </a:p>
          <a:p>
            <a:pPr>
              <a:buNone/>
            </a:pPr>
            <a:endParaRPr lang="sl-SI" dirty="0"/>
          </a:p>
          <a:p>
            <a:r>
              <a:rPr lang="sl-SI" dirty="0" smtClean="0"/>
              <a:t>za </a:t>
            </a:r>
            <a:r>
              <a:rPr lang="sl-SI" dirty="0"/>
              <a:t>delo z mediji pri katerih se sproščajo zdravju škodljivi plini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r>
              <a:rPr lang="sl-SI" dirty="0" smtClean="0"/>
              <a:t>pri </a:t>
            </a:r>
            <a:r>
              <a:rPr lang="sl-SI" dirty="0"/>
              <a:t>dolgotrajnih poizkusih pri katerih ni primerno da reagente puščamo na odprtem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Digestorij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na </a:t>
            </a:r>
            <a:r>
              <a:rPr lang="sl-SI" dirty="0"/>
              <a:t>delovno ploščo so vgrajene armature in sicer izliv za plin in izliv za vodo, ki mu pripada odtočno korito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r>
              <a:rPr lang="sl-SI" dirty="0" smtClean="0"/>
              <a:t>izpod </a:t>
            </a:r>
            <a:r>
              <a:rPr lang="sl-SI" dirty="0"/>
              <a:t>delovne plošče so na sprednji strani vgrajene armature za odpiranje, zapiranje vode in plina. 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err="1"/>
              <a:t>e</a:t>
            </a:r>
            <a:r>
              <a:rPr lang="sl-SI" dirty="0" err="1" smtClean="0"/>
              <a:t>lektroblok</a:t>
            </a:r>
            <a:r>
              <a:rPr lang="sl-SI" dirty="0" smtClean="0"/>
              <a:t> </a:t>
            </a:r>
            <a:r>
              <a:rPr lang="sl-SI" dirty="0"/>
              <a:t>z glavnim stikalom, </a:t>
            </a:r>
            <a:r>
              <a:rPr lang="sl-SI" dirty="0" smtClean="0"/>
              <a:t>kontrolna </a:t>
            </a:r>
            <a:r>
              <a:rPr lang="sl-SI" dirty="0"/>
              <a:t>lučka z varovalko, dve vtičnici, stikalo za luč.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Erlenmajerica</a:t>
            </a:r>
            <a:r>
              <a:rPr lang="sl-SI" dirty="0"/>
              <a:t> -</a:t>
            </a:r>
            <a:r>
              <a:rPr lang="sl-SI" dirty="0" smtClean="0"/>
              <a:t> </a:t>
            </a:r>
            <a:r>
              <a:rPr lang="sl-SI" dirty="0"/>
              <a:t>široka bučka z ravnim dnom, stožčastim trupom in valjastim </a:t>
            </a:r>
            <a:r>
              <a:rPr lang="sl-SI" dirty="0" smtClean="0"/>
              <a:t>vratom</a:t>
            </a:r>
            <a:endParaRPr lang="sl-SI" dirty="0"/>
          </a:p>
        </p:txBody>
      </p:sp>
      <p:pic>
        <p:nvPicPr>
          <p:cNvPr id="4" name="Ograda vsebine 3" descr="http://ekemija.osbos.si/e-gradivo/1-sklop/erlenmajeri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0162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Erlenmaje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060848"/>
            <a:ext cx="3888432" cy="4176464"/>
          </a:xfrm>
          <a:prstGeom prst="rect">
            <a:avLst/>
          </a:prstGeom>
        </p:spPr>
      </p:pic>
      <p:pic>
        <p:nvPicPr>
          <p:cNvPr id="7" name="Slika 6" descr="erlen z obrus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3203848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Petrijevka -</a:t>
            </a:r>
            <a:r>
              <a:rPr lang="sl-SI" dirty="0"/>
              <a:t> </a:t>
            </a:r>
            <a:r>
              <a:rPr lang="sl-SI" dirty="0" smtClean="0"/>
              <a:t>okrogla</a:t>
            </a:r>
            <a:r>
              <a:rPr lang="sl-SI" dirty="0"/>
              <a:t>, nizka, steklena ali plastična laboratorijska posoda s pokrovom, ki se </a:t>
            </a:r>
            <a:r>
              <a:rPr lang="sl-SI" dirty="0" smtClean="0"/>
              <a:t>uporablja </a:t>
            </a:r>
            <a:r>
              <a:rPr lang="sl-SI" dirty="0"/>
              <a:t>za gojenje </a:t>
            </a:r>
            <a:r>
              <a:rPr lang="sl-SI" dirty="0" smtClean="0"/>
              <a:t>bakterij</a:t>
            </a:r>
            <a:endParaRPr lang="sl-SI" dirty="0"/>
          </a:p>
        </p:txBody>
      </p:sp>
      <p:pic>
        <p:nvPicPr>
          <p:cNvPr id="4" name="Ograda vsebine 3" descr="http://ekemija.osbos.si/e-gradivo/1-sklop/petrijev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1714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petrije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874846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ceplje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213" y="1600200"/>
            <a:ext cx="566757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563</Words>
  <Application>Microsoft Office PowerPoint</Application>
  <PresentationFormat>Diaprojekcija na zaslonu (4:3)</PresentationFormat>
  <Paragraphs>80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64</vt:i4>
      </vt:variant>
    </vt:vector>
  </HeadingPairs>
  <TitlesOfParts>
    <vt:vector size="65" baseType="lpstr">
      <vt:lpstr>Officeova tema</vt:lpstr>
      <vt:lpstr>Laboratorijski inventar in steklovina</vt:lpstr>
      <vt:lpstr>EPRUVETA </vt:lpstr>
      <vt:lpstr>Epruveta in stojalo za epruveto</vt:lpstr>
      <vt:lpstr>KAPALKA</vt:lpstr>
      <vt:lpstr>ČAŠA – za shranjevanje in prelivanje večjih količin tekočin, raztopin, …</vt:lpstr>
      <vt:lpstr>Bučka – hruškasta posoda z ravnim ali ovalnim dnom, slednja primerna za segrevanje raztopin</vt:lpstr>
      <vt:lpstr>Erlenmajerica - široka bučka z ravnim dnom, stožčastim trupom in valjastim vratom</vt:lpstr>
      <vt:lpstr>Petrijevka - okrogla, nizka, steklena ali plastična laboratorijska posoda s pokrovom, ki se uporablja za gojenje bakterij</vt:lpstr>
      <vt:lpstr>Diapozitiv 9</vt:lpstr>
      <vt:lpstr>Diapozitiv 10</vt:lpstr>
      <vt:lpstr>Diapozitiv 11</vt:lpstr>
      <vt:lpstr>Destilacija</vt:lpstr>
      <vt:lpstr>Urno steklo - nizko okroglo steklo, s povišanimi rob- ovi. Na njo postavimo razne snovi, npr. sol, sladkor ali kemikalije v trdnem stanju </vt:lpstr>
      <vt:lpstr>Izparilnica –porcelannasta posoda za segrevanje zmesi pri visoki temperaturi; iz nasičene solne raztopine dobimo po izparevanju kristale soli</vt:lpstr>
      <vt:lpstr>Terilnico uporabljamo za drobljenje trdnih snovi s pestilom</vt:lpstr>
      <vt:lpstr>Diapozitiv 16</vt:lpstr>
      <vt:lpstr>Lij – za vlivanje tekočine v ožje posode</vt:lpstr>
      <vt:lpstr>Lij ločnik – z njim ločimo bolj goste snovi od manj gostih in to tako, da se gosta snov usede na dno, nato odpremo ventil in jo izlijemo</vt:lpstr>
      <vt:lpstr>Merilni valj - za natančno merjenje tekočin (lahko tudi iz plastike)</vt:lpstr>
      <vt:lpstr>Diapozitiv 20</vt:lpstr>
      <vt:lpstr>Diapozitiv 21</vt:lpstr>
      <vt:lpstr>Diapozitiv 22</vt:lpstr>
      <vt:lpstr>Diapozitiv 23</vt:lpstr>
      <vt:lpstr>Steklena palčka - zakaj jo uporabljamo?</vt:lpstr>
      <vt:lpstr>Za dodajanje manjših količin tekočin, lahko poleg kapalk uporabimo tudi puhalko</vt:lpstr>
      <vt:lpstr>Pipeta - odmerjanje manjših količin</vt:lpstr>
      <vt:lpstr>Merilna in polnilna pipeta</vt:lpstr>
      <vt:lpstr>Polnilna pipeta z nastavkom za pipetiranje - žigoca</vt:lpstr>
      <vt:lpstr>Ali opazite razliko?</vt:lpstr>
      <vt:lpstr>Žogica za pipetiranje</vt:lpstr>
      <vt:lpstr>Ali poznate ta pribor?</vt:lpstr>
      <vt:lpstr>Lopatica ali žlička - iz kovine, na enem koncu je zavita kot žlička, na  nasprotnem kot lopata</vt:lpstr>
      <vt:lpstr>Spatula ali hokejka  steklena ali kovinska se večino uproablja v mikrobiologji </vt:lpstr>
      <vt:lpstr>Trinožno stojalo in gorilnik</vt:lpstr>
      <vt:lpstr>Keramična mrežica</vt:lpstr>
      <vt:lpstr>Žarilni trikotnik služi podobno kot keramična mrežica, toda z eno veliko razliko…</vt:lpstr>
      <vt:lpstr>Žarilni lonček – porcelanasta manjša posodica za kemijske reakcije, pri katerih se sprošča visoka temperatura</vt:lpstr>
      <vt:lpstr>Žarilni lonček in oprijemalne škarje</vt:lpstr>
      <vt:lpstr>Tehtič</vt:lpstr>
      <vt:lpstr>Precizna tehtnica </vt:lpstr>
      <vt:lpstr>Analitska tehtnica  Preciznost tehtanja: 0,1 mg </vt:lpstr>
      <vt:lpstr>Bireta s stojalom in erlenmajerico</vt:lpstr>
      <vt:lpstr>Laboratorijsko stojalo in kaj se nanj  vpne? </vt:lpstr>
      <vt:lpstr>Mufa</vt:lpstr>
      <vt:lpstr>Prižema za birete</vt:lpstr>
      <vt:lpstr>Mufa s prižemo</vt:lpstr>
      <vt:lpstr>Prižema za erlenmajerice in bučke</vt:lpstr>
      <vt:lpstr>Obroč</vt:lpstr>
      <vt:lpstr>Filtracija</vt:lpstr>
      <vt:lpstr>Filtracija</vt:lpstr>
      <vt:lpstr>Filtracija</vt:lpstr>
      <vt:lpstr>Destilacija</vt:lpstr>
      <vt:lpstr>Destilacija</vt:lpstr>
      <vt:lpstr>Diapozitiv 54</vt:lpstr>
      <vt:lpstr>Ekstrakcija</vt:lpstr>
      <vt:lpstr>Ekstrakcija</vt:lpstr>
      <vt:lpstr>Ekstrakcija</vt:lpstr>
      <vt:lpstr>Ekstrakcija</vt:lpstr>
      <vt:lpstr>Ekstrakcija</vt:lpstr>
      <vt:lpstr>Digestorij</vt:lpstr>
      <vt:lpstr>Digestorij</vt:lpstr>
      <vt:lpstr>Digestorij</vt:lpstr>
      <vt:lpstr>Digestorij</vt:lpstr>
      <vt:lpstr>Digestorij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Laboratorijski inventar in steklovina</dc:title>
  <dc:creator>Kaja</dc:creator>
  <cp:lastModifiedBy>Kaja</cp:lastModifiedBy>
  <cp:revision>51</cp:revision>
  <dcterms:created xsi:type="dcterms:W3CDTF">2016-10-13T18:11:40Z</dcterms:created>
  <dcterms:modified xsi:type="dcterms:W3CDTF">2016-10-14T05:25:57Z</dcterms:modified>
</cp:coreProperties>
</file>