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58" r:id="rId5"/>
    <p:sldId id="259" r:id="rId6"/>
    <p:sldId id="261" r:id="rId7"/>
    <p:sldId id="260" r:id="rId8"/>
    <p:sldId id="320" r:id="rId9"/>
    <p:sldId id="262" r:id="rId10"/>
    <p:sldId id="263" r:id="rId11"/>
    <p:sldId id="264" r:id="rId12"/>
    <p:sldId id="265" r:id="rId13"/>
    <p:sldId id="321" r:id="rId14"/>
    <p:sldId id="266" r:id="rId15"/>
    <p:sldId id="267" r:id="rId16"/>
    <p:sldId id="268" r:id="rId17"/>
    <p:sldId id="269" r:id="rId18"/>
    <p:sldId id="270" r:id="rId19"/>
    <p:sldId id="271" r:id="rId20"/>
    <p:sldId id="272" r:id="rId21"/>
    <p:sldId id="273" r:id="rId22"/>
    <p:sldId id="284" r:id="rId23"/>
    <p:sldId id="285" r:id="rId24"/>
    <p:sldId id="286" r:id="rId25"/>
    <p:sldId id="289" r:id="rId26"/>
    <p:sldId id="290" r:id="rId27"/>
    <p:sldId id="292" r:id="rId28"/>
    <p:sldId id="293" r:id="rId29"/>
    <p:sldId id="294" r:id="rId30"/>
    <p:sldId id="295" r:id="rId31"/>
    <p:sldId id="296" r:id="rId32"/>
    <p:sldId id="297" r:id="rId33"/>
    <p:sldId id="291" r:id="rId34"/>
    <p:sldId id="274" r:id="rId35"/>
    <p:sldId id="287" r:id="rId36"/>
    <p:sldId id="298" r:id="rId37"/>
    <p:sldId id="275" r:id="rId38"/>
    <p:sldId id="276" r:id="rId39"/>
    <p:sldId id="299" r:id="rId40"/>
    <p:sldId id="277" r:id="rId41"/>
    <p:sldId id="314" r:id="rId42"/>
    <p:sldId id="315" r:id="rId43"/>
    <p:sldId id="316" r:id="rId44"/>
    <p:sldId id="317" r:id="rId45"/>
    <p:sldId id="318" r:id="rId46"/>
    <p:sldId id="312" r:id="rId47"/>
    <p:sldId id="319" r:id="rId48"/>
    <p:sldId id="303" r:id="rId49"/>
    <p:sldId id="304" r:id="rId50"/>
    <p:sldId id="305" r:id="rId51"/>
    <p:sldId id="306" r:id="rId52"/>
    <p:sldId id="307" r:id="rId53"/>
    <p:sldId id="308" r:id="rId54"/>
    <p:sldId id="309" r:id="rId55"/>
    <p:sldId id="310" r:id="rId56"/>
    <p:sldId id="311" r:id="rId57"/>
    <p:sldId id="283" r:id="rId58"/>
    <p:sldId id="300" r:id="rId59"/>
    <p:sldId id="301" r:id="rId60"/>
    <p:sldId id="302" r:id="rId61"/>
    <p:sldId id="279" r:id="rId62"/>
    <p:sldId id="281" r:id="rId63"/>
    <p:sldId id="282" r:id="rId6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va Rebolj" initials="NR" lastIdx="1" clrIdx="0">
    <p:extLst>
      <p:ext uri="{19B8F6BF-5375-455C-9EA6-DF929625EA0E}">
        <p15:presenceInfo xmlns:p15="http://schemas.microsoft.com/office/powerpoint/2012/main" userId="Neva Rebol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0A3F41-71BB-4AF1-9507-45A4CE9A0658}"/>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26A5F05D-2AE2-4DCF-BBFF-9D6A8F542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7E12306F-A5A2-48EE-8F05-388CA882DE9E}"/>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5" name="Označba mesta noge 4">
            <a:extLst>
              <a:ext uri="{FF2B5EF4-FFF2-40B4-BE49-F238E27FC236}">
                <a16:creationId xmlns:a16="http://schemas.microsoft.com/office/drawing/2014/main" id="{DA282725-2056-4A66-90BC-DC7CE27087A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54995DE-3832-44FE-8C2E-A78E0FADF4B1}"/>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8272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7CA0CB-0ED8-45F0-8BB4-28BFC0F2AB47}"/>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9CA8614-A7E3-4032-A931-3AB9B6092463}"/>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8C0A1E8-8AA2-4CB6-A4D5-5BD78339118B}"/>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5" name="Označba mesta noge 4">
            <a:extLst>
              <a:ext uri="{FF2B5EF4-FFF2-40B4-BE49-F238E27FC236}">
                <a16:creationId xmlns:a16="http://schemas.microsoft.com/office/drawing/2014/main" id="{E0D21ACB-A7A3-4374-BF93-96722B7CB36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9825D1CC-49BE-4304-81EA-CB30D0E9DF57}"/>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36824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FF9100B4-9D9F-47A6-B2EC-D631B84D2F7B}"/>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8BCFB182-5F40-46F4-879D-2865A85EE878}"/>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9322A5B-C491-4562-A4B3-CD85655253A9}"/>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5" name="Označba mesta noge 4">
            <a:extLst>
              <a:ext uri="{FF2B5EF4-FFF2-40B4-BE49-F238E27FC236}">
                <a16:creationId xmlns:a16="http://schemas.microsoft.com/office/drawing/2014/main" id="{51EBA8B3-BC88-44FE-9BBD-6964C5DAC7C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3B8CEDB-511E-4749-8E9E-4F73DB8B236E}"/>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194451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60E77E-C36F-4849-BAC0-4FC598C2705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CC4E64E-91DD-4620-8E8C-6139940C8E52}"/>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96D7C26-1D67-41CA-A66E-F807DCB87C22}"/>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5" name="Označba mesta noge 4">
            <a:extLst>
              <a:ext uri="{FF2B5EF4-FFF2-40B4-BE49-F238E27FC236}">
                <a16:creationId xmlns:a16="http://schemas.microsoft.com/office/drawing/2014/main" id="{C672D77B-50D9-467A-9F24-51F56D58360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2518235-F32C-444D-9FAF-2E335ED5E8F7}"/>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292405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DA5D5-3324-4157-9D05-001D8430B288}"/>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CA16DC87-C7C7-4907-ACBE-6B51782E0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7B3166A8-108E-4BDB-8D1B-927AD1C0EF6A}"/>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5" name="Označba mesta noge 4">
            <a:extLst>
              <a:ext uri="{FF2B5EF4-FFF2-40B4-BE49-F238E27FC236}">
                <a16:creationId xmlns:a16="http://schemas.microsoft.com/office/drawing/2014/main" id="{25BB9CFB-DB43-49D7-B65C-7188391B3E1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2BB6F9E-5398-4542-91B4-A4DBCD19B80D}"/>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222258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C7B4F8-6CD0-494D-8459-8B90DF465F90}"/>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13626F4-C59C-40EB-8076-4182FF183BA4}"/>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0D3F66AB-7FE3-4F3A-89C5-A6A6547D38BB}"/>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B0769431-2322-4100-ACF0-E927B8875982}"/>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6" name="Označba mesta noge 5">
            <a:extLst>
              <a:ext uri="{FF2B5EF4-FFF2-40B4-BE49-F238E27FC236}">
                <a16:creationId xmlns:a16="http://schemas.microsoft.com/office/drawing/2014/main" id="{A40D72C4-7BEF-4C91-B01C-ADEC0D1BF74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173DBF4-F352-4DFF-AD50-9312DAE8728F}"/>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311982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DD277B-7873-42D3-9C33-53BB466DEBC3}"/>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31435EE-33F7-4ADA-A7E3-84F257A2D6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57398FEE-B8A6-48AC-B231-48934AEC23E8}"/>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0A19129B-2DB8-4F7E-8D63-BCC1DE1862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103C9D73-9F3A-4606-BE49-B1BEFE363465}"/>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68BBF325-008B-4D80-8354-07BABA51C204}"/>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8" name="Označba mesta noge 7">
            <a:extLst>
              <a:ext uri="{FF2B5EF4-FFF2-40B4-BE49-F238E27FC236}">
                <a16:creationId xmlns:a16="http://schemas.microsoft.com/office/drawing/2014/main" id="{4C4D3499-8F3F-4C8C-A59A-FCBF10E1322C}"/>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CE79E16B-6DBE-4B1A-8C19-B894483EA192}"/>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219065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18DB5F-8B0E-4077-A3E3-A0CF544DA132}"/>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F8AFDAF-3302-43B4-9DBA-08AB3804624B}"/>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4" name="Označba mesta noge 3">
            <a:extLst>
              <a:ext uri="{FF2B5EF4-FFF2-40B4-BE49-F238E27FC236}">
                <a16:creationId xmlns:a16="http://schemas.microsoft.com/office/drawing/2014/main" id="{DE74F286-2116-46DE-BF29-872CF22FEF3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8C87904-597E-47DC-92DB-F717A5F6C3F4}"/>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154030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D8640E5C-AF5C-4C90-9F0E-D324570CFC66}"/>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3" name="Označba mesta noge 2">
            <a:extLst>
              <a:ext uri="{FF2B5EF4-FFF2-40B4-BE49-F238E27FC236}">
                <a16:creationId xmlns:a16="http://schemas.microsoft.com/office/drawing/2014/main" id="{263E8CCB-292A-40D4-96EF-8A6A92755DCB}"/>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2868A398-A74E-4B55-BC88-716108DA7221}"/>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353445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14B1F6-A0C4-4DEC-BEFA-81862909597E}"/>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F923DEF3-2F4D-499B-B784-7C55A6CF58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212BBC09-313D-43FD-AE04-D551C20E6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024F7C60-7BAE-4AAF-BC6E-BE22A2FFE9C4}"/>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6" name="Označba mesta noge 5">
            <a:extLst>
              <a:ext uri="{FF2B5EF4-FFF2-40B4-BE49-F238E27FC236}">
                <a16:creationId xmlns:a16="http://schemas.microsoft.com/office/drawing/2014/main" id="{C112BE48-12CC-4E79-ADAC-0CA42E448E6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60611BA-AD2F-4E5C-9441-F1C9B562DE55}"/>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292120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3CE5E6-01CE-45C9-AD39-969D7AFD7FF5}"/>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5F10F833-13D4-48FF-8307-26663FB058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F01D3BC9-1687-4046-99A5-76A19F2B9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09E251A0-7ED2-4998-B76D-39F8B5A34F4C}"/>
              </a:ext>
            </a:extLst>
          </p:cNvPr>
          <p:cNvSpPr>
            <a:spLocks noGrp="1"/>
          </p:cNvSpPr>
          <p:nvPr>
            <p:ph type="dt" sz="half" idx="10"/>
          </p:nvPr>
        </p:nvSpPr>
        <p:spPr/>
        <p:txBody>
          <a:bodyPr/>
          <a:lstStyle/>
          <a:p>
            <a:fld id="{B665C3FF-12E9-4DB5-B89D-60C5E04D9604}" type="datetimeFigureOut">
              <a:rPr lang="sl-SI" smtClean="0"/>
              <a:t>8. 09. 2025</a:t>
            </a:fld>
            <a:endParaRPr lang="sl-SI"/>
          </a:p>
        </p:txBody>
      </p:sp>
      <p:sp>
        <p:nvSpPr>
          <p:cNvPr id="6" name="Označba mesta noge 5">
            <a:extLst>
              <a:ext uri="{FF2B5EF4-FFF2-40B4-BE49-F238E27FC236}">
                <a16:creationId xmlns:a16="http://schemas.microsoft.com/office/drawing/2014/main" id="{3CF7F5BA-26F9-4F92-917C-A6104E1B502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6669922-A549-4CD9-B302-0731B28E5762}"/>
              </a:ext>
            </a:extLst>
          </p:cNvPr>
          <p:cNvSpPr>
            <a:spLocks noGrp="1"/>
          </p:cNvSpPr>
          <p:nvPr>
            <p:ph type="sldNum" sz="quarter" idx="12"/>
          </p:nvPr>
        </p:nvSpPr>
        <p:spPr/>
        <p:txBody>
          <a:bodyPr/>
          <a:lstStyle/>
          <a:p>
            <a:fld id="{42084B12-43A9-4FCC-9D2C-199A4BAA7494}" type="slidenum">
              <a:rPr lang="sl-SI" smtClean="0"/>
              <a:t>‹#›</a:t>
            </a:fld>
            <a:endParaRPr lang="sl-SI"/>
          </a:p>
        </p:txBody>
      </p:sp>
    </p:spTree>
    <p:extLst>
      <p:ext uri="{BB962C8B-B14F-4D97-AF65-F5344CB8AC3E}">
        <p14:creationId xmlns:p14="http://schemas.microsoft.com/office/powerpoint/2010/main" val="266810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l="-23000" r="-23000"/>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086A959-B586-40C4-A786-A0BC2345EC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09454DAA-80BD-49A0-B7BA-B9C6A3048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90C2FA6-9E0F-4102-A046-DB956D9FA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5C3FF-12E9-4DB5-B89D-60C5E04D9604}" type="datetimeFigureOut">
              <a:rPr lang="sl-SI" smtClean="0"/>
              <a:t>8. 09. 2025</a:t>
            </a:fld>
            <a:endParaRPr lang="sl-SI"/>
          </a:p>
        </p:txBody>
      </p:sp>
      <p:sp>
        <p:nvSpPr>
          <p:cNvPr id="5" name="Označba mesta noge 4">
            <a:extLst>
              <a:ext uri="{FF2B5EF4-FFF2-40B4-BE49-F238E27FC236}">
                <a16:creationId xmlns:a16="http://schemas.microsoft.com/office/drawing/2014/main" id="{57BA81E3-D384-4D17-B940-96C926CA4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69DD1384-E9C1-4B8E-A79B-6B30D0EA2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84B12-43A9-4FCC-9D2C-199A4BAA7494}" type="slidenum">
              <a:rPr lang="sl-SI" smtClean="0"/>
              <a:t>‹#›</a:t>
            </a:fld>
            <a:endParaRPr lang="sl-SI"/>
          </a:p>
        </p:txBody>
      </p:sp>
    </p:spTree>
    <p:extLst>
      <p:ext uri="{BB962C8B-B14F-4D97-AF65-F5344CB8AC3E}">
        <p14:creationId xmlns:p14="http://schemas.microsoft.com/office/powerpoint/2010/main" val="338318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24ur.com/specialno/nega_in_zdravje/odkrili-novo-obliko-bolezni-norih-krav-pri-cloveku.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24ur.com/novice/svet/ustvarili-prvi-snteticni-organizem.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tE2IT3Loo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QHHrph7zDLw" TargetMode="External"/><Relationship Id="rId2" Type="http://schemas.openxmlformats.org/officeDocument/2006/relationships/hyperlink" Target="https://www.defendyl.si/sl/clanek/kaj-so-virusi-kako-se-razmnozujejo-in-kako-deluje-nas-imunski-siste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defendyl.si/sl/clanek/kaj-so-virusi-kako-se-razmnozujejo-in-kako-deluje-nas-imunski-siste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mladinska-knjiga.si/revije/gea/clanki/zdravje/naravna-alternativa-antibiotik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defendyl.si/sl/clanek/kaj-so-virusi-kako-se-razmnozujejo-in-kako-deluje-nas-imunski-sistem" TargetMode="External"/><Relationship Id="rId2" Type="http://schemas.openxmlformats.org/officeDocument/2006/relationships/hyperlink" Target="https://www.imunoglukan.si/imunoblog/clanek/naslov/kaj-so-virusi-kako-se-razmnozujejo-in-kako-deluje-nas-imunski-sistem-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ijz.si/sl/creutzfeldt-jakobova-bolezen-cjb" TargetMode="External"/><Relationship Id="rId2" Type="http://schemas.openxmlformats.org/officeDocument/2006/relationships/hyperlink" Target="https://www.nijz.si/sl/prioni-v-zivilih"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03D7F0-8071-437A-B6F8-8C444C4F78BD}"/>
              </a:ext>
            </a:extLst>
          </p:cNvPr>
          <p:cNvSpPr>
            <a:spLocks noGrp="1"/>
          </p:cNvSpPr>
          <p:nvPr>
            <p:ph type="ctrTitle"/>
          </p:nvPr>
        </p:nvSpPr>
        <p:spPr>
          <a:xfrm>
            <a:off x="792480" y="868362"/>
            <a:ext cx="10424160" cy="2387600"/>
          </a:xfrm>
        </p:spPr>
        <p:txBody>
          <a:bodyPr>
            <a:normAutofit/>
          </a:bodyPr>
          <a:lstStyle/>
          <a:p>
            <a:r>
              <a:rPr lang="sl-SI" sz="8000" b="1" dirty="0">
                <a:latin typeface="Arial Black" panose="020B0A04020102020204" pitchFamily="34" charset="0"/>
              </a:rPr>
              <a:t>MIKROBIOLOGIJA</a:t>
            </a:r>
          </a:p>
        </p:txBody>
      </p:sp>
      <p:sp>
        <p:nvSpPr>
          <p:cNvPr id="3" name="Podnaslov 2">
            <a:extLst>
              <a:ext uri="{FF2B5EF4-FFF2-40B4-BE49-F238E27FC236}">
                <a16:creationId xmlns:a16="http://schemas.microsoft.com/office/drawing/2014/main" id="{20F3809A-49B0-46BB-B7EA-EF7A4D94DA65}"/>
              </a:ext>
            </a:extLst>
          </p:cNvPr>
          <p:cNvSpPr>
            <a:spLocks noGrp="1"/>
          </p:cNvSpPr>
          <p:nvPr>
            <p:ph type="subTitle" idx="1"/>
          </p:nvPr>
        </p:nvSpPr>
        <p:spPr/>
        <p:txBody>
          <a:bodyPr/>
          <a:lstStyle/>
          <a:p>
            <a:endParaRPr lang="sl-SI" dirty="0"/>
          </a:p>
        </p:txBody>
      </p:sp>
    </p:spTree>
    <p:extLst>
      <p:ext uri="{BB962C8B-B14F-4D97-AF65-F5344CB8AC3E}">
        <p14:creationId xmlns:p14="http://schemas.microsoft.com/office/powerpoint/2010/main" val="1439013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103E196-7DFE-4F11-8E81-ED19B172F7F4}"/>
              </a:ext>
            </a:extLst>
          </p:cNvPr>
          <p:cNvSpPr>
            <a:spLocks noGrp="1"/>
          </p:cNvSpPr>
          <p:nvPr>
            <p:ph idx="1"/>
          </p:nvPr>
        </p:nvSpPr>
        <p:spPr>
          <a:xfrm>
            <a:off x="838200" y="345440"/>
            <a:ext cx="10515600" cy="5831523"/>
          </a:xfrm>
        </p:spPr>
        <p:txBody>
          <a:bodyPr>
            <a:normAutofit/>
          </a:bodyPr>
          <a:lstStyle/>
          <a:p>
            <a:r>
              <a:rPr lang="sl-SI" dirty="0"/>
              <a:t>Z natančnim mikroskopiranjem je dognal, da se bakterije vedno nahajajo v krvi živali, ki podležejo bolezni. Koch je s poskusom dokazal, da če odvzamemo majhno količino krvi obolele živali in jo prenesemo v zdravo, bo zdrava žival zbolela in umrla. Ko je na ta način 20× prenesel kri iz obolele živali na zdravo in so se vsakokrat pojavili enaki, značilni, znaki bolezni, je dokazal, da je bakterija </a:t>
            </a:r>
            <a:r>
              <a:rPr lang="sl-SI" i="1" dirty="0" err="1"/>
              <a:t>Bacillus</a:t>
            </a:r>
            <a:r>
              <a:rPr lang="sl-SI" i="1" dirty="0"/>
              <a:t> </a:t>
            </a:r>
            <a:r>
              <a:rPr lang="sl-SI" i="1" dirty="0" err="1"/>
              <a:t>antracis</a:t>
            </a:r>
            <a:r>
              <a:rPr lang="sl-SI" dirty="0"/>
              <a:t> resnični povzročitelj bolezni antraks. </a:t>
            </a:r>
          </a:p>
          <a:p>
            <a:endParaRPr lang="sl-SI" dirty="0"/>
          </a:p>
          <a:p>
            <a:r>
              <a:rPr lang="sl-SI" dirty="0"/>
              <a:t>Odkril je, da bakterija ne more preživeti izven gostitelja daljši čas. V ta namen razvije endospore, ki pa lahko preživijo izven gostitelja tudi več let. Endospore v zemlji so bile vzrok nepojasnjenih izbruhov bolezni. </a:t>
            </a:r>
          </a:p>
        </p:txBody>
      </p:sp>
    </p:spTree>
    <p:extLst>
      <p:ext uri="{BB962C8B-B14F-4D97-AF65-F5344CB8AC3E}">
        <p14:creationId xmlns:p14="http://schemas.microsoft.com/office/powerpoint/2010/main" val="241373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DA2DED-5788-427F-BB9E-7C68C7AE5982}"/>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20B57540-B5C5-4F3E-AB47-FFC07835AB3B}"/>
              </a:ext>
            </a:extLst>
          </p:cNvPr>
          <p:cNvSpPr>
            <a:spLocks noGrp="1"/>
          </p:cNvSpPr>
          <p:nvPr>
            <p:ph idx="1"/>
          </p:nvPr>
        </p:nvSpPr>
        <p:spPr/>
        <p:txBody>
          <a:bodyPr/>
          <a:lstStyle/>
          <a:p>
            <a:endParaRPr lang="sl-SI" dirty="0"/>
          </a:p>
        </p:txBody>
      </p:sp>
      <p:pic>
        <p:nvPicPr>
          <p:cNvPr id="4" name="Slika 3">
            <a:extLst>
              <a:ext uri="{FF2B5EF4-FFF2-40B4-BE49-F238E27FC236}">
                <a16:creationId xmlns:a16="http://schemas.microsoft.com/office/drawing/2014/main" id="{4987F2C7-E564-4A34-B7FD-23676E9A0935}"/>
              </a:ext>
            </a:extLst>
          </p:cNvPr>
          <p:cNvPicPr>
            <a:picLocks noChangeAspect="1"/>
          </p:cNvPicPr>
          <p:nvPr/>
        </p:nvPicPr>
        <p:blipFill>
          <a:blip r:embed="rId2"/>
          <a:stretch>
            <a:fillRect/>
          </a:stretch>
        </p:blipFill>
        <p:spPr>
          <a:xfrm>
            <a:off x="2013857" y="0"/>
            <a:ext cx="8164286" cy="6858000"/>
          </a:xfrm>
          <a:prstGeom prst="rect">
            <a:avLst/>
          </a:prstGeom>
        </p:spPr>
      </p:pic>
    </p:spTree>
    <p:extLst>
      <p:ext uri="{BB962C8B-B14F-4D97-AF65-F5344CB8AC3E}">
        <p14:creationId xmlns:p14="http://schemas.microsoft.com/office/powerpoint/2010/main" val="202525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86056D-FF1B-4337-ACB1-DC9E40139AAB}"/>
              </a:ext>
            </a:extLst>
          </p:cNvPr>
          <p:cNvSpPr>
            <a:spLocks noGrp="1"/>
          </p:cNvSpPr>
          <p:nvPr>
            <p:ph type="title"/>
          </p:nvPr>
        </p:nvSpPr>
        <p:spPr/>
        <p:txBody>
          <a:bodyPr/>
          <a:lstStyle/>
          <a:p>
            <a:r>
              <a:rPr lang="sl-SI" dirty="0">
                <a:latin typeface="Arial Black" panose="020B0A04020102020204" pitchFamily="34" charset="0"/>
              </a:rPr>
              <a:t>Kochovi postulati</a:t>
            </a:r>
          </a:p>
        </p:txBody>
      </p:sp>
      <p:sp>
        <p:nvSpPr>
          <p:cNvPr id="3" name="Označba mesta vsebine 2">
            <a:extLst>
              <a:ext uri="{FF2B5EF4-FFF2-40B4-BE49-F238E27FC236}">
                <a16:creationId xmlns:a16="http://schemas.microsoft.com/office/drawing/2014/main" id="{FD5A5801-2D4A-4A60-AD6D-F88652E70292}"/>
              </a:ext>
            </a:extLst>
          </p:cNvPr>
          <p:cNvSpPr>
            <a:spLocks noGrp="1"/>
          </p:cNvSpPr>
          <p:nvPr>
            <p:ph idx="1"/>
          </p:nvPr>
        </p:nvSpPr>
        <p:spPr/>
        <p:txBody>
          <a:bodyPr/>
          <a:lstStyle/>
          <a:p>
            <a:r>
              <a:rPr lang="sl-SI" dirty="0"/>
              <a:t>1. mikroorganizem mora biti prisoten pri vsakem primeru bolezni </a:t>
            </a:r>
          </a:p>
          <a:p>
            <a:r>
              <a:rPr lang="sl-SI" dirty="0"/>
              <a:t>2. mikroorganizem moramo izolirati iz okuženega organizma in ga gojiti v laboratoriju v čisti kulturi </a:t>
            </a:r>
          </a:p>
          <a:p>
            <a:r>
              <a:rPr lang="sl-SI" dirty="0"/>
              <a:t>3. čista kultura mikroorganizma mora povzročiti bolezenska znamenja, če jo vnesemo v zdrav organizem </a:t>
            </a:r>
          </a:p>
          <a:p>
            <a:r>
              <a:rPr lang="sl-SI" dirty="0"/>
              <a:t>4. iz okuženega organizma moramo ponovno izolirati čisto kulturo istega mikroorganizma</a:t>
            </a:r>
          </a:p>
        </p:txBody>
      </p:sp>
    </p:spTree>
    <p:extLst>
      <p:ext uri="{BB962C8B-B14F-4D97-AF65-F5344CB8AC3E}">
        <p14:creationId xmlns:p14="http://schemas.microsoft.com/office/powerpoint/2010/main" val="350195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99AF9B-2BC4-9CA8-2FEC-9E85AFECD431}"/>
              </a:ext>
            </a:extLst>
          </p:cNvPr>
          <p:cNvSpPr>
            <a:spLocks noGrp="1"/>
          </p:cNvSpPr>
          <p:nvPr>
            <p:ph type="title"/>
          </p:nvPr>
        </p:nvSpPr>
        <p:spPr/>
        <p:txBody>
          <a:bodyPr/>
          <a:lstStyle/>
          <a:p>
            <a:r>
              <a:rPr lang="sl-SI" dirty="0"/>
              <a:t> </a:t>
            </a:r>
            <a:r>
              <a:rPr lang="sl-SI" dirty="0" err="1"/>
              <a:t>Martinus</a:t>
            </a:r>
            <a:r>
              <a:rPr lang="sl-SI" dirty="0"/>
              <a:t> </a:t>
            </a:r>
            <a:r>
              <a:rPr lang="sl-SI" dirty="0" err="1"/>
              <a:t>Beijerinck</a:t>
            </a:r>
            <a:r>
              <a:rPr lang="sl-SI" dirty="0"/>
              <a:t> (1851-1931)</a:t>
            </a:r>
          </a:p>
        </p:txBody>
      </p:sp>
      <p:sp>
        <p:nvSpPr>
          <p:cNvPr id="3" name="Označba mesta vsebine 2">
            <a:extLst>
              <a:ext uri="{FF2B5EF4-FFF2-40B4-BE49-F238E27FC236}">
                <a16:creationId xmlns:a16="http://schemas.microsoft.com/office/drawing/2014/main" id="{83CE0C0A-E984-454F-EBAA-CFF70B9CC3FB}"/>
              </a:ext>
            </a:extLst>
          </p:cNvPr>
          <p:cNvSpPr>
            <a:spLocks noGrp="1"/>
          </p:cNvSpPr>
          <p:nvPr>
            <p:ph idx="1"/>
          </p:nvPr>
        </p:nvSpPr>
        <p:spPr/>
        <p:txBody>
          <a:bodyPr/>
          <a:lstStyle/>
          <a:p>
            <a:endParaRPr lang="sl-SI"/>
          </a:p>
        </p:txBody>
      </p:sp>
    </p:spTree>
    <p:extLst>
      <p:ext uri="{BB962C8B-B14F-4D97-AF65-F5344CB8AC3E}">
        <p14:creationId xmlns:p14="http://schemas.microsoft.com/office/powerpoint/2010/main" val="265444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9A6D58-3535-414A-BCEF-2CAEDF309493}"/>
              </a:ext>
            </a:extLst>
          </p:cNvPr>
          <p:cNvSpPr>
            <a:spLocks noGrp="1"/>
          </p:cNvSpPr>
          <p:nvPr>
            <p:ph type="title"/>
          </p:nvPr>
        </p:nvSpPr>
        <p:spPr/>
        <p:txBody>
          <a:bodyPr/>
          <a:lstStyle/>
          <a:p>
            <a:r>
              <a:rPr lang="sl-SI" dirty="0">
                <a:latin typeface="Arial Black" panose="020B0A04020102020204" pitchFamily="34" charset="0"/>
              </a:rPr>
              <a:t>Alexander Fleming (1881 - 1955)</a:t>
            </a:r>
          </a:p>
        </p:txBody>
      </p:sp>
      <p:sp>
        <p:nvSpPr>
          <p:cNvPr id="3" name="Označba mesta vsebine 2">
            <a:extLst>
              <a:ext uri="{FF2B5EF4-FFF2-40B4-BE49-F238E27FC236}">
                <a16:creationId xmlns:a16="http://schemas.microsoft.com/office/drawing/2014/main" id="{4767FE6D-1B9A-4A2F-B6E0-A2772B595F4D}"/>
              </a:ext>
            </a:extLst>
          </p:cNvPr>
          <p:cNvSpPr>
            <a:spLocks noGrp="1"/>
          </p:cNvSpPr>
          <p:nvPr>
            <p:ph idx="1"/>
          </p:nvPr>
        </p:nvSpPr>
        <p:spPr/>
        <p:txBody>
          <a:bodyPr/>
          <a:lstStyle/>
          <a:p>
            <a:r>
              <a:rPr lang="sl-SI" dirty="0"/>
              <a:t>Nadaljuje delo na kemoterapevtikih. </a:t>
            </a:r>
          </a:p>
          <a:p>
            <a:r>
              <a:rPr lang="sl-SI" dirty="0"/>
              <a:t>Prvi uspešno aplicira kemoterapevtik (</a:t>
            </a:r>
            <a:r>
              <a:rPr lang="sl-SI" dirty="0" err="1"/>
              <a:t>salvarsan</a:t>
            </a:r>
            <a:r>
              <a:rPr lang="sl-SI" dirty="0"/>
              <a:t>), odkrije </a:t>
            </a:r>
            <a:r>
              <a:rPr lang="sl-SI" dirty="0" err="1"/>
              <a:t>lizocim</a:t>
            </a:r>
            <a:r>
              <a:rPr lang="sl-SI" dirty="0"/>
              <a:t>. </a:t>
            </a:r>
          </a:p>
          <a:p>
            <a:r>
              <a:rPr lang="sl-SI" dirty="0"/>
              <a:t>1929 po srečnem naključju odkrije, da plesen </a:t>
            </a:r>
            <a:r>
              <a:rPr lang="sl-SI" dirty="0" err="1"/>
              <a:t>Penicillium</a:t>
            </a:r>
            <a:r>
              <a:rPr lang="sl-SI" dirty="0"/>
              <a:t> </a:t>
            </a:r>
            <a:r>
              <a:rPr lang="sl-SI" dirty="0" err="1"/>
              <a:t>notatum</a:t>
            </a:r>
            <a:r>
              <a:rPr lang="sl-SI" dirty="0"/>
              <a:t> zaustavi rast stafilokokov. </a:t>
            </a:r>
          </a:p>
          <a:p>
            <a:r>
              <a:rPr lang="sl-SI" dirty="0"/>
              <a:t>Po začetnem navdušenju, zaradi težav z izolacijo penicilina, delo na antibiotikih zastane do II. svetovne vojne. </a:t>
            </a:r>
          </a:p>
        </p:txBody>
      </p:sp>
    </p:spTree>
    <p:extLst>
      <p:ext uri="{BB962C8B-B14F-4D97-AF65-F5344CB8AC3E}">
        <p14:creationId xmlns:p14="http://schemas.microsoft.com/office/powerpoint/2010/main" val="351877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E8D50D-D886-4EBD-90EA-BA99D7047C19}"/>
              </a:ext>
            </a:extLst>
          </p:cNvPr>
          <p:cNvSpPr>
            <a:spLocks noGrp="1"/>
          </p:cNvSpPr>
          <p:nvPr>
            <p:ph type="title"/>
          </p:nvPr>
        </p:nvSpPr>
        <p:spPr/>
        <p:txBody>
          <a:bodyPr/>
          <a:lstStyle/>
          <a:p>
            <a:r>
              <a:rPr lang="sl-SI" dirty="0">
                <a:latin typeface="Arial Black" panose="020B0A04020102020204" pitchFamily="34" charset="0"/>
              </a:rPr>
              <a:t>Leto 1979</a:t>
            </a:r>
          </a:p>
        </p:txBody>
      </p:sp>
      <p:sp>
        <p:nvSpPr>
          <p:cNvPr id="3" name="Označba mesta vsebine 2">
            <a:extLst>
              <a:ext uri="{FF2B5EF4-FFF2-40B4-BE49-F238E27FC236}">
                <a16:creationId xmlns:a16="http://schemas.microsoft.com/office/drawing/2014/main" id="{804A9113-1657-44AE-A298-E632D9F1467C}"/>
              </a:ext>
            </a:extLst>
          </p:cNvPr>
          <p:cNvSpPr>
            <a:spLocks noGrp="1"/>
          </p:cNvSpPr>
          <p:nvPr>
            <p:ph idx="1"/>
          </p:nvPr>
        </p:nvSpPr>
        <p:spPr>
          <a:xfrm>
            <a:off x="838200" y="1825625"/>
            <a:ext cx="6934200" cy="4351338"/>
          </a:xfrm>
        </p:spPr>
        <p:txBody>
          <a:bodyPr/>
          <a:lstStyle/>
          <a:p>
            <a:r>
              <a:rPr lang="sl-SI" b="1" dirty="0"/>
              <a:t>Črne koze so uradno proglašene kot prva infekcijska bolezen, ki jo je človek izkoreninil. </a:t>
            </a:r>
          </a:p>
          <a:p>
            <a:r>
              <a:rPr lang="sl-SI" b="1" dirty="0"/>
              <a:t>Zadnji dokumentiran primer je bil v letu 1977 v Somaliji. </a:t>
            </a:r>
          </a:p>
          <a:p>
            <a:r>
              <a:rPr lang="sl-SI" b="1" dirty="0"/>
              <a:t>Vzorce črnih koz hranijo v laboratorijih v ZDA in Rusiji. </a:t>
            </a:r>
          </a:p>
        </p:txBody>
      </p:sp>
      <p:pic>
        <p:nvPicPr>
          <p:cNvPr id="4" name="Slika 3">
            <a:extLst>
              <a:ext uri="{FF2B5EF4-FFF2-40B4-BE49-F238E27FC236}">
                <a16:creationId xmlns:a16="http://schemas.microsoft.com/office/drawing/2014/main" id="{612F86CF-3FAE-4CEB-9ED5-878B506E43AC}"/>
              </a:ext>
            </a:extLst>
          </p:cNvPr>
          <p:cNvPicPr>
            <a:picLocks noChangeAspect="1"/>
          </p:cNvPicPr>
          <p:nvPr/>
        </p:nvPicPr>
        <p:blipFill>
          <a:blip r:embed="rId2"/>
          <a:stretch>
            <a:fillRect/>
          </a:stretch>
        </p:blipFill>
        <p:spPr>
          <a:xfrm>
            <a:off x="7899550" y="114617"/>
            <a:ext cx="4187040" cy="6378258"/>
          </a:xfrm>
          <a:prstGeom prst="rect">
            <a:avLst/>
          </a:prstGeom>
        </p:spPr>
      </p:pic>
    </p:spTree>
    <p:extLst>
      <p:ext uri="{BB962C8B-B14F-4D97-AF65-F5344CB8AC3E}">
        <p14:creationId xmlns:p14="http://schemas.microsoft.com/office/powerpoint/2010/main" val="387113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54B49C-C87C-423B-90ED-C1094A920CA1}"/>
              </a:ext>
            </a:extLst>
          </p:cNvPr>
          <p:cNvSpPr>
            <a:spLocks noGrp="1"/>
          </p:cNvSpPr>
          <p:nvPr>
            <p:ph type="title"/>
          </p:nvPr>
        </p:nvSpPr>
        <p:spPr/>
        <p:txBody>
          <a:bodyPr/>
          <a:lstStyle/>
          <a:p>
            <a:r>
              <a:rPr lang="sl-SI" dirty="0">
                <a:latin typeface="Arial Black" panose="020B0A04020102020204" pitchFamily="34" charset="0"/>
              </a:rPr>
              <a:t>1982, Stanley </a:t>
            </a:r>
            <a:r>
              <a:rPr lang="sl-SI" dirty="0" err="1">
                <a:latin typeface="Arial Black" panose="020B0A04020102020204" pitchFamily="34" charset="0"/>
              </a:rPr>
              <a:t>Prusiner</a:t>
            </a:r>
            <a:endParaRPr lang="sl-SI" dirty="0">
              <a:latin typeface="Arial Black" panose="020B0A04020102020204" pitchFamily="34" charset="0"/>
            </a:endParaRPr>
          </a:p>
        </p:txBody>
      </p:sp>
      <p:sp>
        <p:nvSpPr>
          <p:cNvPr id="3" name="Označba mesta vsebine 2">
            <a:extLst>
              <a:ext uri="{FF2B5EF4-FFF2-40B4-BE49-F238E27FC236}">
                <a16:creationId xmlns:a16="http://schemas.microsoft.com/office/drawing/2014/main" id="{1175C564-F303-4651-9C15-729303E201D7}"/>
              </a:ext>
            </a:extLst>
          </p:cNvPr>
          <p:cNvSpPr>
            <a:spLocks noGrp="1"/>
          </p:cNvSpPr>
          <p:nvPr>
            <p:ph idx="1"/>
          </p:nvPr>
        </p:nvSpPr>
        <p:spPr/>
        <p:txBody>
          <a:bodyPr/>
          <a:lstStyle/>
          <a:p>
            <a:r>
              <a:rPr lang="sl-SI" dirty="0"/>
              <a:t>Odkrije prione, zadnjo večjo skupino infekcijskih agensov. </a:t>
            </a:r>
          </a:p>
          <a:p>
            <a:r>
              <a:rPr lang="sl-SI" dirty="0"/>
              <a:t>Prioni so infekcijski proteini, ki povzročajo </a:t>
            </a:r>
            <a:r>
              <a:rPr lang="sl-SI" dirty="0" err="1"/>
              <a:t>neurodegeneracijske</a:t>
            </a:r>
            <a:r>
              <a:rPr lang="sl-SI" dirty="0"/>
              <a:t> bolezni (npr. bolezen norih krav- </a:t>
            </a:r>
            <a:r>
              <a:rPr lang="sl-SI" b="1" dirty="0" err="1"/>
              <a:t>bovina</a:t>
            </a:r>
            <a:r>
              <a:rPr lang="sl-SI" b="1" dirty="0"/>
              <a:t> spongiformna encefalopatija</a:t>
            </a:r>
            <a:r>
              <a:rPr lang="sl-SI" dirty="0"/>
              <a:t> - BSE). </a:t>
            </a:r>
          </a:p>
          <a:p>
            <a:r>
              <a:rPr lang="sl-SI" dirty="0">
                <a:hlinkClick r:id="rId2"/>
              </a:rPr>
              <a:t>https://www.24ur.com/specialno/nega_in_zdravje/odkrili-novo-obliko-bolezni-norih-krav-pri-cloveku.html</a:t>
            </a:r>
            <a:r>
              <a:rPr lang="sl-SI" dirty="0"/>
              <a:t> </a:t>
            </a:r>
          </a:p>
        </p:txBody>
      </p:sp>
    </p:spTree>
    <p:extLst>
      <p:ext uri="{BB962C8B-B14F-4D97-AF65-F5344CB8AC3E}">
        <p14:creationId xmlns:p14="http://schemas.microsoft.com/office/powerpoint/2010/main" val="39875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4D824A-BD96-43D9-9A5E-3CAC91618B6A}"/>
              </a:ext>
            </a:extLst>
          </p:cNvPr>
          <p:cNvSpPr>
            <a:spLocks noGrp="1"/>
          </p:cNvSpPr>
          <p:nvPr>
            <p:ph type="title"/>
          </p:nvPr>
        </p:nvSpPr>
        <p:spPr/>
        <p:txBody>
          <a:bodyPr/>
          <a:lstStyle/>
          <a:p>
            <a:r>
              <a:rPr lang="sl-SI">
                <a:latin typeface="Arial Black" panose="020B0A04020102020204" pitchFamily="34" charset="0"/>
              </a:rPr>
              <a:t>1983, </a:t>
            </a:r>
            <a:r>
              <a:rPr lang="sl-SI" dirty="0" err="1">
                <a:latin typeface="Arial Black" panose="020B0A04020102020204" pitchFamily="34" charset="0"/>
              </a:rPr>
              <a:t>Kary</a:t>
            </a:r>
            <a:r>
              <a:rPr lang="sl-SI" dirty="0">
                <a:latin typeface="Arial Black" panose="020B0A04020102020204" pitchFamily="34" charset="0"/>
              </a:rPr>
              <a:t> </a:t>
            </a:r>
            <a:r>
              <a:rPr lang="sl-SI" dirty="0" err="1">
                <a:latin typeface="Arial Black" panose="020B0A04020102020204" pitchFamily="34" charset="0"/>
              </a:rPr>
              <a:t>Mullis</a:t>
            </a:r>
            <a:endParaRPr lang="sl-SI" dirty="0">
              <a:latin typeface="Arial Black" panose="020B0A04020102020204" pitchFamily="34" charset="0"/>
            </a:endParaRPr>
          </a:p>
        </p:txBody>
      </p:sp>
      <p:sp>
        <p:nvSpPr>
          <p:cNvPr id="3" name="Označba mesta vsebine 2">
            <a:extLst>
              <a:ext uri="{FF2B5EF4-FFF2-40B4-BE49-F238E27FC236}">
                <a16:creationId xmlns:a16="http://schemas.microsoft.com/office/drawing/2014/main" id="{8B38D43A-1919-45AE-9C62-3A165F22390C}"/>
              </a:ext>
            </a:extLst>
          </p:cNvPr>
          <p:cNvSpPr>
            <a:spLocks noGrp="1"/>
          </p:cNvSpPr>
          <p:nvPr>
            <p:ph idx="1"/>
          </p:nvPr>
        </p:nvSpPr>
        <p:spPr/>
        <p:txBody>
          <a:bodyPr/>
          <a:lstStyle/>
          <a:p>
            <a:r>
              <a:rPr lang="sl-SI" dirty="0"/>
              <a:t>Leta 1983 izumi PCR (verižna reakcija s polimerazo). Eno najpomembnejših odkritij v molekularni biologiji, ki omogoča pomnoževanje, izbrane DNA. Za svoje delo dobi leta 1993 Nobelovo nagrado</a:t>
            </a:r>
          </a:p>
        </p:txBody>
      </p:sp>
    </p:spTree>
    <p:extLst>
      <p:ext uri="{BB962C8B-B14F-4D97-AF65-F5344CB8AC3E}">
        <p14:creationId xmlns:p14="http://schemas.microsoft.com/office/powerpoint/2010/main" val="2237666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E2D89B-9B90-4E7B-B12E-1FC134A00157}"/>
              </a:ext>
            </a:extLst>
          </p:cNvPr>
          <p:cNvSpPr>
            <a:spLocks noGrp="1"/>
          </p:cNvSpPr>
          <p:nvPr>
            <p:ph type="title"/>
          </p:nvPr>
        </p:nvSpPr>
        <p:spPr/>
        <p:txBody>
          <a:bodyPr/>
          <a:lstStyle/>
          <a:p>
            <a:r>
              <a:rPr lang="sl-SI" b="1" dirty="0">
                <a:latin typeface="Arial Black" panose="020B0A04020102020204" pitchFamily="34" charset="0"/>
              </a:rPr>
              <a:t>2003 prvi sintetični virus, Craig </a:t>
            </a:r>
            <a:r>
              <a:rPr lang="sl-SI" b="1" dirty="0" err="1">
                <a:latin typeface="Arial Black" panose="020B0A04020102020204" pitchFamily="34" charset="0"/>
              </a:rPr>
              <a:t>Venter</a:t>
            </a:r>
            <a:endParaRPr lang="sl-SI" b="1" dirty="0">
              <a:latin typeface="Arial Black" panose="020B0A04020102020204" pitchFamily="34" charset="0"/>
            </a:endParaRPr>
          </a:p>
        </p:txBody>
      </p:sp>
      <p:sp>
        <p:nvSpPr>
          <p:cNvPr id="3" name="Označba mesta vsebine 2">
            <a:extLst>
              <a:ext uri="{FF2B5EF4-FFF2-40B4-BE49-F238E27FC236}">
                <a16:creationId xmlns:a16="http://schemas.microsoft.com/office/drawing/2014/main" id="{39D02547-5AFB-44C4-8970-7D48A80C8463}"/>
              </a:ext>
            </a:extLst>
          </p:cNvPr>
          <p:cNvSpPr>
            <a:spLocks noGrp="1"/>
          </p:cNvSpPr>
          <p:nvPr>
            <p:ph idx="1"/>
          </p:nvPr>
        </p:nvSpPr>
        <p:spPr/>
        <p:txBody>
          <a:bodyPr/>
          <a:lstStyle/>
          <a:p>
            <a:r>
              <a:rPr lang="sl-SI" dirty="0">
                <a:hlinkClick r:id="rId2"/>
              </a:rPr>
              <a:t>https://www.24ur.com/novice/svet/ustvarili-prvi-snteticni-organizem.html</a:t>
            </a:r>
            <a:endParaRPr lang="sl-SI" dirty="0"/>
          </a:p>
          <a:p>
            <a:endParaRPr lang="sl-SI" dirty="0"/>
          </a:p>
        </p:txBody>
      </p:sp>
    </p:spTree>
    <p:extLst>
      <p:ext uri="{BB962C8B-B14F-4D97-AF65-F5344CB8AC3E}">
        <p14:creationId xmlns:p14="http://schemas.microsoft.com/office/powerpoint/2010/main" val="3780382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BC0007-9A14-4ED2-BBD3-1FDB5CE61BCA}"/>
              </a:ext>
            </a:extLst>
          </p:cNvPr>
          <p:cNvSpPr>
            <a:spLocks noGrp="1"/>
          </p:cNvSpPr>
          <p:nvPr>
            <p:ph type="title"/>
          </p:nvPr>
        </p:nvSpPr>
        <p:spPr>
          <a:xfrm>
            <a:off x="4723313" y="105758"/>
            <a:ext cx="6991927" cy="1431255"/>
          </a:xfrm>
        </p:spPr>
        <p:txBody>
          <a:bodyPr>
            <a:normAutofit/>
          </a:bodyPr>
          <a:lstStyle/>
          <a:p>
            <a:r>
              <a:rPr lang="sl-SI" sz="8000" dirty="0">
                <a:latin typeface="Arial Black" panose="020B0A04020102020204" pitchFamily="34" charset="0"/>
              </a:rPr>
              <a:t>BAKTERIJE</a:t>
            </a:r>
            <a:endParaRPr lang="sl-SI" sz="6000" dirty="0">
              <a:latin typeface="Arial Black" panose="020B0A04020102020204" pitchFamily="34" charset="0"/>
            </a:endParaRPr>
          </a:p>
        </p:txBody>
      </p:sp>
      <p:pic>
        <p:nvPicPr>
          <p:cNvPr id="4" name="Slika 3">
            <a:extLst>
              <a:ext uri="{FF2B5EF4-FFF2-40B4-BE49-F238E27FC236}">
                <a16:creationId xmlns:a16="http://schemas.microsoft.com/office/drawing/2014/main" id="{9533A78B-1606-4538-9D33-570A16E93095}"/>
              </a:ext>
            </a:extLst>
          </p:cNvPr>
          <p:cNvPicPr>
            <a:picLocks noChangeAspect="1"/>
          </p:cNvPicPr>
          <p:nvPr/>
        </p:nvPicPr>
        <p:blipFill>
          <a:blip r:embed="rId2"/>
          <a:stretch>
            <a:fillRect/>
          </a:stretch>
        </p:blipFill>
        <p:spPr>
          <a:xfrm>
            <a:off x="8330778" y="1336551"/>
            <a:ext cx="3738852" cy="2121618"/>
          </a:xfrm>
          <a:prstGeom prst="rect">
            <a:avLst/>
          </a:prstGeom>
        </p:spPr>
      </p:pic>
      <p:sp>
        <p:nvSpPr>
          <p:cNvPr id="5" name="Pravokotnik 4">
            <a:extLst>
              <a:ext uri="{FF2B5EF4-FFF2-40B4-BE49-F238E27FC236}">
                <a16:creationId xmlns:a16="http://schemas.microsoft.com/office/drawing/2014/main" id="{404B9422-1004-46A6-8C7B-DBE4296DDA98}"/>
              </a:ext>
            </a:extLst>
          </p:cNvPr>
          <p:cNvSpPr/>
          <p:nvPr/>
        </p:nvSpPr>
        <p:spPr>
          <a:xfrm>
            <a:off x="9935745" y="3498738"/>
            <a:ext cx="1030941" cy="3496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rgbClr val="002060"/>
                </a:solidFill>
              </a:rPr>
              <a:t>E.coli</a:t>
            </a:r>
            <a:endParaRPr lang="sl-SI" b="1" dirty="0">
              <a:solidFill>
                <a:srgbClr val="002060"/>
              </a:solidFill>
            </a:endParaRPr>
          </a:p>
        </p:txBody>
      </p:sp>
      <p:pic>
        <p:nvPicPr>
          <p:cNvPr id="6" name="Slika 5">
            <a:extLst>
              <a:ext uri="{FF2B5EF4-FFF2-40B4-BE49-F238E27FC236}">
                <a16:creationId xmlns:a16="http://schemas.microsoft.com/office/drawing/2014/main" id="{9B098B8D-DCC1-4A6C-B16B-EB4C837A5326}"/>
              </a:ext>
            </a:extLst>
          </p:cNvPr>
          <p:cNvPicPr>
            <a:picLocks noChangeAspect="1"/>
          </p:cNvPicPr>
          <p:nvPr/>
        </p:nvPicPr>
        <p:blipFill>
          <a:blip r:embed="rId3"/>
          <a:stretch>
            <a:fillRect/>
          </a:stretch>
        </p:blipFill>
        <p:spPr>
          <a:xfrm>
            <a:off x="4022127" y="1300443"/>
            <a:ext cx="3810000" cy="2752725"/>
          </a:xfrm>
          <a:prstGeom prst="rect">
            <a:avLst/>
          </a:prstGeom>
        </p:spPr>
      </p:pic>
      <p:sp>
        <p:nvSpPr>
          <p:cNvPr id="7" name="Pravokotnik 6">
            <a:extLst>
              <a:ext uri="{FF2B5EF4-FFF2-40B4-BE49-F238E27FC236}">
                <a16:creationId xmlns:a16="http://schemas.microsoft.com/office/drawing/2014/main" id="{6854F125-B106-4D03-8196-00D558A77C1B}"/>
              </a:ext>
            </a:extLst>
          </p:cNvPr>
          <p:cNvSpPr/>
          <p:nvPr/>
        </p:nvSpPr>
        <p:spPr>
          <a:xfrm>
            <a:off x="4932620" y="4098146"/>
            <a:ext cx="2193502"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rgbClr val="002060"/>
                </a:solidFill>
              </a:rPr>
              <a:t>Mlečnokislinske bakterije</a:t>
            </a:r>
          </a:p>
        </p:txBody>
      </p:sp>
      <p:pic>
        <p:nvPicPr>
          <p:cNvPr id="8" name="Slika 7">
            <a:extLst>
              <a:ext uri="{FF2B5EF4-FFF2-40B4-BE49-F238E27FC236}">
                <a16:creationId xmlns:a16="http://schemas.microsoft.com/office/drawing/2014/main" id="{215999B0-5FB9-4267-9EA0-C1A761828CED}"/>
              </a:ext>
            </a:extLst>
          </p:cNvPr>
          <p:cNvPicPr>
            <a:picLocks noChangeAspect="1"/>
          </p:cNvPicPr>
          <p:nvPr/>
        </p:nvPicPr>
        <p:blipFill>
          <a:blip r:embed="rId4"/>
          <a:stretch>
            <a:fillRect/>
          </a:stretch>
        </p:blipFill>
        <p:spPr>
          <a:xfrm>
            <a:off x="476760" y="285762"/>
            <a:ext cx="3046717" cy="2286712"/>
          </a:xfrm>
          <a:prstGeom prst="rect">
            <a:avLst/>
          </a:prstGeom>
        </p:spPr>
      </p:pic>
      <p:sp>
        <p:nvSpPr>
          <p:cNvPr id="9" name="Pravokotnik 8">
            <a:extLst>
              <a:ext uri="{FF2B5EF4-FFF2-40B4-BE49-F238E27FC236}">
                <a16:creationId xmlns:a16="http://schemas.microsoft.com/office/drawing/2014/main" id="{DED89C7B-B93C-4906-A54C-39072F322B52}"/>
              </a:ext>
            </a:extLst>
          </p:cNvPr>
          <p:cNvSpPr/>
          <p:nvPr/>
        </p:nvSpPr>
        <p:spPr>
          <a:xfrm>
            <a:off x="821758" y="2689268"/>
            <a:ext cx="2193502"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rgbClr val="002060"/>
                </a:solidFill>
              </a:rPr>
              <a:t>Salmonela</a:t>
            </a:r>
          </a:p>
        </p:txBody>
      </p:sp>
      <p:pic>
        <p:nvPicPr>
          <p:cNvPr id="10" name="Slika 9">
            <a:extLst>
              <a:ext uri="{FF2B5EF4-FFF2-40B4-BE49-F238E27FC236}">
                <a16:creationId xmlns:a16="http://schemas.microsoft.com/office/drawing/2014/main" id="{0DB534C6-277A-4B87-BBF6-6BE683AD9C1A}"/>
              </a:ext>
            </a:extLst>
          </p:cNvPr>
          <p:cNvPicPr>
            <a:picLocks noChangeAspect="1"/>
          </p:cNvPicPr>
          <p:nvPr/>
        </p:nvPicPr>
        <p:blipFill>
          <a:blip r:embed="rId5"/>
          <a:stretch>
            <a:fillRect/>
          </a:stretch>
        </p:blipFill>
        <p:spPr>
          <a:xfrm>
            <a:off x="179295" y="4285527"/>
            <a:ext cx="4141694" cy="2414640"/>
          </a:xfrm>
          <a:prstGeom prst="rect">
            <a:avLst/>
          </a:prstGeom>
        </p:spPr>
      </p:pic>
      <p:sp>
        <p:nvSpPr>
          <p:cNvPr id="11" name="Pravokotnik 10">
            <a:extLst>
              <a:ext uri="{FF2B5EF4-FFF2-40B4-BE49-F238E27FC236}">
                <a16:creationId xmlns:a16="http://schemas.microsoft.com/office/drawing/2014/main" id="{8DA94F55-3ADF-461F-8C5D-AF80A24EF15E}"/>
              </a:ext>
            </a:extLst>
          </p:cNvPr>
          <p:cNvSpPr/>
          <p:nvPr/>
        </p:nvSpPr>
        <p:spPr>
          <a:xfrm>
            <a:off x="4320989" y="6090567"/>
            <a:ext cx="2193502"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rgbClr val="002060"/>
                </a:solidFill>
              </a:rPr>
              <a:t>Streptokoki</a:t>
            </a:r>
          </a:p>
        </p:txBody>
      </p:sp>
      <p:pic>
        <p:nvPicPr>
          <p:cNvPr id="12" name="Slika 11">
            <a:extLst>
              <a:ext uri="{FF2B5EF4-FFF2-40B4-BE49-F238E27FC236}">
                <a16:creationId xmlns:a16="http://schemas.microsoft.com/office/drawing/2014/main" id="{70B7FC88-8F73-4966-8494-99C2CDC45374}"/>
              </a:ext>
            </a:extLst>
          </p:cNvPr>
          <p:cNvPicPr>
            <a:picLocks noChangeAspect="1"/>
          </p:cNvPicPr>
          <p:nvPr/>
        </p:nvPicPr>
        <p:blipFill>
          <a:blip r:embed="rId6"/>
          <a:stretch>
            <a:fillRect/>
          </a:stretch>
        </p:blipFill>
        <p:spPr>
          <a:xfrm>
            <a:off x="7517467" y="4443360"/>
            <a:ext cx="3203952" cy="2414640"/>
          </a:xfrm>
          <a:prstGeom prst="rect">
            <a:avLst/>
          </a:prstGeom>
        </p:spPr>
      </p:pic>
      <p:sp>
        <p:nvSpPr>
          <p:cNvPr id="13" name="Pravokotnik 12">
            <a:extLst>
              <a:ext uri="{FF2B5EF4-FFF2-40B4-BE49-F238E27FC236}">
                <a16:creationId xmlns:a16="http://schemas.microsoft.com/office/drawing/2014/main" id="{02508567-5743-40E0-BBC5-C27BFE0A8DAE}"/>
              </a:ext>
            </a:extLst>
          </p:cNvPr>
          <p:cNvSpPr/>
          <p:nvPr/>
        </p:nvSpPr>
        <p:spPr>
          <a:xfrm>
            <a:off x="10650639" y="6142642"/>
            <a:ext cx="1541361"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rgbClr val="002060"/>
                </a:solidFill>
              </a:rPr>
              <a:t>Clostridium</a:t>
            </a:r>
            <a:r>
              <a:rPr lang="sl-SI" b="1" dirty="0">
                <a:solidFill>
                  <a:srgbClr val="002060"/>
                </a:solidFill>
              </a:rPr>
              <a:t> </a:t>
            </a:r>
            <a:r>
              <a:rPr lang="sl-SI" b="1" dirty="0" err="1">
                <a:solidFill>
                  <a:srgbClr val="002060"/>
                </a:solidFill>
              </a:rPr>
              <a:t>botulinum</a:t>
            </a:r>
            <a:endParaRPr lang="sl-SI" b="1" dirty="0">
              <a:solidFill>
                <a:srgbClr val="002060"/>
              </a:solidFill>
            </a:endParaRPr>
          </a:p>
        </p:txBody>
      </p:sp>
      <p:sp>
        <p:nvSpPr>
          <p:cNvPr id="3" name="Pravokotnik 2">
            <a:extLst>
              <a:ext uri="{FF2B5EF4-FFF2-40B4-BE49-F238E27FC236}">
                <a16:creationId xmlns:a16="http://schemas.microsoft.com/office/drawing/2014/main" id="{F12CD344-DC97-41C7-912C-D8EE6EB28260}"/>
              </a:ext>
            </a:extLst>
          </p:cNvPr>
          <p:cNvSpPr/>
          <p:nvPr/>
        </p:nvSpPr>
        <p:spPr>
          <a:xfrm>
            <a:off x="5927127" y="4921813"/>
            <a:ext cx="6096000" cy="923330"/>
          </a:xfrm>
          <a:prstGeom prst="rect">
            <a:avLst/>
          </a:prstGeom>
        </p:spPr>
        <p:txBody>
          <a:bodyPr>
            <a:spAutoFit/>
          </a:bodyPr>
          <a:lstStyle/>
          <a:p>
            <a:r>
              <a:rPr lang="sl-SI" dirty="0"/>
              <a:t>https://novice.svet24.si/clanek/novice/svet/65005232d6f2e/zaradi-redke-oblike-botulizma-v-bolnisnici-sedem-ljudi-jedli-so-v-isti-restavraciji</a:t>
            </a:r>
          </a:p>
        </p:txBody>
      </p:sp>
    </p:spTree>
    <p:extLst>
      <p:ext uri="{BB962C8B-B14F-4D97-AF65-F5344CB8AC3E}">
        <p14:creationId xmlns:p14="http://schemas.microsoft.com/office/powerpoint/2010/main" val="178611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EDE719-42A4-40B6-8354-E307B33D1030}"/>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A1F04E1A-41AA-4316-A66C-48382D21B066}"/>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E9FCEFD1-F37B-411A-95D1-E0D9C71435F2}"/>
              </a:ext>
            </a:extLst>
          </p:cNvPr>
          <p:cNvPicPr>
            <a:picLocks noChangeAspect="1"/>
          </p:cNvPicPr>
          <p:nvPr/>
        </p:nvPicPr>
        <p:blipFill>
          <a:blip r:embed="rId2"/>
          <a:stretch>
            <a:fillRect/>
          </a:stretch>
        </p:blipFill>
        <p:spPr>
          <a:xfrm>
            <a:off x="434801" y="613942"/>
            <a:ext cx="11128865" cy="5630116"/>
          </a:xfrm>
          <a:prstGeom prst="rect">
            <a:avLst/>
          </a:prstGeom>
        </p:spPr>
      </p:pic>
    </p:spTree>
    <p:extLst>
      <p:ext uri="{BB962C8B-B14F-4D97-AF65-F5344CB8AC3E}">
        <p14:creationId xmlns:p14="http://schemas.microsoft.com/office/powerpoint/2010/main" val="1444594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B3DC7DF9-C0A7-4082-9AAD-B709703CA57D}"/>
              </a:ext>
            </a:extLst>
          </p:cNvPr>
          <p:cNvSpPr>
            <a:spLocks noGrp="1"/>
          </p:cNvSpPr>
          <p:nvPr>
            <p:ph idx="1"/>
          </p:nvPr>
        </p:nvSpPr>
        <p:spPr/>
        <p:txBody>
          <a:bodyPr/>
          <a:lstStyle/>
          <a:p>
            <a:endParaRPr lang="sl-SI" dirty="0"/>
          </a:p>
        </p:txBody>
      </p:sp>
      <p:sp>
        <p:nvSpPr>
          <p:cNvPr id="4" name="Pravokotnik 3">
            <a:extLst>
              <a:ext uri="{FF2B5EF4-FFF2-40B4-BE49-F238E27FC236}">
                <a16:creationId xmlns:a16="http://schemas.microsoft.com/office/drawing/2014/main" id="{8E441A9A-3461-48DE-B676-34B992CDD0FC}"/>
              </a:ext>
            </a:extLst>
          </p:cNvPr>
          <p:cNvSpPr/>
          <p:nvPr/>
        </p:nvSpPr>
        <p:spPr>
          <a:xfrm>
            <a:off x="206188" y="125506"/>
            <a:ext cx="3962400" cy="22411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spcBef>
                <a:spcPts val="1000"/>
              </a:spcBef>
              <a:buFont typeface="Arial" panose="020B0604020202020204" pitchFamily="34" charset="0"/>
              <a:buChar char="•"/>
            </a:pPr>
            <a:r>
              <a:rPr lang="pl-PL" sz="2800" dirty="0">
                <a:solidFill>
                  <a:prstClr val="black"/>
                </a:solidFill>
              </a:rPr>
              <a:t>Da vidimo populacijo bakterijskih celic, je potrebno~ 10</a:t>
            </a:r>
            <a:r>
              <a:rPr lang="pl-PL" sz="2800" baseline="30000" dirty="0">
                <a:solidFill>
                  <a:prstClr val="black"/>
                </a:solidFill>
              </a:rPr>
              <a:t>6</a:t>
            </a:r>
            <a:r>
              <a:rPr lang="pl-PL" sz="2800" dirty="0">
                <a:solidFill>
                  <a:prstClr val="black"/>
                </a:solidFill>
              </a:rPr>
              <a:t> bakterijskih celic na ml ali na mm2.</a:t>
            </a:r>
          </a:p>
        </p:txBody>
      </p:sp>
      <p:sp>
        <p:nvSpPr>
          <p:cNvPr id="5" name="Pravokotnik 4">
            <a:extLst>
              <a:ext uri="{FF2B5EF4-FFF2-40B4-BE49-F238E27FC236}">
                <a16:creationId xmlns:a16="http://schemas.microsoft.com/office/drawing/2014/main" id="{C984AC2A-992B-4938-972F-8E84BC87B2E0}"/>
              </a:ext>
            </a:extLst>
          </p:cNvPr>
          <p:cNvSpPr/>
          <p:nvPr/>
        </p:nvSpPr>
        <p:spPr>
          <a:xfrm>
            <a:off x="7808258" y="4001294"/>
            <a:ext cx="4177554" cy="2725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dirty="0">
                <a:solidFill>
                  <a:schemeClr val="tx1"/>
                </a:solidFill>
              </a:rPr>
              <a:t>Tipična bakterijska celica je velika ~ 1 µm in je s prostim očesom nevidna. Lahko je pritrjena na površino ali pa je prosto gibljiva v raztopini</a:t>
            </a:r>
          </a:p>
        </p:txBody>
      </p:sp>
      <p:pic>
        <p:nvPicPr>
          <p:cNvPr id="6" name="Slika 5">
            <a:extLst>
              <a:ext uri="{FF2B5EF4-FFF2-40B4-BE49-F238E27FC236}">
                <a16:creationId xmlns:a16="http://schemas.microsoft.com/office/drawing/2014/main" id="{F6EC4FC7-E9D4-40DD-9D90-4FFE051BCCEB}"/>
              </a:ext>
            </a:extLst>
          </p:cNvPr>
          <p:cNvPicPr>
            <a:picLocks noChangeAspect="1"/>
          </p:cNvPicPr>
          <p:nvPr/>
        </p:nvPicPr>
        <p:blipFill>
          <a:blip r:embed="rId2"/>
          <a:stretch>
            <a:fillRect/>
          </a:stretch>
        </p:blipFill>
        <p:spPr>
          <a:xfrm>
            <a:off x="3191434" y="1825625"/>
            <a:ext cx="4616824" cy="4616824"/>
          </a:xfrm>
          <a:prstGeom prst="rect">
            <a:avLst/>
          </a:prstGeom>
        </p:spPr>
      </p:pic>
    </p:spTree>
    <p:extLst>
      <p:ext uri="{BB962C8B-B14F-4D97-AF65-F5344CB8AC3E}">
        <p14:creationId xmlns:p14="http://schemas.microsoft.com/office/powerpoint/2010/main" val="2982089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14CB3F-AB90-432A-9742-E0D42CCE7ED0}"/>
              </a:ext>
            </a:extLst>
          </p:cNvPr>
          <p:cNvSpPr>
            <a:spLocks noGrp="1"/>
          </p:cNvSpPr>
          <p:nvPr>
            <p:ph type="title"/>
          </p:nvPr>
        </p:nvSpPr>
        <p:spPr/>
        <p:txBody>
          <a:bodyPr/>
          <a:lstStyle/>
          <a:p>
            <a:r>
              <a:rPr lang="sl-SI" dirty="0">
                <a:latin typeface="Arial Black" panose="020B0A04020102020204" pitchFamily="34" charset="0"/>
              </a:rPr>
              <a:t>Oblike bakterijskih celic</a:t>
            </a:r>
          </a:p>
        </p:txBody>
      </p:sp>
      <p:sp>
        <p:nvSpPr>
          <p:cNvPr id="3" name="Označba mesta vsebine 2">
            <a:extLst>
              <a:ext uri="{FF2B5EF4-FFF2-40B4-BE49-F238E27FC236}">
                <a16:creationId xmlns:a16="http://schemas.microsoft.com/office/drawing/2014/main" id="{E827B7E1-4B83-443F-8A50-AA4CB73BA5F3}"/>
              </a:ext>
            </a:extLst>
          </p:cNvPr>
          <p:cNvSpPr>
            <a:spLocks noGrp="1"/>
          </p:cNvSpPr>
          <p:nvPr>
            <p:ph idx="1"/>
          </p:nvPr>
        </p:nvSpPr>
        <p:spPr/>
        <p:txBody>
          <a:bodyPr/>
          <a:lstStyle/>
          <a:p>
            <a:r>
              <a:rPr lang="sl-SI" dirty="0">
                <a:latin typeface="Arial Black" panose="020B0A04020102020204" pitchFamily="34" charset="0"/>
              </a:rPr>
              <a:t>Kroglaste</a:t>
            </a:r>
          </a:p>
          <a:p>
            <a:r>
              <a:rPr lang="sl-SI" dirty="0">
                <a:latin typeface="Arial Black" panose="020B0A04020102020204" pitchFamily="34" charset="0"/>
              </a:rPr>
              <a:t>Paličaste</a:t>
            </a:r>
          </a:p>
          <a:p>
            <a:r>
              <a:rPr lang="sl-SI" dirty="0">
                <a:latin typeface="Arial Black" panose="020B0A04020102020204" pitchFamily="34" charset="0"/>
              </a:rPr>
              <a:t>Spiralne</a:t>
            </a:r>
          </a:p>
          <a:p>
            <a:endParaRPr lang="sl-SI" dirty="0"/>
          </a:p>
        </p:txBody>
      </p:sp>
      <p:pic>
        <p:nvPicPr>
          <p:cNvPr id="1026" name="Picture 2" descr="Morphology of Bacteria- Sizes, Shapes, Arrangements, Examples">
            <a:extLst>
              <a:ext uri="{FF2B5EF4-FFF2-40B4-BE49-F238E27FC236}">
                <a16:creationId xmlns:a16="http://schemas.microsoft.com/office/drawing/2014/main" id="{25ADA235-6A61-4F0D-8586-B211906BA2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9" b="15223"/>
          <a:stretch/>
        </p:blipFill>
        <p:spPr bwMode="auto">
          <a:xfrm>
            <a:off x="4923492" y="1368939"/>
            <a:ext cx="6845300" cy="526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872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1B1A50-E70F-42FF-AED6-E3709850E176}"/>
              </a:ext>
            </a:extLst>
          </p:cNvPr>
          <p:cNvSpPr>
            <a:spLocks noGrp="1"/>
          </p:cNvSpPr>
          <p:nvPr>
            <p:ph type="title"/>
          </p:nvPr>
        </p:nvSpPr>
        <p:spPr>
          <a:xfrm>
            <a:off x="838200" y="365125"/>
            <a:ext cx="3509682" cy="1813299"/>
          </a:xfrm>
        </p:spPr>
        <p:txBody>
          <a:bodyPr/>
          <a:lstStyle/>
          <a:p>
            <a:r>
              <a:rPr lang="sl-SI" dirty="0">
                <a:latin typeface="Arial Black" panose="020B0A04020102020204" pitchFamily="34" charset="0"/>
              </a:rPr>
              <a:t>Okrogle </a:t>
            </a:r>
            <a:br>
              <a:rPr lang="sl-SI" dirty="0">
                <a:latin typeface="Arial Black" panose="020B0A04020102020204" pitchFamily="34" charset="0"/>
              </a:rPr>
            </a:br>
            <a:r>
              <a:rPr lang="sl-SI" dirty="0">
                <a:latin typeface="Arial Black" panose="020B0A04020102020204" pitchFamily="34" charset="0"/>
              </a:rPr>
              <a:t>bakterije</a:t>
            </a:r>
          </a:p>
        </p:txBody>
      </p:sp>
      <p:sp>
        <p:nvSpPr>
          <p:cNvPr id="3" name="Označba mesta vsebine 2">
            <a:extLst>
              <a:ext uri="{FF2B5EF4-FFF2-40B4-BE49-F238E27FC236}">
                <a16:creationId xmlns:a16="http://schemas.microsoft.com/office/drawing/2014/main" id="{A91C40D1-0F98-4FAE-B68F-831D9D9405F8}"/>
              </a:ext>
            </a:extLst>
          </p:cNvPr>
          <p:cNvSpPr>
            <a:spLocks noGrp="1"/>
          </p:cNvSpPr>
          <p:nvPr>
            <p:ph idx="1"/>
          </p:nvPr>
        </p:nvSpPr>
        <p:spPr/>
        <p:txBody>
          <a:bodyPr/>
          <a:lstStyle/>
          <a:p>
            <a:endParaRPr lang="sl-SI" dirty="0"/>
          </a:p>
        </p:txBody>
      </p:sp>
      <p:pic>
        <p:nvPicPr>
          <p:cNvPr id="4" name="Slika 3">
            <a:extLst>
              <a:ext uri="{FF2B5EF4-FFF2-40B4-BE49-F238E27FC236}">
                <a16:creationId xmlns:a16="http://schemas.microsoft.com/office/drawing/2014/main" id="{C196E9E4-1217-4787-BA45-D834DF505F71}"/>
              </a:ext>
            </a:extLst>
          </p:cNvPr>
          <p:cNvPicPr>
            <a:picLocks noChangeAspect="1"/>
          </p:cNvPicPr>
          <p:nvPr/>
        </p:nvPicPr>
        <p:blipFill>
          <a:blip r:embed="rId2"/>
          <a:stretch>
            <a:fillRect/>
          </a:stretch>
        </p:blipFill>
        <p:spPr>
          <a:xfrm>
            <a:off x="89665" y="3971364"/>
            <a:ext cx="6006335" cy="2787419"/>
          </a:xfrm>
          <a:prstGeom prst="rect">
            <a:avLst/>
          </a:prstGeom>
        </p:spPr>
      </p:pic>
      <p:pic>
        <p:nvPicPr>
          <p:cNvPr id="5" name="Slika 4">
            <a:extLst>
              <a:ext uri="{FF2B5EF4-FFF2-40B4-BE49-F238E27FC236}">
                <a16:creationId xmlns:a16="http://schemas.microsoft.com/office/drawing/2014/main" id="{E2677641-5E9F-4A84-B77C-FB2C080DB379}"/>
              </a:ext>
            </a:extLst>
          </p:cNvPr>
          <p:cNvPicPr>
            <a:picLocks noChangeAspect="1"/>
          </p:cNvPicPr>
          <p:nvPr/>
        </p:nvPicPr>
        <p:blipFill rotWithShape="1">
          <a:blip r:embed="rId3"/>
          <a:srcRect r="48729" b="37516"/>
          <a:stretch/>
        </p:blipFill>
        <p:spPr>
          <a:xfrm>
            <a:off x="6844535" y="454772"/>
            <a:ext cx="4944036" cy="6036396"/>
          </a:xfrm>
          <a:prstGeom prst="rect">
            <a:avLst/>
          </a:prstGeom>
        </p:spPr>
      </p:pic>
    </p:spTree>
    <p:extLst>
      <p:ext uri="{BB962C8B-B14F-4D97-AF65-F5344CB8AC3E}">
        <p14:creationId xmlns:p14="http://schemas.microsoft.com/office/powerpoint/2010/main" val="752626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916EAB-AF0B-4748-B36C-7B54E52D61EB}"/>
              </a:ext>
            </a:extLst>
          </p:cNvPr>
          <p:cNvSpPr>
            <a:spLocks noGrp="1"/>
          </p:cNvSpPr>
          <p:nvPr>
            <p:ph type="title"/>
          </p:nvPr>
        </p:nvSpPr>
        <p:spPr/>
        <p:txBody>
          <a:bodyPr/>
          <a:lstStyle/>
          <a:p>
            <a:r>
              <a:rPr lang="sl-SI" dirty="0">
                <a:latin typeface="Arial Black" panose="020B0A04020102020204" pitchFamily="34" charset="0"/>
              </a:rPr>
              <a:t>Paličaste bakterije</a:t>
            </a:r>
          </a:p>
        </p:txBody>
      </p:sp>
      <p:sp>
        <p:nvSpPr>
          <p:cNvPr id="3" name="Označba mesta vsebine 2">
            <a:extLst>
              <a:ext uri="{FF2B5EF4-FFF2-40B4-BE49-F238E27FC236}">
                <a16:creationId xmlns:a16="http://schemas.microsoft.com/office/drawing/2014/main" id="{B954FBCA-0E39-4427-8019-B949E3123BBA}"/>
              </a:ext>
            </a:extLst>
          </p:cNvPr>
          <p:cNvSpPr>
            <a:spLocks noGrp="1"/>
          </p:cNvSpPr>
          <p:nvPr>
            <p:ph idx="1"/>
          </p:nvPr>
        </p:nvSpPr>
        <p:spPr/>
        <p:txBody>
          <a:bodyPr/>
          <a:lstStyle/>
          <a:p>
            <a:endParaRPr lang="sl-SI" dirty="0"/>
          </a:p>
        </p:txBody>
      </p:sp>
      <p:pic>
        <p:nvPicPr>
          <p:cNvPr id="4" name="Slika 3">
            <a:extLst>
              <a:ext uri="{FF2B5EF4-FFF2-40B4-BE49-F238E27FC236}">
                <a16:creationId xmlns:a16="http://schemas.microsoft.com/office/drawing/2014/main" id="{17974B42-EA0B-4C7B-B847-FB27B52CEC86}"/>
              </a:ext>
            </a:extLst>
          </p:cNvPr>
          <p:cNvPicPr>
            <a:picLocks noChangeAspect="1"/>
          </p:cNvPicPr>
          <p:nvPr/>
        </p:nvPicPr>
        <p:blipFill>
          <a:blip r:embed="rId2"/>
          <a:stretch>
            <a:fillRect/>
          </a:stretch>
        </p:blipFill>
        <p:spPr>
          <a:xfrm>
            <a:off x="293606" y="3429000"/>
            <a:ext cx="8630601" cy="3195918"/>
          </a:xfrm>
          <a:prstGeom prst="rect">
            <a:avLst/>
          </a:prstGeom>
        </p:spPr>
      </p:pic>
      <p:pic>
        <p:nvPicPr>
          <p:cNvPr id="5" name="Picture 2" descr="Morphology of Bacteria- Sizes, Shapes, Arrangements, Examples">
            <a:extLst>
              <a:ext uri="{FF2B5EF4-FFF2-40B4-BE49-F238E27FC236}">
                <a16:creationId xmlns:a16="http://schemas.microsoft.com/office/drawing/2014/main" id="{FDC2D76B-E91B-4A5A-8611-83C52EFD4C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02" t="8009" b="37442"/>
          <a:stretch/>
        </p:blipFill>
        <p:spPr bwMode="auto">
          <a:xfrm>
            <a:off x="7355155" y="103702"/>
            <a:ext cx="4543239" cy="514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57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0541C1-FFD6-47ED-B9BD-867F384C2DE0}"/>
              </a:ext>
            </a:extLst>
          </p:cNvPr>
          <p:cNvSpPr>
            <a:spLocks noGrp="1"/>
          </p:cNvSpPr>
          <p:nvPr>
            <p:ph type="title"/>
          </p:nvPr>
        </p:nvSpPr>
        <p:spPr/>
        <p:txBody>
          <a:bodyPr/>
          <a:lstStyle/>
          <a:p>
            <a:r>
              <a:rPr lang="sl-SI" dirty="0">
                <a:latin typeface="Arial Black" panose="020B0A04020102020204" pitchFamily="34" charset="0"/>
              </a:rPr>
              <a:t>Spiralne bakterije</a:t>
            </a:r>
          </a:p>
        </p:txBody>
      </p:sp>
      <p:sp>
        <p:nvSpPr>
          <p:cNvPr id="3" name="Označba mesta vsebine 2">
            <a:extLst>
              <a:ext uri="{FF2B5EF4-FFF2-40B4-BE49-F238E27FC236}">
                <a16:creationId xmlns:a16="http://schemas.microsoft.com/office/drawing/2014/main" id="{B77C41DB-5709-460B-A2C1-DD554D6E2DA8}"/>
              </a:ext>
            </a:extLst>
          </p:cNvPr>
          <p:cNvSpPr>
            <a:spLocks noGrp="1"/>
          </p:cNvSpPr>
          <p:nvPr>
            <p:ph idx="1"/>
          </p:nvPr>
        </p:nvSpPr>
        <p:spPr/>
        <p:txBody>
          <a:bodyPr/>
          <a:lstStyle/>
          <a:p>
            <a:endParaRPr lang="sl-SI" dirty="0"/>
          </a:p>
        </p:txBody>
      </p:sp>
      <p:pic>
        <p:nvPicPr>
          <p:cNvPr id="4" name="Slika 3">
            <a:extLst>
              <a:ext uri="{FF2B5EF4-FFF2-40B4-BE49-F238E27FC236}">
                <a16:creationId xmlns:a16="http://schemas.microsoft.com/office/drawing/2014/main" id="{3A4AE5E8-4D5E-4387-AAF0-BFD4BEB7B98B}"/>
              </a:ext>
            </a:extLst>
          </p:cNvPr>
          <p:cNvPicPr>
            <a:picLocks noChangeAspect="1"/>
          </p:cNvPicPr>
          <p:nvPr/>
        </p:nvPicPr>
        <p:blipFill>
          <a:blip r:embed="rId2"/>
          <a:stretch>
            <a:fillRect/>
          </a:stretch>
        </p:blipFill>
        <p:spPr>
          <a:xfrm>
            <a:off x="2102456" y="1690688"/>
            <a:ext cx="7432935" cy="2029658"/>
          </a:xfrm>
          <a:prstGeom prst="rect">
            <a:avLst/>
          </a:prstGeom>
        </p:spPr>
      </p:pic>
      <p:pic>
        <p:nvPicPr>
          <p:cNvPr id="5" name="Slika 4">
            <a:extLst>
              <a:ext uri="{FF2B5EF4-FFF2-40B4-BE49-F238E27FC236}">
                <a16:creationId xmlns:a16="http://schemas.microsoft.com/office/drawing/2014/main" id="{DC91379D-B8B0-4F1C-846F-D455424DCC77}"/>
              </a:ext>
            </a:extLst>
          </p:cNvPr>
          <p:cNvPicPr>
            <a:picLocks noChangeAspect="1"/>
          </p:cNvPicPr>
          <p:nvPr/>
        </p:nvPicPr>
        <p:blipFill rotWithShape="1">
          <a:blip r:embed="rId3"/>
          <a:srcRect t="71213"/>
          <a:stretch/>
        </p:blipFill>
        <p:spPr>
          <a:xfrm>
            <a:off x="160294" y="3989295"/>
            <a:ext cx="11317261" cy="2503580"/>
          </a:xfrm>
          <a:prstGeom prst="rect">
            <a:avLst/>
          </a:prstGeom>
        </p:spPr>
      </p:pic>
    </p:spTree>
    <p:extLst>
      <p:ext uri="{BB962C8B-B14F-4D97-AF65-F5344CB8AC3E}">
        <p14:creationId xmlns:p14="http://schemas.microsoft.com/office/powerpoint/2010/main" val="321578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C64F52-1220-4FB9-9621-22473850D4EA}"/>
              </a:ext>
            </a:extLst>
          </p:cNvPr>
          <p:cNvSpPr>
            <a:spLocks noGrp="1"/>
          </p:cNvSpPr>
          <p:nvPr>
            <p:ph type="title"/>
          </p:nvPr>
        </p:nvSpPr>
        <p:spPr/>
        <p:txBody>
          <a:bodyPr/>
          <a:lstStyle/>
          <a:p>
            <a:r>
              <a:rPr lang="sl-SI" dirty="0">
                <a:latin typeface="Arial Black" panose="020B0A04020102020204" pitchFamily="34" charset="0"/>
              </a:rPr>
              <a:t>Zgradba bakterij</a:t>
            </a:r>
          </a:p>
        </p:txBody>
      </p:sp>
      <p:sp>
        <p:nvSpPr>
          <p:cNvPr id="3" name="Označba mesta vsebine 2">
            <a:extLst>
              <a:ext uri="{FF2B5EF4-FFF2-40B4-BE49-F238E27FC236}">
                <a16:creationId xmlns:a16="http://schemas.microsoft.com/office/drawing/2014/main" id="{C4AA795F-9A26-4003-99BD-09CD3F32E79E}"/>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83A9763C-6DEB-46CD-855E-49BF49C224CE}"/>
              </a:ext>
            </a:extLst>
          </p:cNvPr>
          <p:cNvPicPr>
            <a:picLocks noChangeAspect="1"/>
          </p:cNvPicPr>
          <p:nvPr/>
        </p:nvPicPr>
        <p:blipFill>
          <a:blip r:embed="rId2"/>
          <a:stretch>
            <a:fillRect/>
          </a:stretch>
        </p:blipFill>
        <p:spPr>
          <a:xfrm>
            <a:off x="2128043" y="1444653"/>
            <a:ext cx="8570437" cy="5145740"/>
          </a:xfrm>
          <a:prstGeom prst="rect">
            <a:avLst/>
          </a:prstGeom>
        </p:spPr>
      </p:pic>
    </p:spTree>
    <p:extLst>
      <p:ext uri="{BB962C8B-B14F-4D97-AF65-F5344CB8AC3E}">
        <p14:creationId xmlns:p14="http://schemas.microsoft.com/office/powerpoint/2010/main" val="208773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CA6F12-B295-4133-B62D-8C10C2A7015F}"/>
              </a:ext>
            </a:extLst>
          </p:cNvPr>
          <p:cNvSpPr>
            <a:spLocks noGrp="1"/>
          </p:cNvSpPr>
          <p:nvPr>
            <p:ph type="title"/>
          </p:nvPr>
        </p:nvSpPr>
        <p:spPr>
          <a:xfrm>
            <a:off x="160894" y="332186"/>
            <a:ext cx="4975411" cy="1325563"/>
          </a:xfrm>
        </p:spPr>
        <p:txBody>
          <a:bodyPr/>
          <a:lstStyle/>
          <a:p>
            <a:r>
              <a:rPr lang="sl-SI" dirty="0">
                <a:latin typeface="Arial Black" panose="020B0A04020102020204" pitchFamily="34" charset="0"/>
              </a:rPr>
              <a:t>Razmnoževanje bakterij</a:t>
            </a:r>
          </a:p>
        </p:txBody>
      </p:sp>
      <p:sp>
        <p:nvSpPr>
          <p:cNvPr id="3" name="Označba mesta vsebine 2">
            <a:extLst>
              <a:ext uri="{FF2B5EF4-FFF2-40B4-BE49-F238E27FC236}">
                <a16:creationId xmlns:a16="http://schemas.microsoft.com/office/drawing/2014/main" id="{E2B7D215-D688-4D52-BDBC-282E204F65D2}"/>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0D4D9652-2936-4B89-B1D1-C60B325F0FE6}"/>
              </a:ext>
            </a:extLst>
          </p:cNvPr>
          <p:cNvPicPr>
            <a:picLocks noChangeAspect="1"/>
          </p:cNvPicPr>
          <p:nvPr/>
        </p:nvPicPr>
        <p:blipFill>
          <a:blip r:embed="rId2"/>
          <a:stretch>
            <a:fillRect/>
          </a:stretch>
        </p:blipFill>
        <p:spPr>
          <a:xfrm>
            <a:off x="5136305" y="164309"/>
            <a:ext cx="6724471" cy="6529382"/>
          </a:xfrm>
          <a:prstGeom prst="rect">
            <a:avLst/>
          </a:prstGeom>
        </p:spPr>
      </p:pic>
    </p:spTree>
    <p:extLst>
      <p:ext uri="{BB962C8B-B14F-4D97-AF65-F5344CB8AC3E}">
        <p14:creationId xmlns:p14="http://schemas.microsoft.com/office/powerpoint/2010/main" val="4215190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3015CD-279F-44FC-9739-4C59AD14984A}"/>
              </a:ext>
            </a:extLst>
          </p:cNvPr>
          <p:cNvSpPr>
            <a:spLocks noGrp="1"/>
          </p:cNvSpPr>
          <p:nvPr>
            <p:ph type="title"/>
          </p:nvPr>
        </p:nvSpPr>
        <p:spPr>
          <a:xfrm>
            <a:off x="255495" y="194796"/>
            <a:ext cx="4800600" cy="1325563"/>
          </a:xfrm>
        </p:spPr>
        <p:txBody>
          <a:bodyPr/>
          <a:lstStyle/>
          <a:p>
            <a:r>
              <a:rPr lang="sl-SI" dirty="0">
                <a:latin typeface="Arial Black" panose="020B0A04020102020204" pitchFamily="34" charset="0"/>
              </a:rPr>
              <a:t>Konjugacija </a:t>
            </a:r>
          </a:p>
        </p:txBody>
      </p:sp>
      <p:sp>
        <p:nvSpPr>
          <p:cNvPr id="3" name="Označba mesta vsebine 2">
            <a:extLst>
              <a:ext uri="{FF2B5EF4-FFF2-40B4-BE49-F238E27FC236}">
                <a16:creationId xmlns:a16="http://schemas.microsoft.com/office/drawing/2014/main" id="{83ABBCDC-A071-4A7C-9EB0-3DCD283C49B3}"/>
              </a:ext>
            </a:extLst>
          </p:cNvPr>
          <p:cNvSpPr>
            <a:spLocks noGrp="1"/>
          </p:cNvSpPr>
          <p:nvPr>
            <p:ph idx="1"/>
          </p:nvPr>
        </p:nvSpPr>
        <p:spPr>
          <a:xfrm>
            <a:off x="255496" y="1281953"/>
            <a:ext cx="5069540" cy="4895010"/>
          </a:xfrm>
        </p:spPr>
        <p:txBody>
          <a:bodyPr/>
          <a:lstStyle/>
          <a:p>
            <a:r>
              <a:rPr lang="sl-SI" b="1" dirty="0"/>
              <a:t>Bakterijska konjugacija je prenos genskega materiala med bakterijskimi celicami z neposrednim stikom med celicami ali prek mostu podobne povezave med dvema celicama. To poteka skozi </a:t>
            </a:r>
            <a:r>
              <a:rPr lang="sl-SI" b="1" dirty="0" err="1"/>
              <a:t>pilus</a:t>
            </a:r>
            <a:r>
              <a:rPr lang="sl-SI" b="1" dirty="0"/>
              <a:t>. To je </a:t>
            </a:r>
            <a:r>
              <a:rPr lang="sl-SI" b="1" dirty="0" err="1"/>
              <a:t>paraseksualni</a:t>
            </a:r>
            <a:r>
              <a:rPr lang="sl-SI" b="1" dirty="0"/>
              <a:t> način razmnoževanja pri bakterijah.</a:t>
            </a:r>
          </a:p>
        </p:txBody>
      </p:sp>
      <p:pic>
        <p:nvPicPr>
          <p:cNvPr id="4" name="Slika 3">
            <a:extLst>
              <a:ext uri="{FF2B5EF4-FFF2-40B4-BE49-F238E27FC236}">
                <a16:creationId xmlns:a16="http://schemas.microsoft.com/office/drawing/2014/main" id="{C7B9B66F-9885-496C-A315-FCA5B3804BD3}"/>
              </a:ext>
            </a:extLst>
          </p:cNvPr>
          <p:cNvPicPr>
            <a:picLocks noChangeAspect="1"/>
          </p:cNvPicPr>
          <p:nvPr/>
        </p:nvPicPr>
        <p:blipFill>
          <a:blip r:embed="rId2"/>
          <a:stretch>
            <a:fillRect/>
          </a:stretch>
        </p:blipFill>
        <p:spPr>
          <a:xfrm>
            <a:off x="6333743" y="0"/>
            <a:ext cx="5858257" cy="6858000"/>
          </a:xfrm>
          <a:prstGeom prst="rect">
            <a:avLst/>
          </a:prstGeom>
        </p:spPr>
      </p:pic>
    </p:spTree>
    <p:extLst>
      <p:ext uri="{BB962C8B-B14F-4D97-AF65-F5344CB8AC3E}">
        <p14:creationId xmlns:p14="http://schemas.microsoft.com/office/powerpoint/2010/main" val="426852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471177-25D2-4599-8B78-40A628505170}"/>
              </a:ext>
            </a:extLst>
          </p:cNvPr>
          <p:cNvSpPr>
            <a:spLocks noGrp="1"/>
          </p:cNvSpPr>
          <p:nvPr>
            <p:ph type="title"/>
          </p:nvPr>
        </p:nvSpPr>
        <p:spPr>
          <a:xfrm>
            <a:off x="838200" y="89647"/>
            <a:ext cx="10515600" cy="1326777"/>
          </a:xfrm>
        </p:spPr>
        <p:txBody>
          <a:bodyPr/>
          <a:lstStyle/>
          <a:p>
            <a:r>
              <a:rPr lang="sl-SI" dirty="0">
                <a:latin typeface="Arial Black" panose="020B0A04020102020204" pitchFamily="34" charset="0"/>
              </a:rPr>
              <a:t>Rezistenca</a:t>
            </a:r>
            <a:r>
              <a:rPr lang="sl-SI" dirty="0"/>
              <a:t> </a:t>
            </a:r>
          </a:p>
        </p:txBody>
      </p:sp>
      <p:sp>
        <p:nvSpPr>
          <p:cNvPr id="3" name="Označba mesta vsebine 2">
            <a:extLst>
              <a:ext uri="{FF2B5EF4-FFF2-40B4-BE49-F238E27FC236}">
                <a16:creationId xmlns:a16="http://schemas.microsoft.com/office/drawing/2014/main" id="{0A877356-1ABA-416D-8F80-685C7848A4E2}"/>
              </a:ext>
            </a:extLst>
          </p:cNvPr>
          <p:cNvSpPr>
            <a:spLocks noGrp="1"/>
          </p:cNvSpPr>
          <p:nvPr>
            <p:ph idx="1"/>
          </p:nvPr>
        </p:nvSpPr>
        <p:spPr>
          <a:xfrm>
            <a:off x="838200" y="1156447"/>
            <a:ext cx="10515600" cy="5020516"/>
          </a:xfrm>
        </p:spPr>
        <p:txBody>
          <a:bodyPr/>
          <a:lstStyle/>
          <a:p>
            <a:r>
              <a:rPr lang="sl-SI" b="1" dirty="0"/>
              <a:t>Odpornost</a:t>
            </a:r>
            <a:r>
              <a:rPr lang="sl-SI" dirty="0"/>
              <a:t> (</a:t>
            </a:r>
            <a:r>
              <a:rPr lang="sl-SI" b="1" dirty="0"/>
              <a:t>rezistenca</a:t>
            </a:r>
            <a:r>
              <a:rPr lang="sl-SI" dirty="0"/>
              <a:t>) </a:t>
            </a:r>
            <a:r>
              <a:rPr lang="sl-SI" b="1" dirty="0"/>
              <a:t>proti zdravilu</a:t>
            </a:r>
            <a:r>
              <a:rPr lang="sl-SI" dirty="0"/>
              <a:t> pomeni zmanjšano odzivnost določenega mikroorganizma na protimikrobno zdravilo.</a:t>
            </a:r>
          </a:p>
        </p:txBody>
      </p:sp>
      <p:pic>
        <p:nvPicPr>
          <p:cNvPr id="4" name="Slika 3">
            <a:extLst>
              <a:ext uri="{FF2B5EF4-FFF2-40B4-BE49-F238E27FC236}">
                <a16:creationId xmlns:a16="http://schemas.microsoft.com/office/drawing/2014/main" id="{329BC262-1F4A-4012-BE58-6B08ED27627B}"/>
              </a:ext>
            </a:extLst>
          </p:cNvPr>
          <p:cNvPicPr>
            <a:picLocks noChangeAspect="1"/>
          </p:cNvPicPr>
          <p:nvPr/>
        </p:nvPicPr>
        <p:blipFill>
          <a:blip r:embed="rId2"/>
          <a:stretch>
            <a:fillRect/>
          </a:stretch>
        </p:blipFill>
        <p:spPr>
          <a:xfrm>
            <a:off x="1396253" y="2097181"/>
            <a:ext cx="9525000" cy="4581525"/>
          </a:xfrm>
          <a:prstGeom prst="rect">
            <a:avLst/>
          </a:prstGeom>
        </p:spPr>
      </p:pic>
    </p:spTree>
    <p:extLst>
      <p:ext uri="{BB962C8B-B14F-4D97-AF65-F5344CB8AC3E}">
        <p14:creationId xmlns:p14="http://schemas.microsoft.com/office/powerpoint/2010/main" val="4064103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9CE66A1E-97F2-4884-9E01-046817903C3C}"/>
              </a:ext>
            </a:extLst>
          </p:cNvPr>
          <p:cNvSpPr>
            <a:spLocks noGrp="1"/>
          </p:cNvSpPr>
          <p:nvPr>
            <p:ph idx="1"/>
          </p:nvPr>
        </p:nvSpPr>
        <p:spPr>
          <a:xfrm>
            <a:off x="838200" y="233082"/>
            <a:ext cx="10515600" cy="5943881"/>
          </a:xfrm>
        </p:spPr>
        <p:txBody>
          <a:bodyPr>
            <a:normAutofit/>
          </a:bodyPr>
          <a:lstStyle/>
          <a:p>
            <a:r>
              <a:rPr lang="sl-SI" dirty="0"/>
              <a:t>Bakterijska odpornost proti antibiotikom je naravna ali pridobljena lastnost bakterijskih vrst ali sevov, da so neodzivni na baktericidni ali bakteriostatični učinek določenih antibiotikov ali določene skupine antibiotikov. </a:t>
            </a:r>
          </a:p>
          <a:p>
            <a:endParaRPr lang="sl-SI" dirty="0"/>
          </a:p>
          <a:p>
            <a:r>
              <a:rPr lang="sl-SI" dirty="0">
                <a:hlinkClick r:id="rId2"/>
              </a:rPr>
              <a:t>https://www.youtube.com/watch?v=tE2IT3LoorY</a:t>
            </a:r>
            <a:r>
              <a:rPr lang="sl-SI" dirty="0"/>
              <a:t> </a:t>
            </a:r>
          </a:p>
        </p:txBody>
      </p:sp>
    </p:spTree>
    <p:extLst>
      <p:ext uri="{BB962C8B-B14F-4D97-AF65-F5344CB8AC3E}">
        <p14:creationId xmlns:p14="http://schemas.microsoft.com/office/powerpoint/2010/main" val="317994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91940E-3E5D-41F4-98C2-007E0AC87289}"/>
              </a:ext>
            </a:extLst>
          </p:cNvPr>
          <p:cNvSpPr>
            <a:spLocks noGrp="1"/>
          </p:cNvSpPr>
          <p:nvPr>
            <p:ph type="title"/>
          </p:nvPr>
        </p:nvSpPr>
        <p:spPr/>
        <p:txBody>
          <a:bodyPr/>
          <a:lstStyle/>
          <a:p>
            <a:r>
              <a:rPr lang="sl-SI" dirty="0">
                <a:latin typeface="Arial Black" panose="020B0A04020102020204" pitchFamily="34" charset="0"/>
              </a:rPr>
              <a:t>Uvod v mikrobiologijo</a:t>
            </a:r>
          </a:p>
        </p:txBody>
      </p:sp>
      <p:sp>
        <p:nvSpPr>
          <p:cNvPr id="3" name="Označba mesta vsebine 2">
            <a:extLst>
              <a:ext uri="{FF2B5EF4-FFF2-40B4-BE49-F238E27FC236}">
                <a16:creationId xmlns:a16="http://schemas.microsoft.com/office/drawing/2014/main" id="{8BEAC23B-AFB6-4536-8698-C80854179319}"/>
              </a:ext>
            </a:extLst>
          </p:cNvPr>
          <p:cNvSpPr>
            <a:spLocks noGrp="1"/>
          </p:cNvSpPr>
          <p:nvPr>
            <p:ph idx="1"/>
          </p:nvPr>
        </p:nvSpPr>
        <p:spPr/>
        <p:txBody>
          <a:bodyPr/>
          <a:lstStyle/>
          <a:p>
            <a:endParaRPr lang="sl-SI" dirty="0"/>
          </a:p>
          <a:p>
            <a:r>
              <a:rPr lang="sl-SI" dirty="0" err="1"/>
              <a:t>Antony</a:t>
            </a:r>
            <a:r>
              <a:rPr lang="sl-SI" dirty="0"/>
              <a:t> van </a:t>
            </a:r>
            <a:r>
              <a:rPr lang="sl-SI" dirty="0" err="1"/>
              <a:t>Leeuwenhoek</a:t>
            </a:r>
            <a:r>
              <a:rPr lang="sl-SI" dirty="0"/>
              <a:t> (1632-1723)</a:t>
            </a:r>
          </a:p>
          <a:p>
            <a:r>
              <a:rPr lang="sl-SI" dirty="0"/>
              <a:t>izdelovalec leč, mikroskopov</a:t>
            </a:r>
          </a:p>
          <a:p>
            <a:pPr marL="0" indent="0">
              <a:buNone/>
            </a:pPr>
            <a:r>
              <a:rPr lang="sl-SI" dirty="0"/>
              <a:t>• naredi do 200 </a:t>
            </a:r>
            <a:r>
              <a:rPr lang="sl-SI" dirty="0" err="1"/>
              <a:t>kratne</a:t>
            </a:r>
            <a:r>
              <a:rPr lang="sl-SI" dirty="0"/>
              <a:t> povečave in prvi opiše bakterije, protozoje, alge, foraminifere, nematode</a:t>
            </a:r>
          </a:p>
        </p:txBody>
      </p:sp>
    </p:spTree>
    <p:extLst>
      <p:ext uri="{BB962C8B-B14F-4D97-AF65-F5344CB8AC3E}">
        <p14:creationId xmlns:p14="http://schemas.microsoft.com/office/powerpoint/2010/main" val="22197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4AD761F-B34D-4111-931D-B51A4A61ED2E}"/>
              </a:ext>
            </a:extLst>
          </p:cNvPr>
          <p:cNvSpPr>
            <a:spLocks noGrp="1"/>
          </p:cNvSpPr>
          <p:nvPr>
            <p:ph idx="1"/>
          </p:nvPr>
        </p:nvSpPr>
        <p:spPr>
          <a:xfrm>
            <a:off x="838200" y="376518"/>
            <a:ext cx="10515600" cy="5800445"/>
          </a:xfrm>
        </p:spPr>
        <p:txBody>
          <a:bodyPr/>
          <a:lstStyle/>
          <a:p>
            <a:r>
              <a:rPr lang="sl-SI" dirty="0"/>
              <a:t>O </a:t>
            </a:r>
            <a:r>
              <a:rPr lang="sl-SI" b="1" dirty="0"/>
              <a:t>naravni bakterijski odpornosti proti antibiotikom</a:t>
            </a:r>
            <a:r>
              <a:rPr lang="sl-SI" dirty="0"/>
              <a:t> govorimo, ko so določeni antibiotiki neučinkoviti pri celotni bakterijski vrsti, ker te bakterije nimajo tarčnih mest, na katera bi antibiotik deloval ali pa imajo za antibiotik neprepustno celično steno.</a:t>
            </a:r>
          </a:p>
        </p:txBody>
      </p:sp>
      <p:pic>
        <p:nvPicPr>
          <p:cNvPr id="4" name="Slika 3">
            <a:extLst>
              <a:ext uri="{FF2B5EF4-FFF2-40B4-BE49-F238E27FC236}">
                <a16:creationId xmlns:a16="http://schemas.microsoft.com/office/drawing/2014/main" id="{2C176853-C840-4E69-AC3F-47BB8637D913}"/>
              </a:ext>
            </a:extLst>
          </p:cNvPr>
          <p:cNvPicPr>
            <a:picLocks noChangeAspect="1"/>
          </p:cNvPicPr>
          <p:nvPr/>
        </p:nvPicPr>
        <p:blipFill>
          <a:blip r:embed="rId2"/>
          <a:stretch>
            <a:fillRect/>
          </a:stretch>
        </p:blipFill>
        <p:spPr>
          <a:xfrm>
            <a:off x="461682" y="1863353"/>
            <a:ext cx="11268635" cy="4914564"/>
          </a:xfrm>
          <a:prstGeom prst="rect">
            <a:avLst/>
          </a:prstGeom>
        </p:spPr>
      </p:pic>
    </p:spTree>
    <p:extLst>
      <p:ext uri="{BB962C8B-B14F-4D97-AF65-F5344CB8AC3E}">
        <p14:creationId xmlns:p14="http://schemas.microsoft.com/office/powerpoint/2010/main" val="2382490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D69F39E-6CC1-428A-97D4-E77EAD803B9C}"/>
              </a:ext>
            </a:extLst>
          </p:cNvPr>
          <p:cNvSpPr>
            <a:spLocks noGrp="1"/>
          </p:cNvSpPr>
          <p:nvPr>
            <p:ph idx="1"/>
          </p:nvPr>
        </p:nvSpPr>
        <p:spPr>
          <a:xfrm>
            <a:off x="838200" y="233082"/>
            <a:ext cx="10515600" cy="5943881"/>
          </a:xfrm>
        </p:spPr>
        <p:txBody>
          <a:bodyPr/>
          <a:lstStyle/>
          <a:p>
            <a:r>
              <a:rPr lang="sl-SI" dirty="0"/>
              <a:t>Kadar se pa pri bakterijskem sevu razvije odpornost zaradi mutacije plazmidnega ali kromosomskega gena ali zaradi prenosa mutiranega gena s konjugacijo ali transformacijo, govorimo o </a:t>
            </a:r>
            <a:r>
              <a:rPr lang="sl-SI" b="1" dirty="0"/>
              <a:t>pridobljeni odpornosti proti antibiotikom</a:t>
            </a:r>
            <a:r>
              <a:rPr lang="sl-SI" dirty="0"/>
              <a:t>.</a:t>
            </a:r>
            <a:r>
              <a:rPr lang="sl-SI" baseline="30000" dirty="0"/>
              <a:t> </a:t>
            </a:r>
          </a:p>
          <a:p>
            <a:r>
              <a:rPr lang="sl-SI" dirty="0"/>
              <a:t>Sama uporaba antibiotikov povečuje tveganje za selektivni razrast naravno odpornih bakterij v organizmu ter za pojav sevov s pridobljeno odpornostjo, saj se mikroorganizmi bojujejo proti antibiotikom s tvorbo obrambnih mehanizmov.</a:t>
            </a:r>
          </a:p>
        </p:txBody>
      </p:sp>
    </p:spTree>
    <p:extLst>
      <p:ext uri="{BB962C8B-B14F-4D97-AF65-F5344CB8AC3E}">
        <p14:creationId xmlns:p14="http://schemas.microsoft.com/office/powerpoint/2010/main" val="3306392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6E9502-6EF4-41D3-AA5C-F488DC6CF44D}"/>
              </a:ext>
            </a:extLst>
          </p:cNvPr>
          <p:cNvSpPr>
            <a:spLocks noGrp="1"/>
          </p:cNvSpPr>
          <p:nvPr>
            <p:ph type="title"/>
          </p:nvPr>
        </p:nvSpPr>
        <p:spPr/>
        <p:txBody>
          <a:bodyPr/>
          <a:lstStyle/>
          <a:p>
            <a:r>
              <a:rPr lang="sl-SI" dirty="0">
                <a:latin typeface="Arial Black" panose="020B0A04020102020204" pitchFamily="34" charset="0"/>
              </a:rPr>
              <a:t>Krivulja rasti bakterij </a:t>
            </a:r>
          </a:p>
        </p:txBody>
      </p:sp>
      <p:sp>
        <p:nvSpPr>
          <p:cNvPr id="3" name="Označba mesta vsebine 2">
            <a:extLst>
              <a:ext uri="{FF2B5EF4-FFF2-40B4-BE49-F238E27FC236}">
                <a16:creationId xmlns:a16="http://schemas.microsoft.com/office/drawing/2014/main" id="{6C6A59B2-D3D3-48F0-B2C8-F339EB2E40E0}"/>
              </a:ext>
            </a:extLst>
          </p:cNvPr>
          <p:cNvSpPr>
            <a:spLocks noGrp="1"/>
          </p:cNvSpPr>
          <p:nvPr>
            <p:ph idx="1"/>
          </p:nvPr>
        </p:nvSpPr>
        <p:spPr>
          <a:xfrm>
            <a:off x="7808259" y="71718"/>
            <a:ext cx="4196884" cy="6105245"/>
          </a:xfrm>
        </p:spPr>
        <p:txBody>
          <a:bodyPr/>
          <a:lstStyle/>
          <a:p>
            <a:r>
              <a:rPr lang="sl-SI" b="1" dirty="0"/>
              <a:t>1. Faza prilagajanja</a:t>
            </a:r>
          </a:p>
          <a:p>
            <a:pPr marL="0" indent="0">
              <a:buNone/>
            </a:pPr>
            <a:r>
              <a:rPr lang="sl-SI" dirty="0"/>
              <a:t>(razmnoževanje)</a:t>
            </a:r>
          </a:p>
          <a:p>
            <a:r>
              <a:rPr lang="sl-SI" b="1" dirty="0"/>
              <a:t>2. Eksponentna faza</a:t>
            </a:r>
          </a:p>
          <a:p>
            <a:pPr marL="0" indent="0">
              <a:buNone/>
            </a:pPr>
            <a:r>
              <a:rPr lang="sl-SI" dirty="0"/>
              <a:t>(povečanje bakterijske mase, dokler bodo pogoji – zaradi občutljivosti bakterij najpomembnejša faza iz </a:t>
            </a:r>
            <a:r>
              <a:rPr lang="sl-SI" dirty="0" err="1"/>
              <a:t>medcinskega</a:t>
            </a:r>
            <a:r>
              <a:rPr lang="sl-SI" dirty="0"/>
              <a:t> vidika)</a:t>
            </a:r>
          </a:p>
          <a:p>
            <a:r>
              <a:rPr lang="sl-SI" b="1" dirty="0"/>
              <a:t>3. Stacionarna faza </a:t>
            </a:r>
            <a:r>
              <a:rPr lang="sl-SI" dirty="0"/>
              <a:t>(zmanjšanje rasti zaradi porabe kisika in hranil)</a:t>
            </a:r>
          </a:p>
          <a:p>
            <a:r>
              <a:rPr lang="sl-SI" b="1" dirty="0"/>
              <a:t>4. Faza smrti</a:t>
            </a:r>
          </a:p>
          <a:p>
            <a:endParaRPr lang="sl-SI" b="1" dirty="0"/>
          </a:p>
          <a:p>
            <a:pPr marL="0" indent="0">
              <a:buNone/>
            </a:pPr>
            <a:endParaRPr lang="sl-SI" b="1" dirty="0"/>
          </a:p>
          <a:p>
            <a:endParaRPr lang="sl-SI" dirty="0"/>
          </a:p>
        </p:txBody>
      </p:sp>
      <p:pic>
        <p:nvPicPr>
          <p:cNvPr id="4" name="Slika 3">
            <a:extLst>
              <a:ext uri="{FF2B5EF4-FFF2-40B4-BE49-F238E27FC236}">
                <a16:creationId xmlns:a16="http://schemas.microsoft.com/office/drawing/2014/main" id="{DE94F8AB-3772-45E3-B0F6-6B5AE886DA44}"/>
              </a:ext>
            </a:extLst>
          </p:cNvPr>
          <p:cNvPicPr>
            <a:picLocks noChangeAspect="1"/>
          </p:cNvPicPr>
          <p:nvPr/>
        </p:nvPicPr>
        <p:blipFill>
          <a:blip r:embed="rId2"/>
          <a:stretch>
            <a:fillRect/>
          </a:stretch>
        </p:blipFill>
        <p:spPr>
          <a:xfrm>
            <a:off x="186857" y="1519462"/>
            <a:ext cx="7379354" cy="5142062"/>
          </a:xfrm>
          <a:prstGeom prst="rect">
            <a:avLst/>
          </a:prstGeom>
        </p:spPr>
      </p:pic>
    </p:spTree>
    <p:extLst>
      <p:ext uri="{BB962C8B-B14F-4D97-AF65-F5344CB8AC3E}">
        <p14:creationId xmlns:p14="http://schemas.microsoft.com/office/powerpoint/2010/main" val="256311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03CF86-03B4-41DA-A45B-FBB134D29366}"/>
              </a:ext>
            </a:extLst>
          </p:cNvPr>
          <p:cNvSpPr>
            <a:spLocks noGrp="1"/>
          </p:cNvSpPr>
          <p:nvPr>
            <p:ph type="title"/>
          </p:nvPr>
        </p:nvSpPr>
        <p:spPr/>
        <p:txBody>
          <a:bodyPr/>
          <a:lstStyle/>
          <a:p>
            <a:r>
              <a:rPr lang="sl-SI" dirty="0">
                <a:latin typeface="Arial Black" panose="020B0A04020102020204" pitchFamily="34" charset="0"/>
              </a:rPr>
              <a:t>Bakterijske bolezni</a:t>
            </a:r>
          </a:p>
        </p:txBody>
      </p:sp>
      <p:sp>
        <p:nvSpPr>
          <p:cNvPr id="3" name="Označba mesta vsebine 2">
            <a:extLst>
              <a:ext uri="{FF2B5EF4-FFF2-40B4-BE49-F238E27FC236}">
                <a16:creationId xmlns:a16="http://schemas.microsoft.com/office/drawing/2014/main" id="{E8C79848-A9BB-420A-8980-A37F525E3928}"/>
              </a:ext>
            </a:extLst>
          </p:cNvPr>
          <p:cNvSpPr>
            <a:spLocks noGrp="1"/>
          </p:cNvSpPr>
          <p:nvPr>
            <p:ph idx="1"/>
          </p:nvPr>
        </p:nvSpPr>
        <p:spPr/>
        <p:txBody>
          <a:bodyPr/>
          <a:lstStyle/>
          <a:p>
            <a:r>
              <a:rPr lang="sl-SI" dirty="0"/>
              <a:t>pljučnica, tetanus, sifilis, davica, gonoreja, oslovski kašelj, škrlatinka, kolera, salmoneloza, gobavost,…</a:t>
            </a:r>
          </a:p>
          <a:p>
            <a:endParaRPr lang="sl-SI" dirty="0"/>
          </a:p>
          <a:p>
            <a:endParaRPr lang="sl-SI" dirty="0"/>
          </a:p>
          <a:p>
            <a:pPr marL="0" indent="0">
              <a:buNone/>
            </a:pPr>
            <a:r>
              <a:rPr lang="sl-SI" b="1" dirty="0"/>
              <a:t>Zanimivost</a:t>
            </a:r>
          </a:p>
          <a:p>
            <a:r>
              <a:rPr lang="sl-SI" i="1" dirty="0"/>
              <a:t>Nekateri toksini so zelo nevarni, npr. 3 kg toksina </a:t>
            </a:r>
            <a:r>
              <a:rPr lang="sl-SI" i="1" dirty="0" err="1"/>
              <a:t>butolina</a:t>
            </a:r>
            <a:r>
              <a:rPr lang="sl-SI" i="1" dirty="0"/>
              <a:t> bi ubilo vse človeštvo.</a:t>
            </a:r>
          </a:p>
        </p:txBody>
      </p:sp>
    </p:spTree>
    <p:extLst>
      <p:ext uri="{BB962C8B-B14F-4D97-AF65-F5344CB8AC3E}">
        <p14:creationId xmlns:p14="http://schemas.microsoft.com/office/powerpoint/2010/main" val="3823856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6D3A73-5565-439B-9BB5-D29B7CCBDB8A}"/>
              </a:ext>
            </a:extLst>
          </p:cNvPr>
          <p:cNvSpPr>
            <a:spLocks noGrp="1"/>
          </p:cNvSpPr>
          <p:nvPr>
            <p:ph type="title"/>
          </p:nvPr>
        </p:nvSpPr>
        <p:spPr>
          <a:xfrm>
            <a:off x="282388" y="248584"/>
            <a:ext cx="3886200" cy="1325563"/>
          </a:xfrm>
        </p:spPr>
        <p:txBody>
          <a:bodyPr>
            <a:normAutofit/>
          </a:bodyPr>
          <a:lstStyle/>
          <a:p>
            <a:r>
              <a:rPr lang="sl-SI" sz="6600" dirty="0">
                <a:latin typeface="Arial Black" panose="020B0A04020102020204" pitchFamily="34" charset="0"/>
              </a:rPr>
              <a:t>VIRUSI</a:t>
            </a:r>
          </a:p>
        </p:txBody>
      </p:sp>
      <p:pic>
        <p:nvPicPr>
          <p:cNvPr id="3" name="Slika 2">
            <a:extLst>
              <a:ext uri="{FF2B5EF4-FFF2-40B4-BE49-F238E27FC236}">
                <a16:creationId xmlns:a16="http://schemas.microsoft.com/office/drawing/2014/main" id="{E1C6FB0B-D87A-4D8E-9721-1424EA3946F0}"/>
              </a:ext>
            </a:extLst>
          </p:cNvPr>
          <p:cNvPicPr>
            <a:picLocks noChangeAspect="1"/>
          </p:cNvPicPr>
          <p:nvPr/>
        </p:nvPicPr>
        <p:blipFill>
          <a:blip r:embed="rId2"/>
          <a:stretch>
            <a:fillRect/>
          </a:stretch>
        </p:blipFill>
        <p:spPr>
          <a:xfrm>
            <a:off x="4001900" y="248584"/>
            <a:ext cx="2162175" cy="2114550"/>
          </a:xfrm>
          <a:prstGeom prst="rect">
            <a:avLst/>
          </a:prstGeom>
        </p:spPr>
      </p:pic>
      <p:sp>
        <p:nvSpPr>
          <p:cNvPr id="4" name="Pravokotnik 3">
            <a:extLst>
              <a:ext uri="{FF2B5EF4-FFF2-40B4-BE49-F238E27FC236}">
                <a16:creationId xmlns:a16="http://schemas.microsoft.com/office/drawing/2014/main" id="{69A67B3C-DA8B-4C99-A516-2DDF109F7C62}"/>
              </a:ext>
            </a:extLst>
          </p:cNvPr>
          <p:cNvSpPr/>
          <p:nvPr/>
        </p:nvSpPr>
        <p:spPr>
          <a:xfrm>
            <a:off x="3902498" y="2509974"/>
            <a:ext cx="2193502"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rgbClr val="002060"/>
                </a:solidFill>
              </a:rPr>
              <a:t>Genitalni herpes </a:t>
            </a:r>
          </a:p>
        </p:txBody>
      </p:sp>
      <p:pic>
        <p:nvPicPr>
          <p:cNvPr id="5" name="Slika 4">
            <a:extLst>
              <a:ext uri="{FF2B5EF4-FFF2-40B4-BE49-F238E27FC236}">
                <a16:creationId xmlns:a16="http://schemas.microsoft.com/office/drawing/2014/main" id="{67FD912E-3971-41D0-8770-FF7A15AAB332}"/>
              </a:ext>
            </a:extLst>
          </p:cNvPr>
          <p:cNvPicPr>
            <a:picLocks noChangeAspect="1"/>
          </p:cNvPicPr>
          <p:nvPr/>
        </p:nvPicPr>
        <p:blipFill>
          <a:blip r:embed="rId3"/>
          <a:stretch>
            <a:fillRect/>
          </a:stretch>
        </p:blipFill>
        <p:spPr>
          <a:xfrm>
            <a:off x="6424891" y="121237"/>
            <a:ext cx="4252073" cy="3037195"/>
          </a:xfrm>
          <a:prstGeom prst="rect">
            <a:avLst/>
          </a:prstGeom>
        </p:spPr>
      </p:pic>
      <p:pic>
        <p:nvPicPr>
          <p:cNvPr id="6" name="Slika 5">
            <a:extLst>
              <a:ext uri="{FF2B5EF4-FFF2-40B4-BE49-F238E27FC236}">
                <a16:creationId xmlns:a16="http://schemas.microsoft.com/office/drawing/2014/main" id="{A420147A-661E-4756-B3A9-129BBD45B19A}"/>
              </a:ext>
            </a:extLst>
          </p:cNvPr>
          <p:cNvPicPr>
            <a:picLocks noChangeAspect="1"/>
          </p:cNvPicPr>
          <p:nvPr/>
        </p:nvPicPr>
        <p:blipFill>
          <a:blip r:embed="rId4"/>
          <a:stretch>
            <a:fillRect/>
          </a:stretch>
        </p:blipFill>
        <p:spPr>
          <a:xfrm>
            <a:off x="3801034" y="3305822"/>
            <a:ext cx="4943475" cy="2781529"/>
          </a:xfrm>
          <a:prstGeom prst="rect">
            <a:avLst/>
          </a:prstGeom>
        </p:spPr>
      </p:pic>
      <p:sp>
        <p:nvSpPr>
          <p:cNvPr id="7" name="Pravokotnik 6">
            <a:extLst>
              <a:ext uri="{FF2B5EF4-FFF2-40B4-BE49-F238E27FC236}">
                <a16:creationId xmlns:a16="http://schemas.microsoft.com/office/drawing/2014/main" id="{C779FB24-3326-4D63-BF25-0330BCB13A50}"/>
              </a:ext>
            </a:extLst>
          </p:cNvPr>
          <p:cNvSpPr/>
          <p:nvPr/>
        </p:nvSpPr>
        <p:spPr>
          <a:xfrm>
            <a:off x="3902498" y="6234741"/>
            <a:ext cx="2193502"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rgbClr val="002060"/>
                </a:solidFill>
              </a:rPr>
              <a:t>Opičje koze  </a:t>
            </a:r>
          </a:p>
        </p:txBody>
      </p:sp>
      <p:pic>
        <p:nvPicPr>
          <p:cNvPr id="8" name="Slika 7">
            <a:extLst>
              <a:ext uri="{FF2B5EF4-FFF2-40B4-BE49-F238E27FC236}">
                <a16:creationId xmlns:a16="http://schemas.microsoft.com/office/drawing/2014/main" id="{5CCCA5A1-5124-40E2-942A-5CCC8C4A3661}"/>
              </a:ext>
            </a:extLst>
          </p:cNvPr>
          <p:cNvPicPr>
            <a:picLocks noChangeAspect="1"/>
          </p:cNvPicPr>
          <p:nvPr/>
        </p:nvPicPr>
        <p:blipFill>
          <a:blip r:embed="rId5"/>
          <a:stretch>
            <a:fillRect/>
          </a:stretch>
        </p:blipFill>
        <p:spPr>
          <a:xfrm>
            <a:off x="8898259" y="3854823"/>
            <a:ext cx="3097078" cy="1796857"/>
          </a:xfrm>
          <a:prstGeom prst="rect">
            <a:avLst/>
          </a:prstGeom>
        </p:spPr>
      </p:pic>
      <p:pic>
        <p:nvPicPr>
          <p:cNvPr id="9" name="Slika 8">
            <a:extLst>
              <a:ext uri="{FF2B5EF4-FFF2-40B4-BE49-F238E27FC236}">
                <a16:creationId xmlns:a16="http://schemas.microsoft.com/office/drawing/2014/main" id="{F9C01B46-D383-44DE-B187-6991FCF544DB}"/>
              </a:ext>
            </a:extLst>
          </p:cNvPr>
          <p:cNvPicPr>
            <a:picLocks noChangeAspect="1"/>
          </p:cNvPicPr>
          <p:nvPr/>
        </p:nvPicPr>
        <p:blipFill>
          <a:blip r:embed="rId6"/>
          <a:stretch>
            <a:fillRect/>
          </a:stretch>
        </p:blipFill>
        <p:spPr>
          <a:xfrm>
            <a:off x="282388" y="3854823"/>
            <a:ext cx="2781529" cy="2781529"/>
          </a:xfrm>
          <a:prstGeom prst="rect">
            <a:avLst/>
          </a:prstGeom>
        </p:spPr>
      </p:pic>
      <p:sp>
        <p:nvSpPr>
          <p:cNvPr id="10" name="Pravokotnik 9">
            <a:extLst>
              <a:ext uri="{FF2B5EF4-FFF2-40B4-BE49-F238E27FC236}">
                <a16:creationId xmlns:a16="http://schemas.microsoft.com/office/drawing/2014/main" id="{14B143AD-7550-44F3-9B4E-2FE362D72CAB}"/>
              </a:ext>
            </a:extLst>
          </p:cNvPr>
          <p:cNvSpPr/>
          <p:nvPr/>
        </p:nvSpPr>
        <p:spPr>
          <a:xfrm>
            <a:off x="380373" y="3130406"/>
            <a:ext cx="2193502"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rgbClr val="002060"/>
                </a:solidFill>
              </a:rPr>
              <a:t>Zika</a:t>
            </a:r>
          </a:p>
        </p:txBody>
      </p:sp>
      <p:pic>
        <p:nvPicPr>
          <p:cNvPr id="11" name="Slika 10">
            <a:extLst>
              <a:ext uri="{FF2B5EF4-FFF2-40B4-BE49-F238E27FC236}">
                <a16:creationId xmlns:a16="http://schemas.microsoft.com/office/drawing/2014/main" id="{2C5328E6-6744-4254-980A-BECA0B0FFC51}"/>
              </a:ext>
            </a:extLst>
          </p:cNvPr>
          <p:cNvPicPr>
            <a:picLocks noChangeAspect="1"/>
          </p:cNvPicPr>
          <p:nvPr/>
        </p:nvPicPr>
        <p:blipFill>
          <a:blip r:embed="rId7"/>
          <a:stretch>
            <a:fillRect/>
          </a:stretch>
        </p:blipFill>
        <p:spPr>
          <a:xfrm>
            <a:off x="615111" y="1348972"/>
            <a:ext cx="1724025" cy="1724025"/>
          </a:xfrm>
          <a:prstGeom prst="rect">
            <a:avLst/>
          </a:prstGeom>
        </p:spPr>
      </p:pic>
    </p:spTree>
    <p:extLst>
      <p:ext uri="{BB962C8B-B14F-4D97-AF65-F5344CB8AC3E}">
        <p14:creationId xmlns:p14="http://schemas.microsoft.com/office/powerpoint/2010/main" val="308814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7D14E3-BE6D-40EA-9EC4-6F55EDA9AA66}"/>
              </a:ext>
            </a:extLst>
          </p:cNvPr>
          <p:cNvSpPr>
            <a:spLocks noGrp="1"/>
          </p:cNvSpPr>
          <p:nvPr>
            <p:ph type="title"/>
          </p:nvPr>
        </p:nvSpPr>
        <p:spPr/>
        <p:txBody>
          <a:bodyPr/>
          <a:lstStyle/>
          <a:p>
            <a:r>
              <a:rPr lang="sl-SI" dirty="0">
                <a:latin typeface="Arial Black" panose="020B0A04020102020204" pitchFamily="34" charset="0"/>
              </a:rPr>
              <a:t>Zgradba virusov</a:t>
            </a:r>
          </a:p>
        </p:txBody>
      </p:sp>
      <p:sp>
        <p:nvSpPr>
          <p:cNvPr id="3" name="Označba mesta vsebine 2">
            <a:extLst>
              <a:ext uri="{FF2B5EF4-FFF2-40B4-BE49-F238E27FC236}">
                <a16:creationId xmlns:a16="http://schemas.microsoft.com/office/drawing/2014/main" id="{BC1D6F83-F399-498C-A03E-21EAFDBB2F0C}"/>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D156B1F9-ADAC-4217-9992-A0094AF544D7}"/>
              </a:ext>
            </a:extLst>
          </p:cNvPr>
          <p:cNvPicPr>
            <a:picLocks noChangeAspect="1"/>
          </p:cNvPicPr>
          <p:nvPr/>
        </p:nvPicPr>
        <p:blipFill>
          <a:blip r:embed="rId2"/>
          <a:stretch>
            <a:fillRect/>
          </a:stretch>
        </p:blipFill>
        <p:spPr>
          <a:xfrm>
            <a:off x="1036320" y="1371600"/>
            <a:ext cx="9753600" cy="5486400"/>
          </a:xfrm>
          <a:prstGeom prst="rect">
            <a:avLst/>
          </a:prstGeom>
        </p:spPr>
      </p:pic>
    </p:spTree>
    <p:extLst>
      <p:ext uri="{BB962C8B-B14F-4D97-AF65-F5344CB8AC3E}">
        <p14:creationId xmlns:p14="http://schemas.microsoft.com/office/powerpoint/2010/main" val="169106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E60E06D-05C5-462E-B33D-6B8A5DA81C96}"/>
              </a:ext>
            </a:extLst>
          </p:cNvPr>
          <p:cNvSpPr>
            <a:spLocks noGrp="1"/>
          </p:cNvSpPr>
          <p:nvPr>
            <p:ph idx="1"/>
          </p:nvPr>
        </p:nvSpPr>
        <p:spPr>
          <a:xfrm>
            <a:off x="838200" y="206188"/>
            <a:ext cx="10515600" cy="5970775"/>
          </a:xfrm>
        </p:spPr>
        <p:txBody>
          <a:bodyPr/>
          <a:lstStyle/>
          <a:p>
            <a:r>
              <a:rPr lang="sl-SI" dirty="0"/>
              <a:t>Zgradba </a:t>
            </a:r>
            <a:r>
              <a:rPr lang="sl-SI" dirty="0" err="1"/>
              <a:t>viriona</a:t>
            </a:r>
            <a:r>
              <a:rPr lang="sl-SI" dirty="0"/>
              <a:t> (</a:t>
            </a:r>
            <a:r>
              <a:rPr lang="sl-SI"/>
              <a:t>virusnega delca):</a:t>
            </a:r>
            <a:endParaRPr lang="sl-SI" dirty="0"/>
          </a:p>
          <a:p>
            <a:pPr marL="0" indent="0">
              <a:buNone/>
            </a:pPr>
            <a:r>
              <a:rPr lang="sl-SI" dirty="0"/>
              <a:t>* Osrednji del, ki vsebuje DNA ali RNK (razmnoževanje, dedne lastnosti virusa)</a:t>
            </a:r>
          </a:p>
          <a:p>
            <a:r>
              <a:rPr lang="sl-SI" dirty="0"/>
              <a:t>Beljakovinski plašč ali </a:t>
            </a:r>
            <a:r>
              <a:rPr lang="sl-SI" dirty="0" err="1"/>
              <a:t>kapsida</a:t>
            </a:r>
            <a:r>
              <a:rPr lang="sl-SI" dirty="0"/>
              <a:t>, obdaja nukleinsko kislino in je sestavljena iz </a:t>
            </a:r>
            <a:r>
              <a:rPr lang="sl-SI" dirty="0" err="1"/>
              <a:t>kapsomer</a:t>
            </a:r>
            <a:r>
              <a:rPr lang="sl-SI" dirty="0"/>
              <a:t>. Tako so sestavljeni goli virusi.</a:t>
            </a:r>
          </a:p>
          <a:p>
            <a:pPr marL="0" indent="0">
              <a:buNone/>
            </a:pPr>
            <a:endParaRPr lang="sl-SI" dirty="0"/>
          </a:p>
          <a:p>
            <a:pPr marL="0" indent="0">
              <a:buNone/>
            </a:pPr>
            <a:r>
              <a:rPr lang="sl-SI" dirty="0"/>
              <a:t>* Nekateri pa imajo še zunanjo ovojnico, sestavljeno iz M, B in OH.</a:t>
            </a:r>
          </a:p>
          <a:p>
            <a:endParaRPr lang="sl-SI" dirty="0"/>
          </a:p>
        </p:txBody>
      </p:sp>
    </p:spTree>
    <p:extLst>
      <p:ext uri="{BB962C8B-B14F-4D97-AF65-F5344CB8AC3E}">
        <p14:creationId xmlns:p14="http://schemas.microsoft.com/office/powerpoint/2010/main" val="2543421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089D0B8-CBCE-4EFB-976C-C6BD58EAB858}"/>
              </a:ext>
            </a:extLst>
          </p:cNvPr>
          <p:cNvSpPr>
            <a:spLocks noGrp="1"/>
          </p:cNvSpPr>
          <p:nvPr>
            <p:ph idx="1"/>
          </p:nvPr>
        </p:nvSpPr>
        <p:spPr>
          <a:xfrm>
            <a:off x="838200" y="251012"/>
            <a:ext cx="10515600" cy="5925951"/>
          </a:xfrm>
        </p:spPr>
        <p:txBody>
          <a:bodyPr/>
          <a:lstStyle/>
          <a:p>
            <a:r>
              <a:rPr lang="sl-SI" dirty="0">
                <a:solidFill>
                  <a:srgbClr val="FF0000"/>
                </a:solidFill>
              </a:rPr>
              <a:t>virus je </a:t>
            </a:r>
            <a:r>
              <a:rPr lang="sl-SI" dirty="0" err="1">
                <a:solidFill>
                  <a:srgbClr val="FF0000"/>
                </a:solidFill>
              </a:rPr>
              <a:t>necelični</a:t>
            </a:r>
            <a:r>
              <a:rPr lang="sl-SI" dirty="0">
                <a:solidFill>
                  <a:srgbClr val="FF0000"/>
                </a:solidFill>
              </a:rPr>
              <a:t> genetski element, replikacija je možna samo v gostitelju, zunaj gostitelja je virus inerten delec </a:t>
            </a:r>
          </a:p>
          <a:p>
            <a:r>
              <a:rPr lang="sl-SI" dirty="0"/>
              <a:t>vsebuje DNA ali RNA vendar nikoli obeh </a:t>
            </a:r>
          </a:p>
          <a:p>
            <a:r>
              <a:rPr lang="sl-SI" dirty="0"/>
              <a:t>genom virusa je obdan s proteinskim plaščem ali </a:t>
            </a:r>
            <a:r>
              <a:rPr lang="sl-SI" dirty="0" err="1"/>
              <a:t>kapsido</a:t>
            </a:r>
            <a:r>
              <a:rPr lang="sl-SI" dirty="0"/>
              <a:t>, genom in plašč tvorita </a:t>
            </a:r>
            <a:r>
              <a:rPr lang="sl-SI" dirty="0" err="1"/>
              <a:t>nukleokapsido</a:t>
            </a:r>
            <a:r>
              <a:rPr lang="sl-SI" dirty="0"/>
              <a:t>, ki je pri nekaterih virusih lahko obdana z membrano </a:t>
            </a:r>
          </a:p>
          <a:p>
            <a:r>
              <a:rPr lang="sl-SI" dirty="0">
                <a:solidFill>
                  <a:srgbClr val="FF0000"/>
                </a:solidFill>
              </a:rPr>
              <a:t>nimajo ribosomov, ne morejo izdelati lastnih proteinov </a:t>
            </a:r>
          </a:p>
          <a:p>
            <a:r>
              <a:rPr lang="sl-SI" dirty="0">
                <a:solidFill>
                  <a:srgbClr val="FF0000"/>
                </a:solidFill>
              </a:rPr>
              <a:t> ne proizvajajo lastnega ATP</a:t>
            </a:r>
          </a:p>
        </p:txBody>
      </p:sp>
    </p:spTree>
    <p:extLst>
      <p:ext uri="{BB962C8B-B14F-4D97-AF65-F5344CB8AC3E}">
        <p14:creationId xmlns:p14="http://schemas.microsoft.com/office/powerpoint/2010/main" val="23580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F344F73-39F3-421C-ADE2-503620E852B8}"/>
              </a:ext>
            </a:extLst>
          </p:cNvPr>
          <p:cNvSpPr>
            <a:spLocks noGrp="1"/>
          </p:cNvSpPr>
          <p:nvPr>
            <p:ph idx="1"/>
          </p:nvPr>
        </p:nvSpPr>
        <p:spPr/>
        <p:txBody>
          <a:bodyPr/>
          <a:lstStyle/>
          <a:p>
            <a:r>
              <a:rPr lang="sl-SI" dirty="0"/>
              <a:t>za vse organizme velja, da so lahko gostitelji za viruse: bakterije, alge, arheje, protozoji, nevretenčarji, vretenčarji in rastline (</a:t>
            </a:r>
            <a:r>
              <a:rPr lang="sl-SI" dirty="0" err="1"/>
              <a:t>ubi</a:t>
            </a:r>
            <a:r>
              <a:rPr lang="sl-SI" dirty="0"/>
              <a:t> </a:t>
            </a:r>
            <a:r>
              <a:rPr lang="sl-SI" dirty="0" err="1"/>
              <a:t>cellula</a:t>
            </a:r>
            <a:r>
              <a:rPr lang="sl-SI" dirty="0"/>
              <a:t> </a:t>
            </a:r>
            <a:r>
              <a:rPr lang="sl-SI" dirty="0" err="1"/>
              <a:t>ibi</a:t>
            </a:r>
            <a:r>
              <a:rPr lang="sl-SI" dirty="0"/>
              <a:t> virus – kjer so celice, tam so virusi) </a:t>
            </a:r>
          </a:p>
          <a:p>
            <a:r>
              <a:rPr lang="sl-SI" dirty="0"/>
              <a:t>večina organizmov je lahko gostitelj več različnim virusom </a:t>
            </a:r>
          </a:p>
          <a:p>
            <a:r>
              <a:rPr lang="sl-SI" dirty="0"/>
              <a:t>pri večceličnih organizmih virusi lahko gostujejo po celotnem organizmu, ali pa samo v določenem delu</a:t>
            </a:r>
          </a:p>
        </p:txBody>
      </p:sp>
    </p:spTree>
    <p:extLst>
      <p:ext uri="{BB962C8B-B14F-4D97-AF65-F5344CB8AC3E}">
        <p14:creationId xmlns:p14="http://schemas.microsoft.com/office/powerpoint/2010/main" val="27445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82A356-171F-406E-A9CB-A92336C80DF3}"/>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DB5B438F-A442-46F2-A563-0AC8A5C1F23D}"/>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774E4A45-193D-44B5-B002-A0C7AF478116}"/>
              </a:ext>
            </a:extLst>
          </p:cNvPr>
          <p:cNvPicPr>
            <a:picLocks noChangeAspect="1"/>
          </p:cNvPicPr>
          <p:nvPr/>
        </p:nvPicPr>
        <p:blipFill>
          <a:blip r:embed="rId2"/>
          <a:stretch>
            <a:fillRect/>
          </a:stretch>
        </p:blipFill>
        <p:spPr>
          <a:xfrm>
            <a:off x="235462" y="257185"/>
            <a:ext cx="11290771" cy="6504996"/>
          </a:xfrm>
          <a:prstGeom prst="rect">
            <a:avLst/>
          </a:prstGeom>
        </p:spPr>
      </p:pic>
    </p:spTree>
    <p:extLst>
      <p:ext uri="{BB962C8B-B14F-4D97-AF65-F5344CB8AC3E}">
        <p14:creationId xmlns:p14="http://schemas.microsoft.com/office/powerpoint/2010/main" val="365578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874EB0-EB99-4C2D-98FF-434CB3F18A9C}"/>
              </a:ext>
            </a:extLst>
          </p:cNvPr>
          <p:cNvSpPr>
            <a:spLocks noGrp="1"/>
          </p:cNvSpPr>
          <p:nvPr>
            <p:ph type="title"/>
          </p:nvPr>
        </p:nvSpPr>
        <p:spPr/>
        <p:txBody>
          <a:bodyPr/>
          <a:lstStyle/>
          <a:p>
            <a:r>
              <a:rPr lang="sl-SI" dirty="0">
                <a:latin typeface="Arial Black" panose="020B0A04020102020204" pitchFamily="34" charset="0"/>
              </a:rPr>
              <a:t>Spontan nastanek življenja</a:t>
            </a:r>
          </a:p>
        </p:txBody>
      </p:sp>
      <p:sp>
        <p:nvSpPr>
          <p:cNvPr id="3" name="Označba mesta vsebine 2">
            <a:extLst>
              <a:ext uri="{FF2B5EF4-FFF2-40B4-BE49-F238E27FC236}">
                <a16:creationId xmlns:a16="http://schemas.microsoft.com/office/drawing/2014/main" id="{18C153ED-54DE-455D-8A7E-8B81BD45872C}"/>
              </a:ext>
            </a:extLst>
          </p:cNvPr>
          <p:cNvSpPr>
            <a:spLocks noGrp="1"/>
          </p:cNvSpPr>
          <p:nvPr>
            <p:ph idx="1"/>
          </p:nvPr>
        </p:nvSpPr>
        <p:spPr/>
        <p:txBody>
          <a:bodyPr/>
          <a:lstStyle/>
          <a:p>
            <a:r>
              <a:rPr lang="sl-SI" b="1" dirty="0"/>
              <a:t>abiogeneza</a:t>
            </a:r>
            <a:r>
              <a:rPr lang="sl-SI" dirty="0"/>
              <a:t> je teorija o spontanem nastanku živega iz nežive snovi.</a:t>
            </a:r>
          </a:p>
          <a:p>
            <a:r>
              <a:rPr lang="sl-SI" dirty="0"/>
              <a:t>Stari </a:t>
            </a:r>
            <a:r>
              <a:rPr lang="sl-SI" dirty="0" err="1"/>
              <a:t>grki</a:t>
            </a:r>
            <a:r>
              <a:rPr lang="sl-SI" dirty="0"/>
              <a:t>: boginja </a:t>
            </a:r>
            <a:r>
              <a:rPr lang="sl-SI" dirty="0" err="1"/>
              <a:t>Gea</a:t>
            </a:r>
            <a:r>
              <a:rPr lang="sl-SI" dirty="0"/>
              <a:t> ustvari človeka iz neživih objektov. </a:t>
            </a:r>
          </a:p>
          <a:p>
            <a:r>
              <a:rPr lang="sl-SI" dirty="0"/>
              <a:t>Aristotel: živali nastanejo iz zemlje, rastlin ali drugih nesorodnih živali. </a:t>
            </a:r>
            <a:r>
              <a:rPr lang="sl-SI" dirty="0" err="1"/>
              <a:t>Virgil</a:t>
            </a:r>
            <a:r>
              <a:rPr lang="sl-SI" dirty="0"/>
              <a:t>: pripravi recept za spontan nastanek čebel. </a:t>
            </a:r>
          </a:p>
          <a:p>
            <a:r>
              <a:rPr lang="sl-SI" dirty="0"/>
              <a:t>Srednji vek: muhe lahko nastanejo iz mesa, ki je bilo na toplem zraku. </a:t>
            </a:r>
          </a:p>
        </p:txBody>
      </p:sp>
    </p:spTree>
    <p:extLst>
      <p:ext uri="{BB962C8B-B14F-4D97-AF65-F5344CB8AC3E}">
        <p14:creationId xmlns:p14="http://schemas.microsoft.com/office/powerpoint/2010/main" val="246727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4FC1E1-C630-4419-995B-0C566F0AAD27}"/>
              </a:ext>
            </a:extLst>
          </p:cNvPr>
          <p:cNvSpPr>
            <a:spLocks noGrp="1"/>
          </p:cNvSpPr>
          <p:nvPr>
            <p:ph type="title"/>
          </p:nvPr>
        </p:nvSpPr>
        <p:spPr/>
        <p:txBody>
          <a:bodyPr/>
          <a:lstStyle/>
          <a:p>
            <a:r>
              <a:rPr lang="sl-SI" dirty="0">
                <a:latin typeface="Arial Black" panose="020B0A04020102020204" pitchFamily="34" charset="0"/>
              </a:rPr>
              <a:t>Zgradba bakteriofaga</a:t>
            </a:r>
          </a:p>
        </p:txBody>
      </p:sp>
      <p:sp>
        <p:nvSpPr>
          <p:cNvPr id="3" name="Označba mesta vsebine 2">
            <a:extLst>
              <a:ext uri="{FF2B5EF4-FFF2-40B4-BE49-F238E27FC236}">
                <a16:creationId xmlns:a16="http://schemas.microsoft.com/office/drawing/2014/main" id="{E4700C69-01D1-46D8-8215-9D3F38770C97}"/>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5C08BBDB-D103-4C42-9266-439196035D48}"/>
              </a:ext>
            </a:extLst>
          </p:cNvPr>
          <p:cNvPicPr>
            <a:picLocks noChangeAspect="1"/>
          </p:cNvPicPr>
          <p:nvPr/>
        </p:nvPicPr>
        <p:blipFill>
          <a:blip r:embed="rId2"/>
          <a:stretch>
            <a:fillRect/>
          </a:stretch>
        </p:blipFill>
        <p:spPr>
          <a:xfrm>
            <a:off x="3378752" y="1567406"/>
            <a:ext cx="6615630" cy="4925469"/>
          </a:xfrm>
          <a:prstGeom prst="rect">
            <a:avLst/>
          </a:prstGeom>
        </p:spPr>
      </p:pic>
    </p:spTree>
    <p:extLst>
      <p:ext uri="{BB962C8B-B14F-4D97-AF65-F5344CB8AC3E}">
        <p14:creationId xmlns:p14="http://schemas.microsoft.com/office/powerpoint/2010/main" val="1748752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02E772-014B-44E9-AB73-9ADEA16AF8B2}"/>
              </a:ext>
            </a:extLst>
          </p:cNvPr>
          <p:cNvSpPr>
            <a:spLocks noGrp="1"/>
          </p:cNvSpPr>
          <p:nvPr>
            <p:ph type="title"/>
          </p:nvPr>
        </p:nvSpPr>
        <p:spPr>
          <a:xfrm>
            <a:off x="183776" y="250031"/>
            <a:ext cx="5051612" cy="1325563"/>
          </a:xfrm>
        </p:spPr>
        <p:txBody>
          <a:bodyPr/>
          <a:lstStyle/>
          <a:p>
            <a:r>
              <a:rPr lang="sl-SI" dirty="0">
                <a:latin typeface="Arial Black" panose="020B0A04020102020204" pitchFamily="34" charset="0"/>
              </a:rPr>
              <a:t>Razmnoževanje virusov</a:t>
            </a:r>
          </a:p>
        </p:txBody>
      </p:sp>
      <p:sp>
        <p:nvSpPr>
          <p:cNvPr id="3" name="Označba mesta vsebine 2">
            <a:extLst>
              <a:ext uri="{FF2B5EF4-FFF2-40B4-BE49-F238E27FC236}">
                <a16:creationId xmlns:a16="http://schemas.microsoft.com/office/drawing/2014/main" id="{31542129-6604-469B-9756-A28EE1437D76}"/>
              </a:ext>
            </a:extLst>
          </p:cNvPr>
          <p:cNvSpPr>
            <a:spLocks noGrp="1"/>
          </p:cNvSpPr>
          <p:nvPr>
            <p:ph idx="1"/>
          </p:nvPr>
        </p:nvSpPr>
        <p:spPr>
          <a:xfrm>
            <a:off x="183776" y="1858309"/>
            <a:ext cx="5257800" cy="4351338"/>
          </a:xfrm>
        </p:spPr>
        <p:txBody>
          <a:bodyPr/>
          <a:lstStyle/>
          <a:p>
            <a:r>
              <a:rPr lang="sl-SI" b="1" dirty="0"/>
              <a:t>Pritrditev</a:t>
            </a:r>
            <a:r>
              <a:rPr lang="sl-SI" dirty="0"/>
              <a:t>: vsak virus mora na površini celice najti ustrezen receptor, da se lahko veže na celico. Virusi imajo na površini receptorje, ki se morajo prilegati receptorjem na površini ustrezne celice. </a:t>
            </a:r>
          </a:p>
        </p:txBody>
      </p:sp>
      <p:pic>
        <p:nvPicPr>
          <p:cNvPr id="5" name="Slika 4">
            <a:extLst>
              <a:ext uri="{FF2B5EF4-FFF2-40B4-BE49-F238E27FC236}">
                <a16:creationId xmlns:a16="http://schemas.microsoft.com/office/drawing/2014/main" id="{11C5CF01-FCCB-4F70-97E4-65611FD441E0}"/>
              </a:ext>
            </a:extLst>
          </p:cNvPr>
          <p:cNvPicPr>
            <a:picLocks noChangeAspect="1"/>
          </p:cNvPicPr>
          <p:nvPr/>
        </p:nvPicPr>
        <p:blipFill rotWithShape="1">
          <a:blip r:embed="rId2"/>
          <a:srcRect b="11531"/>
          <a:stretch/>
        </p:blipFill>
        <p:spPr>
          <a:xfrm>
            <a:off x="5576047" y="106595"/>
            <a:ext cx="5678399" cy="5559451"/>
          </a:xfrm>
          <a:prstGeom prst="rect">
            <a:avLst/>
          </a:prstGeom>
        </p:spPr>
      </p:pic>
      <p:sp>
        <p:nvSpPr>
          <p:cNvPr id="7" name="Pravokotnik 6">
            <a:extLst>
              <a:ext uri="{FF2B5EF4-FFF2-40B4-BE49-F238E27FC236}">
                <a16:creationId xmlns:a16="http://schemas.microsoft.com/office/drawing/2014/main" id="{92D715B8-B2AE-44AA-8D19-51594413EB95}"/>
              </a:ext>
            </a:extLst>
          </p:cNvPr>
          <p:cNvSpPr/>
          <p:nvPr/>
        </p:nvSpPr>
        <p:spPr>
          <a:xfrm>
            <a:off x="6678706" y="130314"/>
            <a:ext cx="1595717" cy="18256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051693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02E772-014B-44E9-AB73-9ADEA16AF8B2}"/>
              </a:ext>
            </a:extLst>
          </p:cNvPr>
          <p:cNvSpPr>
            <a:spLocks noGrp="1"/>
          </p:cNvSpPr>
          <p:nvPr>
            <p:ph type="title"/>
          </p:nvPr>
        </p:nvSpPr>
        <p:spPr>
          <a:xfrm>
            <a:off x="183776" y="250031"/>
            <a:ext cx="5051612" cy="1325563"/>
          </a:xfrm>
        </p:spPr>
        <p:txBody>
          <a:bodyPr/>
          <a:lstStyle/>
          <a:p>
            <a:r>
              <a:rPr lang="sl-SI" dirty="0">
                <a:latin typeface="Arial Black" panose="020B0A04020102020204" pitchFamily="34" charset="0"/>
              </a:rPr>
              <a:t>Razmnoževanje virusov</a:t>
            </a:r>
          </a:p>
        </p:txBody>
      </p:sp>
      <p:sp>
        <p:nvSpPr>
          <p:cNvPr id="3" name="Označba mesta vsebine 2">
            <a:extLst>
              <a:ext uri="{FF2B5EF4-FFF2-40B4-BE49-F238E27FC236}">
                <a16:creationId xmlns:a16="http://schemas.microsoft.com/office/drawing/2014/main" id="{31542129-6604-469B-9756-A28EE1437D76}"/>
              </a:ext>
            </a:extLst>
          </p:cNvPr>
          <p:cNvSpPr>
            <a:spLocks noGrp="1"/>
          </p:cNvSpPr>
          <p:nvPr>
            <p:ph idx="1"/>
          </p:nvPr>
        </p:nvSpPr>
        <p:spPr>
          <a:xfrm>
            <a:off x="183776" y="1816660"/>
            <a:ext cx="3984812" cy="4351338"/>
          </a:xfrm>
        </p:spPr>
        <p:txBody>
          <a:bodyPr/>
          <a:lstStyle/>
          <a:p>
            <a:r>
              <a:rPr lang="sl-SI" b="1" dirty="0"/>
              <a:t>Prodiranje</a:t>
            </a:r>
            <a:r>
              <a:rPr lang="sl-SI" dirty="0"/>
              <a:t>: pri bakteriofagih prodira v celico samo </a:t>
            </a:r>
            <a:r>
              <a:rPr lang="sl-SI" dirty="0" err="1"/>
              <a:t>fagova</a:t>
            </a:r>
            <a:r>
              <a:rPr lang="sl-SI" dirty="0"/>
              <a:t> DNK. Celotna </a:t>
            </a:r>
            <a:r>
              <a:rPr lang="sl-SI" dirty="0" err="1"/>
              <a:t>kapsida</a:t>
            </a:r>
            <a:r>
              <a:rPr lang="sl-SI" dirty="0"/>
              <a:t> ostane na površini bakterije.</a:t>
            </a:r>
          </a:p>
        </p:txBody>
      </p:sp>
      <p:pic>
        <p:nvPicPr>
          <p:cNvPr id="5" name="Slika 4">
            <a:extLst>
              <a:ext uri="{FF2B5EF4-FFF2-40B4-BE49-F238E27FC236}">
                <a16:creationId xmlns:a16="http://schemas.microsoft.com/office/drawing/2014/main" id="{11C5CF01-FCCB-4F70-97E4-65611FD441E0}"/>
              </a:ext>
            </a:extLst>
          </p:cNvPr>
          <p:cNvPicPr>
            <a:picLocks noChangeAspect="1"/>
          </p:cNvPicPr>
          <p:nvPr/>
        </p:nvPicPr>
        <p:blipFill rotWithShape="1">
          <a:blip r:embed="rId2"/>
          <a:srcRect b="11531"/>
          <a:stretch/>
        </p:blipFill>
        <p:spPr>
          <a:xfrm>
            <a:off x="4661647" y="106595"/>
            <a:ext cx="6592799" cy="6454697"/>
          </a:xfrm>
          <a:prstGeom prst="rect">
            <a:avLst/>
          </a:prstGeom>
        </p:spPr>
      </p:pic>
      <p:sp>
        <p:nvSpPr>
          <p:cNvPr id="7" name="Pravokotnik 6">
            <a:extLst>
              <a:ext uri="{FF2B5EF4-FFF2-40B4-BE49-F238E27FC236}">
                <a16:creationId xmlns:a16="http://schemas.microsoft.com/office/drawing/2014/main" id="{92D715B8-B2AE-44AA-8D19-51594413EB95}"/>
              </a:ext>
            </a:extLst>
          </p:cNvPr>
          <p:cNvSpPr/>
          <p:nvPr/>
        </p:nvSpPr>
        <p:spPr>
          <a:xfrm>
            <a:off x="8426824" y="106595"/>
            <a:ext cx="1971865" cy="215065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092210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02E772-014B-44E9-AB73-9ADEA16AF8B2}"/>
              </a:ext>
            </a:extLst>
          </p:cNvPr>
          <p:cNvSpPr>
            <a:spLocks noGrp="1"/>
          </p:cNvSpPr>
          <p:nvPr>
            <p:ph type="title"/>
          </p:nvPr>
        </p:nvSpPr>
        <p:spPr>
          <a:xfrm>
            <a:off x="183776" y="250031"/>
            <a:ext cx="5051612" cy="1325563"/>
          </a:xfrm>
        </p:spPr>
        <p:txBody>
          <a:bodyPr/>
          <a:lstStyle/>
          <a:p>
            <a:r>
              <a:rPr lang="sl-SI" dirty="0">
                <a:latin typeface="Arial Black" panose="020B0A04020102020204" pitchFamily="34" charset="0"/>
              </a:rPr>
              <a:t>Razmnoževanje virusov</a:t>
            </a:r>
          </a:p>
        </p:txBody>
      </p:sp>
      <p:sp>
        <p:nvSpPr>
          <p:cNvPr id="3" name="Označba mesta vsebine 2">
            <a:extLst>
              <a:ext uri="{FF2B5EF4-FFF2-40B4-BE49-F238E27FC236}">
                <a16:creationId xmlns:a16="http://schemas.microsoft.com/office/drawing/2014/main" id="{31542129-6604-469B-9756-A28EE1437D76}"/>
              </a:ext>
            </a:extLst>
          </p:cNvPr>
          <p:cNvSpPr>
            <a:spLocks noGrp="1"/>
          </p:cNvSpPr>
          <p:nvPr>
            <p:ph idx="1"/>
          </p:nvPr>
        </p:nvSpPr>
        <p:spPr>
          <a:xfrm>
            <a:off x="291353" y="1789767"/>
            <a:ext cx="5294227" cy="4351338"/>
          </a:xfrm>
        </p:spPr>
        <p:txBody>
          <a:bodyPr/>
          <a:lstStyle/>
          <a:p>
            <a:r>
              <a:rPr lang="sl-SI" b="1" dirty="0"/>
              <a:t>Faza pritajenega virusa</a:t>
            </a:r>
            <a:r>
              <a:rPr lang="sl-SI" dirty="0"/>
              <a:t>: v tem stadiju, ki traja različno dolgo, od 10 min do nekaj ur, se v celici dogaja živahna biosinteza. Virusna NK zaobrne ves metabolizem celice, sintetizirajo se nove virusne NK in </a:t>
            </a:r>
            <a:r>
              <a:rPr lang="sl-SI" dirty="0" err="1"/>
              <a:t>kapside</a:t>
            </a:r>
            <a:r>
              <a:rPr lang="sl-SI" dirty="0"/>
              <a:t>. </a:t>
            </a:r>
          </a:p>
        </p:txBody>
      </p:sp>
      <p:pic>
        <p:nvPicPr>
          <p:cNvPr id="5" name="Slika 4">
            <a:extLst>
              <a:ext uri="{FF2B5EF4-FFF2-40B4-BE49-F238E27FC236}">
                <a16:creationId xmlns:a16="http://schemas.microsoft.com/office/drawing/2014/main" id="{11C5CF01-FCCB-4F70-97E4-65611FD441E0}"/>
              </a:ext>
            </a:extLst>
          </p:cNvPr>
          <p:cNvPicPr>
            <a:picLocks noChangeAspect="1"/>
          </p:cNvPicPr>
          <p:nvPr/>
        </p:nvPicPr>
        <p:blipFill rotWithShape="1">
          <a:blip r:embed="rId2"/>
          <a:srcRect b="11531"/>
          <a:stretch/>
        </p:blipFill>
        <p:spPr>
          <a:xfrm>
            <a:off x="5392702" y="97630"/>
            <a:ext cx="5888638" cy="5765287"/>
          </a:xfrm>
          <a:prstGeom prst="rect">
            <a:avLst/>
          </a:prstGeom>
        </p:spPr>
      </p:pic>
      <p:sp>
        <p:nvSpPr>
          <p:cNvPr id="7" name="Pravokotnik 6">
            <a:extLst>
              <a:ext uri="{FF2B5EF4-FFF2-40B4-BE49-F238E27FC236}">
                <a16:creationId xmlns:a16="http://schemas.microsoft.com/office/drawing/2014/main" id="{92D715B8-B2AE-44AA-8D19-51594413EB95}"/>
              </a:ext>
            </a:extLst>
          </p:cNvPr>
          <p:cNvSpPr/>
          <p:nvPr/>
        </p:nvSpPr>
        <p:spPr>
          <a:xfrm>
            <a:off x="9696143" y="1909482"/>
            <a:ext cx="1981571" cy="224117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71204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02E772-014B-44E9-AB73-9ADEA16AF8B2}"/>
              </a:ext>
            </a:extLst>
          </p:cNvPr>
          <p:cNvSpPr>
            <a:spLocks noGrp="1"/>
          </p:cNvSpPr>
          <p:nvPr>
            <p:ph type="title"/>
          </p:nvPr>
        </p:nvSpPr>
        <p:spPr>
          <a:xfrm>
            <a:off x="183776" y="250031"/>
            <a:ext cx="5051612" cy="1325563"/>
          </a:xfrm>
        </p:spPr>
        <p:txBody>
          <a:bodyPr/>
          <a:lstStyle/>
          <a:p>
            <a:r>
              <a:rPr lang="sl-SI" dirty="0">
                <a:latin typeface="Arial Black" panose="020B0A04020102020204" pitchFamily="34" charset="0"/>
              </a:rPr>
              <a:t>Razmnoževanje virusov</a:t>
            </a:r>
          </a:p>
        </p:txBody>
      </p:sp>
      <p:sp>
        <p:nvSpPr>
          <p:cNvPr id="3" name="Označba mesta vsebine 2">
            <a:extLst>
              <a:ext uri="{FF2B5EF4-FFF2-40B4-BE49-F238E27FC236}">
                <a16:creationId xmlns:a16="http://schemas.microsoft.com/office/drawing/2014/main" id="{31542129-6604-469B-9756-A28EE1437D76}"/>
              </a:ext>
            </a:extLst>
          </p:cNvPr>
          <p:cNvSpPr>
            <a:spLocks noGrp="1"/>
          </p:cNvSpPr>
          <p:nvPr>
            <p:ph idx="1"/>
          </p:nvPr>
        </p:nvSpPr>
        <p:spPr>
          <a:xfrm>
            <a:off x="336177" y="1942166"/>
            <a:ext cx="4567518" cy="4351338"/>
          </a:xfrm>
        </p:spPr>
        <p:txBody>
          <a:bodyPr/>
          <a:lstStyle/>
          <a:p>
            <a:r>
              <a:rPr lang="sl-SI" b="1" dirty="0"/>
              <a:t>Pakiranje</a:t>
            </a:r>
            <a:r>
              <a:rPr lang="sl-SI" dirty="0"/>
              <a:t>: virusni delci, ki so se v prejšnji fazi sintetizirali, se sestavijo v kompletne </a:t>
            </a:r>
            <a:r>
              <a:rPr lang="sl-SI" dirty="0" err="1"/>
              <a:t>virione</a:t>
            </a:r>
            <a:r>
              <a:rPr lang="sl-SI" dirty="0"/>
              <a:t>, zato tej fazi pravimo tudi sestavljanje ali dozorevanje virusov.</a:t>
            </a:r>
          </a:p>
        </p:txBody>
      </p:sp>
      <p:pic>
        <p:nvPicPr>
          <p:cNvPr id="5" name="Slika 4">
            <a:extLst>
              <a:ext uri="{FF2B5EF4-FFF2-40B4-BE49-F238E27FC236}">
                <a16:creationId xmlns:a16="http://schemas.microsoft.com/office/drawing/2014/main" id="{11C5CF01-FCCB-4F70-97E4-65611FD441E0}"/>
              </a:ext>
            </a:extLst>
          </p:cNvPr>
          <p:cNvPicPr>
            <a:picLocks noChangeAspect="1"/>
          </p:cNvPicPr>
          <p:nvPr/>
        </p:nvPicPr>
        <p:blipFill rotWithShape="1">
          <a:blip r:embed="rId2"/>
          <a:srcRect b="11531"/>
          <a:stretch/>
        </p:blipFill>
        <p:spPr>
          <a:xfrm>
            <a:off x="5246772" y="106595"/>
            <a:ext cx="6007674" cy="5881829"/>
          </a:xfrm>
          <a:prstGeom prst="rect">
            <a:avLst/>
          </a:prstGeom>
        </p:spPr>
      </p:pic>
      <p:sp>
        <p:nvSpPr>
          <p:cNvPr id="7" name="Pravokotnik 6">
            <a:extLst>
              <a:ext uri="{FF2B5EF4-FFF2-40B4-BE49-F238E27FC236}">
                <a16:creationId xmlns:a16="http://schemas.microsoft.com/office/drawing/2014/main" id="{92D715B8-B2AE-44AA-8D19-51594413EB95}"/>
              </a:ext>
            </a:extLst>
          </p:cNvPr>
          <p:cNvSpPr/>
          <p:nvPr/>
        </p:nvSpPr>
        <p:spPr>
          <a:xfrm>
            <a:off x="8086166" y="4294094"/>
            <a:ext cx="1595717" cy="18256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359553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02E772-014B-44E9-AB73-9ADEA16AF8B2}"/>
              </a:ext>
            </a:extLst>
          </p:cNvPr>
          <p:cNvSpPr>
            <a:spLocks noGrp="1"/>
          </p:cNvSpPr>
          <p:nvPr>
            <p:ph type="title"/>
          </p:nvPr>
        </p:nvSpPr>
        <p:spPr>
          <a:xfrm>
            <a:off x="183776" y="250031"/>
            <a:ext cx="5051612" cy="1325563"/>
          </a:xfrm>
        </p:spPr>
        <p:txBody>
          <a:bodyPr/>
          <a:lstStyle/>
          <a:p>
            <a:r>
              <a:rPr lang="sl-SI" dirty="0">
                <a:latin typeface="Arial Black" panose="020B0A04020102020204" pitchFamily="34" charset="0"/>
              </a:rPr>
              <a:t>Razmnoževanje virusov</a:t>
            </a:r>
          </a:p>
        </p:txBody>
      </p:sp>
      <p:sp>
        <p:nvSpPr>
          <p:cNvPr id="3" name="Označba mesta vsebine 2">
            <a:extLst>
              <a:ext uri="{FF2B5EF4-FFF2-40B4-BE49-F238E27FC236}">
                <a16:creationId xmlns:a16="http://schemas.microsoft.com/office/drawing/2014/main" id="{31542129-6604-469B-9756-A28EE1437D76}"/>
              </a:ext>
            </a:extLst>
          </p:cNvPr>
          <p:cNvSpPr>
            <a:spLocks noGrp="1"/>
          </p:cNvSpPr>
          <p:nvPr>
            <p:ph idx="1"/>
          </p:nvPr>
        </p:nvSpPr>
        <p:spPr>
          <a:xfrm>
            <a:off x="192740" y="1924237"/>
            <a:ext cx="3482788" cy="4351338"/>
          </a:xfrm>
        </p:spPr>
        <p:txBody>
          <a:bodyPr/>
          <a:lstStyle/>
          <a:p>
            <a:r>
              <a:rPr lang="sl-SI" b="1" dirty="0"/>
              <a:t>Sproščanje</a:t>
            </a:r>
            <a:r>
              <a:rPr lang="sl-SI" dirty="0"/>
              <a:t>: zreli virusi se sprostijo iz celice. Nekateri virusi se sproščajo iz celice eksplozivno, nekateri pa jo zapuščajo počasi. </a:t>
            </a:r>
          </a:p>
        </p:txBody>
      </p:sp>
      <p:pic>
        <p:nvPicPr>
          <p:cNvPr id="5" name="Slika 4">
            <a:extLst>
              <a:ext uri="{FF2B5EF4-FFF2-40B4-BE49-F238E27FC236}">
                <a16:creationId xmlns:a16="http://schemas.microsoft.com/office/drawing/2014/main" id="{11C5CF01-FCCB-4F70-97E4-65611FD441E0}"/>
              </a:ext>
            </a:extLst>
          </p:cNvPr>
          <p:cNvPicPr>
            <a:picLocks noChangeAspect="1"/>
          </p:cNvPicPr>
          <p:nvPr/>
        </p:nvPicPr>
        <p:blipFill rotWithShape="1">
          <a:blip r:embed="rId2"/>
          <a:srcRect b="11531"/>
          <a:stretch/>
        </p:blipFill>
        <p:spPr>
          <a:xfrm>
            <a:off x="5228785" y="78315"/>
            <a:ext cx="6575377" cy="6437640"/>
          </a:xfrm>
          <a:prstGeom prst="rect">
            <a:avLst/>
          </a:prstGeom>
        </p:spPr>
      </p:pic>
      <p:sp>
        <p:nvSpPr>
          <p:cNvPr id="7" name="Pravokotnik 6">
            <a:extLst>
              <a:ext uri="{FF2B5EF4-FFF2-40B4-BE49-F238E27FC236}">
                <a16:creationId xmlns:a16="http://schemas.microsoft.com/office/drawing/2014/main" id="{92D715B8-B2AE-44AA-8D19-51594413EB95}"/>
              </a:ext>
            </a:extLst>
          </p:cNvPr>
          <p:cNvSpPr/>
          <p:nvPr/>
        </p:nvSpPr>
        <p:spPr>
          <a:xfrm>
            <a:off x="4865893" y="2877819"/>
            <a:ext cx="2088776" cy="211448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368442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4C74AE-AF5F-4D98-85BD-36311479380E}"/>
              </a:ext>
            </a:extLst>
          </p:cNvPr>
          <p:cNvSpPr>
            <a:spLocks noGrp="1"/>
          </p:cNvSpPr>
          <p:nvPr>
            <p:ph type="title"/>
          </p:nvPr>
        </p:nvSpPr>
        <p:spPr/>
        <p:txBody>
          <a:bodyPr/>
          <a:lstStyle/>
          <a:p>
            <a:r>
              <a:rPr lang="sl-SI" dirty="0">
                <a:latin typeface="Arial Black" panose="020B0A04020102020204" pitchFamily="34" charset="0"/>
              </a:rPr>
              <a:t>Razmnoževanje virusov</a:t>
            </a:r>
            <a:endParaRPr lang="sl-SI" dirty="0"/>
          </a:p>
        </p:txBody>
      </p:sp>
      <p:sp>
        <p:nvSpPr>
          <p:cNvPr id="3" name="Označba mesta vsebine 2">
            <a:extLst>
              <a:ext uri="{FF2B5EF4-FFF2-40B4-BE49-F238E27FC236}">
                <a16:creationId xmlns:a16="http://schemas.microsoft.com/office/drawing/2014/main" id="{049EB8D6-9F9E-47D6-9FD5-9C7CED375B51}"/>
              </a:ext>
            </a:extLst>
          </p:cNvPr>
          <p:cNvSpPr>
            <a:spLocks noGrp="1"/>
          </p:cNvSpPr>
          <p:nvPr>
            <p:ph idx="1"/>
          </p:nvPr>
        </p:nvSpPr>
        <p:spPr/>
        <p:txBody>
          <a:bodyPr/>
          <a:lstStyle/>
          <a:p>
            <a:r>
              <a:rPr lang="sl-SI" dirty="0">
                <a:hlinkClick r:id="rId2"/>
              </a:rPr>
              <a:t>https://www.defendyl.si/sl/clanek/kaj-so-virusi-kako-se-razmnozujejo-in-kako-deluje-nas-imunski-sistem</a:t>
            </a:r>
            <a:r>
              <a:rPr lang="sl-SI" dirty="0"/>
              <a:t> </a:t>
            </a:r>
          </a:p>
          <a:p>
            <a:endParaRPr lang="sl-SI" dirty="0"/>
          </a:p>
          <a:p>
            <a:r>
              <a:rPr lang="sl-SI">
                <a:hlinkClick r:id="rId3"/>
              </a:rPr>
              <a:t>https://www.youtube.com/watch?v=QHHrph7zDLw</a:t>
            </a:r>
            <a:r>
              <a:rPr lang="sl-SI"/>
              <a:t> </a:t>
            </a:r>
            <a:endParaRPr lang="sl-SI" dirty="0"/>
          </a:p>
        </p:txBody>
      </p:sp>
    </p:spTree>
    <p:extLst>
      <p:ext uri="{BB962C8B-B14F-4D97-AF65-F5344CB8AC3E}">
        <p14:creationId xmlns:p14="http://schemas.microsoft.com/office/powerpoint/2010/main" val="3280048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C8C23C8-132F-413F-9B08-E5E9C6FCECB8}"/>
              </a:ext>
            </a:extLst>
          </p:cNvPr>
          <p:cNvSpPr>
            <a:spLocks noGrp="1"/>
          </p:cNvSpPr>
          <p:nvPr>
            <p:ph type="title"/>
          </p:nvPr>
        </p:nvSpPr>
        <p:spPr/>
        <p:txBody>
          <a:bodyPr/>
          <a:lstStyle/>
          <a:p>
            <a:r>
              <a:rPr lang="sl-SI" dirty="0"/>
              <a:t>Kako deluje naš imunski sistem?</a:t>
            </a:r>
          </a:p>
        </p:txBody>
      </p:sp>
      <p:sp>
        <p:nvSpPr>
          <p:cNvPr id="3" name="Označba mesta vsebine 2">
            <a:extLst>
              <a:ext uri="{FF2B5EF4-FFF2-40B4-BE49-F238E27FC236}">
                <a16:creationId xmlns:a16="http://schemas.microsoft.com/office/drawing/2014/main" id="{6642C9D2-0CC9-444D-A390-CF7026D8B7BF}"/>
              </a:ext>
            </a:extLst>
          </p:cNvPr>
          <p:cNvSpPr>
            <a:spLocks noGrp="1"/>
          </p:cNvSpPr>
          <p:nvPr>
            <p:ph idx="1"/>
          </p:nvPr>
        </p:nvSpPr>
        <p:spPr/>
        <p:txBody>
          <a:bodyPr/>
          <a:lstStyle/>
          <a:p>
            <a:r>
              <a:rPr lang="sl-SI" dirty="0">
                <a:hlinkClick r:id="rId2"/>
              </a:rPr>
              <a:t>https://www.defendyl.si/sl/clanek/kaj-so-virusi-kako-se-razmnozujejo-in-kako-deluje-nas-imunski-sistem</a:t>
            </a:r>
            <a:r>
              <a:rPr lang="sl-SI" dirty="0"/>
              <a:t> </a:t>
            </a:r>
          </a:p>
          <a:p>
            <a:endParaRPr lang="sl-SI" dirty="0"/>
          </a:p>
        </p:txBody>
      </p:sp>
    </p:spTree>
    <p:extLst>
      <p:ext uri="{BB962C8B-B14F-4D97-AF65-F5344CB8AC3E}">
        <p14:creationId xmlns:p14="http://schemas.microsoft.com/office/powerpoint/2010/main" val="1061464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7ED216-92C8-4327-A2E1-B23C0566BADF}"/>
              </a:ext>
            </a:extLst>
          </p:cNvPr>
          <p:cNvSpPr>
            <a:spLocks noGrp="1"/>
          </p:cNvSpPr>
          <p:nvPr>
            <p:ph type="title"/>
          </p:nvPr>
        </p:nvSpPr>
        <p:spPr/>
        <p:txBody>
          <a:bodyPr/>
          <a:lstStyle/>
          <a:p>
            <a:r>
              <a:rPr lang="sl-SI" b="1" dirty="0"/>
              <a:t>Zdravljenje z bakteriofagi?? </a:t>
            </a:r>
          </a:p>
        </p:txBody>
      </p:sp>
      <p:sp>
        <p:nvSpPr>
          <p:cNvPr id="3" name="Označba mesta vsebine 2">
            <a:extLst>
              <a:ext uri="{FF2B5EF4-FFF2-40B4-BE49-F238E27FC236}">
                <a16:creationId xmlns:a16="http://schemas.microsoft.com/office/drawing/2014/main" id="{FC3F9A31-3715-4842-A2F8-D7FCF49470AC}"/>
              </a:ext>
            </a:extLst>
          </p:cNvPr>
          <p:cNvSpPr>
            <a:spLocks noGrp="1"/>
          </p:cNvSpPr>
          <p:nvPr>
            <p:ph idx="1"/>
          </p:nvPr>
        </p:nvSpPr>
        <p:spPr/>
        <p:txBody>
          <a:bodyPr/>
          <a:lstStyle/>
          <a:p>
            <a:r>
              <a:rPr lang="sl-SI" dirty="0"/>
              <a:t>Je to sploh mogoče?</a:t>
            </a:r>
          </a:p>
          <a:p>
            <a:r>
              <a:rPr lang="sl-SI" dirty="0"/>
              <a:t>Je to sploh varno?</a:t>
            </a:r>
          </a:p>
          <a:p>
            <a:r>
              <a:rPr lang="sl-SI" dirty="0"/>
              <a:t>Kako poteka? </a:t>
            </a:r>
          </a:p>
          <a:p>
            <a:pPr marL="0" indent="0">
              <a:buNone/>
            </a:pPr>
            <a:endParaRPr lang="sl-SI" dirty="0"/>
          </a:p>
          <a:p>
            <a:r>
              <a:rPr lang="sl-SI" dirty="0">
                <a:hlinkClick r:id="rId2"/>
              </a:rPr>
              <a:t>https://www.mladinska-knjiga.si/revije/gea/clanki/zdravje/naravna-alternativa-antibiotikom</a:t>
            </a:r>
            <a:r>
              <a:rPr lang="sl-SI" dirty="0"/>
              <a:t>  </a:t>
            </a:r>
          </a:p>
          <a:p>
            <a:endParaRPr lang="sl-SI" dirty="0"/>
          </a:p>
          <a:p>
            <a:endParaRPr lang="sl-SI" dirty="0"/>
          </a:p>
          <a:p>
            <a:endParaRPr lang="sl-SI" dirty="0"/>
          </a:p>
        </p:txBody>
      </p:sp>
    </p:spTree>
    <p:extLst>
      <p:ext uri="{BB962C8B-B14F-4D97-AF65-F5344CB8AC3E}">
        <p14:creationId xmlns:p14="http://schemas.microsoft.com/office/powerpoint/2010/main" val="36908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C82533-E3CB-4E35-9CA3-E3BF7279BD66}"/>
              </a:ext>
            </a:extLst>
          </p:cNvPr>
          <p:cNvSpPr>
            <a:spLocks noGrp="1"/>
          </p:cNvSpPr>
          <p:nvPr>
            <p:ph type="title"/>
          </p:nvPr>
        </p:nvSpPr>
        <p:spPr/>
        <p:txBody>
          <a:bodyPr/>
          <a:lstStyle/>
          <a:p>
            <a:r>
              <a:rPr lang="sl-SI" dirty="0" err="1"/>
              <a:t>Bakteriofagno</a:t>
            </a:r>
            <a:r>
              <a:rPr lang="sl-SI" dirty="0"/>
              <a:t> zdravljenje </a:t>
            </a:r>
          </a:p>
        </p:txBody>
      </p:sp>
      <p:sp>
        <p:nvSpPr>
          <p:cNvPr id="3" name="Označba mesta vsebine 2">
            <a:extLst>
              <a:ext uri="{FF2B5EF4-FFF2-40B4-BE49-F238E27FC236}">
                <a16:creationId xmlns:a16="http://schemas.microsoft.com/office/drawing/2014/main" id="{EB89EC8A-F389-4F01-9CB6-0614AF88C022}"/>
              </a:ext>
            </a:extLst>
          </p:cNvPr>
          <p:cNvSpPr>
            <a:spLocks noGrp="1"/>
          </p:cNvSpPr>
          <p:nvPr>
            <p:ph idx="1"/>
          </p:nvPr>
        </p:nvSpPr>
        <p:spPr/>
        <p:txBody>
          <a:bodyPr/>
          <a:lstStyle/>
          <a:p>
            <a:r>
              <a:rPr lang="sl-SI" dirty="0"/>
              <a:t>je terapevtska uporaba bakteriofagov za zdravljenje bakterijskih okužb. </a:t>
            </a:r>
          </a:p>
          <a:p>
            <a:r>
              <a:rPr lang="sl-SI" dirty="0"/>
              <a:t>Navkljub zgodnjem odkritju koristnosti bakteriofagov pa je dandanes uporaba za zdravljenje ljudi dovoljena le v Gruziji. </a:t>
            </a:r>
          </a:p>
          <a:p>
            <a:r>
              <a:rPr lang="sl-SI" dirty="0" err="1"/>
              <a:t>Bakteriofagno</a:t>
            </a:r>
            <a:r>
              <a:rPr lang="sl-SI" dirty="0"/>
              <a:t> zdravljenje ima zato zelo velik potencial v medicini, </a:t>
            </a:r>
            <a:r>
              <a:rPr lang="sl-SI" dirty="0" err="1"/>
              <a:t>agrokulturi</a:t>
            </a:r>
            <a:r>
              <a:rPr lang="sl-SI" dirty="0"/>
              <a:t> in veterini.</a:t>
            </a:r>
          </a:p>
        </p:txBody>
      </p:sp>
    </p:spTree>
    <p:extLst>
      <p:ext uri="{BB962C8B-B14F-4D97-AF65-F5344CB8AC3E}">
        <p14:creationId xmlns:p14="http://schemas.microsoft.com/office/powerpoint/2010/main" val="26074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EF871C1-B3DF-4F6C-ADD2-BEAD7045C744}"/>
              </a:ext>
            </a:extLst>
          </p:cNvPr>
          <p:cNvSpPr>
            <a:spLocks noGrp="1"/>
          </p:cNvSpPr>
          <p:nvPr>
            <p:ph idx="1"/>
          </p:nvPr>
        </p:nvSpPr>
        <p:spPr>
          <a:xfrm>
            <a:off x="143435" y="134470"/>
            <a:ext cx="2994212" cy="6499411"/>
          </a:xfrm>
        </p:spPr>
        <p:txBody>
          <a:bodyPr>
            <a:normAutofit/>
          </a:bodyPr>
          <a:lstStyle/>
          <a:p>
            <a:r>
              <a:rPr lang="sl-SI" dirty="0"/>
              <a:t>Spontan nastanek muh ovrže </a:t>
            </a:r>
            <a:r>
              <a:rPr lang="sl-SI" dirty="0" err="1"/>
              <a:t>Francesko</a:t>
            </a:r>
            <a:r>
              <a:rPr lang="sl-SI" dirty="0"/>
              <a:t> Redi, meso položi v posodo, ki jo prekrije z gazo, muhe privlači vonj mesa, ležejo jajčeca na gazo, v mesu se ne razvijejo muhe, spontan nastanek mikroorganizmov še vedno sporen.</a:t>
            </a:r>
          </a:p>
        </p:txBody>
      </p:sp>
      <p:pic>
        <p:nvPicPr>
          <p:cNvPr id="4" name="Slika 3">
            <a:extLst>
              <a:ext uri="{FF2B5EF4-FFF2-40B4-BE49-F238E27FC236}">
                <a16:creationId xmlns:a16="http://schemas.microsoft.com/office/drawing/2014/main" id="{632CE34D-DD62-4688-A7F7-C198E38EAC74}"/>
              </a:ext>
            </a:extLst>
          </p:cNvPr>
          <p:cNvPicPr>
            <a:picLocks noChangeAspect="1"/>
          </p:cNvPicPr>
          <p:nvPr/>
        </p:nvPicPr>
        <p:blipFill>
          <a:blip r:embed="rId2"/>
          <a:stretch>
            <a:fillRect/>
          </a:stretch>
        </p:blipFill>
        <p:spPr>
          <a:xfrm>
            <a:off x="3137647" y="0"/>
            <a:ext cx="9054353" cy="6858000"/>
          </a:xfrm>
          <a:prstGeom prst="rect">
            <a:avLst/>
          </a:prstGeom>
        </p:spPr>
      </p:pic>
    </p:spTree>
    <p:extLst>
      <p:ext uri="{BB962C8B-B14F-4D97-AF65-F5344CB8AC3E}">
        <p14:creationId xmlns:p14="http://schemas.microsoft.com/office/powerpoint/2010/main" val="2440055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D256F4-7A90-462B-ADE3-622EB04657DE}"/>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F123C9B0-F4C7-422F-9A2A-D1215FADDCB9}"/>
              </a:ext>
            </a:extLst>
          </p:cNvPr>
          <p:cNvSpPr>
            <a:spLocks noGrp="1"/>
          </p:cNvSpPr>
          <p:nvPr>
            <p:ph idx="1"/>
          </p:nvPr>
        </p:nvSpPr>
        <p:spPr>
          <a:xfrm>
            <a:off x="6714564" y="1825625"/>
            <a:ext cx="4639235" cy="4351338"/>
          </a:xfrm>
        </p:spPr>
        <p:txBody>
          <a:bodyPr/>
          <a:lstStyle/>
          <a:p>
            <a:r>
              <a:rPr lang="sl-SI" dirty="0"/>
              <a:t>Elektronska </a:t>
            </a:r>
            <a:r>
              <a:rPr lang="sl-SI" dirty="0" err="1"/>
              <a:t>mikrografija</a:t>
            </a:r>
            <a:r>
              <a:rPr lang="sl-SI" dirty="0"/>
              <a:t> bakteriofagov, pritrjenih na bakterijsko celico</a:t>
            </a:r>
          </a:p>
        </p:txBody>
      </p:sp>
      <p:pic>
        <p:nvPicPr>
          <p:cNvPr id="4" name="Slika 3">
            <a:extLst>
              <a:ext uri="{FF2B5EF4-FFF2-40B4-BE49-F238E27FC236}">
                <a16:creationId xmlns:a16="http://schemas.microsoft.com/office/drawing/2014/main" id="{4B79B3FD-A5BE-423A-8FA0-F8438DDD3A35}"/>
              </a:ext>
            </a:extLst>
          </p:cNvPr>
          <p:cNvPicPr>
            <a:picLocks noChangeAspect="1"/>
          </p:cNvPicPr>
          <p:nvPr/>
        </p:nvPicPr>
        <p:blipFill>
          <a:blip r:embed="rId2"/>
          <a:stretch>
            <a:fillRect/>
          </a:stretch>
        </p:blipFill>
        <p:spPr>
          <a:xfrm>
            <a:off x="720993" y="0"/>
            <a:ext cx="5855283" cy="6858000"/>
          </a:xfrm>
          <a:prstGeom prst="rect">
            <a:avLst/>
          </a:prstGeom>
        </p:spPr>
      </p:pic>
    </p:spTree>
    <p:extLst>
      <p:ext uri="{BB962C8B-B14F-4D97-AF65-F5344CB8AC3E}">
        <p14:creationId xmlns:p14="http://schemas.microsoft.com/office/powerpoint/2010/main" val="4109608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2EBB34-89EB-4D23-BA29-E1EB81F538E9}"/>
              </a:ext>
            </a:extLst>
          </p:cNvPr>
          <p:cNvSpPr>
            <a:spLocks noGrp="1"/>
          </p:cNvSpPr>
          <p:nvPr>
            <p:ph type="title"/>
          </p:nvPr>
        </p:nvSpPr>
        <p:spPr>
          <a:xfrm>
            <a:off x="766482" y="176866"/>
            <a:ext cx="10515600" cy="1325563"/>
          </a:xfrm>
        </p:spPr>
        <p:txBody>
          <a:bodyPr/>
          <a:lstStyle/>
          <a:p>
            <a:r>
              <a:rPr lang="sl-SI" dirty="0"/>
              <a:t>Odkritje</a:t>
            </a:r>
          </a:p>
        </p:txBody>
      </p:sp>
      <p:sp>
        <p:nvSpPr>
          <p:cNvPr id="3" name="Označba mesta vsebine 2">
            <a:extLst>
              <a:ext uri="{FF2B5EF4-FFF2-40B4-BE49-F238E27FC236}">
                <a16:creationId xmlns:a16="http://schemas.microsoft.com/office/drawing/2014/main" id="{848701FB-DE93-481C-9E5D-33D58859C34A}"/>
              </a:ext>
            </a:extLst>
          </p:cNvPr>
          <p:cNvSpPr>
            <a:spLocks noGrp="1"/>
          </p:cNvSpPr>
          <p:nvPr>
            <p:ph idx="1"/>
          </p:nvPr>
        </p:nvSpPr>
        <p:spPr>
          <a:xfrm>
            <a:off x="838200" y="1264024"/>
            <a:ext cx="10515600" cy="4912939"/>
          </a:xfrm>
        </p:spPr>
        <p:txBody>
          <a:bodyPr/>
          <a:lstStyle/>
          <a:p>
            <a:r>
              <a:rPr lang="sl-SI" dirty="0"/>
              <a:t>Angleški bakteriolog </a:t>
            </a:r>
            <a:r>
              <a:rPr lang="sl-SI" b="1" dirty="0"/>
              <a:t>Ernest </a:t>
            </a:r>
            <a:r>
              <a:rPr lang="sl-SI" b="1" dirty="0" err="1"/>
              <a:t>Hanbury</a:t>
            </a:r>
            <a:r>
              <a:rPr lang="sl-SI" b="1" dirty="0"/>
              <a:t> Hankin</a:t>
            </a:r>
          </a:p>
          <a:p>
            <a:r>
              <a:rPr lang="sl-SI" dirty="0"/>
              <a:t>Leta 1896 – Indija - med epidemijo kolere pili vodo iz rek Ganges in </a:t>
            </a:r>
            <a:r>
              <a:rPr lang="sl-SI" dirty="0" err="1"/>
              <a:t>Yamuna</a:t>
            </a:r>
            <a:r>
              <a:rPr lang="sl-SI" dirty="0"/>
              <a:t> - vsa umazanija v vodi – kako to da niso zboleli?  </a:t>
            </a:r>
          </a:p>
        </p:txBody>
      </p:sp>
      <p:pic>
        <p:nvPicPr>
          <p:cNvPr id="4" name="Slika 3">
            <a:extLst>
              <a:ext uri="{FF2B5EF4-FFF2-40B4-BE49-F238E27FC236}">
                <a16:creationId xmlns:a16="http://schemas.microsoft.com/office/drawing/2014/main" id="{8EDCBF5C-C1A0-441E-BF42-ADDF33BE05CD}"/>
              </a:ext>
            </a:extLst>
          </p:cNvPr>
          <p:cNvPicPr>
            <a:picLocks noChangeAspect="1"/>
          </p:cNvPicPr>
          <p:nvPr/>
        </p:nvPicPr>
        <p:blipFill>
          <a:blip r:embed="rId2"/>
          <a:stretch>
            <a:fillRect/>
          </a:stretch>
        </p:blipFill>
        <p:spPr>
          <a:xfrm>
            <a:off x="2474258" y="2664090"/>
            <a:ext cx="6517343" cy="4193910"/>
          </a:xfrm>
          <a:prstGeom prst="rect">
            <a:avLst/>
          </a:prstGeom>
        </p:spPr>
      </p:pic>
    </p:spTree>
    <p:extLst>
      <p:ext uri="{BB962C8B-B14F-4D97-AF65-F5344CB8AC3E}">
        <p14:creationId xmlns:p14="http://schemas.microsoft.com/office/powerpoint/2010/main" val="34486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00F840-ACBD-46AF-B524-AF7AAA753F57}"/>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AA435C24-D2D2-4B84-A51B-79C529296FE6}"/>
              </a:ext>
            </a:extLst>
          </p:cNvPr>
          <p:cNvSpPr>
            <a:spLocks noGrp="1"/>
          </p:cNvSpPr>
          <p:nvPr>
            <p:ph idx="1"/>
          </p:nvPr>
        </p:nvSpPr>
        <p:spPr/>
        <p:txBody>
          <a:bodyPr/>
          <a:lstStyle/>
          <a:p>
            <a:r>
              <a:rPr lang="sl-SI" dirty="0"/>
              <a:t>vodo filtriral skozi porcelanski filter - kulturo bakteriofagov, ki so nato v epruveti uničili kulturo bakterije kolere</a:t>
            </a:r>
          </a:p>
          <a:p>
            <a:r>
              <a:rPr lang="sl-SI" b="1" dirty="0" err="1"/>
              <a:t>D'Herelle</a:t>
            </a:r>
            <a:r>
              <a:rPr lang="sl-SI" dirty="0"/>
              <a:t> - V nekaj mesecih je v Indiji zaustavil epidemijo kolere s tem, da je kulturo bakteriofagov dodajal v vodnjake po indijskem podeželju. </a:t>
            </a:r>
          </a:p>
          <a:p>
            <a:endParaRPr lang="sl-SI" dirty="0"/>
          </a:p>
        </p:txBody>
      </p:sp>
    </p:spTree>
    <p:extLst>
      <p:ext uri="{BB962C8B-B14F-4D97-AF65-F5344CB8AC3E}">
        <p14:creationId xmlns:p14="http://schemas.microsoft.com/office/powerpoint/2010/main" val="37385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131FA4-3AA7-450A-9246-A7D47FAC0493}"/>
              </a:ext>
            </a:extLst>
          </p:cNvPr>
          <p:cNvSpPr>
            <a:spLocks noGrp="1"/>
          </p:cNvSpPr>
          <p:nvPr>
            <p:ph type="title"/>
          </p:nvPr>
        </p:nvSpPr>
        <p:spPr/>
        <p:txBody>
          <a:bodyPr/>
          <a:lstStyle/>
          <a:p>
            <a:r>
              <a:rPr lang="sl-SI" dirty="0"/>
              <a:t>Antibiotiki proti bakteriofagom</a:t>
            </a:r>
          </a:p>
        </p:txBody>
      </p:sp>
      <p:sp>
        <p:nvSpPr>
          <p:cNvPr id="3" name="Označba mesta vsebine 2">
            <a:extLst>
              <a:ext uri="{FF2B5EF4-FFF2-40B4-BE49-F238E27FC236}">
                <a16:creationId xmlns:a16="http://schemas.microsoft.com/office/drawing/2014/main" id="{176D9C89-1917-4540-B3F9-2818FD65BCD2}"/>
              </a:ext>
            </a:extLst>
          </p:cNvPr>
          <p:cNvSpPr>
            <a:spLocks noGrp="1"/>
          </p:cNvSpPr>
          <p:nvPr>
            <p:ph idx="1"/>
          </p:nvPr>
        </p:nvSpPr>
        <p:spPr/>
        <p:txBody>
          <a:bodyPr/>
          <a:lstStyle/>
          <a:p>
            <a:r>
              <a:rPr lang="sl-SI" dirty="0"/>
              <a:t>zdravljenje s pomočjo le-teh namreč vključuje viruse, ki so dolgo časa veljali zgolj za škodljive (pomisleki, dvomi,…antibiotiki veliko bolje sprejeti)</a:t>
            </a:r>
          </a:p>
          <a:p>
            <a:r>
              <a:rPr lang="sl-SI" dirty="0"/>
              <a:t>prednost </a:t>
            </a:r>
            <a:r>
              <a:rPr lang="sl-SI" dirty="0" err="1"/>
              <a:t>bakteriofagne</a:t>
            </a:r>
            <a:r>
              <a:rPr lang="sl-SI" dirty="0"/>
              <a:t> terapije pred zdravljenjem z antibiotiki je </a:t>
            </a:r>
            <a:r>
              <a:rPr lang="sl-SI" b="1" dirty="0"/>
              <a:t>eksponentna rast</a:t>
            </a:r>
            <a:r>
              <a:rPr lang="sl-SI" dirty="0"/>
              <a:t> (izredno hitra namnožitev v telesu) : (antibiotiki, jemanje dalja časa)</a:t>
            </a:r>
          </a:p>
          <a:p>
            <a:r>
              <a:rPr lang="sl-SI" dirty="0"/>
              <a:t>prisotnost bakterij = prisotnost bakteriofagov</a:t>
            </a:r>
          </a:p>
        </p:txBody>
      </p:sp>
    </p:spTree>
    <p:extLst>
      <p:ext uri="{BB962C8B-B14F-4D97-AF65-F5344CB8AC3E}">
        <p14:creationId xmlns:p14="http://schemas.microsoft.com/office/powerpoint/2010/main" val="339351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B041FDA-ADBE-4D47-85A2-01EF9513033C}"/>
              </a:ext>
            </a:extLst>
          </p:cNvPr>
          <p:cNvSpPr>
            <a:spLocks noGrp="1"/>
          </p:cNvSpPr>
          <p:nvPr>
            <p:ph idx="1"/>
          </p:nvPr>
        </p:nvSpPr>
        <p:spPr>
          <a:xfrm>
            <a:off x="838200" y="770965"/>
            <a:ext cx="10515600" cy="5405998"/>
          </a:xfrm>
        </p:spPr>
        <p:txBody>
          <a:bodyPr/>
          <a:lstStyle/>
          <a:p>
            <a:r>
              <a:rPr lang="sl-SI" dirty="0"/>
              <a:t>prednost bakteriofagov je tudi njihova </a:t>
            </a:r>
            <a:r>
              <a:rPr lang="sl-SI" b="1" dirty="0"/>
              <a:t>visoka specifičnost </a:t>
            </a:r>
            <a:r>
              <a:rPr lang="sl-SI" dirty="0"/>
              <a:t>za točno določeno bakterijo, zaradi česar ne povzročajo stranskih učinkov (antibiotiki da) </a:t>
            </a:r>
          </a:p>
          <a:p>
            <a:endParaRPr lang="sl-SI" dirty="0"/>
          </a:p>
          <a:p>
            <a:r>
              <a:rPr lang="sl-SI" dirty="0"/>
              <a:t>če bakterija razvije odpornost proti bakteriofagu, lahko le v nekaj dneh najdemo drug primeren bakteriofag </a:t>
            </a:r>
          </a:p>
        </p:txBody>
      </p:sp>
    </p:spTree>
    <p:extLst>
      <p:ext uri="{BB962C8B-B14F-4D97-AF65-F5344CB8AC3E}">
        <p14:creationId xmlns:p14="http://schemas.microsoft.com/office/powerpoint/2010/main" val="189395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D6F7F9-A6CE-468E-8EC9-EA3D9C84E2BA}"/>
              </a:ext>
            </a:extLst>
          </p:cNvPr>
          <p:cNvSpPr>
            <a:spLocks noGrp="1"/>
          </p:cNvSpPr>
          <p:nvPr>
            <p:ph type="title"/>
          </p:nvPr>
        </p:nvSpPr>
        <p:spPr/>
        <p:txBody>
          <a:bodyPr/>
          <a:lstStyle/>
          <a:p>
            <a:endParaRPr lang="sl-SI" dirty="0"/>
          </a:p>
        </p:txBody>
      </p:sp>
      <p:sp>
        <p:nvSpPr>
          <p:cNvPr id="3" name="Označba mesta vsebine 2">
            <a:extLst>
              <a:ext uri="{FF2B5EF4-FFF2-40B4-BE49-F238E27FC236}">
                <a16:creationId xmlns:a16="http://schemas.microsoft.com/office/drawing/2014/main" id="{D1ACAACC-C79C-46DA-AA37-9CB57B0C2CA7}"/>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48FCBD30-C054-4FB1-88B2-610D18E5CB46}"/>
              </a:ext>
            </a:extLst>
          </p:cNvPr>
          <p:cNvPicPr>
            <a:picLocks noChangeAspect="1"/>
          </p:cNvPicPr>
          <p:nvPr/>
        </p:nvPicPr>
        <p:blipFill>
          <a:blip r:embed="rId2"/>
          <a:stretch>
            <a:fillRect/>
          </a:stretch>
        </p:blipFill>
        <p:spPr>
          <a:xfrm>
            <a:off x="1112348" y="1156447"/>
            <a:ext cx="9679077" cy="4858871"/>
          </a:xfrm>
          <a:prstGeom prst="rect">
            <a:avLst/>
          </a:prstGeom>
        </p:spPr>
      </p:pic>
    </p:spTree>
    <p:extLst>
      <p:ext uri="{BB962C8B-B14F-4D97-AF65-F5344CB8AC3E}">
        <p14:creationId xmlns:p14="http://schemas.microsoft.com/office/powerpoint/2010/main" val="620490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1FCBA2-6DE8-420D-BCA9-A9BF9DC00A50}"/>
              </a:ext>
            </a:extLst>
          </p:cNvPr>
          <p:cNvSpPr>
            <a:spLocks noGrp="1"/>
          </p:cNvSpPr>
          <p:nvPr>
            <p:ph type="title"/>
          </p:nvPr>
        </p:nvSpPr>
        <p:spPr/>
        <p:txBody>
          <a:bodyPr/>
          <a:lstStyle/>
          <a:p>
            <a:r>
              <a:rPr lang="sl-SI" dirty="0"/>
              <a:t>Omejitve?</a:t>
            </a:r>
          </a:p>
        </p:txBody>
      </p:sp>
      <p:sp>
        <p:nvSpPr>
          <p:cNvPr id="3" name="Označba mesta vsebine 2">
            <a:extLst>
              <a:ext uri="{FF2B5EF4-FFF2-40B4-BE49-F238E27FC236}">
                <a16:creationId xmlns:a16="http://schemas.microsoft.com/office/drawing/2014/main" id="{3206148E-EB1F-461D-BAA1-D0D916C12FDF}"/>
              </a:ext>
            </a:extLst>
          </p:cNvPr>
          <p:cNvSpPr>
            <a:spLocks noGrp="1"/>
          </p:cNvSpPr>
          <p:nvPr>
            <p:ph idx="1"/>
          </p:nvPr>
        </p:nvSpPr>
        <p:spPr/>
        <p:txBody>
          <a:bodyPr>
            <a:normAutofit fontScale="92500" lnSpcReduction="20000"/>
          </a:bodyPr>
          <a:lstStyle/>
          <a:p>
            <a:r>
              <a:rPr lang="sl-SI" b="1" dirty="0"/>
              <a:t>Tvorba protiteles v telesu</a:t>
            </a:r>
            <a:r>
              <a:rPr lang="sl-SI" dirty="0"/>
              <a:t>, ki izničujejo in onemogočajo delovanje bakteriofagov. (protitelesa viruse razkrajajo in ti se tako izločajo iz telesa; delovanje bakteriofagov hitrejše kot imunski odgovor telesa - problem pri ponovni uporabi istih bakteriofagov -  telo ima namreč že izdelan načrt za imunski odgovor, kar pomeni, da moramo uporabiti drugačen nabor bakteriofagov. Telo se namreč bakteriofagov iz prve uporabe znebi še preden lahko ti uspešno odstranijo bakterije.</a:t>
            </a:r>
          </a:p>
          <a:p>
            <a:endParaRPr lang="sl-SI" dirty="0"/>
          </a:p>
          <a:p>
            <a:endParaRPr lang="sl-SI" dirty="0"/>
          </a:p>
          <a:p>
            <a:r>
              <a:rPr lang="sl-SI" dirty="0"/>
              <a:t>Omejitev in tudi prednost - </a:t>
            </a:r>
            <a:r>
              <a:rPr lang="sl-SI" b="1" dirty="0"/>
              <a:t>visoka specifičnost </a:t>
            </a:r>
            <a:r>
              <a:rPr lang="sl-SI" dirty="0"/>
              <a:t>(uporabimo lahko </a:t>
            </a:r>
            <a:r>
              <a:rPr lang="sl-SI" dirty="0" err="1"/>
              <a:t>bakteriofagni</a:t>
            </a:r>
            <a:r>
              <a:rPr lang="sl-SI" dirty="0"/>
              <a:t> koktajl – hitra, vendar morda ne tako učinkovita možnost. Pri tem gre za več vrst bakteriofagov, le-ti pa so zastopani v manjših količinah).</a:t>
            </a:r>
            <a:br>
              <a:rPr lang="sl-SI" dirty="0"/>
            </a:br>
            <a:endParaRPr lang="sl-SI" dirty="0"/>
          </a:p>
        </p:txBody>
      </p:sp>
    </p:spTree>
    <p:extLst>
      <p:ext uri="{BB962C8B-B14F-4D97-AF65-F5344CB8AC3E}">
        <p14:creationId xmlns:p14="http://schemas.microsoft.com/office/powerpoint/2010/main" val="21763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7A526A-BC62-40C8-BF6E-7347D9F92179}"/>
              </a:ext>
            </a:extLst>
          </p:cNvPr>
          <p:cNvSpPr>
            <a:spLocks noGrp="1"/>
          </p:cNvSpPr>
          <p:nvPr>
            <p:ph type="title"/>
          </p:nvPr>
        </p:nvSpPr>
        <p:spPr/>
        <p:txBody>
          <a:bodyPr/>
          <a:lstStyle/>
          <a:p>
            <a:r>
              <a:rPr lang="sl-SI" dirty="0">
                <a:latin typeface="Arial Black" panose="020B0A04020102020204" pitchFamily="34" charset="0"/>
              </a:rPr>
              <a:t>Korona virus</a:t>
            </a:r>
          </a:p>
        </p:txBody>
      </p:sp>
      <p:sp>
        <p:nvSpPr>
          <p:cNvPr id="3" name="Označba mesta vsebine 2">
            <a:extLst>
              <a:ext uri="{FF2B5EF4-FFF2-40B4-BE49-F238E27FC236}">
                <a16:creationId xmlns:a16="http://schemas.microsoft.com/office/drawing/2014/main" id="{AF690E8A-67C6-4628-B9FD-FF6AEA89AF88}"/>
              </a:ext>
            </a:extLst>
          </p:cNvPr>
          <p:cNvSpPr>
            <a:spLocks noGrp="1"/>
          </p:cNvSpPr>
          <p:nvPr>
            <p:ph idx="1"/>
          </p:nvPr>
        </p:nvSpPr>
        <p:spPr/>
        <p:txBody>
          <a:bodyPr/>
          <a:lstStyle/>
          <a:p>
            <a:endParaRPr lang="sl-SI" dirty="0"/>
          </a:p>
        </p:txBody>
      </p:sp>
      <p:pic>
        <p:nvPicPr>
          <p:cNvPr id="5" name="Slika 4">
            <a:extLst>
              <a:ext uri="{FF2B5EF4-FFF2-40B4-BE49-F238E27FC236}">
                <a16:creationId xmlns:a16="http://schemas.microsoft.com/office/drawing/2014/main" id="{AF69C20E-9B54-40DC-87CB-DE9E17382744}"/>
              </a:ext>
            </a:extLst>
          </p:cNvPr>
          <p:cNvPicPr>
            <a:picLocks noChangeAspect="1"/>
          </p:cNvPicPr>
          <p:nvPr/>
        </p:nvPicPr>
        <p:blipFill>
          <a:blip r:embed="rId2"/>
          <a:stretch>
            <a:fillRect/>
          </a:stretch>
        </p:blipFill>
        <p:spPr>
          <a:xfrm>
            <a:off x="1185538" y="1524000"/>
            <a:ext cx="8568379" cy="5248132"/>
          </a:xfrm>
          <a:prstGeom prst="rect">
            <a:avLst/>
          </a:prstGeom>
        </p:spPr>
      </p:pic>
    </p:spTree>
    <p:extLst>
      <p:ext uri="{BB962C8B-B14F-4D97-AF65-F5344CB8AC3E}">
        <p14:creationId xmlns:p14="http://schemas.microsoft.com/office/powerpoint/2010/main" val="3339484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49B813-CB32-4081-B3A2-43AB08B5A4BA}"/>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33D5BE52-ACFB-4ADE-A971-1A6892E02254}"/>
              </a:ext>
            </a:extLst>
          </p:cNvPr>
          <p:cNvSpPr>
            <a:spLocks noGrp="1"/>
          </p:cNvSpPr>
          <p:nvPr>
            <p:ph idx="1"/>
          </p:nvPr>
        </p:nvSpPr>
        <p:spPr/>
        <p:txBody>
          <a:bodyPr/>
          <a:lstStyle/>
          <a:p>
            <a:r>
              <a:rPr lang="sl-SI" dirty="0">
                <a:hlinkClick r:id="rId2"/>
              </a:rPr>
              <a:t>https://www.imunoglukan.si/imunoblog/clanek/naslov/kaj-so-virusi-kako-se-razmnozujejo-in-kako-deluje-nas-imunski-sistem-1/</a:t>
            </a:r>
          </a:p>
          <a:p>
            <a:r>
              <a:rPr lang="sl-SI" dirty="0">
                <a:hlinkClick r:id="rId3"/>
              </a:rPr>
              <a:t>https://www.defendyl.si/sl/clanek/kaj-so-virusi-kako-se-razmnozujejo-in-kako-deluje-nas-imunski-sistem</a:t>
            </a:r>
            <a:r>
              <a:rPr lang="sl-SI" dirty="0"/>
              <a:t> </a:t>
            </a:r>
          </a:p>
        </p:txBody>
      </p:sp>
    </p:spTree>
    <p:extLst>
      <p:ext uri="{BB962C8B-B14F-4D97-AF65-F5344CB8AC3E}">
        <p14:creationId xmlns:p14="http://schemas.microsoft.com/office/powerpoint/2010/main" val="3589888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AAEEA5-AB47-47FD-8A26-2A21CB6D91D8}"/>
              </a:ext>
            </a:extLst>
          </p:cNvPr>
          <p:cNvSpPr>
            <a:spLocks noGrp="1"/>
          </p:cNvSpPr>
          <p:nvPr>
            <p:ph type="title"/>
          </p:nvPr>
        </p:nvSpPr>
        <p:spPr/>
        <p:txBody>
          <a:bodyPr/>
          <a:lstStyle/>
          <a:p>
            <a:r>
              <a:rPr lang="sl-SI" dirty="0">
                <a:latin typeface="Arial Black" panose="020B0A04020102020204" pitchFamily="34" charset="0"/>
              </a:rPr>
              <a:t>Virusne bolezni </a:t>
            </a:r>
          </a:p>
        </p:txBody>
      </p:sp>
      <p:sp>
        <p:nvSpPr>
          <p:cNvPr id="3" name="Označba mesta vsebine 2">
            <a:extLst>
              <a:ext uri="{FF2B5EF4-FFF2-40B4-BE49-F238E27FC236}">
                <a16:creationId xmlns:a16="http://schemas.microsoft.com/office/drawing/2014/main" id="{045F6A25-BDE2-458A-A38A-0AF8F40B290C}"/>
              </a:ext>
            </a:extLst>
          </p:cNvPr>
          <p:cNvSpPr>
            <a:spLocks noGrp="1"/>
          </p:cNvSpPr>
          <p:nvPr>
            <p:ph idx="1"/>
          </p:nvPr>
        </p:nvSpPr>
        <p:spPr/>
        <p:txBody>
          <a:bodyPr/>
          <a:lstStyle/>
          <a:p>
            <a:r>
              <a:rPr lang="sl-SI" dirty="0"/>
              <a:t>Črne koze, genitalni herpes, infekcijska </a:t>
            </a:r>
            <a:r>
              <a:rPr lang="sl-SI" dirty="0" err="1"/>
              <a:t>mononukleoza</a:t>
            </a:r>
            <a:r>
              <a:rPr lang="sl-SI" dirty="0"/>
              <a:t>, hepatitis, ošpice, klopni </a:t>
            </a:r>
            <a:r>
              <a:rPr lang="sl-SI" dirty="0" err="1"/>
              <a:t>meningoencefalitis</a:t>
            </a:r>
            <a:r>
              <a:rPr lang="sl-SI" dirty="0"/>
              <a:t>, rak materničnega vratu, steklina, opičje koze, mrzlica </a:t>
            </a:r>
            <a:r>
              <a:rPr lang="sl-SI" dirty="0" err="1"/>
              <a:t>zika</a:t>
            </a:r>
            <a:r>
              <a:rPr lang="sl-SI" dirty="0"/>
              <a:t>, …</a:t>
            </a:r>
          </a:p>
        </p:txBody>
      </p:sp>
    </p:spTree>
    <p:extLst>
      <p:ext uri="{BB962C8B-B14F-4D97-AF65-F5344CB8AC3E}">
        <p14:creationId xmlns:p14="http://schemas.microsoft.com/office/powerpoint/2010/main" val="74014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6FA4B8-EB37-438C-BE85-BCF777F0E65C}"/>
              </a:ext>
            </a:extLst>
          </p:cNvPr>
          <p:cNvSpPr>
            <a:spLocks noGrp="1"/>
          </p:cNvSpPr>
          <p:nvPr>
            <p:ph type="title"/>
          </p:nvPr>
        </p:nvSpPr>
        <p:spPr/>
        <p:txBody>
          <a:bodyPr/>
          <a:lstStyle/>
          <a:p>
            <a:r>
              <a:rPr lang="sl-SI" dirty="0">
                <a:latin typeface="Arial Black" panose="020B0A04020102020204" pitchFamily="34" charset="0"/>
              </a:rPr>
              <a:t>Louis Pasteur (1822 -1895)</a:t>
            </a:r>
          </a:p>
        </p:txBody>
      </p:sp>
      <p:sp>
        <p:nvSpPr>
          <p:cNvPr id="3" name="Označba mesta vsebine 2">
            <a:extLst>
              <a:ext uri="{FF2B5EF4-FFF2-40B4-BE49-F238E27FC236}">
                <a16:creationId xmlns:a16="http://schemas.microsoft.com/office/drawing/2014/main" id="{79BEBFFD-8F33-4353-B593-5DCD2BCC66DA}"/>
              </a:ext>
            </a:extLst>
          </p:cNvPr>
          <p:cNvSpPr>
            <a:spLocks noGrp="1"/>
          </p:cNvSpPr>
          <p:nvPr>
            <p:ph idx="1"/>
          </p:nvPr>
        </p:nvSpPr>
        <p:spPr/>
        <p:txBody>
          <a:bodyPr/>
          <a:lstStyle/>
          <a:p>
            <a:r>
              <a:rPr lang="sl-SI" dirty="0"/>
              <a:t>Prvi uporabi postopek za zmanjšanje števila mikrobov (pasterizacijo).</a:t>
            </a:r>
          </a:p>
          <a:p>
            <a:r>
              <a:rPr lang="sl-SI" dirty="0"/>
              <a:t>Ukvarja se z antraksom, boleznijo sviloprejk. </a:t>
            </a:r>
          </a:p>
          <a:p>
            <a:r>
              <a:rPr lang="sl-SI" dirty="0"/>
              <a:t>Prvič aplicira oslabljen živ mikrob v človeka (steklina).</a:t>
            </a:r>
          </a:p>
        </p:txBody>
      </p:sp>
    </p:spTree>
    <p:extLst>
      <p:ext uri="{BB962C8B-B14F-4D97-AF65-F5344CB8AC3E}">
        <p14:creationId xmlns:p14="http://schemas.microsoft.com/office/powerpoint/2010/main" val="194214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A1D70A-4F66-4C31-A26A-A190860D7668}"/>
              </a:ext>
            </a:extLst>
          </p:cNvPr>
          <p:cNvSpPr>
            <a:spLocks noGrp="1"/>
          </p:cNvSpPr>
          <p:nvPr>
            <p:ph type="title"/>
          </p:nvPr>
        </p:nvSpPr>
        <p:spPr/>
        <p:txBody>
          <a:bodyPr/>
          <a:lstStyle/>
          <a:p>
            <a:r>
              <a:rPr lang="sl-SI" dirty="0">
                <a:latin typeface="Arial Black" panose="020B0A04020102020204" pitchFamily="34" charset="0"/>
              </a:rPr>
              <a:t>PRIONI</a:t>
            </a:r>
          </a:p>
        </p:txBody>
      </p:sp>
      <p:sp>
        <p:nvSpPr>
          <p:cNvPr id="3" name="Označba mesta vsebine 2">
            <a:extLst>
              <a:ext uri="{FF2B5EF4-FFF2-40B4-BE49-F238E27FC236}">
                <a16:creationId xmlns:a16="http://schemas.microsoft.com/office/drawing/2014/main" id="{D8592C01-EC2A-402D-B733-DB45D849A6A1}"/>
              </a:ext>
            </a:extLst>
          </p:cNvPr>
          <p:cNvSpPr>
            <a:spLocks noGrp="1"/>
          </p:cNvSpPr>
          <p:nvPr>
            <p:ph idx="1"/>
          </p:nvPr>
        </p:nvSpPr>
        <p:spPr/>
        <p:txBody>
          <a:bodyPr/>
          <a:lstStyle/>
          <a:p>
            <a:r>
              <a:rPr lang="sl-SI" b="1" dirty="0"/>
              <a:t>Prion</a:t>
            </a:r>
            <a:r>
              <a:rPr lang="sl-SI" dirty="0"/>
              <a:t> (infektivni delec)</a:t>
            </a:r>
            <a:r>
              <a:rPr lang="sl-SI" baseline="30000" dirty="0"/>
              <a:t> </a:t>
            </a:r>
            <a:r>
              <a:rPr lang="sl-SI" dirty="0"/>
              <a:t>je domnevni prenosljivi povzročitelj spongiformnih encefalopatij, ki je v celoti sestavljen iz napačno zvitega prionskega proteina.</a:t>
            </a:r>
          </a:p>
          <a:p>
            <a:endParaRPr lang="sl-SI" dirty="0"/>
          </a:p>
        </p:txBody>
      </p:sp>
      <p:pic>
        <p:nvPicPr>
          <p:cNvPr id="4" name="Slika 3">
            <a:extLst>
              <a:ext uri="{FF2B5EF4-FFF2-40B4-BE49-F238E27FC236}">
                <a16:creationId xmlns:a16="http://schemas.microsoft.com/office/drawing/2014/main" id="{38B224FD-D020-4FD0-AC53-A37358144C1A}"/>
              </a:ext>
            </a:extLst>
          </p:cNvPr>
          <p:cNvPicPr>
            <a:picLocks noChangeAspect="1"/>
          </p:cNvPicPr>
          <p:nvPr/>
        </p:nvPicPr>
        <p:blipFill>
          <a:blip r:embed="rId2"/>
          <a:stretch>
            <a:fillRect/>
          </a:stretch>
        </p:blipFill>
        <p:spPr>
          <a:xfrm>
            <a:off x="546846" y="3643779"/>
            <a:ext cx="5065059" cy="2849096"/>
          </a:xfrm>
          <a:prstGeom prst="rect">
            <a:avLst/>
          </a:prstGeom>
        </p:spPr>
      </p:pic>
      <p:pic>
        <p:nvPicPr>
          <p:cNvPr id="5" name="Slika 4">
            <a:extLst>
              <a:ext uri="{FF2B5EF4-FFF2-40B4-BE49-F238E27FC236}">
                <a16:creationId xmlns:a16="http://schemas.microsoft.com/office/drawing/2014/main" id="{5CF67E91-BFF8-498C-B67E-71DCFD8F1693}"/>
              </a:ext>
            </a:extLst>
          </p:cNvPr>
          <p:cNvPicPr>
            <a:picLocks noChangeAspect="1"/>
          </p:cNvPicPr>
          <p:nvPr/>
        </p:nvPicPr>
        <p:blipFill>
          <a:blip r:embed="rId3"/>
          <a:stretch>
            <a:fillRect/>
          </a:stretch>
        </p:blipFill>
        <p:spPr>
          <a:xfrm>
            <a:off x="6457109" y="2654113"/>
            <a:ext cx="4638675" cy="4095750"/>
          </a:xfrm>
          <a:prstGeom prst="rect">
            <a:avLst/>
          </a:prstGeom>
        </p:spPr>
      </p:pic>
    </p:spTree>
    <p:extLst>
      <p:ext uri="{BB962C8B-B14F-4D97-AF65-F5344CB8AC3E}">
        <p14:creationId xmlns:p14="http://schemas.microsoft.com/office/powerpoint/2010/main" val="3742386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D3D823-F3C9-4F93-BCA7-AE57BACB0001}"/>
              </a:ext>
            </a:extLst>
          </p:cNvPr>
          <p:cNvSpPr>
            <a:spLocks noGrp="1"/>
          </p:cNvSpPr>
          <p:nvPr>
            <p:ph type="title"/>
          </p:nvPr>
        </p:nvSpPr>
        <p:spPr/>
        <p:txBody>
          <a:bodyPr/>
          <a:lstStyle/>
          <a:p>
            <a:r>
              <a:rPr lang="sl-SI" dirty="0"/>
              <a:t>Prioni</a:t>
            </a:r>
          </a:p>
        </p:txBody>
      </p:sp>
      <p:sp>
        <p:nvSpPr>
          <p:cNvPr id="3" name="Označba mesta vsebine 2">
            <a:extLst>
              <a:ext uri="{FF2B5EF4-FFF2-40B4-BE49-F238E27FC236}">
                <a16:creationId xmlns:a16="http://schemas.microsoft.com/office/drawing/2014/main" id="{9C18CEA6-29C5-4D98-ADC7-55EDE54BE087}"/>
              </a:ext>
            </a:extLst>
          </p:cNvPr>
          <p:cNvSpPr>
            <a:spLocks noGrp="1"/>
          </p:cNvSpPr>
          <p:nvPr>
            <p:ph idx="1"/>
          </p:nvPr>
        </p:nvSpPr>
        <p:spPr/>
        <p:txBody>
          <a:bodyPr/>
          <a:lstStyle/>
          <a:p>
            <a:pPr marL="0" indent="0">
              <a:buNone/>
            </a:pPr>
            <a:r>
              <a:rPr lang="sl-SI" dirty="0"/>
              <a:t>Prioni podirajo tri centralne dogme v biološkem svetu: </a:t>
            </a:r>
          </a:p>
          <a:p>
            <a:pPr marL="0" indent="0">
              <a:buNone/>
            </a:pPr>
            <a:r>
              <a:rPr lang="sl-SI" dirty="0"/>
              <a:t>• proteinski infekcijski agens (ni virus, bakterija, gliva, pražival) </a:t>
            </a:r>
          </a:p>
          <a:p>
            <a:pPr marL="0" indent="0">
              <a:buNone/>
            </a:pPr>
            <a:r>
              <a:rPr lang="sl-SI" dirty="0"/>
              <a:t>• infekcijska bolezen ne more biti sočasno dedna in prenosljiva </a:t>
            </a:r>
          </a:p>
          <a:p>
            <a:pPr marL="0" indent="0">
              <a:buNone/>
            </a:pPr>
            <a:r>
              <a:rPr lang="sl-SI" dirty="0"/>
              <a:t>• infekcijske prenosljive bolezni vedno potrebujejo za prenos genetski material v obliki DNA ali RNA, protein se ne more podvojevati brez nukleinskih kislin</a:t>
            </a:r>
          </a:p>
        </p:txBody>
      </p:sp>
    </p:spTree>
    <p:extLst>
      <p:ext uri="{BB962C8B-B14F-4D97-AF65-F5344CB8AC3E}">
        <p14:creationId xmlns:p14="http://schemas.microsoft.com/office/powerpoint/2010/main" val="1241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0BDC978-6B73-404F-85CA-373A87B03985}"/>
              </a:ext>
            </a:extLst>
          </p:cNvPr>
          <p:cNvSpPr>
            <a:spLocks noGrp="1"/>
          </p:cNvSpPr>
          <p:nvPr>
            <p:ph idx="1"/>
          </p:nvPr>
        </p:nvSpPr>
        <p:spPr>
          <a:xfrm>
            <a:off x="272614" y="140260"/>
            <a:ext cx="8136279" cy="1769222"/>
          </a:xfrm>
        </p:spPr>
        <p:txBody>
          <a:bodyPr>
            <a:normAutofit/>
          </a:bodyPr>
          <a:lstStyle/>
          <a:p>
            <a:r>
              <a:rPr lang="sl-SI" dirty="0"/>
              <a:t>Prioni so vpleteni v številne bolezni sesalcev, kot so </a:t>
            </a:r>
            <a:r>
              <a:rPr lang="sl-SI" dirty="0" err="1"/>
              <a:t>bovina</a:t>
            </a:r>
            <a:r>
              <a:rPr lang="sl-SI" dirty="0"/>
              <a:t> spongiformna encefalopatija (BSE, znana tudi kot </a:t>
            </a:r>
            <a:r>
              <a:rPr lang="sl-SI" i="1" dirty="0"/>
              <a:t>bolezen norih krav</a:t>
            </a:r>
            <a:r>
              <a:rPr lang="sl-SI" dirty="0"/>
              <a:t>) pri govedu in Creutzfeldt-Jakobova bolezen (CJD) pri človeku. </a:t>
            </a:r>
          </a:p>
        </p:txBody>
      </p:sp>
      <p:pic>
        <p:nvPicPr>
          <p:cNvPr id="4" name="Slika 3">
            <a:extLst>
              <a:ext uri="{FF2B5EF4-FFF2-40B4-BE49-F238E27FC236}">
                <a16:creationId xmlns:a16="http://schemas.microsoft.com/office/drawing/2014/main" id="{798ECCB0-D63E-4B14-9FD9-7808547E0671}"/>
              </a:ext>
            </a:extLst>
          </p:cNvPr>
          <p:cNvPicPr>
            <a:picLocks noChangeAspect="1"/>
          </p:cNvPicPr>
          <p:nvPr/>
        </p:nvPicPr>
        <p:blipFill rotWithShape="1">
          <a:blip r:embed="rId2"/>
          <a:srcRect t="50000"/>
          <a:stretch/>
        </p:blipFill>
        <p:spPr>
          <a:xfrm rot="16200000">
            <a:off x="6604828" y="1929574"/>
            <a:ext cx="6602163" cy="2743015"/>
          </a:xfrm>
          <a:prstGeom prst="rect">
            <a:avLst/>
          </a:prstGeom>
        </p:spPr>
      </p:pic>
      <p:pic>
        <p:nvPicPr>
          <p:cNvPr id="5" name="Slika 4">
            <a:extLst>
              <a:ext uri="{FF2B5EF4-FFF2-40B4-BE49-F238E27FC236}">
                <a16:creationId xmlns:a16="http://schemas.microsoft.com/office/drawing/2014/main" id="{5EB17A6F-B9F0-4CD3-827E-928A38677F01}"/>
              </a:ext>
            </a:extLst>
          </p:cNvPr>
          <p:cNvPicPr>
            <a:picLocks noChangeAspect="1"/>
          </p:cNvPicPr>
          <p:nvPr/>
        </p:nvPicPr>
        <p:blipFill>
          <a:blip r:embed="rId3"/>
          <a:stretch>
            <a:fillRect/>
          </a:stretch>
        </p:blipFill>
        <p:spPr>
          <a:xfrm>
            <a:off x="1173066" y="1909482"/>
            <a:ext cx="4582516" cy="4643718"/>
          </a:xfrm>
          <a:prstGeom prst="rect">
            <a:avLst/>
          </a:prstGeom>
        </p:spPr>
      </p:pic>
    </p:spTree>
    <p:extLst>
      <p:ext uri="{BB962C8B-B14F-4D97-AF65-F5344CB8AC3E}">
        <p14:creationId xmlns:p14="http://schemas.microsoft.com/office/powerpoint/2010/main" val="2104952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1CAF1B-6E02-4067-898D-2E249ACC134E}"/>
              </a:ext>
            </a:extLst>
          </p:cNvPr>
          <p:cNvSpPr>
            <a:spLocks noGrp="1"/>
          </p:cNvSpPr>
          <p:nvPr>
            <p:ph type="title"/>
          </p:nvPr>
        </p:nvSpPr>
        <p:spPr/>
        <p:txBody>
          <a:bodyPr/>
          <a:lstStyle/>
          <a:p>
            <a:endParaRPr lang="sl-SI" dirty="0"/>
          </a:p>
        </p:txBody>
      </p:sp>
      <p:sp>
        <p:nvSpPr>
          <p:cNvPr id="3" name="Označba mesta vsebine 2">
            <a:extLst>
              <a:ext uri="{FF2B5EF4-FFF2-40B4-BE49-F238E27FC236}">
                <a16:creationId xmlns:a16="http://schemas.microsoft.com/office/drawing/2014/main" id="{AA4A0E0D-77E9-47F7-AE73-E8AE690AFB46}"/>
              </a:ext>
            </a:extLst>
          </p:cNvPr>
          <p:cNvSpPr>
            <a:spLocks noGrp="1"/>
          </p:cNvSpPr>
          <p:nvPr>
            <p:ph idx="1"/>
          </p:nvPr>
        </p:nvSpPr>
        <p:spPr/>
        <p:txBody>
          <a:bodyPr/>
          <a:lstStyle/>
          <a:p>
            <a:r>
              <a:rPr lang="sl-SI" dirty="0">
                <a:hlinkClick r:id="rId2"/>
              </a:rPr>
              <a:t>https://www.nijz.si/sl/prioni-v-zivilih</a:t>
            </a:r>
            <a:r>
              <a:rPr lang="sl-SI" dirty="0"/>
              <a:t> </a:t>
            </a:r>
          </a:p>
          <a:p>
            <a:endParaRPr lang="sl-SI" dirty="0"/>
          </a:p>
          <a:p>
            <a:r>
              <a:rPr lang="sl-SI" dirty="0">
                <a:hlinkClick r:id="rId3"/>
              </a:rPr>
              <a:t>https://www.nijz.si/sl/creutzfeldt-jakobova-bolezen-cjb</a:t>
            </a:r>
            <a:r>
              <a:rPr lang="sl-SI" dirty="0"/>
              <a:t> </a:t>
            </a:r>
          </a:p>
        </p:txBody>
      </p:sp>
    </p:spTree>
    <p:extLst>
      <p:ext uri="{BB962C8B-B14F-4D97-AF65-F5344CB8AC3E}">
        <p14:creationId xmlns:p14="http://schemas.microsoft.com/office/powerpoint/2010/main" val="155040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D4C91C-1520-4815-8DE5-F82A827AED37}"/>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5AF65E2B-CBDB-4144-A9F7-089AB02C005C}"/>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F8EC0960-B12A-49C4-AE42-1C6EBAD859E7}"/>
              </a:ext>
            </a:extLst>
          </p:cNvPr>
          <p:cNvPicPr>
            <a:picLocks noChangeAspect="1"/>
          </p:cNvPicPr>
          <p:nvPr/>
        </p:nvPicPr>
        <p:blipFill>
          <a:blip r:embed="rId2"/>
          <a:stretch>
            <a:fillRect/>
          </a:stretch>
        </p:blipFill>
        <p:spPr>
          <a:xfrm>
            <a:off x="1656080" y="241365"/>
            <a:ext cx="8879840" cy="6375270"/>
          </a:xfrm>
          <a:prstGeom prst="rect">
            <a:avLst/>
          </a:prstGeom>
        </p:spPr>
      </p:pic>
    </p:spTree>
    <p:extLst>
      <p:ext uri="{BB962C8B-B14F-4D97-AF65-F5344CB8AC3E}">
        <p14:creationId xmlns:p14="http://schemas.microsoft.com/office/powerpoint/2010/main" val="2258602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8CCEBA-78FF-6B98-E498-C50C84D9F169}"/>
              </a:ext>
            </a:extLst>
          </p:cNvPr>
          <p:cNvSpPr>
            <a:spLocks noGrp="1"/>
          </p:cNvSpPr>
          <p:nvPr>
            <p:ph type="title"/>
          </p:nvPr>
        </p:nvSpPr>
        <p:spPr/>
        <p:txBody>
          <a:bodyPr/>
          <a:lstStyle/>
          <a:p>
            <a:r>
              <a:rPr lang="sl-SI" dirty="0"/>
              <a:t>Ferdinand </a:t>
            </a:r>
            <a:r>
              <a:rPr lang="sl-SI" dirty="0" err="1"/>
              <a:t>Julius</a:t>
            </a:r>
            <a:r>
              <a:rPr lang="sl-SI" dirty="0"/>
              <a:t> </a:t>
            </a:r>
            <a:r>
              <a:rPr lang="sl-SI" dirty="0" err="1"/>
              <a:t>Cohn</a:t>
            </a:r>
            <a:r>
              <a:rPr lang="sl-SI" dirty="0"/>
              <a:t> (1828-1898)</a:t>
            </a:r>
          </a:p>
        </p:txBody>
      </p:sp>
      <p:sp>
        <p:nvSpPr>
          <p:cNvPr id="3" name="Označba mesta vsebine 2">
            <a:extLst>
              <a:ext uri="{FF2B5EF4-FFF2-40B4-BE49-F238E27FC236}">
                <a16:creationId xmlns:a16="http://schemas.microsoft.com/office/drawing/2014/main" id="{BD5C3822-40B2-D504-5734-529316A7BD26}"/>
              </a:ext>
            </a:extLst>
          </p:cNvPr>
          <p:cNvSpPr>
            <a:spLocks noGrp="1"/>
          </p:cNvSpPr>
          <p:nvPr>
            <p:ph idx="1"/>
          </p:nvPr>
        </p:nvSpPr>
        <p:spPr/>
        <p:txBody>
          <a:bodyPr/>
          <a:lstStyle/>
          <a:p>
            <a:endParaRPr lang="sl-SI"/>
          </a:p>
        </p:txBody>
      </p:sp>
    </p:spTree>
    <p:extLst>
      <p:ext uri="{BB962C8B-B14F-4D97-AF65-F5344CB8AC3E}">
        <p14:creationId xmlns:p14="http://schemas.microsoft.com/office/powerpoint/2010/main" val="134568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E1CDD1-3A8F-4AD8-AED9-353E43D89954}"/>
              </a:ext>
            </a:extLst>
          </p:cNvPr>
          <p:cNvSpPr>
            <a:spLocks noGrp="1"/>
          </p:cNvSpPr>
          <p:nvPr>
            <p:ph type="title"/>
          </p:nvPr>
        </p:nvSpPr>
        <p:spPr/>
        <p:txBody>
          <a:bodyPr/>
          <a:lstStyle/>
          <a:p>
            <a:r>
              <a:rPr lang="sl-SI" dirty="0">
                <a:latin typeface="Arial Black" panose="020B0A04020102020204" pitchFamily="34" charset="0"/>
              </a:rPr>
              <a:t>Robert Koch (1843 - 1910)</a:t>
            </a:r>
          </a:p>
        </p:txBody>
      </p:sp>
      <p:sp>
        <p:nvSpPr>
          <p:cNvPr id="3" name="Označba mesta vsebine 2">
            <a:extLst>
              <a:ext uri="{FF2B5EF4-FFF2-40B4-BE49-F238E27FC236}">
                <a16:creationId xmlns:a16="http://schemas.microsoft.com/office/drawing/2014/main" id="{777264AA-B1D5-45E7-B770-845F40E11F79}"/>
              </a:ext>
            </a:extLst>
          </p:cNvPr>
          <p:cNvSpPr>
            <a:spLocks noGrp="1"/>
          </p:cNvSpPr>
          <p:nvPr>
            <p:ph idx="1"/>
          </p:nvPr>
        </p:nvSpPr>
        <p:spPr/>
        <p:txBody>
          <a:bodyPr/>
          <a:lstStyle/>
          <a:p>
            <a:r>
              <a:rPr lang="sl-SI" dirty="0"/>
              <a:t>Odkrije antraks. </a:t>
            </a:r>
          </a:p>
          <a:p>
            <a:r>
              <a:rPr lang="sl-SI" dirty="0"/>
              <a:t>Odkrije povzročitelja tuberkuloze. </a:t>
            </a:r>
          </a:p>
          <a:p>
            <a:r>
              <a:rPr lang="sl-SI" dirty="0"/>
              <a:t>Izboljša trdna gojišča za rast mikroorganizmov. </a:t>
            </a:r>
          </a:p>
          <a:p>
            <a:r>
              <a:rPr lang="sl-SI" dirty="0"/>
              <a:t>Uporablja tehniko čistih kultur za dokazovanje bolezni. </a:t>
            </a:r>
          </a:p>
          <a:p>
            <a:r>
              <a:rPr lang="sl-SI" dirty="0"/>
              <a:t>Postavi Kochove postulate za določanje povzročitelja bolezni (tuberkuloza, kuga, malarija, kolera)</a:t>
            </a:r>
          </a:p>
        </p:txBody>
      </p:sp>
    </p:spTree>
    <p:extLst>
      <p:ext uri="{BB962C8B-B14F-4D97-AF65-F5344CB8AC3E}">
        <p14:creationId xmlns:p14="http://schemas.microsoft.com/office/powerpoint/2010/main" val="365128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1964</Words>
  <Application>Microsoft Office PowerPoint</Application>
  <PresentationFormat>Širokozaslonsko</PresentationFormat>
  <Paragraphs>171</Paragraphs>
  <Slides>63</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63</vt:i4>
      </vt:variant>
    </vt:vector>
  </HeadingPairs>
  <TitlesOfParts>
    <vt:vector size="68" baseType="lpstr">
      <vt:lpstr>Arial</vt:lpstr>
      <vt:lpstr>Arial Black</vt:lpstr>
      <vt:lpstr>Calibri</vt:lpstr>
      <vt:lpstr>Calibri Light</vt:lpstr>
      <vt:lpstr>Officeova tema</vt:lpstr>
      <vt:lpstr>MIKROBIOLOGIJA</vt:lpstr>
      <vt:lpstr>PowerPointova predstavitev</vt:lpstr>
      <vt:lpstr>Uvod v mikrobiologijo</vt:lpstr>
      <vt:lpstr>Spontan nastanek življenja</vt:lpstr>
      <vt:lpstr>PowerPointova predstavitev</vt:lpstr>
      <vt:lpstr>Louis Pasteur (1822 -1895)</vt:lpstr>
      <vt:lpstr>PowerPointova predstavitev</vt:lpstr>
      <vt:lpstr>Ferdinand Julius Cohn (1828-1898)</vt:lpstr>
      <vt:lpstr>Robert Koch (1843 - 1910)</vt:lpstr>
      <vt:lpstr>PowerPointova predstavitev</vt:lpstr>
      <vt:lpstr>PowerPointova predstavitev</vt:lpstr>
      <vt:lpstr>Kochovi postulati</vt:lpstr>
      <vt:lpstr> Martinus Beijerinck (1851-1931)</vt:lpstr>
      <vt:lpstr>Alexander Fleming (1881 - 1955)</vt:lpstr>
      <vt:lpstr>Leto 1979</vt:lpstr>
      <vt:lpstr>1982, Stanley Prusiner</vt:lpstr>
      <vt:lpstr>1983, Kary Mullis</vt:lpstr>
      <vt:lpstr>2003 prvi sintetični virus, Craig Venter</vt:lpstr>
      <vt:lpstr>BAKTERIJE</vt:lpstr>
      <vt:lpstr>PowerPointova predstavitev</vt:lpstr>
      <vt:lpstr>Oblike bakterijskih celic</vt:lpstr>
      <vt:lpstr>Okrogle  bakterije</vt:lpstr>
      <vt:lpstr>Paličaste bakterije</vt:lpstr>
      <vt:lpstr>Spiralne bakterije</vt:lpstr>
      <vt:lpstr>Zgradba bakterij</vt:lpstr>
      <vt:lpstr>Razmnoževanje bakterij</vt:lpstr>
      <vt:lpstr>Konjugacija </vt:lpstr>
      <vt:lpstr>Rezistenca </vt:lpstr>
      <vt:lpstr>PowerPointova predstavitev</vt:lpstr>
      <vt:lpstr>PowerPointova predstavitev</vt:lpstr>
      <vt:lpstr>PowerPointova predstavitev</vt:lpstr>
      <vt:lpstr>Krivulja rasti bakterij </vt:lpstr>
      <vt:lpstr>Bakterijske bolezni</vt:lpstr>
      <vt:lpstr>VIRUSI</vt:lpstr>
      <vt:lpstr>Zgradba virusov</vt:lpstr>
      <vt:lpstr>PowerPointova predstavitev</vt:lpstr>
      <vt:lpstr>PowerPointova predstavitev</vt:lpstr>
      <vt:lpstr>PowerPointova predstavitev</vt:lpstr>
      <vt:lpstr>PowerPointova predstavitev</vt:lpstr>
      <vt:lpstr>Zgradba bakteriofaga</vt:lpstr>
      <vt:lpstr>Razmnoževanje virusov</vt:lpstr>
      <vt:lpstr>Razmnoževanje virusov</vt:lpstr>
      <vt:lpstr>Razmnoževanje virusov</vt:lpstr>
      <vt:lpstr>Razmnoževanje virusov</vt:lpstr>
      <vt:lpstr>Razmnoževanje virusov</vt:lpstr>
      <vt:lpstr>Razmnoževanje virusov</vt:lpstr>
      <vt:lpstr>Kako deluje naš imunski sistem?</vt:lpstr>
      <vt:lpstr>Zdravljenje z bakteriofagi?? </vt:lpstr>
      <vt:lpstr>Bakteriofagno zdravljenje </vt:lpstr>
      <vt:lpstr>PowerPointova predstavitev</vt:lpstr>
      <vt:lpstr>Odkritje</vt:lpstr>
      <vt:lpstr>PowerPointova predstavitev</vt:lpstr>
      <vt:lpstr>Antibiotiki proti bakteriofagom</vt:lpstr>
      <vt:lpstr>PowerPointova predstavitev</vt:lpstr>
      <vt:lpstr>PowerPointova predstavitev</vt:lpstr>
      <vt:lpstr>Omejitve?</vt:lpstr>
      <vt:lpstr>Korona virus</vt:lpstr>
      <vt:lpstr>PowerPointova predstavitev</vt:lpstr>
      <vt:lpstr>Virusne bolezni </vt:lpstr>
      <vt:lpstr>PRIONI</vt:lpstr>
      <vt:lpstr>Prioni</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MIKROBIOLOGIJA</dc:title>
  <dc:creator>Neva Rebolj</dc:creator>
  <cp:lastModifiedBy>Uporabnik</cp:lastModifiedBy>
  <cp:revision>46</cp:revision>
  <dcterms:created xsi:type="dcterms:W3CDTF">2022-06-04T07:17:51Z</dcterms:created>
  <dcterms:modified xsi:type="dcterms:W3CDTF">2025-09-08T10:24:15Z</dcterms:modified>
</cp:coreProperties>
</file>