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39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926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31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44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0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969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49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232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764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23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39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51685DD-56DE-40DC-89DA-E90C2849A9E5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8E08C2-8064-42A0-98E5-991299A9E348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7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retatlas.com/explorers-club/travel-tips/best-places-to-visit-in-europe/" TargetMode="External"/><Relationship Id="rId2" Type="http://schemas.openxmlformats.org/officeDocument/2006/relationships/hyperlink" Target="https://www.planetware.com/europe/top-rated-tourist-attractions-in-europe-cz-1-24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9DDAF5-24AA-46F8-BCB6-D7A0E9C77B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Gospodarstvo </a:t>
            </a:r>
            <a:r>
              <a:rPr lang="sl-SI" dirty="0" err="1"/>
              <a:t>evrope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1E8C2B9-DE74-4692-AFA4-A29BD5D34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7. razred</a:t>
            </a:r>
          </a:p>
        </p:txBody>
      </p:sp>
      <p:pic>
        <p:nvPicPr>
          <p:cNvPr id="1026" name="Picture 2" descr="Europe should develop a joined-up Industrial Strategy – euexperts-bruxelles">
            <a:extLst>
              <a:ext uri="{FF2B5EF4-FFF2-40B4-BE49-F238E27FC236}">
                <a16:creationId xmlns:a16="http://schemas.microsoft.com/office/drawing/2014/main" id="{90D69633-AAF6-4937-B753-E40E279F8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109382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3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5F423D-1B99-4440-9A2A-84F21F57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energetika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91D084-5826-4CA6-AC01-F229C47F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084832"/>
            <a:ext cx="972007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Nekoč: les, voda, premog.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Danes: </a:t>
            </a:r>
            <a:r>
              <a:rPr lang="sl-SI" sz="2400" b="1" dirty="0">
                <a:solidFill>
                  <a:schemeClr val="accent2"/>
                </a:solidFill>
              </a:rPr>
              <a:t>nafta, zemeljski plin</a:t>
            </a:r>
            <a:r>
              <a:rPr lang="sl-SI" sz="2400" dirty="0"/>
              <a:t>, (ponekod tudi jedrska energija).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Velika odvisnost od uvoza fosilnih goriv </a:t>
            </a:r>
            <a:r>
              <a:rPr lang="sl-SI" sz="2400" dirty="0">
                <a:sym typeface="Wingdings" panose="05000000000000000000" pitchFamily="2" charset="2"/>
              </a:rPr>
              <a:t> preusmerjanje držav k </a:t>
            </a:r>
            <a:r>
              <a:rPr lang="sl-SI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obnovljivim virom energije</a:t>
            </a:r>
            <a:r>
              <a:rPr lang="sl-SI" sz="2400" dirty="0">
                <a:sym typeface="Wingdings" panose="05000000000000000000" pitchFamily="2" charset="2"/>
              </a:rPr>
              <a:t> (vodna, Sončeva, vetrna, biomasa).</a:t>
            </a:r>
            <a:endParaRPr lang="sl-SI" sz="2400" dirty="0"/>
          </a:p>
        </p:txBody>
      </p:sp>
      <p:pic>
        <p:nvPicPr>
          <p:cNvPr id="2050" name="Picture 2" descr="Hidroelektrarna Jochenstein - Wikipedija, prosta enciklopedija">
            <a:extLst>
              <a:ext uri="{FF2B5EF4-FFF2-40B4-BE49-F238E27FC236}">
                <a16:creationId xmlns:a16="http://schemas.microsoft.com/office/drawing/2014/main" id="{F6C3AECD-3F2E-4BD6-AA78-202C594F3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987" y="4177553"/>
            <a:ext cx="2550392" cy="24405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v rekord: Danska skoraj polovico električne energije pridobiva iz vetra -  Časzazemljo.si">
            <a:extLst>
              <a:ext uri="{FF2B5EF4-FFF2-40B4-BE49-F238E27FC236}">
                <a16:creationId xmlns:a16="http://schemas.microsoft.com/office/drawing/2014/main" id="{99FBDF84-B4B8-4539-A164-8F386CE3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8748" y="4177553"/>
            <a:ext cx="2632448" cy="244550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omasa - v letu 2023 predvidena nabava - TES">
            <a:extLst>
              <a:ext uri="{FF2B5EF4-FFF2-40B4-BE49-F238E27FC236}">
                <a16:creationId xmlns:a16="http://schemas.microsoft.com/office/drawing/2014/main" id="{F10B29E1-3BB0-4671-A127-6F950E6E7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565" y="4177553"/>
            <a:ext cx="2632448" cy="24686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sti sončne elektrarne - katere so? | Sončna elektrarna">
            <a:extLst>
              <a:ext uri="{FF2B5EF4-FFF2-40B4-BE49-F238E27FC236}">
                <a16:creationId xmlns:a16="http://schemas.microsoft.com/office/drawing/2014/main" id="{C01F8369-741C-4162-A075-4BCC5E549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r="8589"/>
          <a:stretch/>
        </p:blipFill>
        <p:spPr bwMode="auto">
          <a:xfrm>
            <a:off x="9308382" y="4149413"/>
            <a:ext cx="2719958" cy="24686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7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AAC3CA-1A44-4998-8463-59765213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storitvene dejavnosti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EBBE8B-E998-444A-A998-CF9B8D8DF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Večji del prebivalstva je zaposlena v storitvenih dejavnostih </a:t>
            </a:r>
            <a:r>
              <a:rPr lang="sl-SI" sz="2400" dirty="0">
                <a:sym typeface="Wingdings" panose="05000000000000000000" pitchFamily="2" charset="2"/>
              </a:rPr>
              <a:t> </a:t>
            </a:r>
            <a:r>
              <a:rPr lang="sl-SI" sz="2400" b="1" dirty="0">
                <a:solidFill>
                  <a:schemeClr val="accent3"/>
                </a:solidFill>
                <a:sym typeface="Wingdings" panose="05000000000000000000" pitchFamily="2" charset="2"/>
              </a:rPr>
              <a:t>postindustrijska družba</a:t>
            </a:r>
            <a:r>
              <a:rPr lang="sl-SI" sz="2400" dirty="0">
                <a:sym typeface="Wingdings" panose="05000000000000000000" pitchFamily="2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Npr. </a:t>
            </a:r>
            <a:r>
              <a:rPr lang="sl-SI" sz="2400" b="1" dirty="0"/>
              <a:t>trgovina</a:t>
            </a:r>
            <a:r>
              <a:rPr lang="sl-SI" sz="2400" dirty="0"/>
              <a:t>, </a:t>
            </a:r>
            <a:r>
              <a:rPr lang="sl-SI" sz="2400" b="1" dirty="0"/>
              <a:t>turizem </a:t>
            </a:r>
            <a:r>
              <a:rPr lang="sl-SI" sz="2400" dirty="0"/>
              <a:t>(izredno pomemben zaradi naravnih in kulturnih značilnosti), promet, bančništvo, …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2AC81F9-7952-4A50-9ADF-A2A709E4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86" y="3913265"/>
            <a:ext cx="5275437" cy="2756126"/>
          </a:xfrm>
          <a:prstGeom prst="rect">
            <a:avLst/>
          </a:prstGeom>
        </p:spPr>
      </p:pic>
      <p:pic>
        <p:nvPicPr>
          <p:cNvPr id="1026" name="Picture 2" descr="Izleti in potovanja">
            <a:extLst>
              <a:ext uri="{FF2B5EF4-FFF2-40B4-BE49-F238E27FC236}">
                <a16:creationId xmlns:a16="http://schemas.microsoft.com/office/drawing/2014/main" id="{A718BA1A-17D2-4DB5-B5F7-ACBC5B81E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17219"/>
          <a:stretch/>
        </p:blipFill>
        <p:spPr bwMode="auto">
          <a:xfrm>
            <a:off x="8265149" y="3654559"/>
            <a:ext cx="2086083" cy="175422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čno mesto Rim - polno zgodovinskih znamenitosti - Zanimivosti - Govori.se">
            <a:extLst>
              <a:ext uri="{FF2B5EF4-FFF2-40B4-BE49-F238E27FC236}">
                <a16:creationId xmlns:a16="http://schemas.microsoft.com/office/drawing/2014/main" id="{32EDBCE3-9211-4BA1-B5C3-0CF93D1AC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r="10393"/>
          <a:stretch/>
        </p:blipFill>
        <p:spPr bwMode="auto">
          <a:xfrm>
            <a:off x="10041172" y="2301583"/>
            <a:ext cx="1985929" cy="180371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čija | Avstral-Azija">
            <a:extLst>
              <a:ext uri="{FF2B5EF4-FFF2-40B4-BE49-F238E27FC236}">
                <a16:creationId xmlns:a16="http://schemas.microsoft.com/office/drawing/2014/main" id="{A2CD674C-6820-4975-93E2-FE0DCCB3E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58" y="4958041"/>
            <a:ext cx="2086156" cy="180371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85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F1DAE7-FCCE-4E84-891A-3725CC57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F0BA7B-9D61-492B-AA79-4383A9D9A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EB0CF18-54CD-420C-84F4-B8843A3A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30" y="0"/>
            <a:ext cx="7591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A12C59-001F-4864-BB20-13DDE761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B7E761-E1ED-452C-8489-AEB3B62EC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https://www.planetware.com/europe/top-rated-tourist-attractions-in-europe-cz-1-24.htm</a:t>
            </a:r>
            <a:endParaRPr lang="sl-SI" dirty="0"/>
          </a:p>
          <a:p>
            <a:r>
              <a:rPr lang="sl-SI" dirty="0">
                <a:hlinkClick r:id="rId3"/>
              </a:rPr>
              <a:t>https://www.secretatlas.com/explorers-club/travel-tips/best-places-to-visit-in-europe/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010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C64AAF-883D-411F-80D7-8B0637FA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značilnosti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5920B8-0515-4800-9190-4F219C4D6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21224"/>
            <a:ext cx="9720071" cy="458813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Evropa spada (poleg S Amerike in V Azije) med </a:t>
            </a:r>
            <a:r>
              <a:rPr lang="sl-SI" sz="3200" b="1" dirty="0"/>
              <a:t>gospodarsko najbolj razvita območja na svetu</a:t>
            </a:r>
            <a:r>
              <a:rPr lang="sl-SI" sz="3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Dejavniki, ki vplivajo na gospodarski razvoj Evrope: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/>
              <a:t>geografski položaj,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/>
              <a:t>podnebje,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/>
              <a:t>reke,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/>
              <a:t>morja,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/>
              <a:t>rodovitna prst,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/>
              <a:t>rudna bogastva,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/>
              <a:t>politična ureditev, izobraževanje in kultura.</a:t>
            </a:r>
          </a:p>
        </p:txBody>
      </p:sp>
    </p:spTree>
    <p:extLst>
      <p:ext uri="{BB962C8B-B14F-4D97-AF65-F5344CB8AC3E}">
        <p14:creationId xmlns:p14="http://schemas.microsoft.com/office/powerpoint/2010/main" val="408623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0120AF-8A81-4861-A267-F69DA237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 gospodarstva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54A676-0860-460C-AE04-AC253992F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81" y="2286000"/>
            <a:ext cx="636278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Kolonije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/>
              <a:t>poceni vir surovin, poceni delovna sila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Industrijska revolucija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/>
              <a:t>hiter gospodarski razvoj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/>
              <a:t>velik vpliv naravnih bogastev (premog, železova ruda), delovne sile, kapitala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/>
              <a:t>tehnične novosti, izumi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FE1863E3-A4EF-439C-BDF1-61DF2F658C3A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7297270" y="4297680"/>
            <a:ext cx="922007" cy="7007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8F36C67-D001-4E9E-ABF0-24761B53371B}"/>
              </a:ext>
            </a:extLst>
          </p:cNvPr>
          <p:cNvSpPr txBox="1"/>
          <p:nvPr/>
        </p:nvSpPr>
        <p:spPr>
          <a:xfrm>
            <a:off x="8219277" y="3297406"/>
            <a:ext cx="3677158" cy="340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Posledice: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l-SI" sz="2800" dirty="0"/>
              <a:t>izboljšanje življenjskih razmer, število prebivalstva začne naraščati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l-SI" sz="2800" dirty="0"/>
              <a:t>industrijska mesta (prenaseljenost, onesnaženost)</a:t>
            </a:r>
          </a:p>
        </p:txBody>
      </p:sp>
    </p:spTree>
    <p:extLst>
      <p:ext uri="{BB962C8B-B14F-4D97-AF65-F5344CB8AC3E}">
        <p14:creationId xmlns:p14="http://schemas.microsoft.com/office/powerpoint/2010/main" val="56089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CDC661-C6A5-43F5-861F-71B012C8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gospodarski sektorji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AAF6E7-5603-4E79-B6F6-12AAE1B53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Primarni (</a:t>
            </a:r>
            <a:r>
              <a:rPr lang="sl-SI" sz="2400" b="1" dirty="0"/>
              <a:t>kmetijstvo</a:t>
            </a:r>
            <a:r>
              <a:rPr lang="sl-SI" sz="2400" dirty="0"/>
              <a:t>, ribištvo, gozdarstvo, lov,…)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Sekundarni (</a:t>
            </a:r>
            <a:r>
              <a:rPr lang="sl-SI" sz="2400" b="1" dirty="0"/>
              <a:t>industrija</a:t>
            </a:r>
            <a:r>
              <a:rPr lang="sl-SI" sz="2400" dirty="0"/>
              <a:t>, rudarstvo, gradbeništvo, </a:t>
            </a:r>
            <a:r>
              <a:rPr lang="sl-SI" sz="2400" b="1" dirty="0"/>
              <a:t>energetika</a:t>
            </a:r>
            <a:r>
              <a:rPr lang="sl-SI" sz="2400" dirty="0"/>
              <a:t>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Terciarni (</a:t>
            </a:r>
            <a:r>
              <a:rPr lang="sl-SI" sz="2400" b="1" dirty="0"/>
              <a:t>storitvene dejavnosti</a:t>
            </a:r>
            <a:r>
              <a:rPr lang="sl-SI" sz="2400" dirty="0"/>
              <a:t> – trgovina, turizem, promet, bančništvo,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Kvartarni (zdravstvo, šolstvo, javna uprava, …)</a:t>
            </a:r>
          </a:p>
        </p:txBody>
      </p:sp>
    </p:spTree>
    <p:extLst>
      <p:ext uri="{BB962C8B-B14F-4D97-AF65-F5344CB8AC3E}">
        <p14:creationId xmlns:p14="http://schemas.microsoft.com/office/powerpoint/2010/main" val="87640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86CE93-C302-40E5-9329-8BD3AA74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kmetijstvo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ABE1BD0-6414-41A7-A724-A948A9B2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Evropa ima dobre naravne pogoje za kmetijstvo (izjema: sever Evrope in v gorah) </a:t>
            </a:r>
            <a:r>
              <a:rPr lang="sl-SI" sz="2400" dirty="0">
                <a:sym typeface="Wingdings" panose="05000000000000000000" pitchFamily="2" charset="2"/>
              </a:rPr>
              <a:t> razvoj številnih gospodarskih panog.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ym typeface="Wingdings" panose="05000000000000000000" pitchFamily="2" charset="2"/>
              </a:rPr>
              <a:t>Najbolj ugodne razmere: ravnine in doline ob velikih rekah.</a:t>
            </a:r>
          </a:p>
        </p:txBody>
      </p:sp>
    </p:spTree>
    <p:extLst>
      <p:ext uri="{BB962C8B-B14F-4D97-AF65-F5344CB8AC3E}">
        <p14:creationId xmlns:p14="http://schemas.microsoft.com/office/powerpoint/2010/main" val="153025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156F08-9892-408C-804B-0468B728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vrste kmetijstva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797DB3C-D6B3-4759-820A-168D3EF47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54041"/>
              </p:ext>
            </p:extLst>
          </p:nvPr>
        </p:nvGraphicFramePr>
        <p:xfrm>
          <a:off x="941294" y="3865160"/>
          <a:ext cx="11152092" cy="2909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3788">
                  <a:extLst>
                    <a:ext uri="{9D8B030D-6E8A-4147-A177-3AD203B41FA5}">
                      <a16:colId xmlns:a16="http://schemas.microsoft.com/office/drawing/2014/main" val="409630388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3253805758"/>
                    </a:ext>
                  </a:extLst>
                </a:gridCol>
                <a:gridCol w="3558987">
                  <a:extLst>
                    <a:ext uri="{9D8B030D-6E8A-4147-A177-3AD203B41FA5}">
                      <a16:colId xmlns:a16="http://schemas.microsoft.com/office/drawing/2014/main" val="2274090498"/>
                    </a:ext>
                  </a:extLst>
                </a:gridCol>
              </a:tblGrid>
              <a:tr h="2909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9CBEBD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Intenzivno kmetijstvo</a:t>
                      </a:r>
                      <a:r>
                        <a:rPr kumimoji="0" lang="sl-S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</a:t>
                      </a:r>
                    </a:p>
                    <a:p>
                      <a:pPr marL="265176" marR="0" lvl="1" indent="-13716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rgbClr val="9CBEB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najbolj razvite države</a:t>
                      </a:r>
                    </a:p>
                    <a:p>
                      <a:pPr marL="265176" marR="0" lvl="1" indent="-13716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rgbClr val="9CBEB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moderna mehanizacija, izsuševanje/namakanje, uporaba umetnih gnojil</a:t>
                      </a:r>
                    </a:p>
                    <a:p>
                      <a:pPr marL="265176" marR="0" lvl="1" indent="-13716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rgbClr val="9CBEB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večja količina pridelka na manjši površini</a:t>
                      </a:r>
                    </a:p>
                    <a:p>
                      <a:pPr marL="265176" marR="0" lvl="1" indent="-13716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rgbClr val="9CBEB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obremenitev okolja in onesnaževanje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9CBEBD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Specializirano kmetijstvo</a:t>
                      </a:r>
                      <a:r>
                        <a:rPr kumimoji="0" lang="sl-S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65176" marR="0" lvl="1" indent="-13716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rgbClr val="9CBEB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gospodarsko razvite države</a:t>
                      </a:r>
                    </a:p>
                    <a:p>
                      <a:pPr marL="265176" marR="0" lvl="1" indent="-13716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rgbClr val="9CBEB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usmerjenost pridelave glede na pogoje na tistem območju</a:t>
                      </a:r>
                    </a:p>
                    <a:p>
                      <a:endParaRPr lang="sl-S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sl-SI" sz="2400" b="1" dirty="0"/>
                        <a:t>Ekološko kmetijstvo</a:t>
                      </a:r>
                      <a:r>
                        <a:rPr lang="sl-SI" sz="2400" dirty="0"/>
                        <a:t>:</a:t>
                      </a:r>
                    </a:p>
                    <a:p>
                      <a:pPr marL="265176" marR="0" lvl="1" indent="-13716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rgbClr val="9CBEB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pridelava zdrave hrane</a:t>
                      </a:r>
                    </a:p>
                    <a:p>
                      <a:pPr marL="265176" marR="0" lvl="1" indent="-13716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rgbClr val="9CBEB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varovanje okolja</a:t>
                      </a:r>
                    </a:p>
                    <a:p>
                      <a:endParaRPr lang="sl-S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732250"/>
                  </a:ext>
                </a:extLst>
              </a:tr>
            </a:tbl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08372453-F4ED-4BF0-9CF7-5DF806F86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1" r="10671"/>
          <a:stretch/>
        </p:blipFill>
        <p:spPr>
          <a:xfrm>
            <a:off x="1321174" y="1655249"/>
            <a:ext cx="2294966" cy="2001793"/>
          </a:xfrm>
          <a:prstGeom prst="flowChartConnector">
            <a:avLst/>
          </a:prstGeom>
        </p:spPr>
      </p:pic>
      <p:pic>
        <p:nvPicPr>
          <p:cNvPr id="2052" name="Picture 4" descr="Družinsko podjetništvo Slovenija 2020 | EY Slovenija">
            <a:extLst>
              <a:ext uri="{FF2B5EF4-FFF2-40B4-BE49-F238E27FC236}">
                <a16:creationId xmlns:a16="http://schemas.microsoft.com/office/drawing/2014/main" id="{03B8AB60-DEA0-4EE9-BE70-F038748D1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r="5303"/>
          <a:stretch/>
        </p:blipFill>
        <p:spPr bwMode="auto">
          <a:xfrm>
            <a:off x="5369857" y="1654133"/>
            <a:ext cx="2294966" cy="20029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kološko kmetijstvo: prednosti in slabosti trajnostne pridelave hrane -  Gorenc">
            <a:extLst>
              <a:ext uri="{FF2B5EF4-FFF2-40B4-BE49-F238E27FC236}">
                <a16:creationId xmlns:a16="http://schemas.microsoft.com/office/drawing/2014/main" id="{92CFD633-E37A-4F3F-9264-051167B9F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0"/>
          <a:stretch/>
        </p:blipFill>
        <p:spPr bwMode="auto">
          <a:xfrm>
            <a:off x="8872906" y="1601297"/>
            <a:ext cx="2294966" cy="20059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5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9A717F-53E8-4E93-8CD0-EF021DFD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izzivi kmetijstva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9AE143-73E8-4062-BC4C-DE31A153B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Širjene mest in mestnega načina življenja na podeželje.</a:t>
            </a:r>
          </a:p>
          <a:p>
            <a:pPr marL="0" indent="0">
              <a:buNone/>
            </a:pPr>
            <a:r>
              <a:rPr lang="sl-SI" sz="2400" dirty="0"/>
              <a:t>Izzivi: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število kmetov upada, njihova povprečna starost pa narašča,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težavno ohranjanje kmetijskih dejavnosti na manj ugodnih območji (kraška in hribovita območja),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podnebne spremembe.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8066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21A18A-21A7-4962-90BF-417E6D60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industrija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7ED5BA-8E83-4069-9392-E642B435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65053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Evropa še danes spada med </a:t>
            </a:r>
            <a:r>
              <a:rPr lang="sl-SI" sz="2400" b="1" dirty="0">
                <a:solidFill>
                  <a:schemeClr val="tx2"/>
                </a:solidFill>
              </a:rPr>
              <a:t>najbolj industrializirana območja </a:t>
            </a:r>
            <a:r>
              <a:rPr lang="sl-SI" sz="2400" dirty="0"/>
              <a:t>na svetu.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Velik delež predstavlja </a:t>
            </a:r>
            <a:r>
              <a:rPr lang="sl-SI" sz="2400" b="1" dirty="0">
                <a:solidFill>
                  <a:schemeClr val="tx2"/>
                </a:solidFill>
              </a:rPr>
              <a:t>predelovalna industrija</a:t>
            </a:r>
            <a:r>
              <a:rPr lang="sl-SI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Število zaposlenih v industriji v zadnjih letih upada </a:t>
            </a:r>
            <a:r>
              <a:rPr lang="sl-SI" sz="2400" dirty="0">
                <a:sym typeface="Wingdings" panose="05000000000000000000" pitchFamily="2" charset="2"/>
              </a:rPr>
              <a:t> avtomatizacija, roboti, visoka produktivnost, izobražena delovna sila.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</p:txBody>
      </p:sp>
      <p:pic>
        <p:nvPicPr>
          <p:cNvPr id="3074" name="Picture 2" descr="Uporaba v industriji | Robotika">
            <a:extLst>
              <a:ext uri="{FF2B5EF4-FFF2-40B4-BE49-F238E27FC236}">
                <a16:creationId xmlns:a16="http://schemas.microsoft.com/office/drawing/2014/main" id="{D2F6D45B-F03C-48A1-86F0-0ADA8497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43" y="1996049"/>
            <a:ext cx="615427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0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21A18A-21A7-4962-90BF-417E6D60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industrija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7ED5BA-8E83-4069-9392-E642B43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Industrija </a:t>
            </a:r>
            <a:r>
              <a:rPr lang="sl-SI" sz="2400" b="1" dirty="0">
                <a:solidFill>
                  <a:schemeClr val="tx2"/>
                </a:solidFill>
              </a:rPr>
              <a:t>visokih tehnologij</a:t>
            </a:r>
            <a:r>
              <a:rPr lang="sl-SI" sz="24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zaposluje visoko izobraženo delovno silo,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namestitev proizvodnih obratov ni odvisna od nahajališč rud in energijskih virov,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tesna povezanost z znanostjo (obrati velikokrat v bližini univerz/raziskovalnih središč),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podjetja imajo lastne razvojne oddelke (cilj: hitro razviti nove, boljše in cenejše izdelke).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Evropska podjetja: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izdelujejo izdelke z </a:t>
            </a:r>
            <a:r>
              <a:rPr lang="sl-SI" sz="2000" b="1" dirty="0">
                <a:solidFill>
                  <a:schemeClr val="tx2"/>
                </a:solidFill>
              </a:rPr>
              <a:t>visoko dodano vrednostjo </a:t>
            </a:r>
            <a:r>
              <a:rPr lang="sl-SI" sz="2000" dirty="0"/>
              <a:t>(vrednost surovin in polizdelkov je majhna, cena končnega izdelka/storitve je visoka),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številna podjetja </a:t>
            </a:r>
            <a:r>
              <a:rPr lang="sl-SI" sz="2000" dirty="0">
                <a:solidFill>
                  <a:schemeClr val="tx2"/>
                </a:solidFill>
              </a:rPr>
              <a:t>selijo tovarne v države, kjer je delovna sila cenejša </a:t>
            </a:r>
            <a:r>
              <a:rPr lang="sl-SI" sz="2000" dirty="0"/>
              <a:t>(V, JV Evropa, Azija).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343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12202</TotalTime>
  <Words>520</Words>
  <Application>Microsoft Office PowerPoint</Application>
  <PresentationFormat>Širokozaslonsko</PresentationFormat>
  <Paragraphs>71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Tw Cen MT</vt:lpstr>
      <vt:lpstr>Tw Cen MT Condensed</vt:lpstr>
      <vt:lpstr>Wingdings</vt:lpstr>
      <vt:lpstr>Wingdings 3</vt:lpstr>
      <vt:lpstr>Integral</vt:lpstr>
      <vt:lpstr>Gospodarstvo evrope</vt:lpstr>
      <vt:lpstr>Osnovne značilnosti</vt:lpstr>
      <vt:lpstr>razvoj gospodarstva</vt:lpstr>
      <vt:lpstr>gospodarski sektorji</vt:lpstr>
      <vt:lpstr>kmetijstvo</vt:lpstr>
      <vt:lpstr>vrste kmetijstva</vt:lpstr>
      <vt:lpstr>izzivi kmetijstva</vt:lpstr>
      <vt:lpstr>industrija</vt:lpstr>
      <vt:lpstr>industrija</vt:lpstr>
      <vt:lpstr>energetika</vt:lpstr>
      <vt:lpstr>storitvene dejavnosti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Gospodarstvo evrope</dc:title>
  <dc:creator>SIO Administrator</dc:creator>
  <cp:lastModifiedBy>SIO Administrator</cp:lastModifiedBy>
  <cp:revision>17</cp:revision>
  <dcterms:created xsi:type="dcterms:W3CDTF">2023-12-04T19:48:07Z</dcterms:created>
  <dcterms:modified xsi:type="dcterms:W3CDTF">2023-12-18T20:01:44Z</dcterms:modified>
</cp:coreProperties>
</file>