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9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9B5B42BD-8D3B-4B09-9029-8C63687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1E2EC764-34EA-4620-8CF9-F605D96BC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64269F-D99F-438B-A9C7-45CB4B1253F0}" type="datetime1">
              <a:rPr lang="hr-HR" smtClean="0"/>
              <a:t>21.11.2024.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3C1FA7CC-A0A2-4292-AA1A-FFA1D3AC9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36C9D8F1-C311-48E0-A5EA-6AC70E14D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827EC1-36E0-417D-8141-8D14DF1BDF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85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7B9939-E2C9-43EF-B810-F95B85DA0766}" type="datetime1">
              <a:rPr lang="hr-HR" noProof="0" smtClean="0"/>
              <a:t>21.11.2024.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5BAF473-2665-42A7-89E3-C7BA7EB58D1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5BAF473-2665-42A7-89E3-C7BA7EB58D1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39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rtlCol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cijski grafik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4" name="Rezervirano mjesto za tekst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6" name="Rezervirano mjesto za tekst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7" name="Rezervirano mjesto za tekst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8" name="Rezervirano mjesto za tekst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9" name="Rezervirano mjesto za tekst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20" name="Rezervirano mjesto za tekst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5" name="Rezervirano mjesto za tekst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26" name="Rezervirano mjesto za tekst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7" name="Rezervirano mjesto za tekst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28" name="Rezervirano mjesto za tekst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9" name="Rezervirano mjesto za tekst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zervirano mjesto za datum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42" name="Rezervirano mjesto za podnožje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43" name="Rezervirano mjesto za broj slajda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ni poveznik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desni sadržaj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2376805"/>
            <a:ext cx="501396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4150042"/>
            <a:ext cx="5013960" cy="196119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7" name="Rezervirano mjesto za datum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8" name="Rezervirano mjesto za podnožje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10" name="Rezervirano mjesto za broj slajda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305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tvaranje slaj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3571"/>
            <a:ext cx="4419600" cy="1659716"/>
          </a:xfrm>
        </p:spPr>
        <p:txBody>
          <a:bodyPr rtlCol="0"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2" y="2348318"/>
            <a:ext cx="2743200" cy="165971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 rtlCol="0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9096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 članovima tim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6" name="Rezervirano mjesto za sliku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hr-HR" noProof="0"/>
              <a:t>Kliknite ikonu da biste dodali sliku</a:t>
            </a:r>
          </a:p>
        </p:txBody>
      </p:sp>
      <p:sp>
        <p:nvSpPr>
          <p:cNvPr id="7" name="Rezervirano mjesto za sliku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hr-HR" noProof="0"/>
              <a:t>Kliknite ikonu da biste dodali sliku</a:t>
            </a:r>
          </a:p>
        </p:txBody>
      </p:sp>
      <p:sp>
        <p:nvSpPr>
          <p:cNvPr id="8" name="Rezervirano mjesto za sliku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hr-HR" noProof="0"/>
              <a:t>Kliknite ikonu da biste dodali sliku</a:t>
            </a:r>
          </a:p>
        </p:txBody>
      </p:sp>
      <p:sp>
        <p:nvSpPr>
          <p:cNvPr id="9" name="Rezervirano mjesto za sliku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hr-HR" noProof="0"/>
              <a:t>Kliknite ikonu da biste dodali sliku</a:t>
            </a:r>
          </a:p>
        </p:txBody>
      </p:sp>
      <p:sp>
        <p:nvSpPr>
          <p:cNvPr id="11" name="Rezervirano mjesto za tekst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2" name="Rezervirano mjesto za tekst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6" name="Rezervirano mjesto za tekst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7" name="Rezervirano mjesto za tekst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9" name="Rezervirano mjesto za tekst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0" name="Rezervirano mjesto za tekst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22" name="Rezervirano mjesto za tekst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3" name="Rezervirano mjesto za tekst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Naslov</a:t>
            </a:r>
          </a:p>
        </p:txBody>
      </p:sp>
      <p:sp>
        <p:nvSpPr>
          <p:cNvPr id="24" name="Rezervirano mjesto za datum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25" name="Rezervirano mjesto za podnožje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26" name="Rezervirano mjesto za broj slajda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63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1" name="Rezervirano mjesto za datum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22" name="Rezervirano mjesto za podnožje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23" name="Rezervirano mjesto za broj slajda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dva sadržaj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7" name="Rezervirano mjesto za sadržaj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8" name="Rezervirano mjesto za sadržaj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4" name="Rezervirano mjesto za datum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15" name="Rezervirano mjesto za podnožje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16" name="Rezervirano mjesto za broj slajda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četiri sadržaj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8" name="Rezervirano mjesto za sadržaj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Rezervirano mjesto za sadržaj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5" name="Rezervirano mjesto za sadržaj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7" name="Rezervirano mjesto za sadržaj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8" name="Rezervirano mjesto za sadržaj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9" name="Rezervirano mjesto za sadržaj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sadržaj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1" name="Rezervirano mjesto za datum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22" name="Rezervirano mjesto za podnožje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23" name="Rezervirano mjesto za broj slajda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lijevi sadržaj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naslov</a:t>
            </a:r>
          </a:p>
        </p:txBody>
      </p:sp>
      <p:sp>
        <p:nvSpPr>
          <p:cNvPr id="8" name="Rezervirano mjesto za sadržaj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Rezervirano mjesto za datum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5" name="Rezervirano mjesto za podnožje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16" name="Rezervirano mjesto za broj slajda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rirani tekst s gornjim obrubo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81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rirani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8" name="Rezervirano mjesto za datum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9" name="Rezervirano mjesto za podnožje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10" name="Rezervirano mjesto za broj slajda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55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iri sadržaj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1" name="Rezervirano mjesto za teks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3" name="Rezervirano mjesto za teks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15" name="Rezervirano mjesto za tekst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4</a:t>
            </a:r>
          </a:p>
        </p:txBody>
      </p:sp>
      <p:sp>
        <p:nvSpPr>
          <p:cNvPr id="21" name="Rezervirano mjesto za sliku na mreži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2" name="Rezervirano mjesto za sliku na mreži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3" name="Rezervirano mjesto za sliku na mreži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4" name="Rezervirano mjesto za sliku na mreži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5" name="Rezervirano mjesto za datum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26" name="Rezervirano mjesto za podnožje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27" name="Rezervirano mjesto za broj slajda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sadržaj i četiri slik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1" name="Rezervirano mjesto za teks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3" name="Rezervirano mjesto za teks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15" name="Rezervirano mjesto za tekst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4</a:t>
            </a:r>
          </a:p>
        </p:txBody>
      </p:sp>
      <p:sp>
        <p:nvSpPr>
          <p:cNvPr id="21" name="Rezervirano mjesto za sliku na mreži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2" name="Rezervirano mjesto za sliku na mreži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3" name="Rezervirano mjesto za sliku na mreži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24" name="Rezervirano mjesto za sliku na mreži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hr-HR" noProof="0"/>
              <a:t>Kliknite ikonu da biste dodali slike s interneta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6" name="Rezervirano mjesto za tekst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7" name="Rezervirano mjesto za tekst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8" name="Rezervirano mjesto za tekst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19" name="Rezervirano mjesto za tekst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Grafička oznaka 4</a:t>
            </a:r>
          </a:p>
        </p:txBody>
      </p:sp>
      <p:sp>
        <p:nvSpPr>
          <p:cNvPr id="28" name="Rezervirano mjesto za tekst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0" name="Rezervirano mjesto za datum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29.7.20XX.</a:t>
            </a:r>
          </a:p>
        </p:txBody>
      </p:sp>
      <p:sp>
        <p:nvSpPr>
          <p:cNvPr id="31" name="Rezervirano mjesto za podnožje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hr-HR" noProof="0"/>
              <a:t>Orijentacija zaposlenika</a:t>
            </a:r>
          </a:p>
        </p:txBody>
      </p:sp>
      <p:sp>
        <p:nvSpPr>
          <p:cNvPr id="32" name="Rezervirano mjesto za broj slajda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/>
              <a:t>29.7.20XX.</a:t>
            </a:r>
            <a:endParaRPr lang="hr-HR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r-HR"/>
              <a:t>Orijentacija zaposlenika</a:t>
            </a:r>
            <a:endParaRPr lang="hr-HR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5CEABB6-07DC-46E8-9B57-56EC44A396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4" r:id="rId4"/>
    <p:sldLayoutId id="2147483671" r:id="rId5"/>
    <p:sldLayoutId id="2147483666" r:id="rId6"/>
    <p:sldLayoutId id="2147483669" r:id="rId7"/>
    <p:sldLayoutId id="2147483661" r:id="rId8"/>
    <p:sldLayoutId id="2147483676" r:id="rId9"/>
    <p:sldLayoutId id="2147483670" r:id="rId10"/>
    <p:sldLayoutId id="2147483667" r:id="rId11"/>
    <p:sldLayoutId id="2147483673" r:id="rId12"/>
    <p:sldLayoutId id="2147483651" r:id="rId13"/>
    <p:sldLayoutId id="21474836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65970"/>
            <a:ext cx="5739882" cy="2387600"/>
          </a:xfrm>
        </p:spPr>
        <p:txBody>
          <a:bodyPr rtlCol="0"/>
          <a:lstStyle/>
          <a:p>
            <a:pPr rtl="0"/>
            <a:r>
              <a:rPr lang="hr-HR" dirty="0" err="1"/>
              <a:t>Climate</a:t>
            </a:r>
            <a:r>
              <a:rPr lang="hr-HR" dirty="0"/>
              <a:t> </a:t>
            </a:r>
            <a:r>
              <a:rPr lang="hr-HR" dirty="0" err="1"/>
              <a:t>change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/>
          <a:p>
            <a:pPr rtl="0"/>
            <a:r>
              <a:rPr lang="hr-HR" dirty="0"/>
              <a:t>Rebeka </a:t>
            </a:r>
            <a:r>
              <a:rPr lang="hr-HR" dirty="0" err="1"/>
              <a:t>Večerić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FAC60B9-9271-13BA-1A3F-8CF3F8A96BFE}"/>
              </a:ext>
            </a:extLst>
          </p:cNvPr>
          <p:cNvSpPr txBox="1"/>
          <p:nvPr/>
        </p:nvSpPr>
        <p:spPr>
          <a:xfrm>
            <a:off x="206189" y="914400"/>
            <a:ext cx="8399928" cy="19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b="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climate</a:t>
            </a:r>
            <a:r>
              <a:rPr lang="hr-HR" sz="2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sz="2400" b="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change</a:t>
            </a: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hr-HR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noun</a:t>
            </a:r>
            <a:r>
              <a:rPr lang="hr-HR" sz="24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 in the world's weather, in particular the fact that it is believed to be getting warmer as a result of human activity increasing the level of carbon dioxide in the atmosphere</a:t>
            </a:r>
            <a:endParaRPr lang="hr-HR" sz="2400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28 izuma industrijske revolucije koji su oblikovali naš svijet - Znanost">
            <a:extLst>
              <a:ext uri="{FF2B5EF4-FFF2-40B4-BE49-F238E27FC236}">
                <a16:creationId xmlns:a16="http://schemas.microsoft.com/office/drawing/2014/main" id="{22D61BB0-B1E5-7A00-6D7B-0BAB2F43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34" y="3268061"/>
            <a:ext cx="3437965" cy="2350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B9A99A-536B-8A37-B939-FFEB877D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hr-HR" noProof="0" smtClean="0"/>
              <a:pPr rtl="0"/>
              <a:t>2</a:t>
            </a:fld>
            <a:endParaRPr lang="hr-HR" noProof="0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8BF29CB0-B4FF-B0CB-8E16-36B03DC52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20845"/>
              </p:ext>
            </p:extLst>
          </p:nvPr>
        </p:nvGraphicFramePr>
        <p:xfrm>
          <a:off x="1585259" y="1732677"/>
          <a:ext cx="9021482" cy="2486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388">
                  <a:extLst>
                    <a:ext uri="{9D8B030D-6E8A-4147-A177-3AD203B41FA5}">
                      <a16:colId xmlns:a16="http://schemas.microsoft.com/office/drawing/2014/main" val="49309446"/>
                    </a:ext>
                  </a:extLst>
                </a:gridCol>
                <a:gridCol w="4548094">
                  <a:extLst>
                    <a:ext uri="{9D8B030D-6E8A-4147-A177-3AD203B41FA5}">
                      <a16:colId xmlns:a16="http://schemas.microsoft.com/office/drawing/2014/main" val="2634040923"/>
                    </a:ext>
                  </a:extLst>
                </a:gridCol>
              </a:tblGrid>
              <a:tr h="472641">
                <a:tc>
                  <a:txBody>
                    <a:bodyPr/>
                    <a:lstStyle/>
                    <a:p>
                      <a:r>
                        <a:rPr lang="hr-HR" dirty="0"/>
                        <a:t>Natural </a:t>
                      </a:r>
                      <a:r>
                        <a:rPr lang="hr-HR" dirty="0" err="1"/>
                        <a:t>causes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People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57507"/>
                  </a:ext>
                </a:extLst>
              </a:tr>
              <a:tr h="20137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volcanic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eruptions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fluctuations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in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solar </a:t>
                      </a: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radiation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tectonic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shifts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transportation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electricity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generation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industry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oil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and</a:t>
                      </a:r>
                      <a:r>
                        <a:rPr lang="hr-HR" dirty="0">
                          <a:solidFill>
                            <a:srgbClr val="C00000"/>
                          </a:solidFill>
                        </a:rPr>
                        <a:t> gas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buildings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dirty="0" err="1">
                          <a:solidFill>
                            <a:srgbClr val="C00000"/>
                          </a:solidFill>
                        </a:rPr>
                        <a:t>deforestation</a:t>
                      </a:r>
                      <a:endParaRPr lang="hr-H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82681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06E6EFD3-0CA9-F688-F6C3-C9C3819A5158}"/>
              </a:ext>
            </a:extLst>
          </p:cNvPr>
          <p:cNvSpPr txBox="1"/>
          <p:nvPr/>
        </p:nvSpPr>
        <p:spPr>
          <a:xfrm>
            <a:off x="1506071" y="304800"/>
            <a:ext cx="917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Things</a:t>
            </a:r>
            <a:r>
              <a:rPr lang="hr-H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that</a:t>
            </a:r>
            <a:r>
              <a:rPr lang="hr-H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accelerate</a:t>
            </a:r>
            <a:r>
              <a:rPr lang="hr-H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the</a:t>
            </a:r>
            <a:r>
              <a:rPr lang="hr-H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pollution</a:t>
            </a:r>
            <a:r>
              <a:rPr lang="hr-H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of</a:t>
            </a:r>
            <a:r>
              <a:rPr lang="hr-HR" sz="32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hr-HR" sz="32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Earth</a:t>
            </a:r>
            <a:endParaRPr lang="hr-HR" sz="32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9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E4F2A-74B5-20A2-A24F-66437499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11" y="62753"/>
            <a:ext cx="5254213" cy="977155"/>
          </a:xfrm>
        </p:spPr>
        <p:txBody>
          <a:bodyPr>
            <a:normAutofit/>
          </a:bodyPr>
          <a:lstStyle/>
          <a:p>
            <a:r>
              <a:rPr lang="hr-HR" dirty="0" err="1"/>
              <a:t>Problems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arise</a:t>
            </a:r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5A798A-9057-0103-B74E-825A4EC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hr-HR" noProof="0" smtClean="0"/>
              <a:pPr rtl="0"/>
              <a:t>3</a:t>
            </a:fld>
            <a:endParaRPr lang="hr-HR" noProof="0"/>
          </a:p>
        </p:txBody>
      </p:sp>
      <p:pic>
        <p:nvPicPr>
          <p:cNvPr id="2050" name="Picture 2" descr="EKOSISTEM - EkoSpark">
            <a:extLst>
              <a:ext uri="{FF2B5EF4-FFF2-40B4-BE49-F238E27FC236}">
                <a16:creationId xmlns:a16="http://schemas.microsoft.com/office/drawing/2014/main" id="{63B446D3-1544-5369-30F1-60955C24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80" y="1404001"/>
            <a:ext cx="3199000" cy="179743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plave u Hrvatskoj: Sistem opet zakazao, prepušteni smo sami sebi |  Elementarne nepogode | Al Jazeera">
            <a:extLst>
              <a:ext uri="{FF2B5EF4-FFF2-40B4-BE49-F238E27FC236}">
                <a16:creationId xmlns:a16="http://schemas.microsoft.com/office/drawing/2014/main" id="{5A775D43-C8D8-2B14-7FD1-5ED83B62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5" y="3429000"/>
            <a:ext cx="2916517" cy="16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tapanje ledenjaka – Wikipedija">
            <a:extLst>
              <a:ext uri="{FF2B5EF4-FFF2-40B4-BE49-F238E27FC236}">
                <a16:creationId xmlns:a16="http://schemas.microsoft.com/office/drawing/2014/main" id="{A1BC0ED9-E93A-0225-FFAB-E948E225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20" y="115999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je invazivne vrste možda imate u dvorištu? - Ukrasno i ljekovito bilje |  Agroklub.com">
            <a:extLst>
              <a:ext uri="{FF2B5EF4-FFF2-40B4-BE49-F238E27FC236}">
                <a16:creationId xmlns:a16="http://schemas.microsoft.com/office/drawing/2014/main" id="{97B757D3-4E0A-CB77-1BC2-DCA6C231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56" y="160412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alerija: Gotovo polovini vrsta koralja prijeti izumiranje: UN upozorava na  ozbiljne posljedice klimatskih promjena str. 5 | Večernji.hr">
            <a:extLst>
              <a:ext uri="{FF2B5EF4-FFF2-40B4-BE49-F238E27FC236}">
                <a16:creationId xmlns:a16="http://schemas.microsoft.com/office/drawing/2014/main" id="{4691444C-53E2-5C77-0E24-13D2DF47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70" y="3767786"/>
            <a:ext cx="3630707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CA643-3F3B-1E12-F4D0-C065BFA00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3570"/>
            <a:ext cx="4997824" cy="2491511"/>
          </a:xfrm>
        </p:spPr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greenhouse</a:t>
            </a:r>
            <a:r>
              <a:rPr lang="hr-HR" dirty="0"/>
              <a:t> </a:t>
            </a:r>
            <a:r>
              <a:rPr lang="hr-HR" dirty="0" err="1"/>
              <a:t>effet</a:t>
            </a:r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998E90-2F6B-EB07-BCD0-C3C53798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hr-HR" noProof="0" smtClean="0"/>
              <a:pPr rtl="0"/>
              <a:t>4</a:t>
            </a:fld>
            <a:endParaRPr lang="hr-HR" noProof="0"/>
          </a:p>
        </p:txBody>
      </p:sp>
      <p:pic>
        <p:nvPicPr>
          <p:cNvPr id="3080" name="Picture 8" descr="Greenhouse Effect Stock Photos and Pictures - 31,860 Images | Shutterstock">
            <a:extLst>
              <a:ext uri="{FF2B5EF4-FFF2-40B4-BE49-F238E27FC236}">
                <a16:creationId xmlns:a16="http://schemas.microsoft.com/office/drawing/2014/main" id="{8C04236E-E37D-45FB-281E-B8061120D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8177" r="2750" b="9832"/>
          <a:stretch/>
        </p:blipFill>
        <p:spPr bwMode="auto">
          <a:xfrm>
            <a:off x="6355978" y="1157122"/>
            <a:ext cx="5342963" cy="39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3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B0442B-D393-51FA-CF3D-7A47ECC0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12" y="3774141"/>
            <a:ext cx="6257364" cy="1604683"/>
          </a:xfrm>
        </p:spPr>
        <p:txBody>
          <a:bodyPr>
            <a:normAutofit/>
          </a:bodyPr>
          <a:lstStyle/>
          <a:p>
            <a:pPr algn="ctr"/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expect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future?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74C408-EFF3-11CF-BE6A-B38F4EAE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hr-HR" noProof="0" smtClean="0"/>
              <a:pPr rtl="0"/>
              <a:t>5</a:t>
            </a:fld>
            <a:endParaRPr lang="hr-HR" noProof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C631524-8AB8-FBC4-050E-B559AB374B82}"/>
              </a:ext>
            </a:extLst>
          </p:cNvPr>
          <p:cNvSpPr txBox="1"/>
          <p:nvPr/>
        </p:nvSpPr>
        <p:spPr>
          <a:xfrm>
            <a:off x="394447" y="4563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h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urricanes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w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ill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b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ecome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s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tronger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and 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m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ore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i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ntense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61C0671-4DE7-A9BF-29C8-11BE587849CA}"/>
              </a:ext>
            </a:extLst>
          </p:cNvPr>
          <p:cNvSpPr txBox="1"/>
          <p:nvPr/>
        </p:nvSpPr>
        <p:spPr>
          <a:xfrm>
            <a:off x="8238564" y="54626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m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ore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d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roughts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and 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h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eat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w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aves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AE27E68-353B-0C0E-FD24-5DF097D87262}"/>
              </a:ext>
            </a:extLst>
          </p:cNvPr>
          <p:cNvSpPr txBox="1"/>
          <p:nvPr/>
        </p:nvSpPr>
        <p:spPr>
          <a:xfrm>
            <a:off x="8951259" y="3923259"/>
            <a:ext cx="2402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onger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w</a:t>
            </a:r>
            <a:r>
              <a:rPr lang="hr-HR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ildfire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s</a:t>
            </a:r>
            <a:r>
              <a:rPr lang="hr-HR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eason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9AD7B27-5047-9179-17C7-B0F1C8BB3231}"/>
              </a:ext>
            </a:extLst>
          </p:cNvPr>
          <p:cNvSpPr txBox="1"/>
          <p:nvPr/>
        </p:nvSpPr>
        <p:spPr>
          <a:xfrm>
            <a:off x="7334385" y="14400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g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lobal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t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emperatures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w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ill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c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ontinue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to 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r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ise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35DF13-FF1F-DEC5-6C2B-DBD4DAFF0647}"/>
              </a:ext>
            </a:extLst>
          </p:cNvPr>
          <p:cNvSpPr txBox="1"/>
          <p:nvPr/>
        </p:nvSpPr>
        <p:spPr>
          <a:xfrm>
            <a:off x="2514600" y="20715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Arctic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i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s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v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ery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l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ikely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to 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b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ecome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inter"/>
              </a:rPr>
              <a:t>i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ce</a:t>
            </a:r>
            <a:r>
              <a:rPr lang="en-US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-</a:t>
            </a:r>
            <a:r>
              <a:rPr lang="hr-H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f</a:t>
            </a:r>
            <a:r>
              <a:rPr lang="en-US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ter"/>
              </a:rPr>
              <a:t>ree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5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B78FB-EA2F-E362-ED55-B09CA41C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0" y="969346"/>
            <a:ext cx="5013960" cy="1325563"/>
          </a:xfrm>
        </p:spPr>
        <p:txBody>
          <a:bodyPr/>
          <a:lstStyle/>
          <a:p>
            <a:r>
              <a:rPr lang="hr-HR" dirty="0" err="1"/>
              <a:t>Oranizations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help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72BE8E-EDE9-27D8-ACC2-8C38FB11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0" y="3145995"/>
            <a:ext cx="5013960" cy="19611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Greenpeace (International, </a:t>
            </a:r>
            <a:r>
              <a:rPr lang="hr-HR" dirty="0" err="1"/>
              <a:t>works</a:t>
            </a:r>
            <a:r>
              <a:rPr lang="hr-HR" dirty="0"/>
              <a:t> to </a:t>
            </a:r>
            <a:r>
              <a:rPr lang="hr-HR" dirty="0" err="1"/>
              <a:t>halt</a:t>
            </a:r>
            <a:r>
              <a:rPr lang="hr-HR" dirty="0"/>
              <a:t> </a:t>
            </a:r>
            <a:r>
              <a:rPr lang="hr-HR" dirty="0" err="1"/>
              <a:t>deforestation</a:t>
            </a:r>
            <a:r>
              <a:rPr lang="hr-HR" dirty="0"/>
              <a:t>, </a:t>
            </a:r>
            <a:r>
              <a:rPr lang="hr-HR" dirty="0" err="1"/>
              <a:t>protect</a:t>
            </a:r>
            <a:r>
              <a:rPr lang="hr-HR" dirty="0"/>
              <a:t> ocean </a:t>
            </a:r>
            <a:r>
              <a:rPr lang="hr-HR" dirty="0" err="1"/>
              <a:t>helth</a:t>
            </a:r>
            <a:r>
              <a:rPr lang="hr-HR" dirty="0"/>
              <a:t>, stop </a:t>
            </a:r>
            <a:r>
              <a:rPr lang="hr-HR" dirty="0" err="1"/>
              <a:t>nuclear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Helth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Environment</a:t>
            </a:r>
            <a:r>
              <a:rPr lang="hr-HR" dirty="0"/>
              <a:t> </a:t>
            </a:r>
            <a:r>
              <a:rPr lang="hr-HR" dirty="0" err="1"/>
              <a:t>Alliance</a:t>
            </a:r>
            <a:r>
              <a:rPr lang="hr-HR" dirty="0"/>
              <a:t> (Europe, </a:t>
            </a:r>
            <a:r>
              <a:rPr lang="hr-HR" dirty="0" err="1"/>
              <a:t>protect</a:t>
            </a:r>
            <a:r>
              <a:rPr lang="hr-HR" dirty="0"/>
              <a:t> human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planetary</a:t>
            </a:r>
            <a:r>
              <a:rPr lang="hr-HR" dirty="0"/>
              <a:t> </a:t>
            </a:r>
            <a:r>
              <a:rPr lang="hr-HR" dirty="0" err="1"/>
              <a:t>health</a:t>
            </a:r>
            <a:r>
              <a:rPr lang="hr-HR" dirty="0"/>
              <a:t>)</a:t>
            </a:r>
          </a:p>
        </p:txBody>
      </p:sp>
      <p:pic>
        <p:nvPicPr>
          <p:cNvPr id="1026" name="Picture 2" descr="Careers at Greenpeace International">
            <a:extLst>
              <a:ext uri="{FF2B5EF4-FFF2-40B4-BE49-F238E27FC236}">
                <a16:creationId xmlns:a16="http://schemas.microsoft.com/office/drawing/2014/main" id="{7DD5CF02-8641-73D8-D177-F7D37CB14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1"/>
          <a:stretch/>
        </p:blipFill>
        <p:spPr bwMode="auto">
          <a:xfrm>
            <a:off x="149411" y="677587"/>
            <a:ext cx="3893671" cy="24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lth and Environment Alliance">
            <a:extLst>
              <a:ext uri="{FF2B5EF4-FFF2-40B4-BE49-F238E27FC236}">
                <a16:creationId xmlns:a16="http://schemas.microsoft.com/office/drawing/2014/main" id="{BA2FFD35-3428-F21C-C2C0-E9AE4E0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4" y="3935507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88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A25D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70AD47"/>
      </a:accent6>
      <a:hlink>
        <a:srgbClr val="A0DADE"/>
      </a:hlink>
      <a:folHlink>
        <a:srgbClr val="954F72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194_TF03460514_Win32" id="{9D2DEFB8-FD77-42BF-9AE6-FD59065D17FD}" vid="{05D95E6F-A2D9-4328-BE2D-31F8E019BE2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CD96E-49A0-4DA4-A7BB-AC2D88742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usmjerenje zaposlenika</Template>
  <TotalTime>77</TotalTime>
  <Words>171</Words>
  <Application>Microsoft Office PowerPoint</Application>
  <PresentationFormat>Široki zaslon</PresentationFormat>
  <Paragraphs>32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Berlin Sans FB Demi</vt:lpstr>
      <vt:lpstr>Calibri</vt:lpstr>
      <vt:lpstr>inter</vt:lpstr>
      <vt:lpstr>Times New Roman</vt:lpstr>
      <vt:lpstr>Tema sustava Office</vt:lpstr>
      <vt:lpstr>Climate change</vt:lpstr>
      <vt:lpstr>PowerPoint prezentacija</vt:lpstr>
      <vt:lpstr>Problems that arise</vt:lpstr>
      <vt:lpstr>The greenhouse effet</vt:lpstr>
      <vt:lpstr>What we expect in the future?</vt:lpstr>
      <vt:lpstr>Oranizations that will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Gordana</dc:creator>
  <cp:lastModifiedBy>Gordana</cp:lastModifiedBy>
  <cp:revision>2</cp:revision>
  <dcterms:created xsi:type="dcterms:W3CDTF">2024-11-21T17:59:37Z</dcterms:created>
  <dcterms:modified xsi:type="dcterms:W3CDTF">2024-11-21T19:18:31Z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