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handoutMasterIdLst>
    <p:handoutMasterId r:id="rId10"/>
  </p:handoutMasterIdLst>
  <p:sldIdLst>
    <p:sldId id="257" r:id="rId2"/>
    <p:sldId id="256" r:id="rId3"/>
    <p:sldId id="263" r:id="rId4"/>
    <p:sldId id="264" r:id="rId5"/>
    <p:sldId id="268" r:id="rId6"/>
    <p:sldId id="269" r:id="rId7"/>
    <p:sldId id="266" r:id="rId8"/>
  </p:sldIdLst>
  <p:sldSz cx="6858000" cy="9144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29" autoAdjust="0"/>
    <p:restoredTop sz="94646" autoAdjust="0"/>
  </p:normalViewPr>
  <p:slideViewPr>
    <p:cSldViewPr>
      <p:cViewPr>
        <p:scale>
          <a:sx n="100" d="100"/>
          <a:sy n="100" d="100"/>
        </p:scale>
        <p:origin x="2144" y="-152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notesMaster" Target="notesMasters/notesMaster1.xml"/><Relationship Id="rId1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BB60C6DE-AFB6-49D6-8218-BBFA1593A8F2}" type="datetimeFigureOut">
              <a:rPr lang="en-US" smtClean="0"/>
              <a:pPr/>
              <a:t>9/8/17</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2DF49567-781E-4412-A239-3E2AB765F109}" type="slidenum">
              <a:rPr lang="en-US" smtClean="0"/>
              <a:pPr/>
              <a:t>‹#›</a:t>
            </a:fld>
            <a:endParaRPr lang="en-US"/>
          </a:p>
        </p:txBody>
      </p:sp>
    </p:spTree>
    <p:extLst>
      <p:ext uri="{BB962C8B-B14F-4D97-AF65-F5344CB8AC3E}">
        <p14:creationId xmlns:p14="http://schemas.microsoft.com/office/powerpoint/2010/main" val="7928545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D7F0B2F-0BAA-4236-B3B2-1BD8813F6FD4}" type="datetimeFigureOut">
              <a:rPr lang="en-US" smtClean="0"/>
              <a:pPr/>
              <a:t>9/8/17</a:t>
            </a:fld>
            <a:endParaRPr lang="en-US"/>
          </a:p>
        </p:txBody>
      </p:sp>
      <p:sp>
        <p:nvSpPr>
          <p:cNvPr id="4" name="Slide Image Placeholder 3"/>
          <p:cNvSpPr>
            <a:spLocks noGrp="1" noRot="1" noChangeAspect="1"/>
          </p:cNvSpPr>
          <p:nvPr>
            <p:ph type="sldImg" idx="2"/>
          </p:nvPr>
        </p:nvSpPr>
        <p:spPr>
          <a:xfrm>
            <a:off x="2197100" y="696913"/>
            <a:ext cx="2616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2A85A3B-6002-46B6-93CB-43F720D95795}" type="slidenum">
              <a:rPr lang="en-US" smtClean="0"/>
              <a:pPr/>
              <a:t>‹#›</a:t>
            </a:fld>
            <a:endParaRPr lang="en-US"/>
          </a:p>
        </p:txBody>
      </p:sp>
    </p:spTree>
    <p:extLst>
      <p:ext uri="{BB962C8B-B14F-4D97-AF65-F5344CB8AC3E}">
        <p14:creationId xmlns:p14="http://schemas.microsoft.com/office/powerpoint/2010/main" val="25194815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A85A3B-6002-46B6-93CB-43F720D95795}"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7100" y="696913"/>
            <a:ext cx="26162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A85A3B-6002-46B6-93CB-43F720D95795}"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7100" y="696913"/>
            <a:ext cx="26162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A85A3B-6002-46B6-93CB-43F720D95795}"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7100" y="696913"/>
            <a:ext cx="26162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A85A3B-6002-46B6-93CB-43F720D95795}"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7100" y="696913"/>
            <a:ext cx="26162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A85A3B-6002-46B6-93CB-43F720D95795}"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7100" y="696913"/>
            <a:ext cx="26162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A85A3B-6002-46B6-93CB-43F720D95795}"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7100" y="696913"/>
            <a:ext cx="26162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2A85A3B-6002-46B6-93CB-43F720D95795}" type="slidenum">
              <a:rPr lang="en-US" smtClean="0"/>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0257EC5-3B62-41A9-B926-E6899879EB06}" type="datetimeFigureOut">
              <a:rPr lang="en-US" smtClean="0"/>
              <a:pPr/>
              <a:t>9/8/17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1E00BC-18E0-4550-9BB1-32F97C05187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257EC5-3B62-41A9-B926-E6899879EB06}" type="datetimeFigureOut">
              <a:rPr lang="en-US" smtClean="0"/>
              <a:pPr/>
              <a:t>9/8/17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1E00BC-18E0-4550-9BB1-32F97C05187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257EC5-3B62-41A9-B926-E6899879EB06}" type="datetimeFigureOut">
              <a:rPr lang="en-US" smtClean="0"/>
              <a:pPr/>
              <a:t>9/8/17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1E00BC-18E0-4550-9BB1-32F97C05187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257EC5-3B62-41A9-B926-E6899879EB06}" type="datetimeFigureOut">
              <a:rPr lang="en-US" smtClean="0"/>
              <a:pPr/>
              <a:t>9/8/17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1E00BC-18E0-4550-9BB1-32F97C05187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257EC5-3B62-41A9-B926-E6899879EB06}" type="datetimeFigureOut">
              <a:rPr lang="en-US" smtClean="0"/>
              <a:pPr/>
              <a:t>9/8/17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1E00BC-18E0-4550-9BB1-32F97C05187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0257EC5-3B62-41A9-B926-E6899879EB06}" type="datetimeFigureOut">
              <a:rPr lang="en-US" smtClean="0"/>
              <a:pPr/>
              <a:t>9/8/17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1E00BC-18E0-4550-9BB1-32F97C05187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257EC5-3B62-41A9-B926-E6899879EB06}" type="datetimeFigureOut">
              <a:rPr lang="en-US" smtClean="0"/>
              <a:pPr/>
              <a:t>9/8/17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1E00BC-18E0-4550-9BB1-32F97C05187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257EC5-3B62-41A9-B926-E6899879EB06}" type="datetimeFigureOut">
              <a:rPr lang="en-US" smtClean="0"/>
              <a:pPr/>
              <a:t>9/8/17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1E00BC-18E0-4550-9BB1-32F97C05187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257EC5-3B62-41A9-B926-E6899879EB06}" type="datetimeFigureOut">
              <a:rPr lang="en-US" smtClean="0"/>
              <a:pPr/>
              <a:t>9/8/17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1E00BC-18E0-4550-9BB1-32F97C05187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257EC5-3B62-41A9-B926-E6899879EB06}" type="datetimeFigureOut">
              <a:rPr lang="en-US" smtClean="0"/>
              <a:pPr/>
              <a:t>9/8/17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1E00BC-18E0-4550-9BB1-32F97C05187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257EC5-3B62-41A9-B926-E6899879EB06}" type="datetimeFigureOut">
              <a:rPr lang="en-US" smtClean="0"/>
              <a:pPr/>
              <a:t>9/8/17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1E00BC-18E0-4550-9BB1-32F97C05187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60257EC5-3B62-41A9-B926-E6899879EB06}" type="datetimeFigureOut">
              <a:rPr lang="en-US" smtClean="0"/>
              <a:pPr/>
              <a:t>9/8/17</a:t>
            </a:fld>
            <a:endParaRPr lang="en-US"/>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991E00BC-18E0-4550-9BB1-32F97C051875}"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hyperlink" Target="http://www.earthresource.org/campaigns/capp/capp-styrofoam.html" TargetMode="External"/><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jpg"/><Relationship Id="rId5" Type="http://schemas.openxmlformats.org/officeDocument/2006/relationships/image" Target="../media/image6.jp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t>
            </a:r>
            <a:r>
              <a:rPr lang="en-US" dirty="0" err="1" smtClean="0"/>
              <a:t>Ecovative</a:t>
            </a:r>
            <a:r>
              <a:rPr lang="en-US" dirty="0" smtClean="0"/>
              <a:t> are You?</a:t>
            </a:r>
            <a:endParaRPr lang="en-US" dirty="0"/>
          </a:p>
        </p:txBody>
      </p:sp>
      <p:sp>
        <p:nvSpPr>
          <p:cNvPr id="4" name="TextBox 3"/>
          <p:cNvSpPr txBox="1"/>
          <p:nvPr/>
        </p:nvSpPr>
        <p:spPr>
          <a:xfrm>
            <a:off x="304800" y="5943600"/>
            <a:ext cx="3733800" cy="2308324"/>
          </a:xfrm>
          <a:prstGeom prst="rect">
            <a:avLst/>
          </a:prstGeom>
          <a:ln w="57150"/>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1200" b="1" dirty="0" smtClean="0"/>
              <a:t>Steps, Content &amp; Hints</a:t>
            </a:r>
          </a:p>
          <a:p>
            <a:endParaRPr lang="en-US" sz="1200" dirty="0" smtClean="0"/>
          </a:p>
          <a:p>
            <a:r>
              <a:rPr lang="en-US" sz="1200" dirty="0" smtClean="0">
                <a:solidFill>
                  <a:schemeClr val="bg1"/>
                </a:solidFill>
              </a:rPr>
              <a:t>Main directions and content for the activity are in the boxes to the left with the orange border, like this one.</a:t>
            </a:r>
          </a:p>
          <a:p>
            <a:endParaRPr lang="en-US" sz="1200" dirty="0" smtClean="0"/>
          </a:p>
          <a:p>
            <a:r>
              <a:rPr lang="en-US" sz="1200" dirty="0" smtClean="0"/>
              <a:t>In a classroom setting, you will lead the students through the activity with a series of questions, the students’ own responses and brief explanations.</a:t>
            </a:r>
          </a:p>
          <a:p>
            <a:endParaRPr lang="en-US" sz="1200" dirty="0" smtClean="0"/>
          </a:p>
          <a:p>
            <a:r>
              <a:rPr lang="en-US" sz="1200" dirty="0" smtClean="0"/>
              <a:t>Whenever possible, find and affirm what’s right about the students’ answers.</a:t>
            </a:r>
          </a:p>
          <a:p>
            <a:endParaRPr lang="en-US" sz="1200" dirty="0" smtClean="0"/>
          </a:p>
        </p:txBody>
      </p:sp>
      <p:sp>
        <p:nvSpPr>
          <p:cNvPr id="5" name="Rounded Rectangular Callout 4"/>
          <p:cNvSpPr/>
          <p:nvPr/>
        </p:nvSpPr>
        <p:spPr>
          <a:xfrm>
            <a:off x="4267200" y="4267200"/>
            <a:ext cx="2133600" cy="3200400"/>
          </a:xfrm>
          <a:prstGeom prst="wedgeRoundRectCallout">
            <a:avLst>
              <a:gd name="adj1" fmla="val -74420"/>
              <a:gd name="adj2" fmla="val 55756"/>
              <a:gd name="adj3" fmla="val 16667"/>
            </a:avLst>
          </a:prstGeom>
          <a:solidFill>
            <a:schemeClr val="tx1"/>
          </a:solidFill>
          <a:ln w="57150">
            <a:solidFill>
              <a:srgbClr val="FFF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b="1" dirty="0" smtClean="0">
                <a:solidFill>
                  <a:schemeClr val="bg1"/>
                </a:solidFill>
              </a:rPr>
              <a:t>Questions in Context:</a:t>
            </a:r>
          </a:p>
          <a:p>
            <a:r>
              <a:rPr lang="en-US" sz="1100" b="1" i="1" dirty="0" smtClean="0">
                <a:solidFill>
                  <a:schemeClr val="bg1"/>
                </a:solidFill>
              </a:rPr>
              <a:t>Do you remember something better when you are asked to  think about it?</a:t>
            </a:r>
            <a:endParaRPr lang="en-US" sz="1100" i="1" dirty="0" smtClean="0">
              <a:solidFill>
                <a:schemeClr val="bg1"/>
              </a:solidFill>
            </a:endParaRPr>
          </a:p>
          <a:p>
            <a:endParaRPr lang="en-US" sz="1100" b="1" dirty="0" smtClean="0">
              <a:solidFill>
                <a:schemeClr val="bg1"/>
              </a:solidFill>
            </a:endParaRPr>
          </a:p>
          <a:p>
            <a:r>
              <a:rPr lang="en-US" sz="1100" dirty="0" smtClean="0">
                <a:solidFill>
                  <a:schemeClr val="bg1"/>
                </a:solidFill>
              </a:rPr>
              <a:t>On the right, in the conversation bubble outlined in yellow, are  guiding questions  that you should ask the students during the associated step. </a:t>
            </a:r>
          </a:p>
          <a:p>
            <a:endParaRPr lang="en-US" sz="1100" b="1" dirty="0" smtClean="0">
              <a:solidFill>
                <a:schemeClr val="bg1"/>
              </a:solidFill>
            </a:endParaRPr>
          </a:p>
          <a:p>
            <a:r>
              <a:rPr lang="en-US" sz="1100" b="1" dirty="0" smtClean="0">
                <a:solidFill>
                  <a:schemeClr val="bg1"/>
                </a:solidFill>
              </a:rPr>
              <a:t>Each question should be asked separately – and a short amount of time should be allowed for responses.</a:t>
            </a:r>
          </a:p>
        </p:txBody>
      </p:sp>
      <p:sp>
        <p:nvSpPr>
          <p:cNvPr id="6" name="Footer Placeholder 5"/>
          <p:cNvSpPr>
            <a:spLocks noGrp="1"/>
          </p:cNvSpPr>
          <p:nvPr>
            <p:ph type="ftr" sz="quarter" idx="11"/>
          </p:nvPr>
        </p:nvSpPr>
        <p:spPr>
          <a:xfrm>
            <a:off x="3733800" y="8610600"/>
            <a:ext cx="3095786" cy="533400"/>
          </a:xfrm>
        </p:spPr>
        <p:txBody>
          <a:bodyPr/>
          <a:lstStyle/>
          <a:p>
            <a:pPr>
              <a:defRPr/>
            </a:pPr>
            <a:r>
              <a:rPr lang="en-US" dirty="0" smtClean="0"/>
              <a:t>(c) 2017 beyondbenign - All rights reserved.</a:t>
            </a:r>
            <a:endParaRPr lang="en-US" dirty="0"/>
          </a:p>
        </p:txBody>
      </p:sp>
      <p:sp>
        <p:nvSpPr>
          <p:cNvPr id="7" name="Content Placeholder 6"/>
          <p:cNvSpPr>
            <a:spLocks noGrp="1"/>
          </p:cNvSpPr>
          <p:nvPr>
            <p:ph idx="1"/>
          </p:nvPr>
        </p:nvSpPr>
        <p:spPr>
          <a:xfrm>
            <a:off x="342900" y="3886200"/>
            <a:ext cx="6172200" cy="4282018"/>
          </a:xfrm>
        </p:spPr>
        <p:txBody>
          <a:bodyPr/>
          <a:lstStyle/>
          <a:p>
            <a:endParaRPr lang="en-US" dirty="0"/>
          </a:p>
        </p:txBody>
      </p:sp>
      <p:pic>
        <p:nvPicPr>
          <p:cNvPr id="8" name="Picture 7"/>
          <p:cNvPicPr>
            <a:picLocks noChangeAspect="1"/>
          </p:cNvPicPr>
          <p:nvPr/>
        </p:nvPicPr>
        <p:blipFill>
          <a:blip r:embed="rId3"/>
          <a:stretch>
            <a:fillRect/>
          </a:stretch>
        </p:blipFill>
        <p:spPr>
          <a:xfrm rot="822518">
            <a:off x="366073" y="2062912"/>
            <a:ext cx="3673470" cy="3423816"/>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1000" y="6248400"/>
            <a:ext cx="3810000" cy="193899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1200" b="1" dirty="0" smtClean="0"/>
              <a:t>Set the Scene: </a:t>
            </a:r>
          </a:p>
          <a:p>
            <a:r>
              <a:rPr lang="en-US" sz="1200" b="1" dirty="0" smtClean="0"/>
              <a:t>Connect the Dots &amp; Introduce the Activity Topic</a:t>
            </a:r>
          </a:p>
          <a:p>
            <a:endParaRPr lang="en-US" sz="1200" dirty="0" smtClean="0"/>
          </a:p>
          <a:p>
            <a:r>
              <a:rPr lang="en-US" sz="1200" i="1" dirty="0" smtClean="0">
                <a:solidFill>
                  <a:schemeClr val="bg1"/>
                </a:solidFill>
              </a:rPr>
              <a:t>Connect the dots for them: they are the future scientists who will help to discover and invent the solutions to the environmental challenges.</a:t>
            </a:r>
          </a:p>
          <a:p>
            <a:endParaRPr lang="en-US" sz="1200" i="1" dirty="0" smtClean="0">
              <a:solidFill>
                <a:schemeClr val="bg1"/>
              </a:solidFill>
            </a:endParaRPr>
          </a:p>
          <a:p>
            <a:r>
              <a:rPr lang="en-US" sz="1200" dirty="0" smtClean="0">
                <a:solidFill>
                  <a:schemeClr val="bg1"/>
                </a:solidFill>
              </a:rPr>
              <a:t>We will be learning about </a:t>
            </a:r>
            <a:r>
              <a:rPr lang="en-US" sz="1200" dirty="0" err="1" smtClean="0">
                <a:solidFill>
                  <a:schemeClr val="bg1"/>
                </a:solidFill>
              </a:rPr>
              <a:t>styrofoam</a:t>
            </a:r>
            <a:r>
              <a:rPr lang="en-US" sz="1200" dirty="0" smtClean="0">
                <a:solidFill>
                  <a:schemeClr val="bg1"/>
                </a:solidFill>
              </a:rPr>
              <a:t> today and its effect on the environment, as well as an innovative technology that is being used as an alternative.</a:t>
            </a:r>
            <a:endParaRPr lang="en-US" sz="1200" dirty="0" smtClean="0"/>
          </a:p>
        </p:txBody>
      </p:sp>
      <p:sp>
        <p:nvSpPr>
          <p:cNvPr id="7" name="Rounded Rectangular Callout 6"/>
          <p:cNvSpPr/>
          <p:nvPr/>
        </p:nvSpPr>
        <p:spPr>
          <a:xfrm>
            <a:off x="4495800" y="5715000"/>
            <a:ext cx="2209800" cy="2895600"/>
          </a:xfrm>
          <a:prstGeom prst="wedgeRoundRectCallout">
            <a:avLst>
              <a:gd name="adj1" fmla="val -68343"/>
              <a:gd name="adj2" fmla="val 20278"/>
              <a:gd name="adj3" fmla="val 16667"/>
            </a:avLst>
          </a:prstGeom>
          <a:solidFill>
            <a:schemeClr val="tx1"/>
          </a:solidFill>
          <a:ln>
            <a:solidFill>
              <a:srgbClr val="FFF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smtClean="0">
              <a:solidFill>
                <a:srgbClr val="000000"/>
              </a:solidFill>
            </a:endParaRPr>
          </a:p>
          <a:p>
            <a:endParaRPr lang="en-US" sz="1100" dirty="0" smtClean="0">
              <a:solidFill>
                <a:srgbClr val="000000"/>
              </a:solidFill>
            </a:endParaRPr>
          </a:p>
          <a:p>
            <a:r>
              <a:rPr lang="en-US" sz="1100" dirty="0" smtClean="0">
                <a:solidFill>
                  <a:srgbClr val="000000"/>
                </a:solidFill>
              </a:rPr>
              <a:t>What do you know about </a:t>
            </a:r>
            <a:r>
              <a:rPr lang="en-US" sz="1100" dirty="0" err="1" smtClean="0">
                <a:solidFill>
                  <a:srgbClr val="000000"/>
                </a:solidFill>
              </a:rPr>
              <a:t>styrofoam</a:t>
            </a:r>
            <a:r>
              <a:rPr lang="en-US" sz="1100" dirty="0" smtClean="0">
                <a:solidFill>
                  <a:srgbClr val="000000"/>
                </a:solidFill>
              </a:rPr>
              <a:t>? Where does it come from? Styrofoam, or polystyrene, is made from </a:t>
            </a:r>
            <a:br>
              <a:rPr lang="en-US" sz="1100" dirty="0" smtClean="0">
                <a:solidFill>
                  <a:srgbClr val="000000"/>
                </a:solidFill>
              </a:rPr>
            </a:br>
            <a:r>
              <a:rPr lang="en-US" sz="1100" dirty="0" smtClean="0">
                <a:solidFill>
                  <a:srgbClr val="000000"/>
                </a:solidFill>
              </a:rPr>
              <a:t>non-renewable </a:t>
            </a:r>
            <a:r>
              <a:rPr lang="en-US" sz="1100" dirty="0" err="1" smtClean="0">
                <a:solidFill>
                  <a:srgbClr val="000000"/>
                </a:solidFill>
              </a:rPr>
              <a:t>petroluem</a:t>
            </a:r>
            <a:r>
              <a:rPr lang="en-US" sz="1100" dirty="0" smtClean="0">
                <a:solidFill>
                  <a:srgbClr val="000000"/>
                </a:solidFill>
              </a:rPr>
              <a:t> products.</a:t>
            </a:r>
          </a:p>
          <a:p>
            <a:endParaRPr lang="en-US" sz="1100" dirty="0">
              <a:solidFill>
                <a:srgbClr val="000000"/>
              </a:solidFill>
            </a:endParaRPr>
          </a:p>
          <a:p>
            <a:r>
              <a:rPr lang="en-US" sz="1100" dirty="0" smtClean="0">
                <a:solidFill>
                  <a:srgbClr val="000000"/>
                </a:solidFill>
              </a:rPr>
              <a:t>What do we usually use </a:t>
            </a:r>
            <a:r>
              <a:rPr lang="en-US" sz="1100" dirty="0" err="1" smtClean="0">
                <a:solidFill>
                  <a:srgbClr val="000000"/>
                </a:solidFill>
              </a:rPr>
              <a:t>styrofoam</a:t>
            </a:r>
            <a:r>
              <a:rPr lang="en-US" sz="1100" dirty="0" smtClean="0">
                <a:solidFill>
                  <a:srgbClr val="000000"/>
                </a:solidFill>
              </a:rPr>
              <a:t> for? Americans throw away 25 billion </a:t>
            </a:r>
            <a:r>
              <a:rPr lang="en-US" sz="1100" dirty="0" err="1" smtClean="0">
                <a:solidFill>
                  <a:srgbClr val="000000"/>
                </a:solidFill>
              </a:rPr>
              <a:t>styrofoam</a:t>
            </a:r>
            <a:r>
              <a:rPr lang="en-US" sz="1100" dirty="0" smtClean="0">
                <a:solidFill>
                  <a:srgbClr val="000000"/>
                </a:solidFill>
              </a:rPr>
              <a:t> coffee cups every year!</a:t>
            </a:r>
          </a:p>
          <a:p>
            <a:endParaRPr lang="en-US" sz="1100" dirty="0" smtClean="0">
              <a:solidFill>
                <a:srgbClr val="000000"/>
              </a:solidFill>
            </a:endParaRPr>
          </a:p>
          <a:p>
            <a:r>
              <a:rPr lang="en-US" sz="1100" dirty="0" smtClean="0">
                <a:solidFill>
                  <a:srgbClr val="000000"/>
                </a:solidFill>
              </a:rPr>
              <a:t>If we’re typically using </a:t>
            </a:r>
            <a:r>
              <a:rPr lang="en-US" sz="1100" dirty="0" err="1" smtClean="0">
                <a:solidFill>
                  <a:srgbClr val="000000"/>
                </a:solidFill>
              </a:rPr>
              <a:t>styrofoam</a:t>
            </a:r>
            <a:r>
              <a:rPr lang="en-US" sz="1100" dirty="0" smtClean="0">
                <a:solidFill>
                  <a:srgbClr val="000000"/>
                </a:solidFill>
              </a:rPr>
              <a:t> for disposable, one-time use items, how long do we need it last for?</a:t>
            </a:r>
          </a:p>
          <a:p>
            <a:endParaRPr lang="en-US" sz="1100" dirty="0" smtClean="0">
              <a:solidFill>
                <a:srgbClr val="000000"/>
              </a:solidFill>
            </a:endParaRPr>
          </a:p>
          <a:p>
            <a:endParaRPr lang="en-US" sz="1100" dirty="0" smtClean="0">
              <a:solidFill>
                <a:schemeClr val="bg1"/>
              </a:solidFill>
            </a:endParaRPr>
          </a:p>
        </p:txBody>
      </p:sp>
      <p:sp>
        <p:nvSpPr>
          <p:cNvPr id="9" name="TextBox 8"/>
          <p:cNvSpPr txBox="1"/>
          <p:nvPr/>
        </p:nvSpPr>
        <p:spPr>
          <a:xfrm>
            <a:off x="381000" y="304800"/>
            <a:ext cx="3733800" cy="2308324"/>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1200" b="1" dirty="0" smtClean="0"/>
              <a:t>Green Chemistry Introduction: </a:t>
            </a:r>
          </a:p>
          <a:p>
            <a:r>
              <a:rPr lang="en-US" sz="1200" b="1" dirty="0" smtClean="0"/>
              <a:t>Defining Green Chemistry</a:t>
            </a:r>
          </a:p>
          <a:p>
            <a:endParaRPr lang="en-US" sz="1200" dirty="0" smtClean="0"/>
          </a:p>
          <a:p>
            <a:r>
              <a:rPr lang="en-US" sz="1200" dirty="0" smtClean="0">
                <a:solidFill>
                  <a:schemeClr val="bg1"/>
                </a:solidFill>
              </a:rPr>
              <a:t>Have students work in pairs for 30 seconds to come up with a definition for green chemistry. Break down the  meaning of both words.</a:t>
            </a:r>
          </a:p>
          <a:p>
            <a:endParaRPr lang="en-US" sz="1200" dirty="0" smtClean="0"/>
          </a:p>
          <a:p>
            <a:r>
              <a:rPr lang="en-US" sz="1200" dirty="0" smtClean="0"/>
              <a:t>Establish that Chemistry is the science of making products.</a:t>
            </a:r>
          </a:p>
          <a:p>
            <a:endParaRPr lang="en-US" sz="1200" dirty="0" smtClean="0"/>
          </a:p>
          <a:p>
            <a:r>
              <a:rPr lang="en-US" sz="1200" dirty="0" smtClean="0"/>
              <a:t>Eco-friendly, good for the environment, sustainable.</a:t>
            </a:r>
          </a:p>
          <a:p>
            <a:endParaRPr lang="en-US" sz="1200" dirty="0" smtClean="0"/>
          </a:p>
        </p:txBody>
      </p:sp>
      <p:sp>
        <p:nvSpPr>
          <p:cNvPr id="10" name="TextBox 9"/>
          <p:cNvSpPr txBox="1"/>
          <p:nvPr/>
        </p:nvSpPr>
        <p:spPr>
          <a:xfrm>
            <a:off x="381000" y="2743200"/>
            <a:ext cx="3733800" cy="341632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1200" b="1" dirty="0" smtClean="0"/>
              <a:t>What do Chemists do</a:t>
            </a:r>
            <a:r>
              <a:rPr lang="en-US" sz="1200" dirty="0" smtClean="0"/>
              <a:t>?</a:t>
            </a:r>
          </a:p>
          <a:p>
            <a:endParaRPr lang="en-US" sz="1200" dirty="0" smtClean="0"/>
          </a:p>
          <a:p>
            <a:r>
              <a:rPr lang="en-US" sz="1200" i="1" dirty="0" smtClean="0">
                <a:solidFill>
                  <a:schemeClr val="bg1"/>
                </a:solidFill>
              </a:rPr>
              <a:t>Use wait time. Build off of their prior knowledge. Acknowledge student responses and prompt them for more information. Control the conversation by asking for a certain number of answers.</a:t>
            </a:r>
          </a:p>
          <a:p>
            <a:endParaRPr lang="en-US" sz="1200" dirty="0" smtClean="0"/>
          </a:p>
          <a:p>
            <a:r>
              <a:rPr lang="en-US" sz="1200" dirty="0" smtClean="0"/>
              <a:t>Chemists are inventors. They help to design just about every product out there.</a:t>
            </a:r>
          </a:p>
          <a:p>
            <a:endParaRPr lang="en-US" sz="1200" dirty="0" smtClean="0"/>
          </a:p>
          <a:p>
            <a:r>
              <a:rPr lang="en-US" sz="1200" dirty="0" smtClean="0"/>
              <a:t>Traditionally chemists were not taught about the environmental impact or toxicology. We have had many advances and helpful inventions but we have also had inventions that have caused harm to the environment. Green chemists design products taking into account the entire process, energy efficiency, renewable resources, the product itself along with the end-of-life impact of the product.</a:t>
            </a:r>
          </a:p>
        </p:txBody>
      </p:sp>
      <p:sp>
        <p:nvSpPr>
          <p:cNvPr id="11" name="Rounded Rectangular Callout 10"/>
          <p:cNvSpPr/>
          <p:nvPr/>
        </p:nvSpPr>
        <p:spPr>
          <a:xfrm>
            <a:off x="4419600" y="304800"/>
            <a:ext cx="2133600" cy="1524000"/>
          </a:xfrm>
          <a:prstGeom prst="wedgeRoundRectCallout">
            <a:avLst>
              <a:gd name="adj1" fmla="val -80770"/>
              <a:gd name="adj2" fmla="val 14722"/>
              <a:gd name="adj3" fmla="val 16667"/>
            </a:avLst>
          </a:prstGeom>
          <a:solidFill>
            <a:schemeClr val="tx1"/>
          </a:solidFill>
          <a:ln>
            <a:solidFill>
              <a:srgbClr val="FFF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solidFill>
                  <a:schemeClr val="bg1"/>
                </a:solidFill>
              </a:rPr>
              <a:t>What is Chemistry? What does chemistry mean to you? Do you think of good things or bad things? Who has heard of companies going green?  What does that mean?</a:t>
            </a:r>
          </a:p>
          <a:p>
            <a:endParaRPr lang="en-US" sz="1100" dirty="0" smtClean="0">
              <a:solidFill>
                <a:schemeClr val="bg1"/>
              </a:solidFill>
            </a:endParaRPr>
          </a:p>
        </p:txBody>
      </p:sp>
      <p:sp>
        <p:nvSpPr>
          <p:cNvPr id="12" name="Rounded Rectangular Callout 11"/>
          <p:cNvSpPr/>
          <p:nvPr/>
        </p:nvSpPr>
        <p:spPr>
          <a:xfrm>
            <a:off x="4419600" y="3733800"/>
            <a:ext cx="2209800" cy="1828800"/>
          </a:xfrm>
          <a:prstGeom prst="wedgeRoundRectCallout">
            <a:avLst>
              <a:gd name="adj1" fmla="val -84433"/>
              <a:gd name="adj2" fmla="val -44351"/>
              <a:gd name="adj3" fmla="val 16667"/>
            </a:avLst>
          </a:prstGeom>
          <a:solidFill>
            <a:schemeClr val="tx1"/>
          </a:solidFill>
          <a:ln>
            <a:solidFill>
              <a:srgbClr val="FFF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solidFill>
                  <a:schemeClr val="bg1"/>
                </a:solidFill>
              </a:rPr>
              <a:t>Is there anything in this room that a chemist invented? What about the desks, paint, floor, etc.</a:t>
            </a:r>
          </a:p>
          <a:p>
            <a:endParaRPr lang="en-US" sz="1100" dirty="0" smtClean="0">
              <a:solidFill>
                <a:schemeClr val="bg1"/>
              </a:solidFill>
            </a:endParaRPr>
          </a:p>
          <a:p>
            <a:r>
              <a:rPr lang="en-US" sz="1100" dirty="0" smtClean="0">
                <a:solidFill>
                  <a:schemeClr val="bg1"/>
                </a:solidFill>
              </a:rPr>
              <a:t>Who has taken medicine? Does anyone use an iPod or an mp3 player? What about a computer or a cell phone?</a:t>
            </a:r>
          </a:p>
        </p:txBody>
      </p:sp>
      <p:sp>
        <p:nvSpPr>
          <p:cNvPr id="13" name="Rounded Rectangular Callout 12"/>
          <p:cNvSpPr/>
          <p:nvPr/>
        </p:nvSpPr>
        <p:spPr>
          <a:xfrm>
            <a:off x="4419600" y="2057400"/>
            <a:ext cx="2133600" cy="1447800"/>
          </a:xfrm>
          <a:prstGeom prst="wedgeRoundRectCallout">
            <a:avLst>
              <a:gd name="adj1" fmla="val -78484"/>
              <a:gd name="adj2" fmla="val -60311"/>
              <a:gd name="adj3" fmla="val 16667"/>
            </a:avLst>
          </a:prstGeom>
          <a:solidFill>
            <a:schemeClr val="tx1"/>
          </a:solidFill>
          <a:ln>
            <a:solidFill>
              <a:srgbClr val="FFF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solidFill>
                  <a:schemeClr val="bg1"/>
                </a:solidFill>
              </a:rPr>
              <a:t>Chemists make “stuff,” like materials and medicines. Green chemistry is pollution prevention at the molecular level, the basic design stage.  So what is it that green chemists do?</a:t>
            </a:r>
            <a:endParaRPr lang="en-US" sz="1050" dirty="0" smtClean="0">
              <a:solidFill>
                <a:schemeClr val="bg1"/>
              </a:solidFill>
            </a:endParaRPr>
          </a:p>
        </p:txBody>
      </p:sp>
      <p:sp>
        <p:nvSpPr>
          <p:cNvPr id="14" name="Footer Placeholder 5"/>
          <p:cNvSpPr>
            <a:spLocks noGrp="1"/>
          </p:cNvSpPr>
          <p:nvPr>
            <p:ph type="ftr" sz="quarter" idx="11"/>
          </p:nvPr>
        </p:nvSpPr>
        <p:spPr>
          <a:xfrm>
            <a:off x="3733800" y="8610600"/>
            <a:ext cx="3095786" cy="533400"/>
          </a:xfrm>
        </p:spPr>
        <p:txBody>
          <a:bodyPr/>
          <a:lstStyle/>
          <a:p>
            <a:pPr>
              <a:defRPr/>
            </a:pPr>
            <a:r>
              <a:rPr lang="en-US" dirty="0" smtClean="0"/>
              <a:t>(c) 2017 beyondbenign - All rights reserved.</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04800" y="228600"/>
            <a:ext cx="3733800" cy="2123658"/>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lvl="0"/>
            <a:r>
              <a:rPr lang="en-US" sz="1200" dirty="0" smtClean="0"/>
              <a:t>If we only want our </a:t>
            </a:r>
            <a:r>
              <a:rPr lang="en-US" sz="1200" dirty="0" err="1" smtClean="0"/>
              <a:t>styrofoam</a:t>
            </a:r>
            <a:r>
              <a:rPr lang="en-US" sz="1200" dirty="0" smtClean="0"/>
              <a:t> to be used once, we probably don’t want it to take a long time to break down after we throw it out. However, polystyrene takes up to a thousand years to break down and, in most cases, cannot be recycled. This means that it is commonly found among litter and marine debris. And, it’s estimated that about 25% of the volume of landfills in the United States is </a:t>
            </a:r>
            <a:r>
              <a:rPr lang="en-US" sz="1200" dirty="0" err="1" smtClean="0"/>
              <a:t>styrofoam</a:t>
            </a:r>
            <a:r>
              <a:rPr lang="en-US" sz="1200" dirty="0"/>
              <a:t>! </a:t>
            </a:r>
            <a:r>
              <a:rPr lang="en-US" sz="1200" dirty="0">
                <a:hlinkClick r:id="rId3"/>
              </a:rPr>
              <a:t>http://</a:t>
            </a:r>
            <a:r>
              <a:rPr lang="en-US" sz="1200" dirty="0" smtClean="0">
                <a:hlinkClick r:id="rId3"/>
              </a:rPr>
              <a:t>www.earthresource.org/campaigns/capp/capp-styrofoam.html</a:t>
            </a:r>
            <a:endParaRPr lang="en-US" sz="1200" smtClean="0"/>
          </a:p>
          <a:p>
            <a:pPr lvl="0"/>
            <a:endParaRPr lang="en-US" sz="1200" dirty="0" smtClean="0"/>
          </a:p>
        </p:txBody>
      </p:sp>
      <p:sp>
        <p:nvSpPr>
          <p:cNvPr id="12" name="Rounded Rectangular Callout 11"/>
          <p:cNvSpPr/>
          <p:nvPr/>
        </p:nvSpPr>
        <p:spPr>
          <a:xfrm>
            <a:off x="4648200" y="381000"/>
            <a:ext cx="2057400" cy="2286000"/>
          </a:xfrm>
          <a:prstGeom prst="wedgeRoundRectCallout">
            <a:avLst>
              <a:gd name="adj1" fmla="val -89092"/>
              <a:gd name="adj2" fmla="val 4289"/>
              <a:gd name="adj3" fmla="val 16667"/>
            </a:avLst>
          </a:prstGeom>
          <a:solidFill>
            <a:schemeClr val="tx1"/>
          </a:solidFill>
          <a:ln>
            <a:solidFill>
              <a:srgbClr val="FFF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solidFill>
                  <a:schemeClr val="bg1"/>
                </a:solidFill>
              </a:rPr>
              <a:t>What would you change about polystyrene to address these problems? </a:t>
            </a:r>
          </a:p>
          <a:p>
            <a:endParaRPr lang="en-US" sz="1100" dirty="0">
              <a:solidFill>
                <a:schemeClr val="bg1"/>
              </a:solidFill>
            </a:endParaRPr>
          </a:p>
          <a:p>
            <a:r>
              <a:rPr lang="en-US" sz="1100" dirty="0" smtClean="0">
                <a:solidFill>
                  <a:schemeClr val="bg1"/>
                </a:solidFill>
              </a:rPr>
              <a:t>How does nature recycle things? How can we model natures recycling system? Composting allows us to break down biological materials so they can be used to promote the life and growth of other living things.</a:t>
            </a:r>
          </a:p>
          <a:p>
            <a:endParaRPr lang="en-US" sz="1100" dirty="0" smtClean="0">
              <a:solidFill>
                <a:schemeClr val="bg1"/>
              </a:solidFill>
            </a:endParaRPr>
          </a:p>
        </p:txBody>
      </p:sp>
      <p:sp>
        <p:nvSpPr>
          <p:cNvPr id="13" name="Footer Placeholder 5"/>
          <p:cNvSpPr>
            <a:spLocks noGrp="1"/>
          </p:cNvSpPr>
          <p:nvPr>
            <p:ph type="ftr" sz="quarter" idx="11"/>
          </p:nvPr>
        </p:nvSpPr>
        <p:spPr>
          <a:xfrm>
            <a:off x="3733800" y="8610600"/>
            <a:ext cx="3095786" cy="533400"/>
          </a:xfrm>
        </p:spPr>
        <p:txBody>
          <a:bodyPr/>
          <a:lstStyle/>
          <a:p>
            <a:pPr>
              <a:defRPr/>
            </a:pPr>
            <a:r>
              <a:rPr lang="en-US" dirty="0" smtClean="0"/>
              <a:t>(c) 2017 beyondbenign - All rights reserved.</a:t>
            </a:r>
            <a:endParaRPr lang="en-US" dirty="0"/>
          </a:p>
        </p:txBody>
      </p:sp>
      <p:sp>
        <p:nvSpPr>
          <p:cNvPr id="6" name="TextBox 5"/>
          <p:cNvSpPr txBox="1"/>
          <p:nvPr/>
        </p:nvSpPr>
        <p:spPr>
          <a:xfrm>
            <a:off x="304800" y="4038600"/>
            <a:ext cx="3733800" cy="4524314"/>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lvl="0"/>
            <a:r>
              <a:rPr lang="en-US" sz="1200" dirty="0" smtClean="0"/>
              <a:t>Green chemistry technology considers 3 criteria: safety, cost, and performance</a:t>
            </a:r>
          </a:p>
          <a:p>
            <a:pPr lvl="0"/>
            <a:endParaRPr lang="en-US" sz="1200" dirty="0" smtClean="0"/>
          </a:p>
          <a:p>
            <a:pPr lvl="0"/>
            <a:r>
              <a:rPr lang="en-US" sz="1200" dirty="0" smtClean="0"/>
              <a:t>Green chemistry involved the design of products that are environmentally benign – it considers the whole life cycle of the product, beginning with the starting materials and ending with the product’s disposal when it is at the end of its life.</a:t>
            </a:r>
            <a:endParaRPr lang="en-US" sz="1200" dirty="0"/>
          </a:p>
          <a:p>
            <a:endParaRPr lang="en-US" sz="1200" dirty="0"/>
          </a:p>
          <a:p>
            <a:r>
              <a:rPr lang="en-US" sz="1200" dirty="0" err="1" smtClean="0"/>
              <a:t>Ecovative</a:t>
            </a:r>
            <a:r>
              <a:rPr lang="en-US" sz="1200" dirty="0" smtClean="0"/>
              <a:t>, a packaging design company, has figured out how to put nature’s recycling system to work. Mycelium, essentially mushroom roots, can be used to create packaging that molds to virtually any form. </a:t>
            </a:r>
            <a:r>
              <a:rPr lang="en-US" sz="1200" dirty="0" err="1" smtClean="0"/>
              <a:t>Ecovative’s</a:t>
            </a:r>
            <a:r>
              <a:rPr lang="en-US" sz="1200" dirty="0" smtClean="0"/>
              <a:t> mushroom material blends local agricultural waste with mycelium to create replacements for polystyrene materials. </a:t>
            </a:r>
          </a:p>
          <a:p>
            <a:endParaRPr lang="en-US" sz="1200" dirty="0" smtClean="0"/>
          </a:p>
          <a:p>
            <a:r>
              <a:rPr lang="en-US" sz="1200" dirty="0" smtClean="0"/>
              <a:t>Have students put together life cycles of the polystyrene and </a:t>
            </a:r>
            <a:r>
              <a:rPr lang="en-US" sz="1200" dirty="0" err="1" smtClean="0"/>
              <a:t>Ecovative</a:t>
            </a:r>
            <a:r>
              <a:rPr lang="en-US" sz="1200" dirty="0" smtClean="0"/>
              <a:t> materials from the activity cards. </a:t>
            </a:r>
            <a:endParaRPr lang="en-US" sz="1200" dirty="0"/>
          </a:p>
          <a:p>
            <a:endParaRPr lang="en-US" sz="1200" dirty="0"/>
          </a:p>
          <a:p>
            <a:r>
              <a:rPr lang="en-US" sz="1200" dirty="0" smtClean="0"/>
              <a:t>When these products are no longer needed, they can be readily composted, which then feeds right into nature’s recycling system. (If teacher wants more information, see TED Talk by </a:t>
            </a:r>
            <a:r>
              <a:rPr lang="en-US" sz="1200" dirty="0" err="1" smtClean="0"/>
              <a:t>Eben</a:t>
            </a:r>
            <a:r>
              <a:rPr lang="en-US" sz="1200" dirty="0" smtClean="0"/>
              <a:t> Bayer</a:t>
            </a:r>
            <a:r>
              <a:rPr lang="en-US" sz="1200" dirty="0"/>
              <a:t>) </a:t>
            </a:r>
            <a:endParaRPr lang="en-US" sz="1200" dirty="0" smtClean="0"/>
          </a:p>
        </p:txBody>
      </p:sp>
      <p:sp>
        <p:nvSpPr>
          <p:cNvPr id="7" name="Rounded Rectangular Callout 6"/>
          <p:cNvSpPr/>
          <p:nvPr/>
        </p:nvSpPr>
        <p:spPr>
          <a:xfrm>
            <a:off x="4724400" y="5105400"/>
            <a:ext cx="2057400" cy="1143000"/>
          </a:xfrm>
          <a:prstGeom prst="wedgeRoundRectCallout">
            <a:avLst>
              <a:gd name="adj1" fmla="val -92122"/>
              <a:gd name="adj2" fmla="val -10480"/>
              <a:gd name="adj3" fmla="val 16667"/>
            </a:avLst>
          </a:prstGeom>
          <a:solidFill>
            <a:schemeClr val="tx1"/>
          </a:solidFill>
          <a:ln>
            <a:solidFill>
              <a:srgbClr val="FFF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smtClean="0">
              <a:solidFill>
                <a:schemeClr val="bg1"/>
              </a:solidFill>
            </a:endParaRPr>
          </a:p>
          <a:p>
            <a:r>
              <a:rPr lang="en-US" sz="1100" dirty="0" smtClean="0">
                <a:solidFill>
                  <a:schemeClr val="bg1"/>
                </a:solidFill>
              </a:rPr>
              <a:t>How do you feel about mushrooms? Have you ever seen a mushroom’s roots?</a:t>
            </a:r>
          </a:p>
          <a:p>
            <a:endParaRPr lang="en-US" sz="1100" dirty="0">
              <a:solidFill>
                <a:schemeClr val="bg1"/>
              </a:solidFill>
            </a:endParaRPr>
          </a:p>
          <a:p>
            <a:r>
              <a:rPr lang="en-US" sz="1100" dirty="0" smtClean="0">
                <a:solidFill>
                  <a:schemeClr val="bg1"/>
                </a:solidFill>
              </a:rPr>
              <a:t>Could mushrooms be the new plastic?</a:t>
            </a:r>
          </a:p>
          <a:p>
            <a:endParaRPr lang="en-US" sz="1100" dirty="0" smtClean="0">
              <a:solidFill>
                <a:schemeClr val="bg1"/>
              </a:solidFill>
            </a:endParaRPr>
          </a:p>
        </p:txBody>
      </p:sp>
      <p:pic>
        <p:nvPicPr>
          <p:cNvPr id="8" name="Picture 7"/>
          <p:cNvPicPr>
            <a:picLocks noChangeAspect="1"/>
          </p:cNvPicPr>
          <p:nvPr/>
        </p:nvPicPr>
        <p:blipFill>
          <a:blip r:embed="rId4"/>
          <a:stretch>
            <a:fillRect/>
          </a:stretch>
        </p:blipFill>
        <p:spPr>
          <a:xfrm>
            <a:off x="873372" y="2457487"/>
            <a:ext cx="2596655" cy="1469927"/>
          </a:xfrm>
          <a:prstGeom prst="rect">
            <a:avLst/>
          </a:prstGeom>
        </p:spPr>
      </p:pic>
      <p:sp>
        <p:nvSpPr>
          <p:cNvPr id="14" name="Rounded Rectangular Callout 13"/>
          <p:cNvSpPr/>
          <p:nvPr/>
        </p:nvSpPr>
        <p:spPr>
          <a:xfrm>
            <a:off x="4572000" y="2819400"/>
            <a:ext cx="1905000" cy="762000"/>
          </a:xfrm>
          <a:prstGeom prst="wedgeRoundRectCallout">
            <a:avLst>
              <a:gd name="adj1" fmla="val -82577"/>
              <a:gd name="adj2" fmla="val 119391"/>
              <a:gd name="adj3" fmla="val 16667"/>
            </a:avLst>
          </a:prstGeom>
          <a:solidFill>
            <a:schemeClr val="tx1"/>
          </a:solidFill>
          <a:ln>
            <a:solidFill>
              <a:srgbClr val="FFF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solidFill>
                  <a:schemeClr val="bg1"/>
                </a:solidFill>
              </a:rPr>
              <a:t>Could green chemistry be used to create a solution to the problems with </a:t>
            </a:r>
            <a:r>
              <a:rPr lang="en-US" sz="1100" dirty="0" err="1" smtClean="0">
                <a:solidFill>
                  <a:schemeClr val="bg1"/>
                </a:solidFill>
              </a:rPr>
              <a:t>styrofoam</a:t>
            </a:r>
            <a:r>
              <a:rPr lang="en-US" sz="1100" dirty="0" smtClean="0">
                <a:solidFill>
                  <a:schemeClr val="bg1"/>
                </a:solidFill>
              </a:rPr>
              <a:t>?</a:t>
            </a:r>
          </a:p>
        </p:txBody>
      </p:sp>
      <p:sp>
        <p:nvSpPr>
          <p:cNvPr id="10" name="Rounded Rectangular Callout 9"/>
          <p:cNvSpPr/>
          <p:nvPr/>
        </p:nvSpPr>
        <p:spPr>
          <a:xfrm>
            <a:off x="4495800" y="4038600"/>
            <a:ext cx="1905000" cy="838200"/>
          </a:xfrm>
          <a:prstGeom prst="wedgeRoundRectCallout">
            <a:avLst>
              <a:gd name="adj1" fmla="val -78133"/>
              <a:gd name="adj2" fmla="val 92522"/>
              <a:gd name="adj3" fmla="val 16667"/>
            </a:avLst>
          </a:prstGeom>
          <a:solidFill>
            <a:schemeClr val="tx1"/>
          </a:solidFill>
          <a:ln>
            <a:solidFill>
              <a:srgbClr val="FFF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solidFill>
                  <a:schemeClr val="bg1"/>
                </a:solidFill>
              </a:rPr>
              <a:t>What would a green chemist want to consider at the beginning of a product’s life? What about at the end of a product’s life?</a:t>
            </a:r>
          </a:p>
        </p:txBody>
      </p:sp>
      <p:sp>
        <p:nvSpPr>
          <p:cNvPr id="16" name="Rounded Rectangular Callout 15"/>
          <p:cNvSpPr/>
          <p:nvPr/>
        </p:nvSpPr>
        <p:spPr>
          <a:xfrm>
            <a:off x="4495800" y="6400800"/>
            <a:ext cx="2057400" cy="2362200"/>
          </a:xfrm>
          <a:prstGeom prst="wedgeRoundRectCallout">
            <a:avLst>
              <a:gd name="adj1" fmla="val -77307"/>
              <a:gd name="adj2" fmla="val -3566"/>
              <a:gd name="adj3" fmla="val 16667"/>
            </a:avLst>
          </a:prstGeom>
          <a:solidFill>
            <a:schemeClr val="tx1"/>
          </a:solidFill>
          <a:ln>
            <a:solidFill>
              <a:srgbClr val="FFF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100" dirty="0" smtClean="0">
              <a:solidFill>
                <a:schemeClr val="bg1"/>
              </a:solidFill>
            </a:endParaRPr>
          </a:p>
          <a:p>
            <a:r>
              <a:rPr lang="en-US" sz="1100" dirty="0" smtClean="0">
                <a:solidFill>
                  <a:schemeClr val="bg1"/>
                </a:solidFill>
              </a:rPr>
              <a:t>What does the life cycle look like for polystyrene? A line with a start and finish. What about </a:t>
            </a:r>
            <a:r>
              <a:rPr lang="en-US" sz="1100" dirty="0" err="1" smtClean="0">
                <a:solidFill>
                  <a:schemeClr val="bg1"/>
                </a:solidFill>
              </a:rPr>
              <a:t>Ecovative</a:t>
            </a:r>
            <a:r>
              <a:rPr lang="en-US" sz="1100" dirty="0" smtClean="0">
                <a:solidFill>
                  <a:schemeClr val="bg1"/>
                </a:solidFill>
              </a:rPr>
              <a:t> life cycle? A circle, closed-loop. Which life cycle is better? Why? What happens at the end of the each of the products life? Why does this matter? What are the main differences in the steps of each life cycle? How might these difference be important? Grow vs. synthesize, etc.</a:t>
            </a:r>
          </a:p>
          <a:p>
            <a:endParaRPr lang="en-US" sz="1100" dirty="0" smtClean="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533400"/>
            <a:ext cx="3733800" cy="304698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1200" dirty="0" smtClean="0"/>
              <a:t>Another way to look at the benefits of </a:t>
            </a:r>
            <a:r>
              <a:rPr lang="en-US" sz="1200" dirty="0" err="1" smtClean="0"/>
              <a:t>Ecovative</a:t>
            </a:r>
            <a:r>
              <a:rPr lang="en-US" sz="1200" dirty="0" smtClean="0"/>
              <a:t> materials is the way the use agricultural waste. Agricultural waste is what’s leftover in a field after a harvest, and often times it is not dealt with sustainably. A lot of farmers will plow it into the soil or leave it on the field as compost, but in many poorer areas, this “crop residue” is burned on the field, which is very harmful to the soil environment. Using agricultural waste in </a:t>
            </a:r>
            <a:r>
              <a:rPr lang="en-US" sz="1200" dirty="0" err="1" smtClean="0"/>
              <a:t>Ecovative</a:t>
            </a:r>
            <a:r>
              <a:rPr lang="en-US" sz="1200" dirty="0" smtClean="0"/>
              <a:t> materials brings a new value to what’s left over from harvesting and promotes sustainable land management practices.</a:t>
            </a:r>
          </a:p>
          <a:p>
            <a:endParaRPr lang="en-US" sz="1200" dirty="0" smtClean="0"/>
          </a:p>
          <a:p>
            <a:r>
              <a:rPr lang="en-US" sz="1200" i="1" dirty="0" smtClean="0"/>
              <a:t>Other benefits of </a:t>
            </a:r>
            <a:r>
              <a:rPr lang="en-US" sz="1200" i="1" dirty="0" err="1" smtClean="0"/>
              <a:t>Ecovative</a:t>
            </a:r>
            <a:r>
              <a:rPr lang="en-US" sz="1200" dirty="0" smtClean="0"/>
              <a:t>:</a:t>
            </a:r>
          </a:p>
          <a:p>
            <a:pPr marL="171450" indent="-171450">
              <a:buFontTx/>
              <a:buChar char="-"/>
            </a:pPr>
            <a:r>
              <a:rPr lang="en-US" sz="1200" dirty="0" smtClean="0"/>
              <a:t>Uses 1/10</a:t>
            </a:r>
            <a:r>
              <a:rPr lang="en-US" sz="1200" baseline="30000" dirty="0" smtClean="0"/>
              <a:t>th</a:t>
            </a:r>
            <a:r>
              <a:rPr lang="en-US" sz="1200" dirty="0" smtClean="0"/>
              <a:t> of the energy that is used to produce polystyrene</a:t>
            </a:r>
          </a:p>
          <a:p>
            <a:pPr marL="171450" indent="-171450">
              <a:buFontTx/>
              <a:buChar char="-"/>
            </a:pPr>
            <a:r>
              <a:rPr lang="en-US" sz="1200" dirty="0" smtClean="0"/>
              <a:t>Made from renewable resources</a:t>
            </a:r>
            <a:endParaRPr lang="en-US" sz="1200" dirty="0"/>
          </a:p>
        </p:txBody>
      </p:sp>
      <p:sp>
        <p:nvSpPr>
          <p:cNvPr id="8" name="Rounded Rectangular Callout 7"/>
          <p:cNvSpPr/>
          <p:nvPr/>
        </p:nvSpPr>
        <p:spPr>
          <a:xfrm>
            <a:off x="4419600" y="381000"/>
            <a:ext cx="1905000" cy="2057400"/>
          </a:xfrm>
          <a:prstGeom prst="wedgeRoundRectCallout">
            <a:avLst>
              <a:gd name="adj1" fmla="val -82166"/>
              <a:gd name="adj2" fmla="val -26759"/>
              <a:gd name="adj3" fmla="val 16667"/>
            </a:avLst>
          </a:prstGeom>
          <a:solidFill>
            <a:schemeClr val="tx1"/>
          </a:solidFill>
          <a:ln>
            <a:solidFill>
              <a:srgbClr val="FFF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bg1"/>
                </a:solidFill>
              </a:rPr>
              <a:t>What is agricultural waste? If struggling for answers, you could ask: What happens to the leaves and stems after you harvest your fruits and vegetables? What’s leftover from the harvest is agricultural waste.</a:t>
            </a:r>
            <a:endParaRPr lang="en-US" sz="1100" dirty="0">
              <a:solidFill>
                <a:schemeClr val="bg1"/>
              </a:solidFill>
            </a:endParaRPr>
          </a:p>
        </p:txBody>
      </p:sp>
      <p:sp>
        <p:nvSpPr>
          <p:cNvPr id="14" name="Footer Placeholder 5"/>
          <p:cNvSpPr>
            <a:spLocks noGrp="1"/>
          </p:cNvSpPr>
          <p:nvPr>
            <p:ph type="ftr" sz="quarter" idx="11"/>
          </p:nvPr>
        </p:nvSpPr>
        <p:spPr>
          <a:xfrm>
            <a:off x="3733800" y="8610600"/>
            <a:ext cx="3095786" cy="533400"/>
          </a:xfrm>
        </p:spPr>
        <p:txBody>
          <a:bodyPr/>
          <a:lstStyle/>
          <a:p>
            <a:pPr>
              <a:defRPr/>
            </a:pPr>
            <a:r>
              <a:rPr lang="en-US" dirty="0" smtClean="0"/>
              <a:t>(c) 2017 beyondbenign - All rights reserved.</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3886200"/>
            <a:ext cx="5257800" cy="3943350"/>
          </a:xfrm>
          <a:prstGeom prst="rect">
            <a:avLst/>
          </a:prstGeom>
        </p:spPr>
      </p:pic>
      <p:sp>
        <p:nvSpPr>
          <p:cNvPr id="3" name="TextBox 2"/>
          <p:cNvSpPr txBox="1"/>
          <p:nvPr/>
        </p:nvSpPr>
        <p:spPr>
          <a:xfrm>
            <a:off x="838200" y="7829550"/>
            <a:ext cx="3048000" cy="200055"/>
          </a:xfrm>
          <a:prstGeom prst="rect">
            <a:avLst/>
          </a:prstGeom>
          <a:noFill/>
        </p:spPr>
        <p:txBody>
          <a:bodyPr wrap="square" rtlCol="0">
            <a:spAutoFit/>
          </a:bodyPr>
          <a:lstStyle/>
          <a:p>
            <a:r>
              <a:rPr lang="en-US" sz="700" dirty="0" smtClean="0"/>
              <a:t>Image: Ian Dun/</a:t>
            </a:r>
            <a:r>
              <a:rPr lang="en-US" sz="700" dirty="0" err="1" smtClean="0"/>
              <a:t>FreeImages.com</a:t>
            </a:r>
            <a:r>
              <a:rPr lang="en-US" sz="700" smtClean="0"/>
              <a:t>/Creative Commons</a:t>
            </a:r>
            <a:endParaRPr lang="en-US" sz="70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457200"/>
            <a:ext cx="3733800" cy="507831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1200" dirty="0" err="1" smtClean="0"/>
              <a:t>Ecovative</a:t>
            </a:r>
            <a:r>
              <a:rPr lang="en-US" sz="1200" dirty="0"/>
              <a:t> </a:t>
            </a:r>
            <a:r>
              <a:rPr lang="en-US" sz="1200" dirty="0" smtClean="0"/>
              <a:t>is making materials for packaging, insulation, insides of surfboards, and so much more. Students will work with partners to design a product that would be an improvement on the product’s current life cycle.</a:t>
            </a:r>
          </a:p>
          <a:p>
            <a:endParaRPr lang="en-US" sz="1200" dirty="0"/>
          </a:p>
          <a:p>
            <a:r>
              <a:rPr lang="en-US" sz="1200" i="1" dirty="0" smtClean="0"/>
              <a:t>Rehydrating the materials</a:t>
            </a:r>
            <a:r>
              <a:rPr lang="en-US" sz="1200" dirty="0" smtClean="0"/>
              <a:t>: See </a:t>
            </a:r>
            <a:r>
              <a:rPr lang="en-US" sz="1200" dirty="0" err="1" smtClean="0"/>
              <a:t>Ecovative</a:t>
            </a:r>
            <a:r>
              <a:rPr lang="en-US" sz="1200" dirty="0" smtClean="0"/>
              <a:t> lesson plan. </a:t>
            </a:r>
            <a:r>
              <a:rPr lang="en-US" sz="1200" b="1" dirty="0" smtClean="0"/>
              <a:t>Allow 3-4 days for the material to activate**</a:t>
            </a:r>
          </a:p>
          <a:p>
            <a:endParaRPr lang="en-US" sz="1200" dirty="0"/>
          </a:p>
          <a:p>
            <a:r>
              <a:rPr lang="en-US" sz="1200" i="1" dirty="0" smtClean="0"/>
              <a:t>Shaping and growing: </a:t>
            </a:r>
            <a:r>
              <a:rPr lang="en-US" sz="1200" dirty="0" smtClean="0"/>
              <a:t>Reactivated material is ready for shaping. </a:t>
            </a:r>
          </a:p>
          <a:p>
            <a:pPr marL="171450" indent="-171450">
              <a:buFontTx/>
              <a:buChar char="-"/>
            </a:pPr>
            <a:r>
              <a:rPr lang="en-US" sz="1200" dirty="0" smtClean="0"/>
              <a:t>Make sure work surfaces are sanitized with rubbing alcohol</a:t>
            </a:r>
          </a:p>
          <a:p>
            <a:pPr marL="171450" indent="-171450">
              <a:buFontTx/>
              <a:buChar char="-"/>
            </a:pPr>
            <a:r>
              <a:rPr lang="en-US" sz="1200" dirty="0" smtClean="0"/>
              <a:t>Wear gloves when handling the material so skin oils do not contaminate the experiment</a:t>
            </a:r>
          </a:p>
          <a:p>
            <a:r>
              <a:rPr lang="en-US" sz="1200" i="1" dirty="0" smtClean="0"/>
              <a:t>Guar gum and water are needed to produce a moldable, clay-like consistency. </a:t>
            </a:r>
          </a:p>
          <a:p>
            <a:pPr marL="171450" indent="-171450">
              <a:buFontTx/>
              <a:buChar char="-"/>
            </a:pPr>
            <a:r>
              <a:rPr lang="en-US" sz="1200" dirty="0" smtClean="0"/>
              <a:t>Once a ball can be formed and hold its shape, it is ready to be molded into the desired shape. </a:t>
            </a:r>
          </a:p>
          <a:p>
            <a:pPr marL="171450" indent="-171450">
              <a:buFontTx/>
              <a:buChar char="-"/>
            </a:pPr>
            <a:r>
              <a:rPr lang="en-US" sz="1200" dirty="0" smtClean="0"/>
              <a:t>Allow students to work out the amounts of water and guar gum needed for this step. If the resulting material is very wet, it will take longer to dry out, but its final properties will be fine.</a:t>
            </a:r>
          </a:p>
          <a:p>
            <a:pPr marL="171450" indent="-171450">
              <a:buFontTx/>
              <a:buChar char="-"/>
            </a:pPr>
            <a:r>
              <a:rPr lang="en-US" sz="1200" dirty="0" smtClean="0"/>
              <a:t>When the materials are finished being shaped, place them in a plastic bag with a zippered seal.</a:t>
            </a:r>
          </a:p>
          <a:p>
            <a:pPr marL="171450" indent="-171450">
              <a:buFontTx/>
              <a:buChar char="-"/>
            </a:pPr>
            <a:r>
              <a:rPr lang="en-US" sz="1200" dirty="0" smtClean="0"/>
              <a:t>Poke 10-15 holes in the bag and let the mycelium </a:t>
            </a:r>
            <a:r>
              <a:rPr lang="en-US" sz="1200" b="1" dirty="0" smtClean="0"/>
              <a:t>grow for 5-7 days at room temperature.</a:t>
            </a:r>
          </a:p>
        </p:txBody>
      </p:sp>
      <p:sp>
        <p:nvSpPr>
          <p:cNvPr id="9" name="Footer Placeholder 5"/>
          <p:cNvSpPr>
            <a:spLocks noGrp="1"/>
          </p:cNvSpPr>
          <p:nvPr>
            <p:ph type="ftr" sz="quarter" idx="11"/>
          </p:nvPr>
        </p:nvSpPr>
        <p:spPr>
          <a:xfrm>
            <a:off x="3733800" y="8610600"/>
            <a:ext cx="3095786" cy="533400"/>
          </a:xfrm>
        </p:spPr>
        <p:txBody>
          <a:bodyPr/>
          <a:lstStyle/>
          <a:p>
            <a:pPr>
              <a:defRPr/>
            </a:pPr>
            <a:r>
              <a:rPr lang="en-US" dirty="0" smtClean="0"/>
              <a:t>(c) 2017 beyondbenign - All rights reserved.</a:t>
            </a:r>
            <a:endParaRPr lang="en-US" dirty="0"/>
          </a:p>
        </p:txBody>
      </p:sp>
      <p:sp>
        <p:nvSpPr>
          <p:cNvPr id="12" name="Rounded Rectangular Callout 11"/>
          <p:cNvSpPr/>
          <p:nvPr/>
        </p:nvSpPr>
        <p:spPr>
          <a:xfrm>
            <a:off x="4648200" y="609600"/>
            <a:ext cx="1676400" cy="914400"/>
          </a:xfrm>
          <a:prstGeom prst="wedgeRoundRectCallout">
            <a:avLst>
              <a:gd name="adj1" fmla="val -87197"/>
              <a:gd name="adj2" fmla="val 6898"/>
              <a:gd name="adj3" fmla="val 16667"/>
            </a:avLst>
          </a:prstGeom>
          <a:solidFill>
            <a:schemeClr val="tx1"/>
          </a:solidFill>
          <a:ln>
            <a:solidFill>
              <a:srgbClr val="FFF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bg1"/>
                </a:solidFill>
              </a:rPr>
              <a:t>What do you use on a regular basis that you could improve the design of? What will you make?</a:t>
            </a:r>
          </a:p>
        </p:txBody>
      </p:sp>
      <p:sp>
        <p:nvSpPr>
          <p:cNvPr id="13" name="Rounded Rectangular Callout 12"/>
          <p:cNvSpPr/>
          <p:nvPr/>
        </p:nvSpPr>
        <p:spPr>
          <a:xfrm>
            <a:off x="4724400" y="1981200"/>
            <a:ext cx="1676400" cy="1066800"/>
          </a:xfrm>
          <a:prstGeom prst="wedgeRoundRectCallout">
            <a:avLst>
              <a:gd name="adj1" fmla="val -84672"/>
              <a:gd name="adj2" fmla="val 27268"/>
              <a:gd name="adj3" fmla="val 16667"/>
            </a:avLst>
          </a:prstGeom>
          <a:solidFill>
            <a:schemeClr val="tx1"/>
          </a:solidFill>
          <a:ln>
            <a:solidFill>
              <a:srgbClr val="FFF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bg1"/>
                </a:solidFill>
              </a:rPr>
              <a:t>Why do we need to add water and guar gum to our mixture? We need to feed our fungi for them to grow!</a:t>
            </a:r>
          </a:p>
        </p:txBody>
      </p:sp>
      <p:sp>
        <p:nvSpPr>
          <p:cNvPr id="14" name="Rounded Rectangular Callout 13"/>
          <p:cNvSpPr/>
          <p:nvPr/>
        </p:nvSpPr>
        <p:spPr>
          <a:xfrm>
            <a:off x="4648200" y="3733800"/>
            <a:ext cx="1676400" cy="1066800"/>
          </a:xfrm>
          <a:prstGeom prst="wedgeRoundRectCallout">
            <a:avLst>
              <a:gd name="adj1" fmla="val -84672"/>
              <a:gd name="adj2" fmla="val 27268"/>
              <a:gd name="adj3" fmla="val 16667"/>
            </a:avLst>
          </a:prstGeom>
          <a:solidFill>
            <a:schemeClr val="tx1"/>
          </a:solidFill>
          <a:ln>
            <a:solidFill>
              <a:srgbClr val="FFF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bg1"/>
                </a:solidFill>
              </a:rPr>
              <a:t>Why do we need to poke holes in the bag? So our fungi </a:t>
            </a:r>
            <a:r>
              <a:rPr lang="en-US" sz="1100" smtClean="0">
                <a:solidFill>
                  <a:schemeClr val="bg1"/>
                </a:solidFill>
              </a:rPr>
              <a:t>can breathe!</a:t>
            </a:r>
            <a:endParaRPr lang="en-US" sz="1100" dirty="0" smtClean="0">
              <a:solidFill>
                <a:schemeClr val="bg1"/>
              </a:solidFill>
            </a:endParaRPr>
          </a:p>
        </p:txBody>
      </p:sp>
      <p:pic>
        <p:nvPicPr>
          <p:cNvPr id="8" name="Shape 96"/>
          <p:cNvPicPr preferRelativeResize="0"/>
          <p:nvPr/>
        </p:nvPicPr>
        <p:blipFill>
          <a:blip r:embed="rId3">
            <a:alphaModFix/>
          </a:blip>
          <a:stretch>
            <a:fillRect/>
          </a:stretch>
        </p:blipFill>
        <p:spPr>
          <a:xfrm>
            <a:off x="1447800" y="5715000"/>
            <a:ext cx="2598398" cy="1140175"/>
          </a:xfrm>
          <a:prstGeom prst="rect">
            <a:avLst/>
          </a:prstGeom>
          <a:noFill/>
          <a:ln>
            <a:noFill/>
          </a:ln>
        </p:spPr>
      </p:pic>
      <p:pic>
        <p:nvPicPr>
          <p:cNvPr id="10" name="Shape 97"/>
          <p:cNvPicPr preferRelativeResize="0"/>
          <p:nvPr/>
        </p:nvPicPr>
        <p:blipFill>
          <a:blip r:embed="rId4">
            <a:alphaModFix/>
          </a:blip>
          <a:stretch>
            <a:fillRect/>
          </a:stretch>
        </p:blipFill>
        <p:spPr>
          <a:xfrm>
            <a:off x="4419600" y="5181600"/>
            <a:ext cx="1916448" cy="3407028"/>
          </a:xfrm>
          <a:prstGeom prst="rect">
            <a:avLst/>
          </a:prstGeom>
          <a:noFill/>
          <a:ln>
            <a:noFill/>
          </a:ln>
        </p:spPr>
      </p:pic>
      <p:pic>
        <p:nvPicPr>
          <p:cNvPr id="15" name="Shape 99"/>
          <p:cNvPicPr preferRelativeResize="0"/>
          <p:nvPr/>
        </p:nvPicPr>
        <p:blipFill>
          <a:blip r:embed="rId5">
            <a:alphaModFix/>
          </a:blip>
          <a:stretch>
            <a:fillRect/>
          </a:stretch>
        </p:blipFill>
        <p:spPr>
          <a:xfrm>
            <a:off x="609600" y="7162800"/>
            <a:ext cx="2676749" cy="1505675"/>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5"/>
          <p:cNvSpPr>
            <a:spLocks noGrp="1"/>
          </p:cNvSpPr>
          <p:nvPr>
            <p:ph type="ftr" sz="quarter" idx="11"/>
          </p:nvPr>
        </p:nvSpPr>
        <p:spPr>
          <a:xfrm>
            <a:off x="3733800" y="8610600"/>
            <a:ext cx="3095786" cy="533400"/>
          </a:xfrm>
        </p:spPr>
        <p:txBody>
          <a:bodyPr/>
          <a:lstStyle/>
          <a:p>
            <a:pPr>
              <a:defRPr/>
            </a:pPr>
            <a:r>
              <a:rPr lang="en-US" dirty="0" smtClean="0"/>
              <a:t>(c) 2017 beyondbenign - All rights reserved.</a:t>
            </a:r>
            <a:endParaRPr lang="en-US" dirty="0"/>
          </a:p>
        </p:txBody>
      </p:sp>
      <p:sp>
        <p:nvSpPr>
          <p:cNvPr id="14" name="TextBox 13"/>
          <p:cNvSpPr txBox="1"/>
          <p:nvPr/>
        </p:nvSpPr>
        <p:spPr>
          <a:xfrm>
            <a:off x="457200" y="2743200"/>
            <a:ext cx="3200400" cy="507831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1200" dirty="0" smtClean="0"/>
              <a:t>Put your materials to the test!</a:t>
            </a:r>
          </a:p>
          <a:p>
            <a:endParaRPr lang="en-US" sz="1200" dirty="0"/>
          </a:p>
          <a:p>
            <a:r>
              <a:rPr lang="en-US" sz="1200" dirty="0" smtClean="0"/>
              <a:t>Reflect back on three criteria for green chemistry technology.</a:t>
            </a:r>
          </a:p>
          <a:p>
            <a:endParaRPr lang="en-US" sz="1200" dirty="0"/>
          </a:p>
          <a:p>
            <a:r>
              <a:rPr lang="en-US" sz="1200" dirty="0" smtClean="0"/>
              <a:t>Encourage students to decide on properties of the materials to test. Ideas include </a:t>
            </a:r>
            <a:r>
              <a:rPr lang="en-US" sz="1200" dirty="0" err="1" smtClean="0"/>
              <a:t>insulative</a:t>
            </a:r>
            <a:r>
              <a:rPr lang="en-US" sz="1200" dirty="0" smtClean="0"/>
              <a:t> properties, water resistance, strength, etc.</a:t>
            </a:r>
          </a:p>
          <a:p>
            <a:endParaRPr lang="en-US" sz="1200" dirty="0"/>
          </a:p>
          <a:p>
            <a:r>
              <a:rPr lang="en-US" sz="1200" dirty="0" smtClean="0"/>
              <a:t>Examples of materials testing:</a:t>
            </a:r>
          </a:p>
          <a:p>
            <a:endParaRPr lang="en-US" sz="1200" dirty="0"/>
          </a:p>
          <a:p>
            <a:pPr marL="171450" indent="-171450">
              <a:buFontTx/>
              <a:buChar char="-"/>
            </a:pPr>
            <a:r>
              <a:rPr lang="en-US" sz="1200" dirty="0" smtClean="0"/>
              <a:t>Water resistance: Take mass of </a:t>
            </a:r>
            <a:r>
              <a:rPr lang="en-US" sz="1200" dirty="0" err="1" smtClean="0"/>
              <a:t>ecovative</a:t>
            </a:r>
            <a:r>
              <a:rPr lang="en-US" sz="1200" dirty="0" smtClean="0"/>
              <a:t> material, immerse in water, then take mass again and compare whether or not absorption occurred. Compare to </a:t>
            </a:r>
            <a:r>
              <a:rPr lang="en-US" sz="1200" dirty="0" err="1" smtClean="0"/>
              <a:t>styrofoam</a:t>
            </a:r>
            <a:r>
              <a:rPr lang="en-US" sz="1200" dirty="0" smtClean="0"/>
              <a:t>.</a:t>
            </a:r>
          </a:p>
          <a:p>
            <a:pPr marL="171450" indent="-171450">
              <a:buFontTx/>
              <a:buChar char="-"/>
            </a:pPr>
            <a:r>
              <a:rPr lang="en-US" sz="1200" dirty="0" err="1" smtClean="0"/>
              <a:t>Insulative</a:t>
            </a:r>
            <a:r>
              <a:rPr lang="en-US" sz="1200" dirty="0" smtClean="0"/>
              <a:t>: Pour hot water in </a:t>
            </a:r>
            <a:r>
              <a:rPr lang="en-US" sz="1200" dirty="0" err="1" smtClean="0"/>
              <a:t>ecovative</a:t>
            </a:r>
            <a:r>
              <a:rPr lang="en-US" sz="1200" dirty="0" smtClean="0"/>
              <a:t> container and in a </a:t>
            </a:r>
            <a:r>
              <a:rPr lang="en-US" sz="1200" dirty="0" err="1" smtClean="0"/>
              <a:t>styrofoam</a:t>
            </a:r>
            <a:r>
              <a:rPr lang="en-US" sz="1200" dirty="0" smtClean="0"/>
              <a:t> container. Cover both to minimize heat escaping. Use thermometer to measure change in temperature over time. Compare.</a:t>
            </a:r>
          </a:p>
          <a:p>
            <a:pPr marL="171450" indent="-171450">
              <a:buFontTx/>
              <a:buChar char="-"/>
            </a:pPr>
            <a:r>
              <a:rPr lang="en-US" sz="1200" dirty="0" smtClean="0"/>
              <a:t>Strength: Compare the damage resulting from dropping </a:t>
            </a:r>
            <a:r>
              <a:rPr lang="en-US" sz="1200" dirty="0" err="1" smtClean="0"/>
              <a:t>Ecovative</a:t>
            </a:r>
            <a:r>
              <a:rPr lang="en-US" sz="1200" dirty="0" smtClean="0"/>
              <a:t> materials and </a:t>
            </a:r>
            <a:r>
              <a:rPr lang="en-US" sz="1200" dirty="0" err="1" smtClean="0"/>
              <a:t>styrofoam</a:t>
            </a:r>
            <a:r>
              <a:rPr lang="en-US" sz="1200" dirty="0" smtClean="0"/>
              <a:t> materials from the same height. Use measuring stick to determine height from table to drop from. To extend investigation, increase distance and determine differences in damage based on height dropped from.</a:t>
            </a:r>
            <a:endParaRPr lang="en-US" sz="1200" dirty="0"/>
          </a:p>
        </p:txBody>
      </p:sp>
      <p:sp>
        <p:nvSpPr>
          <p:cNvPr id="8" name="TextBox 7"/>
          <p:cNvSpPr txBox="1"/>
          <p:nvPr/>
        </p:nvSpPr>
        <p:spPr>
          <a:xfrm>
            <a:off x="457200" y="457200"/>
            <a:ext cx="3200400" cy="156966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1200" i="1" dirty="0" smtClean="0">
                <a:solidFill>
                  <a:schemeClr val="bg1"/>
                </a:solidFill>
              </a:rPr>
              <a:t>Final steps:</a:t>
            </a:r>
            <a:r>
              <a:rPr lang="en-US" sz="1200" dirty="0" smtClean="0">
                <a:solidFill>
                  <a:schemeClr val="bg1"/>
                </a:solidFill>
              </a:rPr>
              <a:t> </a:t>
            </a:r>
          </a:p>
          <a:p>
            <a:pPr marL="171450" indent="-171450">
              <a:buFontTx/>
              <a:buChar char="-"/>
            </a:pPr>
            <a:r>
              <a:rPr lang="en-US" sz="1200" dirty="0" smtClean="0">
                <a:solidFill>
                  <a:schemeClr val="bg1"/>
                </a:solidFill>
              </a:rPr>
              <a:t>When material is finished growing, the shape should be mostly white in color. At this point, remove materials from molds and air </a:t>
            </a:r>
            <a:r>
              <a:rPr lang="en-US" sz="1200" b="1" dirty="0" smtClean="0">
                <a:solidFill>
                  <a:schemeClr val="bg1"/>
                </a:solidFill>
              </a:rPr>
              <a:t>dry on a baking rack for 1-3 days.</a:t>
            </a:r>
            <a:r>
              <a:rPr lang="en-US" sz="1200" dirty="0" smtClean="0">
                <a:solidFill>
                  <a:schemeClr val="bg1"/>
                </a:solidFill>
              </a:rPr>
              <a:t> </a:t>
            </a:r>
          </a:p>
          <a:p>
            <a:pPr marL="171450" indent="-171450">
              <a:buFontTx/>
              <a:buChar char="-"/>
            </a:pPr>
            <a:r>
              <a:rPr lang="en-US" sz="1200" dirty="0" smtClean="0">
                <a:solidFill>
                  <a:schemeClr val="bg1"/>
                </a:solidFill>
              </a:rPr>
              <a:t>To fully deactivate mushroom growth, </a:t>
            </a:r>
            <a:r>
              <a:rPr lang="en-US" sz="1200" b="1" dirty="0" smtClean="0">
                <a:solidFill>
                  <a:schemeClr val="bg1"/>
                </a:solidFill>
              </a:rPr>
              <a:t>dry in oven at 100 C for 45 minutes.</a:t>
            </a:r>
            <a:endParaRPr lang="en-US" sz="1200" b="1" i="1" dirty="0">
              <a:solidFill>
                <a:schemeClr val="bg1"/>
              </a:solidFill>
            </a:endParaRPr>
          </a:p>
          <a:p>
            <a:endParaRPr lang="en-US" sz="1200" dirty="0"/>
          </a:p>
        </p:txBody>
      </p:sp>
      <p:sp>
        <p:nvSpPr>
          <p:cNvPr id="15" name="Rounded Rectangular Callout 14"/>
          <p:cNvSpPr/>
          <p:nvPr/>
        </p:nvSpPr>
        <p:spPr>
          <a:xfrm>
            <a:off x="4343400" y="1828800"/>
            <a:ext cx="1639094" cy="2133600"/>
          </a:xfrm>
          <a:prstGeom prst="wedgeRoundRectCallout">
            <a:avLst>
              <a:gd name="adj1" fmla="val -100635"/>
              <a:gd name="adj2" fmla="val 18902"/>
              <a:gd name="adj3" fmla="val 16667"/>
            </a:avLst>
          </a:prstGeom>
          <a:solidFill>
            <a:schemeClr val="tx1"/>
          </a:solidFill>
          <a:ln>
            <a:solidFill>
              <a:srgbClr val="FFF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solidFill>
                  <a:schemeClr val="bg1"/>
                </a:solidFill>
              </a:rPr>
              <a:t>We want our </a:t>
            </a:r>
            <a:r>
              <a:rPr lang="en-US" sz="1100" dirty="0" err="1" smtClean="0">
                <a:solidFill>
                  <a:schemeClr val="bg1"/>
                </a:solidFill>
              </a:rPr>
              <a:t>Ecovative</a:t>
            </a:r>
            <a:r>
              <a:rPr lang="en-US" sz="1100" dirty="0" smtClean="0">
                <a:solidFill>
                  <a:schemeClr val="bg1"/>
                </a:solidFill>
              </a:rPr>
              <a:t> materials to replace </a:t>
            </a:r>
            <a:r>
              <a:rPr lang="en-US" sz="1100" dirty="0" err="1" smtClean="0">
                <a:solidFill>
                  <a:schemeClr val="bg1"/>
                </a:solidFill>
              </a:rPr>
              <a:t>styrofoam</a:t>
            </a:r>
            <a:r>
              <a:rPr lang="en-US" sz="1100" dirty="0" smtClean="0">
                <a:solidFill>
                  <a:schemeClr val="bg1"/>
                </a:solidFill>
              </a:rPr>
              <a:t>. What makes </a:t>
            </a:r>
            <a:r>
              <a:rPr lang="en-US" sz="1100" dirty="0" err="1" smtClean="0">
                <a:solidFill>
                  <a:schemeClr val="bg1"/>
                </a:solidFill>
              </a:rPr>
              <a:t>styrofoam</a:t>
            </a:r>
            <a:r>
              <a:rPr lang="en-US" sz="1100" dirty="0" smtClean="0">
                <a:solidFill>
                  <a:schemeClr val="bg1"/>
                </a:solidFill>
              </a:rPr>
              <a:t> so popular? How can we compare the two materials? What properties should we look at? How can we test those properties?</a:t>
            </a:r>
          </a:p>
          <a:p>
            <a:endParaRPr lang="en-US" sz="1100" dirty="0">
              <a:solidFill>
                <a:schemeClr val="bg1"/>
              </a:solidFill>
            </a:endParaRPr>
          </a:p>
        </p:txBody>
      </p:sp>
      <p:pic>
        <p:nvPicPr>
          <p:cNvPr id="12" name="Shape 98"/>
          <p:cNvPicPr preferRelativeResize="0"/>
          <p:nvPr/>
        </p:nvPicPr>
        <p:blipFill>
          <a:blip r:embed="rId3">
            <a:alphaModFix/>
          </a:blip>
          <a:stretch>
            <a:fillRect/>
          </a:stretch>
        </p:blipFill>
        <p:spPr>
          <a:xfrm>
            <a:off x="3962400" y="4419600"/>
            <a:ext cx="2590800" cy="1181200"/>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81000" y="5181600"/>
            <a:ext cx="3733800" cy="2308324"/>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1200" b="1" dirty="0" smtClean="0">
                <a:solidFill>
                  <a:schemeClr val="bg1"/>
                </a:solidFill>
              </a:rPr>
              <a:t>In Closing:</a:t>
            </a:r>
          </a:p>
          <a:p>
            <a:endParaRPr lang="en-US" sz="1200" b="1" dirty="0" smtClean="0">
              <a:solidFill>
                <a:schemeClr val="bg1"/>
              </a:solidFill>
            </a:endParaRPr>
          </a:p>
          <a:p>
            <a:r>
              <a:rPr lang="en-US" sz="1200" dirty="0" smtClean="0">
                <a:solidFill>
                  <a:schemeClr val="bg1"/>
                </a:solidFill>
              </a:rPr>
              <a:t>Green chemistry provides the tools needed for creating solutions to environmental challenges.</a:t>
            </a:r>
          </a:p>
          <a:p>
            <a:endParaRPr lang="en-US" sz="1200" dirty="0" smtClean="0">
              <a:solidFill>
                <a:schemeClr val="bg1"/>
              </a:solidFill>
            </a:endParaRPr>
          </a:p>
          <a:p>
            <a:r>
              <a:rPr lang="en-US" sz="1200" dirty="0" smtClean="0">
                <a:solidFill>
                  <a:schemeClr val="bg1"/>
                </a:solidFill>
              </a:rPr>
              <a:t>As a green chemist you can be a part of the solution by inventing better technologies for the future. Also remember that you do not need to be a scientist to make a difference in this world. As an informed citizen you have the power to influence change with your decision making, voting power and purchasing choices.</a:t>
            </a:r>
          </a:p>
          <a:p>
            <a:endParaRPr lang="en-US" sz="1200" dirty="0" smtClean="0">
              <a:solidFill>
                <a:schemeClr val="bg1"/>
              </a:solidFill>
            </a:endParaRPr>
          </a:p>
        </p:txBody>
      </p:sp>
      <p:sp>
        <p:nvSpPr>
          <p:cNvPr id="9" name="Rounded Rectangular Callout 8"/>
          <p:cNvSpPr/>
          <p:nvPr/>
        </p:nvSpPr>
        <p:spPr>
          <a:xfrm>
            <a:off x="4495800" y="5867400"/>
            <a:ext cx="1905000" cy="1524000"/>
          </a:xfrm>
          <a:prstGeom prst="wedgeRoundRectCallout">
            <a:avLst>
              <a:gd name="adj1" fmla="val -78611"/>
              <a:gd name="adj2" fmla="val 43611"/>
              <a:gd name="adj3" fmla="val 16667"/>
            </a:avLst>
          </a:prstGeom>
          <a:solidFill>
            <a:schemeClr val="tx1"/>
          </a:solidFill>
          <a:ln>
            <a:solidFill>
              <a:srgbClr val="FFF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solidFill>
                  <a:schemeClr val="bg1"/>
                </a:solidFill>
              </a:rPr>
              <a:t>Any questions?</a:t>
            </a:r>
          </a:p>
          <a:p>
            <a:r>
              <a:rPr lang="en-US" sz="1100" dirty="0" smtClean="0">
                <a:solidFill>
                  <a:schemeClr val="bg1"/>
                </a:solidFill>
              </a:rPr>
              <a:t>Wrapping up is always a good time to talk a little more about why you are in the classroom, what you are studying, researching or pursuing as a career.</a:t>
            </a:r>
            <a:endParaRPr lang="en-US" sz="1100" dirty="0">
              <a:solidFill>
                <a:schemeClr val="bg1"/>
              </a:solidFill>
            </a:endParaRPr>
          </a:p>
        </p:txBody>
      </p:sp>
      <p:sp>
        <p:nvSpPr>
          <p:cNvPr id="8" name="TextBox 7"/>
          <p:cNvSpPr txBox="1"/>
          <p:nvPr/>
        </p:nvSpPr>
        <p:spPr>
          <a:xfrm>
            <a:off x="304800" y="381000"/>
            <a:ext cx="3733800" cy="646331"/>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1200" dirty="0" smtClean="0"/>
              <a:t>Review </a:t>
            </a:r>
            <a:r>
              <a:rPr lang="en-US" sz="1200" dirty="0"/>
              <a:t>test results and circle back to criteria for green chemistry technology</a:t>
            </a:r>
            <a:r>
              <a:rPr lang="en-US" sz="1200" dirty="0" smtClean="0"/>
              <a:t>.</a:t>
            </a:r>
            <a:endParaRPr lang="en-US" sz="1200" dirty="0" smtClean="0">
              <a:solidFill>
                <a:schemeClr val="bg1"/>
              </a:solidFill>
            </a:endParaRPr>
          </a:p>
          <a:p>
            <a:endParaRPr lang="en-US" sz="1200" dirty="0">
              <a:solidFill>
                <a:schemeClr val="bg1"/>
              </a:solidFill>
            </a:endParaRPr>
          </a:p>
        </p:txBody>
      </p:sp>
      <p:sp>
        <p:nvSpPr>
          <p:cNvPr id="6" name="Footer Placeholder 5"/>
          <p:cNvSpPr>
            <a:spLocks noGrp="1"/>
          </p:cNvSpPr>
          <p:nvPr>
            <p:ph type="ftr" sz="quarter" idx="11"/>
          </p:nvPr>
        </p:nvSpPr>
        <p:spPr>
          <a:xfrm>
            <a:off x="3733800" y="8610600"/>
            <a:ext cx="3095786" cy="533400"/>
          </a:xfrm>
        </p:spPr>
        <p:txBody>
          <a:bodyPr/>
          <a:lstStyle/>
          <a:p>
            <a:pPr>
              <a:defRPr/>
            </a:pPr>
            <a:r>
              <a:rPr lang="en-US" dirty="0" smtClean="0"/>
              <a:t>(c</a:t>
            </a:r>
            <a:r>
              <a:rPr lang="en-US" smtClean="0"/>
              <a:t>) 2017 </a:t>
            </a:r>
            <a:r>
              <a:rPr lang="en-US" dirty="0" smtClean="0"/>
              <a:t>beyondbenign - All rights reserved.</a:t>
            </a:r>
            <a:endParaRPr lang="en-US" dirty="0"/>
          </a:p>
        </p:txBody>
      </p:sp>
      <p:sp>
        <p:nvSpPr>
          <p:cNvPr id="10" name="Rounded Rectangular Callout 9"/>
          <p:cNvSpPr/>
          <p:nvPr/>
        </p:nvSpPr>
        <p:spPr>
          <a:xfrm>
            <a:off x="4572000" y="152400"/>
            <a:ext cx="1639094" cy="2133600"/>
          </a:xfrm>
          <a:prstGeom prst="wedgeRoundRectCallout">
            <a:avLst>
              <a:gd name="adj1" fmla="val -90821"/>
              <a:gd name="adj2" fmla="val -30105"/>
              <a:gd name="adj3" fmla="val 16667"/>
            </a:avLst>
          </a:prstGeom>
          <a:solidFill>
            <a:schemeClr val="tx1"/>
          </a:solidFill>
          <a:ln>
            <a:solidFill>
              <a:srgbClr val="FFF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solidFill>
                  <a:schemeClr val="bg1"/>
                </a:solidFill>
              </a:rPr>
              <a:t>What did you learn from your tests? In what ways were the two materials the same? In what ways were they different? What things could you do to improve your </a:t>
            </a:r>
            <a:r>
              <a:rPr lang="en-US" sz="1100" dirty="0" err="1" smtClean="0">
                <a:solidFill>
                  <a:schemeClr val="bg1"/>
                </a:solidFill>
              </a:rPr>
              <a:t>Ecovative</a:t>
            </a:r>
            <a:r>
              <a:rPr lang="en-US" sz="1100" dirty="0" smtClean="0">
                <a:solidFill>
                  <a:schemeClr val="bg1"/>
                </a:solidFill>
              </a:rPr>
              <a:t> product, based on your test results?</a:t>
            </a:r>
            <a:endParaRPr lang="en-US" sz="1100" dirty="0">
              <a:solidFill>
                <a:schemeClr val="bg1"/>
              </a:solidFill>
            </a:endParaRPr>
          </a:p>
        </p:txBody>
      </p:sp>
      <p:sp>
        <p:nvSpPr>
          <p:cNvPr id="12" name="TextBox 11"/>
          <p:cNvSpPr txBox="1"/>
          <p:nvPr/>
        </p:nvSpPr>
        <p:spPr>
          <a:xfrm>
            <a:off x="2819400" y="2590800"/>
            <a:ext cx="3733800" cy="1015663"/>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228600" indent="-228600"/>
            <a:r>
              <a:rPr lang="en-US" sz="1200" dirty="0" smtClean="0">
                <a:solidFill>
                  <a:schemeClr val="bg1"/>
                </a:solidFill>
              </a:rPr>
              <a:t>Great Job! Scientists ask questions and seek out answers.</a:t>
            </a:r>
          </a:p>
          <a:p>
            <a:pPr marL="228600" indent="-228600"/>
            <a:endParaRPr lang="en-US" sz="1200" dirty="0" smtClean="0">
              <a:solidFill>
                <a:schemeClr val="bg1"/>
              </a:solidFill>
            </a:endParaRPr>
          </a:p>
          <a:p>
            <a:pPr marL="228600" indent="-228600"/>
            <a:r>
              <a:rPr lang="en-US" sz="1200" dirty="0" smtClean="0">
                <a:solidFill>
                  <a:schemeClr val="bg1"/>
                </a:solidFill>
              </a:rPr>
              <a:t>Reinforce how green chemistry is the science of solutions!</a:t>
            </a:r>
            <a:endParaRPr lang="en-US" sz="1200" dirty="0" smtClean="0"/>
          </a:p>
          <a:p>
            <a:pPr marL="228600" indent="-228600"/>
            <a:endParaRPr lang="en-US" sz="1200" dirty="0" smtClean="0"/>
          </a:p>
        </p:txBody>
      </p:sp>
      <p:sp>
        <p:nvSpPr>
          <p:cNvPr id="7" name="Rounded Rectangular Callout 6"/>
          <p:cNvSpPr/>
          <p:nvPr/>
        </p:nvSpPr>
        <p:spPr>
          <a:xfrm>
            <a:off x="457200" y="2057400"/>
            <a:ext cx="1905000" cy="2590800"/>
          </a:xfrm>
          <a:prstGeom prst="wedgeRoundRectCallout">
            <a:avLst>
              <a:gd name="adj1" fmla="val 78332"/>
              <a:gd name="adj2" fmla="val 2791"/>
              <a:gd name="adj3" fmla="val 16667"/>
            </a:avLst>
          </a:prstGeom>
          <a:solidFill>
            <a:schemeClr val="tx1"/>
          </a:solidFill>
          <a:ln>
            <a:solidFill>
              <a:srgbClr val="FFF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smtClean="0">
                <a:solidFill>
                  <a:schemeClr val="bg1"/>
                </a:solidFill>
              </a:rPr>
              <a:t>Who here asks questions about how products are made or why we have certain problems?</a:t>
            </a:r>
          </a:p>
          <a:p>
            <a:r>
              <a:rPr lang="en-US" sz="1100" dirty="0" smtClean="0">
                <a:solidFill>
                  <a:schemeClr val="bg1"/>
                </a:solidFill>
              </a:rPr>
              <a:t>Sounds like we have some green chemists in the room. Who thought that this was easy?  Who had fun doing this?  Do you think that science is something that you can do?</a:t>
            </a:r>
          </a:p>
          <a:p>
            <a:endParaRPr lang="en-US" sz="1100" dirty="0">
              <a:solidFill>
                <a:schemeClr val="bg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2712</TotalTime>
  <Words>1953</Words>
  <Application>Microsoft Macintosh PowerPoint</Application>
  <PresentationFormat>On-screen Show (4:3)</PresentationFormat>
  <Paragraphs>133</Paragraphs>
  <Slides>7</Slides>
  <Notes>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Calibri</vt:lpstr>
      <vt:lpstr>Office Theme</vt:lpstr>
      <vt:lpstr>How Ecovative are You?</vt:lpstr>
      <vt:lpstr>PowerPoint Presentation</vt:lpstr>
      <vt:lpstr>PowerPoint Presentation</vt:lpstr>
      <vt:lpstr>PowerPoint Presentation</vt:lpstr>
      <vt:lpstr>PowerPoint Presentation</vt:lpstr>
      <vt:lpstr>PowerPoint Presentation</vt:lpstr>
      <vt:lpstr>PowerPoint Presentation</vt:lpstr>
    </vt:vector>
  </TitlesOfParts>
  <Company>JEP4</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John E. Pyers IV</dc:creator>
  <cp:lastModifiedBy>Mollie Enright</cp:lastModifiedBy>
  <cp:revision>146</cp:revision>
  <cp:lastPrinted>2013-10-19T17:19:05Z</cp:lastPrinted>
  <dcterms:created xsi:type="dcterms:W3CDTF">2010-06-04T19:14:46Z</dcterms:created>
  <dcterms:modified xsi:type="dcterms:W3CDTF">2017-09-08T18:39:56Z</dcterms:modified>
</cp:coreProperties>
</file>