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7" r:id="rId2"/>
    <p:sldId id="256" r:id="rId3"/>
    <p:sldId id="259" r:id="rId4"/>
    <p:sldId id="265" r:id="rId5"/>
    <p:sldId id="266" r:id="rId6"/>
    <p:sldId id="267" r:id="rId7"/>
    <p:sldId id="268" r:id="rId8"/>
    <p:sldId id="269" r:id="rId9"/>
    <p:sldId id="262" r:id="rId10"/>
  </p:sldIdLst>
  <p:sldSz cx="6858000" cy="9144000" type="screen4x3"/>
  <p:notesSz cx="6934200" cy="92329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760" autoAdjust="0"/>
    <p:restoredTop sz="94627" autoAdjust="0"/>
  </p:normalViewPr>
  <p:slideViewPr>
    <p:cSldViewPr>
      <p:cViewPr>
        <p:scale>
          <a:sx n="143" d="100"/>
          <a:sy n="143" d="100"/>
        </p:scale>
        <p:origin x="1416" y="-393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handoutMaster" Target="handoutMasters/handout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645"/>
          </a:xfrm>
          <a:prstGeom prst="rect">
            <a:avLst/>
          </a:prstGeom>
        </p:spPr>
        <p:txBody>
          <a:bodyPr vert="horz" lIns="92376" tIns="46188" rIns="92376" bIns="46188" rtlCol="0"/>
          <a:lstStyle>
            <a:lvl1pPr algn="l">
              <a:defRPr sz="1200"/>
            </a:lvl1pPr>
          </a:lstStyle>
          <a:p>
            <a:endParaRPr lang="en-US"/>
          </a:p>
        </p:txBody>
      </p:sp>
      <p:sp>
        <p:nvSpPr>
          <p:cNvPr id="3" name="Date Placeholder 2"/>
          <p:cNvSpPr>
            <a:spLocks noGrp="1"/>
          </p:cNvSpPr>
          <p:nvPr>
            <p:ph type="dt" sz="quarter" idx="1"/>
          </p:nvPr>
        </p:nvSpPr>
        <p:spPr>
          <a:xfrm>
            <a:off x="3927776" y="0"/>
            <a:ext cx="3004820" cy="461645"/>
          </a:xfrm>
          <a:prstGeom prst="rect">
            <a:avLst/>
          </a:prstGeom>
        </p:spPr>
        <p:txBody>
          <a:bodyPr vert="horz" lIns="92376" tIns="46188" rIns="92376" bIns="46188" rtlCol="0"/>
          <a:lstStyle>
            <a:lvl1pPr algn="r">
              <a:defRPr sz="1200"/>
            </a:lvl1pPr>
          </a:lstStyle>
          <a:p>
            <a:fld id="{EA29F382-A27F-4865-A23B-C5EA37820B53}" type="datetimeFigureOut">
              <a:rPr lang="en-US" smtClean="0"/>
              <a:pPr/>
              <a:t>9/28/17</a:t>
            </a:fld>
            <a:endParaRPr lang="en-US"/>
          </a:p>
        </p:txBody>
      </p:sp>
      <p:sp>
        <p:nvSpPr>
          <p:cNvPr id="4" name="Footer Placeholder 3"/>
          <p:cNvSpPr>
            <a:spLocks noGrp="1"/>
          </p:cNvSpPr>
          <p:nvPr>
            <p:ph type="ftr" sz="quarter" idx="2"/>
          </p:nvPr>
        </p:nvSpPr>
        <p:spPr>
          <a:xfrm>
            <a:off x="0" y="8769653"/>
            <a:ext cx="3004820" cy="461645"/>
          </a:xfrm>
          <a:prstGeom prst="rect">
            <a:avLst/>
          </a:prstGeom>
        </p:spPr>
        <p:txBody>
          <a:bodyPr vert="horz" lIns="92376" tIns="46188" rIns="92376" bIns="46188" rtlCol="0" anchor="b"/>
          <a:lstStyle>
            <a:lvl1pPr algn="l">
              <a:defRPr sz="1200"/>
            </a:lvl1pPr>
          </a:lstStyle>
          <a:p>
            <a:endParaRPr lang="en-US"/>
          </a:p>
        </p:txBody>
      </p:sp>
      <p:sp>
        <p:nvSpPr>
          <p:cNvPr id="5" name="Slide Number Placeholder 4"/>
          <p:cNvSpPr>
            <a:spLocks noGrp="1"/>
          </p:cNvSpPr>
          <p:nvPr>
            <p:ph type="sldNum" sz="quarter" idx="3"/>
          </p:nvPr>
        </p:nvSpPr>
        <p:spPr>
          <a:xfrm>
            <a:off x="3927776" y="8769653"/>
            <a:ext cx="3004820" cy="461645"/>
          </a:xfrm>
          <a:prstGeom prst="rect">
            <a:avLst/>
          </a:prstGeom>
        </p:spPr>
        <p:txBody>
          <a:bodyPr vert="horz" lIns="92376" tIns="46188" rIns="92376" bIns="46188" rtlCol="0" anchor="b"/>
          <a:lstStyle>
            <a:lvl1pPr algn="r">
              <a:defRPr sz="1200"/>
            </a:lvl1pPr>
          </a:lstStyle>
          <a:p>
            <a:fld id="{AB87F1AD-377B-4E0C-9FF9-2A180468398E}" type="slidenum">
              <a:rPr lang="en-US" smtClean="0"/>
              <a:pPr/>
              <a:t>‹#›</a:t>
            </a:fld>
            <a:endParaRPr lang="en-US"/>
          </a:p>
        </p:txBody>
      </p:sp>
    </p:spTree>
    <p:extLst>
      <p:ext uri="{BB962C8B-B14F-4D97-AF65-F5344CB8AC3E}">
        <p14:creationId xmlns:p14="http://schemas.microsoft.com/office/powerpoint/2010/main" val="27298894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645"/>
          </a:xfrm>
          <a:prstGeom prst="rect">
            <a:avLst/>
          </a:prstGeom>
        </p:spPr>
        <p:txBody>
          <a:bodyPr vert="horz" lIns="92376" tIns="46188" rIns="92376" bIns="46188" rtlCol="0"/>
          <a:lstStyle>
            <a:lvl1pPr algn="l">
              <a:defRPr sz="1200"/>
            </a:lvl1pPr>
          </a:lstStyle>
          <a:p>
            <a:endParaRPr lang="en-US"/>
          </a:p>
        </p:txBody>
      </p:sp>
      <p:sp>
        <p:nvSpPr>
          <p:cNvPr id="3" name="Date Placeholder 2"/>
          <p:cNvSpPr>
            <a:spLocks noGrp="1"/>
          </p:cNvSpPr>
          <p:nvPr>
            <p:ph type="dt" idx="1"/>
          </p:nvPr>
        </p:nvSpPr>
        <p:spPr>
          <a:xfrm>
            <a:off x="3927776" y="0"/>
            <a:ext cx="3004820" cy="461645"/>
          </a:xfrm>
          <a:prstGeom prst="rect">
            <a:avLst/>
          </a:prstGeom>
        </p:spPr>
        <p:txBody>
          <a:bodyPr vert="horz" lIns="92376" tIns="46188" rIns="92376" bIns="46188" rtlCol="0"/>
          <a:lstStyle>
            <a:lvl1pPr algn="r">
              <a:defRPr sz="1200"/>
            </a:lvl1pPr>
          </a:lstStyle>
          <a:p>
            <a:fld id="{9D7F0B2F-0BAA-4236-B3B2-1BD8813F6FD4}" type="datetimeFigureOut">
              <a:rPr lang="en-US" smtClean="0"/>
              <a:pPr/>
              <a:t>9/28/17</a:t>
            </a:fld>
            <a:endParaRPr lang="en-US"/>
          </a:p>
        </p:txBody>
      </p:sp>
      <p:sp>
        <p:nvSpPr>
          <p:cNvPr id="4" name="Slide Image Placeholder 3"/>
          <p:cNvSpPr>
            <a:spLocks noGrp="1" noRot="1" noChangeAspect="1"/>
          </p:cNvSpPr>
          <p:nvPr>
            <p:ph type="sldImg" idx="2"/>
          </p:nvPr>
        </p:nvSpPr>
        <p:spPr>
          <a:xfrm>
            <a:off x="2170113" y="692150"/>
            <a:ext cx="2593975" cy="3462338"/>
          </a:xfrm>
          <a:prstGeom prst="rect">
            <a:avLst/>
          </a:prstGeom>
          <a:noFill/>
          <a:ln w="12700">
            <a:solidFill>
              <a:prstClr val="black"/>
            </a:solidFill>
          </a:ln>
        </p:spPr>
        <p:txBody>
          <a:bodyPr vert="horz" lIns="92376" tIns="46188" rIns="92376" bIns="46188" rtlCol="0" anchor="ctr"/>
          <a:lstStyle/>
          <a:p>
            <a:endParaRPr lang="en-US"/>
          </a:p>
        </p:txBody>
      </p:sp>
      <p:sp>
        <p:nvSpPr>
          <p:cNvPr id="5" name="Notes Placeholder 4"/>
          <p:cNvSpPr>
            <a:spLocks noGrp="1"/>
          </p:cNvSpPr>
          <p:nvPr>
            <p:ph type="body" sz="quarter" idx="3"/>
          </p:nvPr>
        </p:nvSpPr>
        <p:spPr>
          <a:xfrm>
            <a:off x="693420" y="4385628"/>
            <a:ext cx="5547360" cy="4154805"/>
          </a:xfrm>
          <a:prstGeom prst="rect">
            <a:avLst/>
          </a:prstGeom>
        </p:spPr>
        <p:txBody>
          <a:bodyPr vert="horz" lIns="92376" tIns="46188" rIns="92376" bIns="4618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69653"/>
            <a:ext cx="3004820" cy="461645"/>
          </a:xfrm>
          <a:prstGeom prst="rect">
            <a:avLst/>
          </a:prstGeom>
        </p:spPr>
        <p:txBody>
          <a:bodyPr vert="horz" lIns="92376" tIns="46188" rIns="92376" bIns="46188" rtlCol="0" anchor="b"/>
          <a:lstStyle>
            <a:lvl1pPr algn="l">
              <a:defRPr sz="1200"/>
            </a:lvl1pPr>
          </a:lstStyle>
          <a:p>
            <a:endParaRPr lang="en-US"/>
          </a:p>
        </p:txBody>
      </p:sp>
      <p:sp>
        <p:nvSpPr>
          <p:cNvPr id="7" name="Slide Number Placeholder 6"/>
          <p:cNvSpPr>
            <a:spLocks noGrp="1"/>
          </p:cNvSpPr>
          <p:nvPr>
            <p:ph type="sldNum" sz="quarter" idx="5"/>
          </p:nvPr>
        </p:nvSpPr>
        <p:spPr>
          <a:xfrm>
            <a:off x="3927776" y="8769653"/>
            <a:ext cx="3004820" cy="461645"/>
          </a:xfrm>
          <a:prstGeom prst="rect">
            <a:avLst/>
          </a:prstGeom>
        </p:spPr>
        <p:txBody>
          <a:bodyPr vert="horz" lIns="92376" tIns="46188" rIns="92376" bIns="46188" rtlCol="0" anchor="b"/>
          <a:lstStyle>
            <a:lvl1pPr algn="r">
              <a:defRPr sz="1200"/>
            </a:lvl1pPr>
          </a:lstStyle>
          <a:p>
            <a:fld id="{A2A85A3B-6002-46B6-93CB-43F720D95795}" type="slidenum">
              <a:rPr lang="en-US" smtClean="0"/>
              <a:pPr/>
              <a:t>‹#›</a:t>
            </a:fld>
            <a:endParaRPr lang="en-US"/>
          </a:p>
        </p:txBody>
      </p:sp>
    </p:spTree>
    <p:extLst>
      <p:ext uri="{BB962C8B-B14F-4D97-AF65-F5344CB8AC3E}">
        <p14:creationId xmlns:p14="http://schemas.microsoft.com/office/powerpoint/2010/main" val="3294022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A85A3B-6002-46B6-93CB-43F720D95795}"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0113" y="692150"/>
            <a:ext cx="2593975" cy="346233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85A3B-6002-46B6-93CB-43F720D95795}"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0113" y="692150"/>
            <a:ext cx="2593975" cy="346233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85A3B-6002-46B6-93CB-43F720D95795}"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0113" y="692150"/>
            <a:ext cx="2593975" cy="346233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85A3B-6002-46B6-93CB-43F720D95795}" type="slidenum">
              <a:rPr lang="en-US" smtClean="0"/>
              <a:pPr/>
              <a:t>4</a:t>
            </a:fld>
            <a:endParaRPr lang="en-US"/>
          </a:p>
        </p:txBody>
      </p:sp>
    </p:spTree>
    <p:extLst>
      <p:ext uri="{BB962C8B-B14F-4D97-AF65-F5344CB8AC3E}">
        <p14:creationId xmlns:p14="http://schemas.microsoft.com/office/powerpoint/2010/main" val="12973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0113" y="692150"/>
            <a:ext cx="2593975" cy="346233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85A3B-6002-46B6-93CB-43F720D95795}" type="slidenum">
              <a:rPr lang="en-US" smtClean="0"/>
              <a:pPr/>
              <a:t>5</a:t>
            </a:fld>
            <a:endParaRPr lang="en-US"/>
          </a:p>
        </p:txBody>
      </p:sp>
    </p:spTree>
    <p:extLst>
      <p:ext uri="{BB962C8B-B14F-4D97-AF65-F5344CB8AC3E}">
        <p14:creationId xmlns:p14="http://schemas.microsoft.com/office/powerpoint/2010/main" val="1815486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0113" y="692150"/>
            <a:ext cx="2593975" cy="346233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85A3B-6002-46B6-93CB-43F720D95795}" type="slidenum">
              <a:rPr lang="en-US" smtClean="0"/>
              <a:pPr/>
              <a:t>6</a:t>
            </a:fld>
            <a:endParaRPr lang="en-US"/>
          </a:p>
        </p:txBody>
      </p:sp>
    </p:spTree>
    <p:extLst>
      <p:ext uri="{BB962C8B-B14F-4D97-AF65-F5344CB8AC3E}">
        <p14:creationId xmlns:p14="http://schemas.microsoft.com/office/powerpoint/2010/main" val="422290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0113" y="692150"/>
            <a:ext cx="2593975" cy="346233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85A3B-6002-46B6-93CB-43F720D95795}" type="slidenum">
              <a:rPr lang="en-US" smtClean="0"/>
              <a:pPr/>
              <a:t>7</a:t>
            </a:fld>
            <a:endParaRPr lang="en-US"/>
          </a:p>
        </p:txBody>
      </p:sp>
    </p:spTree>
    <p:extLst>
      <p:ext uri="{BB962C8B-B14F-4D97-AF65-F5344CB8AC3E}">
        <p14:creationId xmlns:p14="http://schemas.microsoft.com/office/powerpoint/2010/main" val="12540430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0113" y="692150"/>
            <a:ext cx="2593975" cy="346233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85A3B-6002-46B6-93CB-43F720D95795}" type="slidenum">
              <a:rPr lang="en-US" smtClean="0"/>
              <a:pPr/>
              <a:t>8</a:t>
            </a:fld>
            <a:endParaRPr lang="en-US"/>
          </a:p>
        </p:txBody>
      </p:sp>
    </p:spTree>
    <p:extLst>
      <p:ext uri="{BB962C8B-B14F-4D97-AF65-F5344CB8AC3E}">
        <p14:creationId xmlns:p14="http://schemas.microsoft.com/office/powerpoint/2010/main" val="18945522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0113" y="692150"/>
            <a:ext cx="2593975" cy="346233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85A3B-6002-46B6-93CB-43F720D95795}"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0257EC5-3B62-41A9-B926-E6899879EB06}" type="datetimeFigureOut">
              <a:rPr lang="en-US" smtClean="0"/>
              <a:pPr/>
              <a:t>9/28/17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1E00BC-18E0-4550-9BB1-32F97C05187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257EC5-3B62-41A9-B926-E6899879EB06}" type="datetimeFigureOut">
              <a:rPr lang="en-US" smtClean="0"/>
              <a:pPr/>
              <a:t>9/28/17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1E00BC-18E0-4550-9BB1-32F97C05187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257EC5-3B62-41A9-B926-E6899879EB06}" type="datetimeFigureOut">
              <a:rPr lang="en-US" smtClean="0"/>
              <a:pPr/>
              <a:t>9/28/17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1E00BC-18E0-4550-9BB1-32F97C05187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257EC5-3B62-41A9-B926-E6899879EB06}" type="datetimeFigureOut">
              <a:rPr lang="en-US" smtClean="0"/>
              <a:pPr/>
              <a:t>9/28/17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1E00BC-18E0-4550-9BB1-32F97C05187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257EC5-3B62-41A9-B926-E6899879EB06}" type="datetimeFigureOut">
              <a:rPr lang="en-US" smtClean="0"/>
              <a:pPr/>
              <a:t>9/28/17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1E00BC-18E0-4550-9BB1-32F97C05187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0257EC5-3B62-41A9-B926-E6899879EB06}" type="datetimeFigureOut">
              <a:rPr lang="en-US" smtClean="0"/>
              <a:pPr/>
              <a:t>9/28/17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1E00BC-18E0-4550-9BB1-32F97C05187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0257EC5-3B62-41A9-B926-E6899879EB06}" type="datetimeFigureOut">
              <a:rPr lang="en-US" smtClean="0"/>
              <a:pPr/>
              <a:t>9/28/17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1E00BC-18E0-4550-9BB1-32F97C05187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0257EC5-3B62-41A9-B926-E6899879EB06}" type="datetimeFigureOut">
              <a:rPr lang="en-US" smtClean="0"/>
              <a:pPr/>
              <a:t>9/28/17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1E00BC-18E0-4550-9BB1-32F97C05187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257EC5-3B62-41A9-B926-E6899879EB06}" type="datetimeFigureOut">
              <a:rPr lang="en-US" smtClean="0"/>
              <a:pPr/>
              <a:t>9/28/17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1E00BC-18E0-4550-9BB1-32F97C05187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257EC5-3B62-41A9-B926-E6899879EB06}" type="datetimeFigureOut">
              <a:rPr lang="en-US" smtClean="0"/>
              <a:pPr/>
              <a:t>9/28/17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1E00BC-18E0-4550-9BB1-32F97C05187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257EC5-3B62-41A9-B926-E6899879EB06}" type="datetimeFigureOut">
              <a:rPr lang="en-US" smtClean="0"/>
              <a:pPr/>
              <a:t>9/28/17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1E00BC-18E0-4550-9BB1-32F97C05187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60257EC5-3B62-41A9-B926-E6899879EB06}" type="datetimeFigureOut">
              <a:rPr lang="en-US" smtClean="0"/>
              <a:pPr/>
              <a:t>9/28/17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991E00BC-18E0-4550-9BB1-32F97C051875}"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hyperlink" Target="http://news.nationalgeographic.com/2017/07/plastic-produced-recycling-waste-ocean-trash-debris-environment/" TargetMode="External"/><Relationship Id="rId4" Type="http://schemas.openxmlformats.org/officeDocument/2006/relationships/hyperlink" Target="http://www.skippingrockslab.com/index.html" TargetMode="External"/><Relationship Id="rId5" Type="http://schemas.openxmlformats.org/officeDocument/2006/relationships/hyperlink" Target="https://www.marinelittersolutions.com/about-marine-litter/what-is-marine-litter/" TargetMode="External"/><Relationship Id="rId6" Type="http://schemas.openxmlformats.org/officeDocument/2006/relationships/hyperlink" Target="https://www.marinelittersolutions.com/about-marine-litter/what-causes-marine-litter/" TargetMode="External"/><Relationship Id="rId7" Type="http://schemas.openxmlformats.org/officeDocument/2006/relationships/hyperlink" Target="https://oceanconservancy.org/trash-free-seas/plastics-in-the-ocean/" TargetMode="External"/><Relationship Id="rId8" Type="http://schemas.openxmlformats.org/officeDocument/2006/relationships/hyperlink" Target="http://www.adidas.com/us/parley" TargetMode="External"/><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Ocean Plastics</a:t>
            </a:r>
            <a:endParaRPr lang="en-US" dirty="0"/>
          </a:p>
        </p:txBody>
      </p:sp>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407318" y="1883096"/>
            <a:ext cx="4007921" cy="3005941"/>
          </a:xfrm>
        </p:spPr>
      </p:pic>
      <p:sp>
        <p:nvSpPr>
          <p:cNvPr id="4" name="TextBox 3"/>
          <p:cNvSpPr txBox="1"/>
          <p:nvPr/>
        </p:nvSpPr>
        <p:spPr>
          <a:xfrm>
            <a:off x="325179" y="5251787"/>
            <a:ext cx="3733800" cy="2308324"/>
          </a:xfrm>
          <a:prstGeom prst="rect">
            <a:avLst/>
          </a:prstGeom>
          <a:ln w="57150"/>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200" b="1" dirty="0" smtClean="0"/>
              <a:t>Steps, Content &amp; Hints</a:t>
            </a:r>
          </a:p>
          <a:p>
            <a:endParaRPr lang="en-US" sz="1200" dirty="0" smtClean="0"/>
          </a:p>
          <a:p>
            <a:r>
              <a:rPr lang="en-US" sz="1200" dirty="0" smtClean="0">
                <a:solidFill>
                  <a:schemeClr val="bg1"/>
                </a:solidFill>
              </a:rPr>
              <a:t>Main directions and content for the activity are in the boxes to the left with the orange border, like this one.</a:t>
            </a:r>
          </a:p>
          <a:p>
            <a:endParaRPr lang="en-US" sz="1200" dirty="0" smtClean="0"/>
          </a:p>
          <a:p>
            <a:r>
              <a:rPr lang="en-US" sz="1200" dirty="0" smtClean="0"/>
              <a:t>In a classroom setting, you will lead the students through the activity with a series of questions, the students’ own responses and brief explanations.</a:t>
            </a:r>
          </a:p>
          <a:p>
            <a:endParaRPr lang="en-US" sz="1200" dirty="0" smtClean="0"/>
          </a:p>
          <a:p>
            <a:r>
              <a:rPr lang="en-US" sz="1200" dirty="0" smtClean="0"/>
              <a:t>Whenever possible, find and affirm what’s right about the students’ answers.</a:t>
            </a:r>
          </a:p>
          <a:p>
            <a:endParaRPr lang="en-US" sz="1200" dirty="0" smtClean="0"/>
          </a:p>
        </p:txBody>
      </p:sp>
      <p:sp>
        <p:nvSpPr>
          <p:cNvPr id="5" name="Rounded Rectangular Callout 4"/>
          <p:cNvSpPr/>
          <p:nvPr/>
        </p:nvSpPr>
        <p:spPr>
          <a:xfrm>
            <a:off x="4363779" y="5401235"/>
            <a:ext cx="2133600" cy="3200400"/>
          </a:xfrm>
          <a:prstGeom prst="wedgeRoundRectCallout">
            <a:avLst>
              <a:gd name="adj1" fmla="val -74000"/>
              <a:gd name="adj2" fmla="val -3628"/>
              <a:gd name="adj3" fmla="val 16667"/>
            </a:avLst>
          </a:prstGeom>
          <a:solidFill>
            <a:schemeClr val="tx1"/>
          </a:solidFill>
          <a:ln w="57150">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b="1" dirty="0" smtClean="0">
                <a:solidFill>
                  <a:schemeClr val="bg1"/>
                </a:solidFill>
              </a:rPr>
              <a:t>Questions in Context:</a:t>
            </a:r>
          </a:p>
          <a:p>
            <a:r>
              <a:rPr lang="en-US" sz="1100" b="1" i="1" dirty="0" smtClean="0">
                <a:solidFill>
                  <a:schemeClr val="bg1"/>
                </a:solidFill>
              </a:rPr>
              <a:t>Do you remember something better when you are asked to  think about it?</a:t>
            </a:r>
            <a:endParaRPr lang="en-US" sz="1100" i="1" dirty="0" smtClean="0">
              <a:solidFill>
                <a:schemeClr val="bg1"/>
              </a:solidFill>
            </a:endParaRPr>
          </a:p>
          <a:p>
            <a:endParaRPr lang="en-US" sz="1100" b="1" dirty="0" smtClean="0">
              <a:solidFill>
                <a:schemeClr val="bg1"/>
              </a:solidFill>
            </a:endParaRPr>
          </a:p>
          <a:p>
            <a:r>
              <a:rPr lang="en-US" sz="1100" dirty="0" smtClean="0">
                <a:solidFill>
                  <a:schemeClr val="bg1"/>
                </a:solidFill>
              </a:rPr>
              <a:t>On the right, in the conversation bubble outlined in yellow, are  guiding questions that you should ask the students during the associated step. </a:t>
            </a:r>
          </a:p>
          <a:p>
            <a:endParaRPr lang="en-US" sz="1100" b="1" dirty="0" smtClean="0">
              <a:solidFill>
                <a:schemeClr val="bg1"/>
              </a:solidFill>
            </a:endParaRPr>
          </a:p>
          <a:p>
            <a:r>
              <a:rPr lang="en-US" sz="1100" b="1" dirty="0" smtClean="0">
                <a:solidFill>
                  <a:schemeClr val="bg1"/>
                </a:solidFill>
              </a:rPr>
              <a:t>Each question should be asked separately – and a short amount of time should be allowed for responses.</a:t>
            </a:r>
          </a:p>
        </p:txBody>
      </p:sp>
      <p:sp>
        <p:nvSpPr>
          <p:cNvPr id="7" name="Footer Placeholder 5"/>
          <p:cNvSpPr>
            <a:spLocks noGrp="1"/>
          </p:cNvSpPr>
          <p:nvPr>
            <p:ph type="ftr" sz="quarter" idx="11"/>
          </p:nvPr>
        </p:nvSpPr>
        <p:spPr>
          <a:xfrm>
            <a:off x="3733800" y="8610600"/>
            <a:ext cx="3095786" cy="533400"/>
          </a:xfrm>
        </p:spPr>
        <p:txBody>
          <a:bodyPr/>
          <a:lstStyle/>
          <a:p>
            <a:pPr>
              <a:defRPr/>
            </a:pPr>
            <a:r>
              <a:rPr lang="en-US" dirty="0" smtClean="0"/>
              <a:t>(c) 2017 beyondbenign - All rights reserved.</a:t>
            </a:r>
            <a:endParaRPr lang="en-US" dirty="0"/>
          </a:p>
        </p:txBody>
      </p:sp>
      <p:sp>
        <p:nvSpPr>
          <p:cNvPr id="8" name="TextBox 7"/>
          <p:cNvSpPr txBox="1"/>
          <p:nvPr/>
        </p:nvSpPr>
        <p:spPr>
          <a:xfrm>
            <a:off x="1360394" y="4824190"/>
            <a:ext cx="2400300" cy="246221"/>
          </a:xfrm>
          <a:prstGeom prst="rect">
            <a:avLst/>
          </a:prstGeom>
          <a:noFill/>
        </p:spPr>
        <p:txBody>
          <a:bodyPr wrap="square" rtlCol="0">
            <a:spAutoFit/>
          </a:bodyPr>
          <a:lstStyle/>
          <a:p>
            <a:r>
              <a:rPr lang="en-US" sz="1000" smtClean="0"/>
              <a:t>Image: Creative </a:t>
            </a:r>
            <a:r>
              <a:rPr lang="en-US" sz="1000" dirty="0" smtClean="0"/>
              <a:t>Commons</a:t>
            </a:r>
            <a:endParaRPr lang="en-US" sz="1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304800"/>
            <a:ext cx="3733800" cy="2308324"/>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200" b="1" dirty="0" smtClean="0"/>
              <a:t>Green Chemistry Introduction: </a:t>
            </a:r>
          </a:p>
          <a:p>
            <a:r>
              <a:rPr lang="en-US" sz="1200" b="1" dirty="0" smtClean="0"/>
              <a:t>Defining Green Chemistry</a:t>
            </a:r>
          </a:p>
          <a:p>
            <a:endParaRPr lang="en-US" sz="1200" dirty="0" smtClean="0"/>
          </a:p>
          <a:p>
            <a:r>
              <a:rPr lang="en-US" sz="1200" dirty="0" smtClean="0">
                <a:solidFill>
                  <a:schemeClr val="bg1"/>
                </a:solidFill>
              </a:rPr>
              <a:t>Have students work in pairs for 30 seconds to come up with a definition for green chemistry. Break down the  meaning of both words.</a:t>
            </a:r>
          </a:p>
          <a:p>
            <a:endParaRPr lang="en-US" sz="1200" dirty="0" smtClean="0"/>
          </a:p>
          <a:p>
            <a:r>
              <a:rPr lang="en-US" sz="1200" dirty="0" smtClean="0"/>
              <a:t>Establish that chemistry is the science of making products.</a:t>
            </a:r>
          </a:p>
          <a:p>
            <a:endParaRPr lang="en-US" sz="1200" dirty="0" smtClean="0"/>
          </a:p>
          <a:p>
            <a:r>
              <a:rPr lang="en-US" sz="1200" dirty="0" smtClean="0"/>
              <a:t>Eco-friendly, good for the environment, sustainable.</a:t>
            </a:r>
          </a:p>
          <a:p>
            <a:endParaRPr lang="en-US" sz="1200" dirty="0" smtClean="0"/>
          </a:p>
        </p:txBody>
      </p:sp>
      <p:sp>
        <p:nvSpPr>
          <p:cNvPr id="5" name="TextBox 4"/>
          <p:cNvSpPr txBox="1"/>
          <p:nvPr/>
        </p:nvSpPr>
        <p:spPr>
          <a:xfrm>
            <a:off x="381000" y="2743200"/>
            <a:ext cx="3733800" cy="3416320"/>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200" b="1" dirty="0" smtClean="0"/>
              <a:t>What do chemists do</a:t>
            </a:r>
            <a:r>
              <a:rPr lang="en-US" sz="1200" dirty="0" smtClean="0"/>
              <a:t>?</a:t>
            </a:r>
          </a:p>
          <a:p>
            <a:endParaRPr lang="en-US" sz="1200" dirty="0" smtClean="0"/>
          </a:p>
          <a:p>
            <a:r>
              <a:rPr lang="en-US" sz="1200" i="1" dirty="0" smtClean="0">
                <a:solidFill>
                  <a:schemeClr val="bg1"/>
                </a:solidFill>
              </a:rPr>
              <a:t>Use wait time. Build off of their prior knowledge. Acknowledge student responses and prompt them for more information.  Control the conversation by asking for a certain number of answers.</a:t>
            </a:r>
          </a:p>
          <a:p>
            <a:endParaRPr lang="en-US" sz="1200" dirty="0" smtClean="0"/>
          </a:p>
          <a:p>
            <a:r>
              <a:rPr lang="en-US" sz="1200" dirty="0" smtClean="0"/>
              <a:t>Chemists are inventors. They help to design just about every product out there.</a:t>
            </a:r>
          </a:p>
          <a:p>
            <a:endParaRPr lang="en-US" sz="1200" dirty="0" smtClean="0"/>
          </a:p>
          <a:p>
            <a:r>
              <a:rPr lang="en-US" sz="1200" dirty="0" smtClean="0"/>
              <a:t>Traditionally chemists were not taught about the environmental impact or toxicology. We have had many advances and helpful inventions but we have also had inventions that have caused harm to the environment. Green chemists design products taking into account the entire process, energy efficiency, renewable resources, the product itself along with the end-of-life impact of the product.</a:t>
            </a:r>
          </a:p>
        </p:txBody>
      </p:sp>
      <p:sp>
        <p:nvSpPr>
          <p:cNvPr id="6" name="TextBox 5"/>
          <p:cNvSpPr txBox="1"/>
          <p:nvPr/>
        </p:nvSpPr>
        <p:spPr>
          <a:xfrm>
            <a:off x="381000" y="6553200"/>
            <a:ext cx="3733800" cy="1754326"/>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200" b="1" dirty="0" smtClean="0"/>
              <a:t>Set the Scene: </a:t>
            </a:r>
          </a:p>
          <a:p>
            <a:r>
              <a:rPr lang="en-US" sz="1200" b="1" dirty="0" smtClean="0"/>
              <a:t>Connect the Dots &amp; Introduce the Activity Topic</a:t>
            </a:r>
          </a:p>
          <a:p>
            <a:endParaRPr lang="en-US" sz="1200" dirty="0" smtClean="0"/>
          </a:p>
          <a:p>
            <a:r>
              <a:rPr lang="en-US" sz="1200" i="1" dirty="0" smtClean="0">
                <a:solidFill>
                  <a:schemeClr val="bg1"/>
                </a:solidFill>
              </a:rPr>
              <a:t>Connect the dots for them: they are the future scientists who will help to discover and invent solutions to our environmental challenges.</a:t>
            </a:r>
          </a:p>
          <a:p>
            <a:endParaRPr lang="en-US" sz="1200" i="1" dirty="0" smtClean="0">
              <a:solidFill>
                <a:schemeClr val="bg1"/>
              </a:solidFill>
            </a:endParaRPr>
          </a:p>
          <a:p>
            <a:r>
              <a:rPr lang="en-US" sz="1200" dirty="0" smtClean="0"/>
              <a:t>Introduce the 3 criteria of Green Chemistry: </a:t>
            </a:r>
          </a:p>
          <a:p>
            <a:r>
              <a:rPr lang="en-US" sz="1200" dirty="0" smtClean="0"/>
              <a:t>Safety, Cost and Performance. </a:t>
            </a:r>
          </a:p>
        </p:txBody>
      </p:sp>
      <p:sp>
        <p:nvSpPr>
          <p:cNvPr id="8" name="Rounded Rectangular Callout 7"/>
          <p:cNvSpPr/>
          <p:nvPr/>
        </p:nvSpPr>
        <p:spPr>
          <a:xfrm>
            <a:off x="4419600" y="304800"/>
            <a:ext cx="2133600" cy="1524000"/>
          </a:xfrm>
          <a:prstGeom prst="wedgeRoundRectCallout">
            <a:avLst>
              <a:gd name="adj1" fmla="val -80770"/>
              <a:gd name="adj2" fmla="val 14722"/>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chemeClr val="bg1"/>
                </a:solidFill>
              </a:rPr>
              <a:t>What is Chemistry? What does chemistry mean to you? Do you think of good things or bad things? Who has heard of companies going green?  What does that mean?</a:t>
            </a:r>
          </a:p>
          <a:p>
            <a:endParaRPr lang="en-US" sz="1100" dirty="0" smtClean="0">
              <a:solidFill>
                <a:schemeClr val="bg1"/>
              </a:solidFill>
            </a:endParaRPr>
          </a:p>
        </p:txBody>
      </p:sp>
      <p:sp>
        <p:nvSpPr>
          <p:cNvPr id="7" name="Rounded Rectangular Callout 6"/>
          <p:cNvSpPr/>
          <p:nvPr/>
        </p:nvSpPr>
        <p:spPr>
          <a:xfrm>
            <a:off x="4419600" y="3733800"/>
            <a:ext cx="2209800" cy="1828800"/>
          </a:xfrm>
          <a:prstGeom prst="wedgeRoundRectCallout">
            <a:avLst>
              <a:gd name="adj1" fmla="val -84433"/>
              <a:gd name="adj2" fmla="val -44351"/>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chemeClr val="bg1"/>
                </a:solidFill>
              </a:rPr>
              <a:t>Is there anything in this room that a chemist invented? What about the desks, paint, floor, etc.</a:t>
            </a:r>
          </a:p>
          <a:p>
            <a:endParaRPr lang="en-US" sz="1100" dirty="0" smtClean="0">
              <a:solidFill>
                <a:schemeClr val="bg1"/>
              </a:solidFill>
            </a:endParaRPr>
          </a:p>
          <a:p>
            <a:r>
              <a:rPr lang="en-US" sz="1100" dirty="0" smtClean="0">
                <a:solidFill>
                  <a:schemeClr val="bg1"/>
                </a:solidFill>
              </a:rPr>
              <a:t>Who has taken medicine? Does anyone use an iPod or an mp3 player? What about a computer or a cell phone?</a:t>
            </a:r>
          </a:p>
        </p:txBody>
      </p:sp>
      <p:sp>
        <p:nvSpPr>
          <p:cNvPr id="13" name="Rounded Rectangular Callout 12"/>
          <p:cNvSpPr/>
          <p:nvPr/>
        </p:nvSpPr>
        <p:spPr>
          <a:xfrm>
            <a:off x="4419600" y="2209800"/>
            <a:ext cx="2133600" cy="1295400"/>
          </a:xfrm>
          <a:prstGeom prst="wedgeRoundRectCallout">
            <a:avLst>
              <a:gd name="adj1" fmla="val -78484"/>
              <a:gd name="adj2" fmla="val -60311"/>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chemeClr val="bg1"/>
                </a:solidFill>
              </a:rPr>
              <a:t>Green chemistry is pollution prevention at the molecular level, the basic design stage.  So what is it that chemists do?</a:t>
            </a:r>
            <a:endParaRPr lang="en-US" sz="1050" dirty="0" smtClean="0">
              <a:solidFill>
                <a:schemeClr val="bg1"/>
              </a:solidFill>
            </a:endParaRPr>
          </a:p>
        </p:txBody>
      </p:sp>
      <p:sp>
        <p:nvSpPr>
          <p:cNvPr id="10" name="Rounded Rectangular Callout 9"/>
          <p:cNvSpPr/>
          <p:nvPr/>
        </p:nvSpPr>
        <p:spPr>
          <a:xfrm>
            <a:off x="4419600" y="6159520"/>
            <a:ext cx="2209800" cy="1981200"/>
          </a:xfrm>
          <a:prstGeom prst="wedgeRoundRectCallout">
            <a:avLst>
              <a:gd name="adj1" fmla="val -81521"/>
              <a:gd name="adj2" fmla="val 37925"/>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1100" dirty="0">
                <a:solidFill>
                  <a:schemeClr val="bg1"/>
                </a:solidFill>
              </a:rPr>
              <a:t>Would you buy a “traditional” cleaner that costs $1 or a “safer” cleaner that costs $5 for the same bottle size?</a:t>
            </a:r>
          </a:p>
          <a:p>
            <a:pPr fontAlgn="auto">
              <a:spcBef>
                <a:spcPts val="0"/>
              </a:spcBef>
              <a:spcAft>
                <a:spcPts val="0"/>
              </a:spcAft>
              <a:defRPr/>
            </a:pPr>
            <a:r>
              <a:rPr lang="en-US" sz="1100" dirty="0">
                <a:solidFill>
                  <a:schemeClr val="bg1"/>
                </a:solidFill>
              </a:rPr>
              <a:t>Would you buy a “traditional cleaner” that cleans well, or a “safer” cleaner that leaves streaks behind?</a:t>
            </a:r>
          </a:p>
          <a:p>
            <a:pPr fontAlgn="auto">
              <a:spcBef>
                <a:spcPts val="0"/>
              </a:spcBef>
              <a:spcAft>
                <a:spcPts val="0"/>
              </a:spcAft>
              <a:defRPr/>
            </a:pPr>
            <a:r>
              <a:rPr lang="en-US" sz="1100" dirty="0">
                <a:solidFill>
                  <a:schemeClr val="bg1"/>
                </a:solidFill>
              </a:rPr>
              <a:t>Green chemists think about safety, cost and performance in their product design</a:t>
            </a:r>
          </a:p>
        </p:txBody>
      </p:sp>
      <p:sp>
        <p:nvSpPr>
          <p:cNvPr id="9" name="Footer Placeholder 5"/>
          <p:cNvSpPr>
            <a:spLocks noGrp="1"/>
          </p:cNvSpPr>
          <p:nvPr>
            <p:ph type="ftr" sz="quarter" idx="11"/>
          </p:nvPr>
        </p:nvSpPr>
        <p:spPr>
          <a:xfrm>
            <a:off x="3733800" y="8610600"/>
            <a:ext cx="3095786" cy="533400"/>
          </a:xfrm>
        </p:spPr>
        <p:txBody>
          <a:bodyPr/>
          <a:lstStyle/>
          <a:p>
            <a:pPr>
              <a:defRPr/>
            </a:pPr>
            <a:r>
              <a:rPr lang="en-US" dirty="0" smtClean="0"/>
              <a:t>(c) 2017 beyondbenign - All rights reserved.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oter Placeholder 5"/>
          <p:cNvSpPr>
            <a:spLocks noGrp="1"/>
          </p:cNvSpPr>
          <p:nvPr>
            <p:ph type="ftr" sz="quarter" idx="11"/>
          </p:nvPr>
        </p:nvSpPr>
        <p:spPr>
          <a:xfrm>
            <a:off x="3733800" y="8610600"/>
            <a:ext cx="3095786" cy="533400"/>
          </a:xfrm>
        </p:spPr>
        <p:txBody>
          <a:bodyPr/>
          <a:lstStyle/>
          <a:p>
            <a:pPr>
              <a:defRPr/>
            </a:pPr>
            <a:r>
              <a:rPr lang="en-US" dirty="0" smtClean="0"/>
              <a:t>(c) 2017 beyondbenign - All rights reserved.</a:t>
            </a:r>
            <a:endParaRPr lang="en-US" dirty="0"/>
          </a:p>
        </p:txBody>
      </p:sp>
      <p:sp>
        <p:nvSpPr>
          <p:cNvPr id="7" name="TextBox 6"/>
          <p:cNvSpPr txBox="1"/>
          <p:nvPr/>
        </p:nvSpPr>
        <p:spPr>
          <a:xfrm>
            <a:off x="381000" y="297910"/>
            <a:ext cx="3733800" cy="8063746"/>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400" b="1" dirty="0" smtClean="0"/>
              <a:t>Introducing the Problem of Plastics</a:t>
            </a:r>
            <a:endParaRPr lang="en-US" sz="1400" dirty="0" smtClean="0"/>
          </a:p>
          <a:p>
            <a:endParaRPr lang="en-US" sz="1400" b="1" dirty="0"/>
          </a:p>
          <a:p>
            <a:r>
              <a:rPr lang="en-US" sz="1400" dirty="0" smtClean="0"/>
              <a:t>Reflect back on the discussion about what items in the room were made by chemists. How many of them are made out of plastic?</a:t>
            </a:r>
          </a:p>
          <a:p>
            <a:endParaRPr lang="en-US" sz="1400" dirty="0"/>
          </a:p>
          <a:p>
            <a:r>
              <a:rPr lang="en-US" sz="1400" dirty="0" smtClean="0"/>
              <a:t>Let’s talk about why we use plastics.</a:t>
            </a:r>
          </a:p>
          <a:p>
            <a:pPr marL="285750" indent="-285750">
              <a:buFontTx/>
              <a:buChar char="-"/>
            </a:pPr>
            <a:r>
              <a:rPr lang="en-US" sz="1400" dirty="0" smtClean="0"/>
              <a:t>Inexpensive</a:t>
            </a:r>
          </a:p>
          <a:p>
            <a:pPr marL="285750" indent="-285750">
              <a:buFontTx/>
              <a:buChar char="-"/>
            </a:pPr>
            <a:r>
              <a:rPr lang="en-US" sz="1400" dirty="0" smtClean="0"/>
              <a:t>Easy to manipulate</a:t>
            </a:r>
          </a:p>
          <a:p>
            <a:pPr marL="285750" indent="-285750">
              <a:buFontTx/>
              <a:buChar char="-"/>
            </a:pPr>
            <a:r>
              <a:rPr lang="en-US" sz="1400" dirty="0" smtClean="0"/>
              <a:t>Versatile</a:t>
            </a:r>
          </a:p>
          <a:p>
            <a:pPr marL="285750" indent="-285750">
              <a:buFontTx/>
              <a:buChar char="-"/>
            </a:pPr>
            <a:r>
              <a:rPr lang="en-US" sz="1400" dirty="0" smtClean="0"/>
              <a:t>Many are lightweight</a:t>
            </a:r>
          </a:p>
          <a:p>
            <a:endParaRPr lang="en-US" sz="1400" dirty="0"/>
          </a:p>
          <a:p>
            <a:r>
              <a:rPr lang="en-US" sz="1400" dirty="0" smtClean="0"/>
              <a:t>Hopefully some of the students will have brought up points related to disposable plastics. If these types of products haven’t come up yet, guide the group to a discussion about disposable items like cups and water bottles.</a:t>
            </a:r>
          </a:p>
          <a:p>
            <a:endParaRPr lang="en-US" sz="1400" dirty="0"/>
          </a:p>
          <a:p>
            <a:r>
              <a:rPr lang="en-US" sz="1400" dirty="0" smtClean="0"/>
              <a:t>Introduce the problem of plastics disposal through asking questions. </a:t>
            </a:r>
          </a:p>
          <a:p>
            <a:endParaRPr lang="en-US" sz="1400" dirty="0" smtClean="0"/>
          </a:p>
          <a:p>
            <a:r>
              <a:rPr lang="en-US" sz="1400" dirty="0" smtClean="0"/>
              <a:t>About half of the plastics that are produced in a year become waste in less than a year. That includes plastic water bottles, plastic bags, bottle caps – all sorts of different types of plastics. In many areas of the country, like near Boston or San Francisco, it’s easy to think that most of these plastics go into recycling. However, in the United States as a whole, only about 9% of our plastics end up in recycling. That means that 91% of plastic goes to the landfill! That is a whole lot of plastic waste. </a:t>
            </a:r>
          </a:p>
          <a:p>
            <a:endParaRPr lang="en-US" sz="1400" dirty="0"/>
          </a:p>
          <a:p>
            <a:r>
              <a:rPr lang="en-US" sz="1400" dirty="0" smtClean="0"/>
              <a:t>But what happens to the plastic after it goes to the landfill? Plastics can take more than 400 years to degrade, so it’s going to stick around for a while.</a:t>
            </a:r>
            <a:endParaRPr lang="en-US" sz="1400" dirty="0"/>
          </a:p>
        </p:txBody>
      </p:sp>
      <p:sp>
        <p:nvSpPr>
          <p:cNvPr id="12" name="Rounded Rectangular Callout 11"/>
          <p:cNvSpPr/>
          <p:nvPr/>
        </p:nvSpPr>
        <p:spPr>
          <a:xfrm>
            <a:off x="4343400" y="882685"/>
            <a:ext cx="2209800" cy="997490"/>
          </a:xfrm>
          <a:prstGeom prst="wedgeRoundRectCallout">
            <a:avLst>
              <a:gd name="adj1" fmla="val -68414"/>
              <a:gd name="adj2" fmla="val -10441"/>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dirty="0" smtClean="0">
                <a:solidFill>
                  <a:schemeClr val="bg1"/>
                </a:solidFill>
              </a:rPr>
              <a:t>We just talked about the things in the room that were made by chemists. Which of these items are plastic? How many plastic items can you see around you?</a:t>
            </a:r>
            <a:endParaRPr lang="en-US" sz="1100" dirty="0">
              <a:solidFill>
                <a:schemeClr val="bg1"/>
              </a:solidFill>
            </a:endParaRPr>
          </a:p>
        </p:txBody>
      </p:sp>
      <p:sp>
        <p:nvSpPr>
          <p:cNvPr id="8" name="Rounded Rectangular Callout 7"/>
          <p:cNvSpPr/>
          <p:nvPr/>
        </p:nvSpPr>
        <p:spPr>
          <a:xfrm>
            <a:off x="4343400" y="2074993"/>
            <a:ext cx="2209800" cy="1278841"/>
          </a:xfrm>
          <a:prstGeom prst="wedgeRoundRectCallout">
            <a:avLst>
              <a:gd name="adj1" fmla="val -90727"/>
              <a:gd name="adj2" fmla="val -51782"/>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dirty="0" smtClean="0">
                <a:solidFill>
                  <a:schemeClr val="bg1"/>
                </a:solidFill>
              </a:rPr>
              <a:t>Why do you think so many things are made of plastic? What are some of the benefits of using plastic? What are some things you use on a regular basis that are made of plastic?</a:t>
            </a:r>
            <a:endParaRPr lang="en-US" sz="1100" dirty="0">
              <a:solidFill>
                <a:schemeClr val="bg1"/>
              </a:solidFill>
            </a:endParaRPr>
          </a:p>
        </p:txBody>
      </p:sp>
      <p:sp>
        <p:nvSpPr>
          <p:cNvPr id="9" name="Rounded Rectangular Callout 8"/>
          <p:cNvSpPr/>
          <p:nvPr/>
        </p:nvSpPr>
        <p:spPr>
          <a:xfrm>
            <a:off x="4325471" y="3505200"/>
            <a:ext cx="2209800" cy="1278841"/>
          </a:xfrm>
          <a:prstGeom prst="wedgeRoundRectCallout">
            <a:avLst>
              <a:gd name="adj1" fmla="val -68009"/>
              <a:gd name="adj2" fmla="val -22340"/>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dirty="0" smtClean="0">
                <a:solidFill>
                  <a:schemeClr val="bg1"/>
                </a:solidFill>
              </a:rPr>
              <a:t>How many times during the week do you use a disposable plastic item? What types of disposable plastics do you use? Water/beverage bottles, cups, bags, etc. </a:t>
            </a:r>
            <a:endParaRPr lang="en-US" sz="1100" dirty="0">
              <a:solidFill>
                <a:schemeClr val="bg1"/>
              </a:solidFill>
            </a:endParaRPr>
          </a:p>
        </p:txBody>
      </p:sp>
      <p:sp>
        <p:nvSpPr>
          <p:cNvPr id="10" name="Rounded Rectangular Callout 9"/>
          <p:cNvSpPr/>
          <p:nvPr/>
        </p:nvSpPr>
        <p:spPr>
          <a:xfrm>
            <a:off x="4325471" y="4866730"/>
            <a:ext cx="2209800" cy="1278841"/>
          </a:xfrm>
          <a:prstGeom prst="wedgeRoundRectCallout">
            <a:avLst>
              <a:gd name="adj1" fmla="val -80585"/>
              <a:gd name="adj2" fmla="val -28649"/>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dirty="0" smtClean="0">
                <a:solidFill>
                  <a:schemeClr val="bg1"/>
                </a:solidFill>
              </a:rPr>
              <a:t>What do you do with plastics when you no longer need them? Recycle, landfill. Can anyone give me their best guess for what percentage of plastics actually get recycled?</a:t>
            </a:r>
            <a:endParaRPr lang="en-US" sz="1100"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oter Placeholder 5"/>
          <p:cNvSpPr>
            <a:spLocks noGrp="1"/>
          </p:cNvSpPr>
          <p:nvPr>
            <p:ph type="ftr" sz="quarter" idx="11"/>
          </p:nvPr>
        </p:nvSpPr>
        <p:spPr>
          <a:xfrm>
            <a:off x="3733800" y="8610600"/>
            <a:ext cx="3095786" cy="533400"/>
          </a:xfrm>
        </p:spPr>
        <p:txBody>
          <a:bodyPr/>
          <a:lstStyle/>
          <a:p>
            <a:pPr>
              <a:defRPr/>
            </a:pPr>
            <a:r>
              <a:rPr lang="en-US" dirty="0" smtClean="0"/>
              <a:t>(c) 2017 beyondbenign - All rights reserved.</a:t>
            </a:r>
            <a:endParaRPr lang="en-US" dirty="0"/>
          </a:p>
        </p:txBody>
      </p:sp>
      <p:sp>
        <p:nvSpPr>
          <p:cNvPr id="7" name="TextBox 6"/>
          <p:cNvSpPr txBox="1"/>
          <p:nvPr/>
        </p:nvSpPr>
        <p:spPr>
          <a:xfrm>
            <a:off x="381000" y="297910"/>
            <a:ext cx="3733800" cy="2462213"/>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400" b="1" dirty="0" smtClean="0"/>
              <a:t>Plastics in the Ocean</a:t>
            </a:r>
            <a:endParaRPr lang="en-US" sz="1400" dirty="0" smtClean="0"/>
          </a:p>
          <a:p>
            <a:endParaRPr lang="en-US" sz="1400" b="1" dirty="0" smtClean="0"/>
          </a:p>
          <a:p>
            <a:r>
              <a:rPr lang="en-US" sz="1400" dirty="0" smtClean="0"/>
              <a:t>Because disposable plastic production has increased dramatically in the last few decades, our waste systems have a hard time managing all the plastics that go into the trash. As a result, a lot of plastic waste ends up in the environment. About 8 million metric tons of plastic ends up in the ocean every year. In fact, out of the top ten types of trash found in the ocean, eight are types of plastic!</a:t>
            </a:r>
            <a:endParaRPr lang="en-US" sz="1400" dirty="0"/>
          </a:p>
        </p:txBody>
      </p:sp>
      <p:sp>
        <p:nvSpPr>
          <p:cNvPr id="11" name="TextBox 10"/>
          <p:cNvSpPr txBox="1"/>
          <p:nvPr/>
        </p:nvSpPr>
        <p:spPr>
          <a:xfrm>
            <a:off x="381000" y="2913513"/>
            <a:ext cx="3733800" cy="5693866"/>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400" b="1" dirty="0" smtClean="0"/>
              <a:t>Plastics ID Challenge</a:t>
            </a:r>
            <a:endParaRPr lang="en-US" sz="1400" dirty="0" smtClean="0"/>
          </a:p>
          <a:p>
            <a:endParaRPr lang="en-US" sz="1400" b="1" dirty="0" smtClean="0"/>
          </a:p>
          <a:p>
            <a:r>
              <a:rPr lang="en-US" sz="1400" dirty="0" smtClean="0"/>
              <a:t>What do types of plastics do we find in the ocean?</a:t>
            </a:r>
          </a:p>
          <a:p>
            <a:endParaRPr lang="en-US" sz="1400" dirty="0"/>
          </a:p>
          <a:p>
            <a:r>
              <a:rPr lang="en-US" sz="1400" dirty="0" smtClean="0"/>
              <a:t>Give each group a </a:t>
            </a:r>
            <a:r>
              <a:rPr lang="en-US" sz="1400" dirty="0" err="1" smtClean="0"/>
              <a:t>ziplock</a:t>
            </a:r>
            <a:r>
              <a:rPr lang="en-US" sz="1400" dirty="0" smtClean="0"/>
              <a:t> containing one of the six types of plastic pieces provided and challenge the groups to identify what the plastic once was. Example, one </a:t>
            </a:r>
            <a:r>
              <a:rPr lang="en-US" sz="1400" dirty="0" err="1" smtClean="0"/>
              <a:t>ziplock</a:t>
            </a:r>
            <a:r>
              <a:rPr lang="en-US" sz="1400" dirty="0" smtClean="0"/>
              <a:t> will have tiny pieces of plastic water bottles and the students will have to try and determine what those pieces originally belonged to. Give each group a few minutes to discuss and then have them each share what they have decided.</a:t>
            </a:r>
          </a:p>
          <a:p>
            <a:endParaRPr lang="en-US" sz="1400" dirty="0"/>
          </a:p>
          <a:p>
            <a:r>
              <a:rPr lang="en-US" sz="1400" dirty="0" smtClean="0"/>
              <a:t>An answer key will be provided in your plastics kit.</a:t>
            </a:r>
          </a:p>
          <a:p>
            <a:endParaRPr lang="en-US" sz="1400" dirty="0" smtClean="0"/>
          </a:p>
          <a:p>
            <a:r>
              <a:rPr lang="en-US" sz="1400" dirty="0" smtClean="0"/>
              <a:t>When we see plastic in the ocean, it actually looks more like the plastic in your baggies than what it once was. That’s because plastic floating near the top of the water breaks down over time into smaller pieces we call “</a:t>
            </a:r>
            <a:r>
              <a:rPr lang="en-US" sz="1400" dirty="0" err="1" smtClean="0"/>
              <a:t>microplastics</a:t>
            </a:r>
            <a:r>
              <a:rPr lang="en-US" sz="1400" dirty="0" smtClean="0"/>
              <a:t>”. This is from the impact of sunlight on the plastic pieces – a process called “</a:t>
            </a:r>
            <a:r>
              <a:rPr lang="en-US" sz="1400" dirty="0" err="1" smtClean="0"/>
              <a:t>photodegradation</a:t>
            </a:r>
            <a:r>
              <a:rPr lang="en-US" sz="1400" dirty="0" smtClean="0"/>
              <a:t>”.</a:t>
            </a:r>
            <a:endParaRPr lang="en-US" sz="1400" dirty="0"/>
          </a:p>
        </p:txBody>
      </p:sp>
      <p:sp>
        <p:nvSpPr>
          <p:cNvPr id="9" name="Rounded Rectangular Callout 8"/>
          <p:cNvSpPr/>
          <p:nvPr/>
        </p:nvSpPr>
        <p:spPr>
          <a:xfrm>
            <a:off x="4343400" y="5411515"/>
            <a:ext cx="2209800" cy="684486"/>
          </a:xfrm>
          <a:prstGeom prst="wedgeRoundRectCallout">
            <a:avLst>
              <a:gd name="adj1" fmla="val -68009"/>
              <a:gd name="adj2" fmla="val -22340"/>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dirty="0" smtClean="0">
                <a:solidFill>
                  <a:schemeClr val="bg1"/>
                </a:solidFill>
              </a:rPr>
              <a:t>What type of item do you think your plastic pieces once was? Why do you think so?</a:t>
            </a:r>
            <a:endParaRPr lang="en-US" sz="1100" dirty="0">
              <a:solidFill>
                <a:schemeClr val="bg1"/>
              </a:solidFill>
            </a:endParaRPr>
          </a:p>
        </p:txBody>
      </p:sp>
      <p:sp>
        <p:nvSpPr>
          <p:cNvPr id="14" name="Rounded Rectangular Callout 13"/>
          <p:cNvSpPr/>
          <p:nvPr/>
        </p:nvSpPr>
        <p:spPr>
          <a:xfrm>
            <a:off x="4320988" y="6858000"/>
            <a:ext cx="2209800" cy="457200"/>
          </a:xfrm>
          <a:prstGeom prst="wedgeRoundRectCallout">
            <a:avLst>
              <a:gd name="adj1" fmla="val -68009"/>
              <a:gd name="adj2" fmla="val -22340"/>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dirty="0" smtClean="0">
                <a:solidFill>
                  <a:schemeClr val="bg1"/>
                </a:solidFill>
              </a:rPr>
              <a:t>What do you think ocean plastic </a:t>
            </a:r>
            <a:r>
              <a:rPr lang="en-US" sz="1100" smtClean="0">
                <a:solidFill>
                  <a:schemeClr val="bg1"/>
                </a:solidFill>
              </a:rPr>
              <a:t>looks like?</a:t>
            </a:r>
            <a:endParaRPr lang="en-US" sz="1100" dirty="0">
              <a:solidFill>
                <a:schemeClr val="bg1"/>
              </a:solidFill>
            </a:endParaRPr>
          </a:p>
        </p:txBody>
      </p:sp>
      <p:sp>
        <p:nvSpPr>
          <p:cNvPr id="15" name="Rounded Rectangular Callout 14"/>
          <p:cNvSpPr/>
          <p:nvPr/>
        </p:nvSpPr>
        <p:spPr>
          <a:xfrm>
            <a:off x="4367293" y="2417880"/>
            <a:ext cx="2209800" cy="684486"/>
          </a:xfrm>
          <a:prstGeom prst="wedgeRoundRectCallout">
            <a:avLst>
              <a:gd name="adj1" fmla="val -68009"/>
              <a:gd name="adj2" fmla="val -22340"/>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dirty="0" smtClean="0">
                <a:solidFill>
                  <a:schemeClr val="bg1"/>
                </a:solidFill>
              </a:rPr>
              <a:t>What types of plastics do you think are commonly found in the ocean? Why?</a:t>
            </a:r>
            <a:endParaRPr lang="en-US" sz="1100" dirty="0">
              <a:solidFill>
                <a:schemeClr val="bg1"/>
              </a:solidFill>
            </a:endParaRPr>
          </a:p>
        </p:txBody>
      </p:sp>
    </p:spTree>
    <p:extLst>
      <p:ext uri="{BB962C8B-B14F-4D97-AF65-F5344CB8AC3E}">
        <p14:creationId xmlns:p14="http://schemas.microsoft.com/office/powerpoint/2010/main" val="1509001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oter Placeholder 5"/>
          <p:cNvSpPr>
            <a:spLocks noGrp="1"/>
          </p:cNvSpPr>
          <p:nvPr>
            <p:ph type="ftr" sz="quarter" idx="11"/>
          </p:nvPr>
        </p:nvSpPr>
        <p:spPr>
          <a:xfrm>
            <a:off x="3733800" y="8610600"/>
            <a:ext cx="3095786" cy="533400"/>
          </a:xfrm>
        </p:spPr>
        <p:txBody>
          <a:bodyPr/>
          <a:lstStyle/>
          <a:p>
            <a:pPr>
              <a:defRPr/>
            </a:pPr>
            <a:r>
              <a:rPr lang="en-US" dirty="0" smtClean="0"/>
              <a:t>(c) 2017 beyondbenign - All rights reserved.</a:t>
            </a:r>
            <a:endParaRPr lang="en-US" dirty="0"/>
          </a:p>
        </p:txBody>
      </p:sp>
      <p:sp>
        <p:nvSpPr>
          <p:cNvPr id="7" name="TextBox 6"/>
          <p:cNvSpPr txBox="1"/>
          <p:nvPr/>
        </p:nvSpPr>
        <p:spPr>
          <a:xfrm>
            <a:off x="381000" y="297910"/>
            <a:ext cx="3733800" cy="95410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400" b="1" dirty="0" smtClean="0"/>
              <a:t>Solving the Problem</a:t>
            </a:r>
            <a:endParaRPr lang="en-US" sz="1400" dirty="0" smtClean="0"/>
          </a:p>
          <a:p>
            <a:endParaRPr lang="en-US" sz="1400" b="1" dirty="0" smtClean="0"/>
          </a:p>
          <a:p>
            <a:r>
              <a:rPr lang="en-US" sz="1400" dirty="0" smtClean="0"/>
              <a:t>Discuss ideas the students have for tackling the problem of ocean plastics.</a:t>
            </a:r>
            <a:endParaRPr lang="en-US" sz="1400" dirty="0"/>
          </a:p>
        </p:txBody>
      </p:sp>
      <p:sp>
        <p:nvSpPr>
          <p:cNvPr id="11" name="TextBox 10"/>
          <p:cNvSpPr txBox="1"/>
          <p:nvPr/>
        </p:nvSpPr>
        <p:spPr>
          <a:xfrm>
            <a:off x="381000" y="1392734"/>
            <a:ext cx="3733800" cy="634019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400" b="1" dirty="0" smtClean="0"/>
              <a:t>Reduce, Reuse, Recycle</a:t>
            </a:r>
            <a:endParaRPr lang="en-US" sz="1400" dirty="0" smtClean="0"/>
          </a:p>
          <a:p>
            <a:endParaRPr lang="en-US" sz="1400" b="1" dirty="0" smtClean="0"/>
          </a:p>
          <a:p>
            <a:r>
              <a:rPr lang="en-US" sz="1400" dirty="0" smtClean="0"/>
              <a:t>Ask how many have heard the phrase “reduce, reuse, recycle. Have students share what each one means as you talk about each concept.</a:t>
            </a:r>
          </a:p>
          <a:p>
            <a:endParaRPr lang="en-US" sz="1400" dirty="0"/>
          </a:p>
          <a:p>
            <a:r>
              <a:rPr lang="en-US" sz="1400" dirty="0" smtClean="0"/>
              <a:t>Once we get the plastic out of the ocean, we need to find something to do with it. </a:t>
            </a:r>
          </a:p>
          <a:p>
            <a:endParaRPr lang="en-US" sz="1400" dirty="0"/>
          </a:p>
          <a:p>
            <a:r>
              <a:rPr lang="en-US" sz="1400" dirty="0" smtClean="0"/>
              <a:t>Pass around the net and filament samples. Adidas, alongside Parley for the Oceans, designed shoes with the help of the Warner Babcock Institute for Green Chemistry that were made from recycled ocean plastic. The net that you see was turned into the filament- basically thread- that was used to make the upper of shoes! That’s one way we can recycle our plastics!</a:t>
            </a:r>
          </a:p>
          <a:p>
            <a:endParaRPr lang="en-US" sz="1400" dirty="0"/>
          </a:p>
          <a:p>
            <a:r>
              <a:rPr lang="en-US" sz="1400" dirty="0" smtClean="0"/>
              <a:t>Let’s talk about reusing plastics. Reusing is when you use something again in the same way. Most of us use reusable cups at home rather than using disposable ones.</a:t>
            </a:r>
          </a:p>
          <a:p>
            <a:endParaRPr lang="en-US" sz="1400" dirty="0"/>
          </a:p>
          <a:p>
            <a:r>
              <a:rPr lang="en-US" sz="1400" dirty="0" smtClean="0"/>
              <a:t>The best option for dealing with the problem of ocean plastics is to reduce how much plastic we use. If we’re not using plastics, we’re not throwing them away, so they can’t end up in the environment!</a:t>
            </a:r>
            <a:endParaRPr lang="en-US" sz="1400" dirty="0"/>
          </a:p>
        </p:txBody>
      </p:sp>
      <p:sp>
        <p:nvSpPr>
          <p:cNvPr id="9" name="Rounded Rectangular Callout 8"/>
          <p:cNvSpPr/>
          <p:nvPr/>
        </p:nvSpPr>
        <p:spPr>
          <a:xfrm>
            <a:off x="4419600" y="5637487"/>
            <a:ext cx="2209800" cy="684486"/>
          </a:xfrm>
          <a:prstGeom prst="wedgeRoundRectCallout">
            <a:avLst>
              <a:gd name="adj1" fmla="val -68009"/>
              <a:gd name="adj2" fmla="val -22340"/>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dirty="0" smtClean="0">
                <a:solidFill>
                  <a:schemeClr val="bg1"/>
                </a:solidFill>
              </a:rPr>
              <a:t>What do you think of when you think of “reusing” plastics? How is this different than recycling?</a:t>
            </a:r>
            <a:endParaRPr lang="en-US" sz="1100" dirty="0">
              <a:solidFill>
                <a:schemeClr val="bg1"/>
              </a:solidFill>
            </a:endParaRPr>
          </a:p>
        </p:txBody>
      </p:sp>
      <p:sp>
        <p:nvSpPr>
          <p:cNvPr id="15" name="Rounded Rectangular Callout 14"/>
          <p:cNvSpPr/>
          <p:nvPr/>
        </p:nvSpPr>
        <p:spPr>
          <a:xfrm>
            <a:off x="4316506" y="838200"/>
            <a:ext cx="2209800" cy="684486"/>
          </a:xfrm>
          <a:prstGeom prst="wedgeRoundRectCallout">
            <a:avLst>
              <a:gd name="adj1" fmla="val -68009"/>
              <a:gd name="adj2" fmla="val -22340"/>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dirty="0" smtClean="0">
                <a:solidFill>
                  <a:schemeClr val="bg1"/>
                </a:solidFill>
              </a:rPr>
              <a:t>What ideas do you all have about how to solve this big problem? Where should we start?</a:t>
            </a:r>
            <a:endParaRPr lang="en-US" sz="1100" dirty="0">
              <a:solidFill>
                <a:schemeClr val="bg1"/>
              </a:solidFill>
            </a:endParaRPr>
          </a:p>
        </p:txBody>
      </p:sp>
      <p:sp>
        <p:nvSpPr>
          <p:cNvPr id="8" name="Rounded Rectangular Callout 7"/>
          <p:cNvSpPr/>
          <p:nvPr/>
        </p:nvSpPr>
        <p:spPr>
          <a:xfrm>
            <a:off x="4388224" y="2707256"/>
            <a:ext cx="2209800" cy="805807"/>
          </a:xfrm>
          <a:prstGeom prst="wedgeRoundRectCallout">
            <a:avLst>
              <a:gd name="adj1" fmla="val -68009"/>
              <a:gd name="adj2" fmla="val -22340"/>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dirty="0" smtClean="0">
                <a:solidFill>
                  <a:schemeClr val="bg1"/>
                </a:solidFill>
              </a:rPr>
              <a:t>What types of things would you want to make with recycled ocean plastic? What items have you seen made with ocean plastic?</a:t>
            </a:r>
            <a:endParaRPr lang="en-US" sz="1100" dirty="0">
              <a:solidFill>
                <a:schemeClr val="bg1"/>
              </a:solidFill>
            </a:endParaRPr>
          </a:p>
        </p:txBody>
      </p:sp>
      <p:sp>
        <p:nvSpPr>
          <p:cNvPr id="10" name="Rounded Rectangular Callout 9"/>
          <p:cNvSpPr/>
          <p:nvPr/>
        </p:nvSpPr>
        <p:spPr>
          <a:xfrm>
            <a:off x="4388224" y="4183980"/>
            <a:ext cx="2209800" cy="805807"/>
          </a:xfrm>
          <a:prstGeom prst="wedgeRoundRectCallout">
            <a:avLst>
              <a:gd name="adj1" fmla="val -81802"/>
              <a:gd name="adj2" fmla="val -140267"/>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dirty="0" smtClean="0">
                <a:solidFill>
                  <a:schemeClr val="bg1"/>
                </a:solidFill>
              </a:rPr>
              <a:t>What do the items in the baggies look like? What do you think they were used for? Which one was ocean plastic?</a:t>
            </a:r>
            <a:endParaRPr lang="en-US" sz="1100" dirty="0">
              <a:solidFill>
                <a:schemeClr val="bg1"/>
              </a:solidFill>
            </a:endParaRPr>
          </a:p>
        </p:txBody>
      </p:sp>
    </p:spTree>
    <p:extLst>
      <p:ext uri="{BB962C8B-B14F-4D97-AF65-F5344CB8AC3E}">
        <p14:creationId xmlns:p14="http://schemas.microsoft.com/office/powerpoint/2010/main" val="924163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oter Placeholder 5"/>
          <p:cNvSpPr>
            <a:spLocks noGrp="1"/>
          </p:cNvSpPr>
          <p:nvPr>
            <p:ph type="ftr" sz="quarter" idx="11"/>
          </p:nvPr>
        </p:nvSpPr>
        <p:spPr>
          <a:xfrm>
            <a:off x="3733800" y="8610600"/>
            <a:ext cx="3095786" cy="533400"/>
          </a:xfrm>
        </p:spPr>
        <p:txBody>
          <a:bodyPr/>
          <a:lstStyle/>
          <a:p>
            <a:pPr>
              <a:defRPr/>
            </a:pPr>
            <a:r>
              <a:rPr lang="en-US" dirty="0" smtClean="0"/>
              <a:t>(c) 2017 beyondbenign - All rights reserved.</a:t>
            </a:r>
            <a:endParaRPr lang="en-US" dirty="0"/>
          </a:p>
        </p:txBody>
      </p:sp>
      <p:sp>
        <p:nvSpPr>
          <p:cNvPr id="7" name="TextBox 6"/>
          <p:cNvSpPr txBox="1"/>
          <p:nvPr/>
        </p:nvSpPr>
        <p:spPr>
          <a:xfrm>
            <a:off x="381000" y="297910"/>
            <a:ext cx="3733800" cy="332398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400" b="1" dirty="0" err="1" smtClean="0"/>
              <a:t>Ooho</a:t>
            </a:r>
            <a:r>
              <a:rPr lang="en-US" sz="1400" b="1" dirty="0" smtClean="0"/>
              <a:t>!</a:t>
            </a:r>
            <a:endParaRPr lang="en-US" sz="1400" dirty="0" smtClean="0"/>
          </a:p>
          <a:p>
            <a:endParaRPr lang="en-US" sz="1400" b="1" dirty="0" smtClean="0"/>
          </a:p>
          <a:p>
            <a:r>
              <a:rPr lang="en-US" sz="1400" dirty="0" smtClean="0"/>
              <a:t>One company out there is working to reduce the number of plastic water bottles produced and consumed by making an alternative water packaging. Their packaging is made from plants and seaweed and can will biodegrade in just 4-6 weeks – the same as a piece of fruit!</a:t>
            </a:r>
          </a:p>
          <a:p>
            <a:endParaRPr lang="en-US" sz="1400" dirty="0"/>
          </a:p>
          <a:p>
            <a:r>
              <a:rPr lang="en-US" sz="1400" dirty="0" smtClean="0"/>
              <a:t>Best of all – their packaging is EDIBLE! You can pop the whole pod into your mouth, burst it open, and drink your water! </a:t>
            </a:r>
          </a:p>
          <a:p>
            <a:endParaRPr lang="en-US" sz="1400" dirty="0"/>
          </a:p>
          <a:p>
            <a:r>
              <a:rPr lang="en-US" sz="1400" dirty="0" smtClean="0"/>
              <a:t>How </a:t>
            </a:r>
            <a:r>
              <a:rPr lang="en-US" sz="1400" dirty="0" err="1" smtClean="0"/>
              <a:t>Ooho’s</a:t>
            </a:r>
            <a:r>
              <a:rPr lang="en-US" sz="1400" dirty="0" smtClean="0"/>
              <a:t> packaging is made is a secret but we can make something really similar. </a:t>
            </a:r>
            <a:endParaRPr lang="en-US" sz="1400" dirty="0"/>
          </a:p>
        </p:txBody>
      </p:sp>
      <p:sp>
        <p:nvSpPr>
          <p:cNvPr id="15" name="Rounded Rectangular Callout 14"/>
          <p:cNvSpPr/>
          <p:nvPr/>
        </p:nvSpPr>
        <p:spPr>
          <a:xfrm>
            <a:off x="4419600" y="148460"/>
            <a:ext cx="2209800" cy="2899540"/>
          </a:xfrm>
          <a:prstGeom prst="wedgeRoundRectCallout">
            <a:avLst>
              <a:gd name="adj1" fmla="val -68009"/>
              <a:gd name="adj2" fmla="val -22340"/>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100" dirty="0" smtClean="0">
                <a:solidFill>
                  <a:schemeClr val="bg1"/>
                </a:solidFill>
              </a:rPr>
              <a:t>Other fun </a:t>
            </a:r>
            <a:r>
              <a:rPr lang="en-US" sz="1100" dirty="0" err="1" smtClean="0">
                <a:solidFill>
                  <a:schemeClr val="bg1"/>
                </a:solidFill>
              </a:rPr>
              <a:t>Ooho</a:t>
            </a:r>
            <a:r>
              <a:rPr lang="en-US" sz="1100" dirty="0" smtClean="0">
                <a:solidFill>
                  <a:schemeClr val="bg1"/>
                </a:solidFill>
              </a:rPr>
              <a:t> facts:</a:t>
            </a:r>
          </a:p>
          <a:p>
            <a:pPr marL="171450" indent="-171450">
              <a:buFontTx/>
              <a:buChar char="-"/>
            </a:pPr>
            <a:r>
              <a:rPr lang="en-US" sz="1100" dirty="0" smtClean="0">
                <a:solidFill>
                  <a:schemeClr val="bg1"/>
                </a:solidFill>
              </a:rPr>
              <a:t>Made by Skipping Rocks Lab, a London-based startup</a:t>
            </a:r>
          </a:p>
          <a:p>
            <a:pPr marL="171450" indent="-171450">
              <a:buFontTx/>
              <a:buChar char="-"/>
            </a:pPr>
            <a:r>
              <a:rPr lang="en-US" sz="1100" dirty="0" smtClean="0">
                <a:solidFill>
                  <a:schemeClr val="bg1"/>
                </a:solidFill>
              </a:rPr>
              <a:t>The company impact statement is “to stop 1 billion plastic bottles from reaching the ocean every year and to stop 300 million kg of CO</a:t>
            </a:r>
            <a:r>
              <a:rPr lang="en-US" sz="1100" baseline="-25000" dirty="0" smtClean="0">
                <a:solidFill>
                  <a:schemeClr val="bg1"/>
                </a:solidFill>
              </a:rPr>
              <a:t>2</a:t>
            </a:r>
            <a:r>
              <a:rPr lang="en-US" sz="1100" dirty="0" smtClean="0">
                <a:solidFill>
                  <a:schemeClr val="bg1"/>
                </a:solidFill>
              </a:rPr>
              <a:t> from ever being emitted”</a:t>
            </a:r>
          </a:p>
          <a:p>
            <a:pPr marL="171450" indent="-171450">
              <a:buFontTx/>
              <a:buChar char="-"/>
            </a:pPr>
            <a:r>
              <a:rPr lang="en-US" sz="1100" dirty="0" smtClean="0">
                <a:solidFill>
                  <a:schemeClr val="bg1"/>
                </a:solidFill>
              </a:rPr>
              <a:t>Producing </a:t>
            </a:r>
            <a:r>
              <a:rPr lang="en-US" sz="1100" dirty="0" err="1" smtClean="0">
                <a:solidFill>
                  <a:schemeClr val="bg1"/>
                </a:solidFill>
              </a:rPr>
              <a:t>Ooho</a:t>
            </a:r>
            <a:r>
              <a:rPr lang="en-US" sz="1100" dirty="0" smtClean="0">
                <a:solidFill>
                  <a:schemeClr val="bg1"/>
                </a:solidFill>
              </a:rPr>
              <a:t> packaging takes 9x less energy and produces 5x less carbon dioxide than PET (the packaging for plastic water bottles)</a:t>
            </a:r>
          </a:p>
          <a:p>
            <a:pPr marL="171450" indent="-171450">
              <a:buFontTx/>
              <a:buChar char="-"/>
            </a:pPr>
            <a:endParaRPr lang="en-US" sz="1100" dirty="0" smtClean="0">
              <a:solidFill>
                <a:schemeClr val="bg1"/>
              </a:solidFill>
            </a:endParaRPr>
          </a:p>
          <a:p>
            <a:pPr marL="171450" indent="-171450">
              <a:buFontTx/>
              <a:buChar char="-"/>
            </a:pPr>
            <a:endParaRPr lang="en-US" sz="1100" dirty="0">
              <a:solidFill>
                <a:schemeClr val="bg1"/>
              </a:solidFill>
            </a:endParaRPr>
          </a:p>
        </p:txBody>
      </p:sp>
      <p:sp>
        <p:nvSpPr>
          <p:cNvPr id="12" name="TextBox 11"/>
          <p:cNvSpPr txBox="1"/>
          <p:nvPr/>
        </p:nvSpPr>
        <p:spPr>
          <a:xfrm>
            <a:off x="381000" y="3733800"/>
            <a:ext cx="3733800" cy="5047536"/>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400" b="1" dirty="0" smtClean="0"/>
              <a:t>Let’s make our own!</a:t>
            </a:r>
            <a:endParaRPr lang="en-US" sz="1400" dirty="0" smtClean="0"/>
          </a:p>
          <a:p>
            <a:endParaRPr lang="en-US" sz="1400" b="1" dirty="0" smtClean="0"/>
          </a:p>
          <a:p>
            <a:r>
              <a:rPr lang="en-US" sz="1400" dirty="0" smtClean="0"/>
              <a:t>Allow students to make 2-3 pods – you’ll want to make sure you have extra when someone accidentally pops one!</a:t>
            </a:r>
          </a:p>
          <a:p>
            <a:endParaRPr lang="en-US" sz="1400" dirty="0"/>
          </a:p>
          <a:p>
            <a:r>
              <a:rPr lang="en-US" sz="1400" dirty="0" smtClean="0"/>
              <a:t>Prepare ahead of time:</a:t>
            </a:r>
          </a:p>
          <a:p>
            <a:pPr marL="285750" indent="-285750">
              <a:buFontTx/>
              <a:buChar char="-"/>
            </a:pPr>
            <a:r>
              <a:rPr lang="en-US" sz="1400" dirty="0" smtClean="0"/>
              <a:t>Juice and sodium alginate mixture</a:t>
            </a:r>
          </a:p>
          <a:p>
            <a:pPr marL="742950" lvl="1" indent="-285750">
              <a:buFontTx/>
              <a:buChar char="-"/>
            </a:pPr>
            <a:r>
              <a:rPr lang="en-US" sz="1400" dirty="0" smtClean="0"/>
              <a:t>4.7 g sodium alginate per L juice (0.045 M)</a:t>
            </a:r>
          </a:p>
          <a:p>
            <a:pPr marL="742950" lvl="1" indent="-285750">
              <a:buFontTx/>
              <a:buChar char="-"/>
            </a:pPr>
            <a:r>
              <a:rPr lang="en-US" sz="1400" dirty="0" smtClean="0"/>
              <a:t>Use either a food safe blender or a hand-mixer to mix</a:t>
            </a:r>
          </a:p>
          <a:p>
            <a:pPr marL="285750" indent="-285750">
              <a:buFontTx/>
              <a:buChar char="-"/>
            </a:pPr>
            <a:r>
              <a:rPr lang="en-US" sz="1400" dirty="0" smtClean="0"/>
              <a:t>Calcium lactate or calcium chloride bath</a:t>
            </a:r>
          </a:p>
          <a:p>
            <a:pPr marL="742950" lvl="1" indent="-285750">
              <a:buFontTx/>
              <a:buChar char="-"/>
            </a:pPr>
            <a:r>
              <a:rPr lang="en-US" sz="1400" dirty="0" smtClean="0"/>
              <a:t>11.25 g calcium lactate/chloride per L water (0.034 M)</a:t>
            </a:r>
          </a:p>
          <a:p>
            <a:pPr marL="742950" lvl="1" indent="-285750">
              <a:buFontTx/>
              <a:buChar char="-"/>
            </a:pPr>
            <a:r>
              <a:rPr lang="en-US" sz="1400" dirty="0" smtClean="0"/>
              <a:t>Stir with food safe spoon or fork</a:t>
            </a:r>
          </a:p>
          <a:p>
            <a:pPr marL="285750" indent="-285750">
              <a:buFontTx/>
              <a:buChar char="-"/>
            </a:pPr>
            <a:endParaRPr lang="en-US" sz="1400" dirty="0"/>
          </a:p>
          <a:p>
            <a:r>
              <a:rPr lang="en-US" sz="1400" dirty="0" smtClean="0"/>
              <a:t>With students:</a:t>
            </a:r>
          </a:p>
          <a:p>
            <a:pPr marL="285750" indent="-285750">
              <a:buFontTx/>
              <a:buChar char="-"/>
            </a:pPr>
            <a:r>
              <a:rPr lang="en-US" sz="1400" dirty="0" smtClean="0"/>
              <a:t>Each student ladles a 2-3 scoops of alginate/juice into the calcium bath</a:t>
            </a:r>
          </a:p>
          <a:p>
            <a:pPr marL="285750" indent="-285750">
              <a:buFontTx/>
              <a:buChar char="-"/>
            </a:pPr>
            <a:r>
              <a:rPr lang="en-US" sz="1400" dirty="0" smtClean="0"/>
              <a:t>Allow to sit ~5 min while hydrogel forms</a:t>
            </a:r>
          </a:p>
          <a:p>
            <a:pPr marL="285750" indent="-285750">
              <a:buFontTx/>
              <a:buChar char="-"/>
            </a:pPr>
            <a:r>
              <a:rPr lang="en-US" sz="1400" dirty="0" smtClean="0"/>
              <a:t>Give each student or student pair a plate for their finished juice pods</a:t>
            </a:r>
          </a:p>
        </p:txBody>
      </p:sp>
    </p:spTree>
    <p:extLst>
      <p:ext uri="{BB962C8B-B14F-4D97-AF65-F5344CB8AC3E}">
        <p14:creationId xmlns:p14="http://schemas.microsoft.com/office/powerpoint/2010/main" val="284831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oter Placeholder 5"/>
          <p:cNvSpPr>
            <a:spLocks noGrp="1"/>
          </p:cNvSpPr>
          <p:nvPr>
            <p:ph type="ftr" sz="quarter" idx="11"/>
          </p:nvPr>
        </p:nvSpPr>
        <p:spPr>
          <a:xfrm>
            <a:off x="3733800" y="8610600"/>
            <a:ext cx="3095786" cy="533400"/>
          </a:xfrm>
        </p:spPr>
        <p:txBody>
          <a:bodyPr/>
          <a:lstStyle/>
          <a:p>
            <a:pPr>
              <a:defRPr/>
            </a:pPr>
            <a:r>
              <a:rPr lang="en-US" dirty="0" smtClean="0"/>
              <a:t>(c) 2017 beyondbenign - All rights reserved.</a:t>
            </a:r>
            <a:endParaRPr lang="en-US" dirty="0"/>
          </a:p>
        </p:txBody>
      </p:sp>
      <p:sp>
        <p:nvSpPr>
          <p:cNvPr id="7" name="TextBox 6"/>
          <p:cNvSpPr txBox="1"/>
          <p:nvPr/>
        </p:nvSpPr>
        <p:spPr>
          <a:xfrm>
            <a:off x="381000" y="297910"/>
            <a:ext cx="3733800" cy="4185761"/>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400" b="1" dirty="0" smtClean="0"/>
              <a:t>While we’re waiting…</a:t>
            </a:r>
            <a:endParaRPr lang="en-US" sz="1400" dirty="0" smtClean="0"/>
          </a:p>
          <a:p>
            <a:endParaRPr lang="en-US" sz="1400" b="1" dirty="0" smtClean="0"/>
          </a:p>
          <a:p>
            <a:r>
              <a:rPr lang="en-US" sz="1400" dirty="0" smtClean="0"/>
              <a:t>Review green chemistry criteria:</a:t>
            </a:r>
          </a:p>
          <a:p>
            <a:pPr marL="285750" indent="-285750">
              <a:buFontTx/>
              <a:buChar char="-"/>
            </a:pPr>
            <a:r>
              <a:rPr lang="en-US" sz="1400" dirty="0" smtClean="0"/>
              <a:t>Cost – must be cost comparable or cheaper</a:t>
            </a:r>
          </a:p>
          <a:p>
            <a:pPr marL="285750" indent="-285750">
              <a:buFontTx/>
              <a:buChar char="-"/>
            </a:pPr>
            <a:r>
              <a:rPr lang="en-US" sz="1400" dirty="0" smtClean="0"/>
              <a:t>Safety – must be safer for human health and/or environment</a:t>
            </a:r>
          </a:p>
          <a:p>
            <a:pPr marL="285750" indent="-285750">
              <a:buFontTx/>
              <a:buChar char="-"/>
            </a:pPr>
            <a:r>
              <a:rPr lang="en-US" sz="1400" dirty="0" smtClean="0"/>
              <a:t>Performance – must work just as well or better</a:t>
            </a:r>
          </a:p>
          <a:p>
            <a:pPr marL="285750" indent="-285750">
              <a:buFontTx/>
              <a:buChar char="-"/>
            </a:pPr>
            <a:endParaRPr lang="en-US" sz="1400" dirty="0"/>
          </a:p>
          <a:p>
            <a:r>
              <a:rPr lang="en-US" sz="1400" dirty="0" smtClean="0"/>
              <a:t>Review what the group already knows about </a:t>
            </a:r>
            <a:r>
              <a:rPr lang="en-US" sz="1400" dirty="0" err="1" smtClean="0"/>
              <a:t>Ooho</a:t>
            </a:r>
            <a:r>
              <a:rPr lang="en-US" sz="1400" dirty="0" smtClean="0"/>
              <a:t> pods related to these three criteria. Identify what else you need to know to evaluate this as a green chemistry technology.</a:t>
            </a:r>
          </a:p>
          <a:p>
            <a:endParaRPr lang="en-US" sz="1400" dirty="0"/>
          </a:p>
          <a:p>
            <a:r>
              <a:rPr lang="en-US" sz="1400" dirty="0" smtClean="0"/>
              <a:t>We’ll need to test how well it works! </a:t>
            </a:r>
          </a:p>
          <a:p>
            <a:endParaRPr lang="en-US" sz="1400" dirty="0"/>
          </a:p>
          <a:p>
            <a:r>
              <a:rPr lang="en-US" sz="1400" dirty="0" smtClean="0"/>
              <a:t>We’ll probably want to test strength, flavor, and if we can use it with more than one type of beverage. What else?</a:t>
            </a:r>
          </a:p>
        </p:txBody>
      </p:sp>
      <p:sp>
        <p:nvSpPr>
          <p:cNvPr id="6" name="Rounded Rectangular Callout 5"/>
          <p:cNvSpPr/>
          <p:nvPr/>
        </p:nvSpPr>
        <p:spPr>
          <a:xfrm>
            <a:off x="4343400" y="2133600"/>
            <a:ext cx="2209800" cy="1143000"/>
          </a:xfrm>
          <a:prstGeom prst="wedgeRoundRectCallout">
            <a:avLst>
              <a:gd name="adj1" fmla="val -68009"/>
              <a:gd name="adj2" fmla="val -22340"/>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dirty="0" smtClean="0">
                <a:solidFill>
                  <a:schemeClr val="bg1"/>
                </a:solidFill>
              </a:rPr>
              <a:t>What do we know about </a:t>
            </a:r>
            <a:r>
              <a:rPr lang="en-US" sz="1100" dirty="0" err="1" smtClean="0">
                <a:solidFill>
                  <a:schemeClr val="bg1"/>
                </a:solidFill>
              </a:rPr>
              <a:t>Ooho</a:t>
            </a:r>
            <a:r>
              <a:rPr lang="en-US" sz="1100" dirty="0" smtClean="0">
                <a:solidFill>
                  <a:schemeClr val="bg1"/>
                </a:solidFill>
              </a:rPr>
              <a:t> already? What’s the packaging made from? Do you think this is more or less expensive than other kinds of packaging for water? Why or why not?</a:t>
            </a:r>
            <a:endParaRPr lang="en-US" sz="1100" dirty="0">
              <a:solidFill>
                <a:schemeClr val="bg1"/>
              </a:solidFill>
            </a:endParaRPr>
          </a:p>
        </p:txBody>
      </p:sp>
      <p:sp>
        <p:nvSpPr>
          <p:cNvPr id="8" name="Rounded Rectangular Callout 7"/>
          <p:cNvSpPr/>
          <p:nvPr/>
        </p:nvSpPr>
        <p:spPr>
          <a:xfrm>
            <a:off x="4343400" y="3505200"/>
            <a:ext cx="2209800" cy="1143000"/>
          </a:xfrm>
          <a:prstGeom prst="wedgeRoundRectCallout">
            <a:avLst>
              <a:gd name="adj1" fmla="val -68820"/>
              <a:gd name="adj2" fmla="val -58418"/>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dirty="0" smtClean="0">
                <a:solidFill>
                  <a:schemeClr val="bg1"/>
                </a:solidFill>
              </a:rPr>
              <a:t>What things do we need to know if we want to evaluate </a:t>
            </a:r>
            <a:r>
              <a:rPr lang="en-US" sz="1100" dirty="0" err="1" smtClean="0">
                <a:solidFill>
                  <a:schemeClr val="bg1"/>
                </a:solidFill>
              </a:rPr>
              <a:t>Ooho</a:t>
            </a:r>
            <a:r>
              <a:rPr lang="en-US" sz="1100" dirty="0" smtClean="0">
                <a:solidFill>
                  <a:schemeClr val="bg1"/>
                </a:solidFill>
              </a:rPr>
              <a:t>? What properties will be important for us to think about when our juice pods finish forming?</a:t>
            </a:r>
            <a:endParaRPr lang="en-US" sz="1100" dirty="0">
              <a:solidFill>
                <a:schemeClr val="bg1"/>
              </a:solidFill>
            </a:endParaRPr>
          </a:p>
        </p:txBody>
      </p:sp>
      <p:sp>
        <p:nvSpPr>
          <p:cNvPr id="9" name="TextBox 8"/>
          <p:cNvSpPr txBox="1"/>
          <p:nvPr/>
        </p:nvSpPr>
        <p:spPr>
          <a:xfrm>
            <a:off x="381000" y="4648200"/>
            <a:ext cx="3733800" cy="3754874"/>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400" b="1" dirty="0" smtClean="0"/>
              <a:t>Let’s try it!</a:t>
            </a:r>
          </a:p>
          <a:p>
            <a:endParaRPr lang="en-US" sz="1400" b="1" dirty="0"/>
          </a:p>
          <a:p>
            <a:r>
              <a:rPr lang="en-US" sz="1400" dirty="0" smtClean="0"/>
              <a:t>After ~5 min the juice pods should be fully formed and ready to be eaten. Students should carefully scoop out their pods with their ladles and place them on their plate.</a:t>
            </a:r>
          </a:p>
          <a:p>
            <a:endParaRPr lang="en-US" sz="1400" dirty="0"/>
          </a:p>
          <a:p>
            <a:r>
              <a:rPr lang="en-US" sz="1400" dirty="0" smtClean="0"/>
              <a:t>Encourage students to think about the properties they want to evaluate. Have them make some observations and share their thoughts with the group. </a:t>
            </a:r>
          </a:p>
          <a:p>
            <a:endParaRPr lang="en-US" sz="1400" dirty="0"/>
          </a:p>
          <a:p>
            <a:r>
              <a:rPr lang="en-US" sz="1400" dirty="0" smtClean="0"/>
              <a:t>Have the students eat their pods. Again, have them share their observations and thoughts with the group. Be prepared for students to get extra excited and unruly at this part! </a:t>
            </a:r>
          </a:p>
          <a:p>
            <a:endParaRPr lang="en-US" sz="1400" b="1" dirty="0" smtClean="0"/>
          </a:p>
        </p:txBody>
      </p:sp>
      <p:sp>
        <p:nvSpPr>
          <p:cNvPr id="10" name="Rounded Rectangular Callout 9"/>
          <p:cNvSpPr/>
          <p:nvPr/>
        </p:nvSpPr>
        <p:spPr>
          <a:xfrm>
            <a:off x="4343400" y="6443201"/>
            <a:ext cx="2209800" cy="960328"/>
          </a:xfrm>
          <a:prstGeom prst="wedgeRoundRectCallout">
            <a:avLst>
              <a:gd name="adj1" fmla="val -71660"/>
              <a:gd name="adj2" fmla="val 38036"/>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100" b="1" smtClean="0">
                <a:solidFill>
                  <a:schemeClr val="bg1"/>
                </a:solidFill>
              </a:rPr>
              <a:t>ALLERGY INFORMATION</a:t>
            </a:r>
            <a:endParaRPr lang="en-US" sz="1100" b="1" dirty="0" smtClean="0">
              <a:solidFill>
                <a:schemeClr val="bg1"/>
              </a:solidFill>
            </a:endParaRPr>
          </a:p>
          <a:p>
            <a:r>
              <a:rPr lang="en-US" sz="1100" dirty="0" smtClean="0">
                <a:solidFill>
                  <a:schemeClr val="bg1"/>
                </a:solidFill>
              </a:rPr>
              <a:t>The polymer contains </a:t>
            </a:r>
            <a:r>
              <a:rPr lang="en-US" sz="1100" dirty="0" err="1" smtClean="0">
                <a:solidFill>
                  <a:schemeClr val="bg1"/>
                </a:solidFill>
              </a:rPr>
              <a:t>alginic</a:t>
            </a:r>
            <a:r>
              <a:rPr lang="en-US" sz="1100" dirty="0" smtClean="0">
                <a:solidFill>
                  <a:schemeClr val="bg1"/>
                </a:solidFill>
              </a:rPr>
              <a:t> acid, a common ingredient used as a thickening agent and as a stabilizer. </a:t>
            </a:r>
            <a:endParaRPr lang="en-US" sz="1100" dirty="0">
              <a:solidFill>
                <a:schemeClr val="bg1"/>
              </a:solidFill>
            </a:endParaRPr>
          </a:p>
        </p:txBody>
      </p:sp>
      <p:sp>
        <p:nvSpPr>
          <p:cNvPr id="14" name="Rounded Rectangular Callout 13"/>
          <p:cNvSpPr/>
          <p:nvPr/>
        </p:nvSpPr>
        <p:spPr>
          <a:xfrm>
            <a:off x="4343400" y="5486400"/>
            <a:ext cx="2209800" cy="710058"/>
          </a:xfrm>
          <a:prstGeom prst="wedgeRoundRectCallout">
            <a:avLst>
              <a:gd name="adj1" fmla="val -67603"/>
              <a:gd name="adj2" fmla="val 62307"/>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dirty="0" smtClean="0">
                <a:solidFill>
                  <a:schemeClr val="bg1"/>
                </a:solidFill>
              </a:rPr>
              <a:t>What does it look like? How does it feel? Does it look appetizing? What else do you notice?</a:t>
            </a:r>
            <a:endParaRPr lang="en-US" sz="1100" dirty="0">
              <a:solidFill>
                <a:schemeClr val="bg1"/>
              </a:solidFill>
            </a:endParaRPr>
          </a:p>
        </p:txBody>
      </p:sp>
      <p:sp>
        <p:nvSpPr>
          <p:cNvPr id="16" name="Rounded Rectangular Callout 15"/>
          <p:cNvSpPr/>
          <p:nvPr/>
        </p:nvSpPr>
        <p:spPr>
          <a:xfrm>
            <a:off x="4343400" y="7796779"/>
            <a:ext cx="2209800" cy="710058"/>
          </a:xfrm>
          <a:prstGeom prst="wedgeRoundRectCallout">
            <a:avLst>
              <a:gd name="adj1" fmla="val -67603"/>
              <a:gd name="adj2" fmla="val -22283"/>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dirty="0" smtClean="0">
                <a:solidFill>
                  <a:schemeClr val="bg1"/>
                </a:solidFill>
              </a:rPr>
              <a:t>Does it smell like anything? How does it taste? Does it remind you of anything? Do you like it?</a:t>
            </a:r>
            <a:endParaRPr lang="en-US" sz="1100" dirty="0">
              <a:solidFill>
                <a:schemeClr val="bg1"/>
              </a:solidFill>
            </a:endParaRPr>
          </a:p>
        </p:txBody>
      </p:sp>
    </p:spTree>
    <p:extLst>
      <p:ext uri="{BB962C8B-B14F-4D97-AF65-F5344CB8AC3E}">
        <p14:creationId xmlns:p14="http://schemas.microsoft.com/office/powerpoint/2010/main" val="1346164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oter Placeholder 5"/>
          <p:cNvSpPr>
            <a:spLocks noGrp="1"/>
          </p:cNvSpPr>
          <p:nvPr>
            <p:ph type="ftr" sz="quarter" idx="11"/>
          </p:nvPr>
        </p:nvSpPr>
        <p:spPr>
          <a:xfrm>
            <a:off x="3733800" y="8610600"/>
            <a:ext cx="3095786" cy="533400"/>
          </a:xfrm>
        </p:spPr>
        <p:txBody>
          <a:bodyPr/>
          <a:lstStyle/>
          <a:p>
            <a:pPr>
              <a:defRPr/>
            </a:pPr>
            <a:r>
              <a:rPr lang="en-US" dirty="0" smtClean="0"/>
              <a:t>(c) 2017 beyondbenign - All rights reserved.</a:t>
            </a:r>
            <a:endParaRPr lang="en-US" dirty="0"/>
          </a:p>
        </p:txBody>
      </p:sp>
      <p:sp>
        <p:nvSpPr>
          <p:cNvPr id="7" name="TextBox 6"/>
          <p:cNvSpPr txBox="1"/>
          <p:nvPr/>
        </p:nvSpPr>
        <p:spPr>
          <a:xfrm>
            <a:off x="381000" y="297910"/>
            <a:ext cx="3733800" cy="1384995"/>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400" b="1" dirty="0" smtClean="0"/>
              <a:t>What next?!</a:t>
            </a:r>
            <a:endParaRPr lang="en-US" sz="1400" dirty="0" smtClean="0"/>
          </a:p>
          <a:p>
            <a:endParaRPr lang="en-US" sz="1400" b="1" dirty="0" smtClean="0"/>
          </a:p>
          <a:p>
            <a:r>
              <a:rPr lang="en-US" sz="1400" dirty="0" smtClean="0"/>
              <a:t>Skipping Rocks Labs, the makers or </a:t>
            </a:r>
            <a:r>
              <a:rPr lang="en-US" sz="1400" dirty="0" err="1" smtClean="0"/>
              <a:t>Ooho</a:t>
            </a:r>
            <a:r>
              <a:rPr lang="en-US" sz="1400" dirty="0" smtClean="0"/>
              <a:t>, are on a mission to replace plastic water bottles. Discuss with the group what other items they might be able to replace. </a:t>
            </a:r>
          </a:p>
        </p:txBody>
      </p:sp>
      <p:sp>
        <p:nvSpPr>
          <p:cNvPr id="6" name="Rounded Rectangular Callout 5"/>
          <p:cNvSpPr/>
          <p:nvPr/>
        </p:nvSpPr>
        <p:spPr>
          <a:xfrm>
            <a:off x="4343400" y="879553"/>
            <a:ext cx="2209800" cy="1025447"/>
          </a:xfrm>
          <a:prstGeom prst="wedgeRoundRectCallout">
            <a:avLst>
              <a:gd name="adj1" fmla="val -68009"/>
              <a:gd name="adj2" fmla="val -22340"/>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dirty="0" smtClean="0">
                <a:solidFill>
                  <a:schemeClr val="bg1"/>
                </a:solidFill>
              </a:rPr>
              <a:t>What else might we use </a:t>
            </a:r>
            <a:r>
              <a:rPr lang="en-US" sz="1100" dirty="0" err="1" smtClean="0">
                <a:solidFill>
                  <a:schemeClr val="bg1"/>
                </a:solidFill>
              </a:rPr>
              <a:t>Ooho</a:t>
            </a:r>
            <a:r>
              <a:rPr lang="en-US" sz="1100" dirty="0" smtClean="0">
                <a:solidFill>
                  <a:schemeClr val="bg1"/>
                </a:solidFill>
              </a:rPr>
              <a:t> pods for? Think about the types of containers you drink out of every day! Juice pouches, juice boxes, plastic water bottles, etc.</a:t>
            </a:r>
            <a:endParaRPr lang="en-US" sz="1100" dirty="0">
              <a:solidFill>
                <a:schemeClr val="bg1"/>
              </a:solidFill>
            </a:endParaRPr>
          </a:p>
        </p:txBody>
      </p:sp>
      <p:sp>
        <p:nvSpPr>
          <p:cNvPr id="9" name="TextBox 8"/>
          <p:cNvSpPr txBox="1"/>
          <p:nvPr/>
        </p:nvSpPr>
        <p:spPr>
          <a:xfrm>
            <a:off x="381000" y="4496037"/>
            <a:ext cx="3733800" cy="3754874"/>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400" b="1" dirty="0" smtClean="0"/>
              <a:t>Changing our Mindset</a:t>
            </a:r>
          </a:p>
          <a:p>
            <a:endParaRPr lang="en-US" sz="1400" b="1" dirty="0"/>
          </a:p>
          <a:p>
            <a:r>
              <a:rPr lang="en-US" sz="1400" dirty="0" smtClean="0"/>
              <a:t>Sometimes innovation looks entirely different than the technology we have available now. Think about your cell phones! How many of your parents have talked about how they never would have imagined having a hand-held computer- or even a portable phone- when they were your age? If scientists and engineers never dreamed outside of the box, we wouldn’t have many of the innovations we rely on now.</a:t>
            </a:r>
          </a:p>
          <a:p>
            <a:endParaRPr lang="en-US" sz="1400" dirty="0"/>
          </a:p>
          <a:p>
            <a:r>
              <a:rPr lang="en-US" sz="1400" dirty="0" smtClean="0"/>
              <a:t>Pull out the glass and plastic milk jugs. Discuss how disposable plastics is a fairly new idea in the history of mankind. Until the last 60 years or so, people relied on reusing materials. Use milk jugs as an example of how our economy has changed. </a:t>
            </a:r>
          </a:p>
        </p:txBody>
      </p:sp>
      <p:sp>
        <p:nvSpPr>
          <p:cNvPr id="11" name="TextBox 10"/>
          <p:cNvSpPr txBox="1"/>
          <p:nvPr/>
        </p:nvSpPr>
        <p:spPr>
          <a:xfrm>
            <a:off x="381000" y="1752600"/>
            <a:ext cx="3733800" cy="2677656"/>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400" b="1" dirty="0" smtClean="0"/>
              <a:t>Green Chemistry &amp; </a:t>
            </a:r>
            <a:r>
              <a:rPr lang="en-US" sz="1400" b="1" dirty="0" err="1" smtClean="0"/>
              <a:t>Ooho</a:t>
            </a:r>
            <a:endParaRPr lang="en-US" sz="1400" dirty="0" smtClean="0"/>
          </a:p>
          <a:p>
            <a:endParaRPr lang="en-US" sz="1400" b="1" dirty="0" smtClean="0"/>
          </a:p>
          <a:p>
            <a:r>
              <a:rPr lang="en-US" sz="1400" dirty="0" smtClean="0"/>
              <a:t>Let’s think back to our green chemistry criteria. How does </a:t>
            </a:r>
            <a:r>
              <a:rPr lang="en-US" sz="1400" dirty="0" err="1" smtClean="0"/>
              <a:t>Ooho</a:t>
            </a:r>
            <a:r>
              <a:rPr lang="en-US" sz="1400" dirty="0" smtClean="0"/>
              <a:t> stack up?</a:t>
            </a:r>
          </a:p>
          <a:p>
            <a:pPr marL="285750" indent="-285750">
              <a:buFontTx/>
              <a:buChar char="-"/>
            </a:pPr>
            <a:r>
              <a:rPr lang="en-US" sz="1400" dirty="0"/>
              <a:t>I</a:t>
            </a:r>
            <a:r>
              <a:rPr lang="en-US" sz="1400" dirty="0" smtClean="0"/>
              <a:t>t’s cheaper than traditional plastic packaging</a:t>
            </a:r>
          </a:p>
          <a:p>
            <a:pPr marL="285750" indent="-285750">
              <a:buFontTx/>
              <a:buChar char="-"/>
            </a:pPr>
            <a:r>
              <a:rPr lang="en-US" sz="1400" dirty="0" smtClean="0"/>
              <a:t>It’s better for the environment (reduce plastic waste and CO</a:t>
            </a:r>
            <a:r>
              <a:rPr lang="en-US" sz="1400" baseline="-25000" dirty="0" smtClean="0"/>
              <a:t>2</a:t>
            </a:r>
            <a:r>
              <a:rPr lang="en-US" sz="1400" dirty="0" smtClean="0"/>
              <a:t> emissions)</a:t>
            </a:r>
          </a:p>
          <a:p>
            <a:pPr marL="285750" indent="-285750">
              <a:buFontTx/>
              <a:buChar char="-"/>
            </a:pPr>
            <a:r>
              <a:rPr lang="en-US" sz="1400" dirty="0" smtClean="0"/>
              <a:t>What about performance?</a:t>
            </a:r>
          </a:p>
          <a:p>
            <a:pPr marL="285750" indent="-285750">
              <a:buFontTx/>
              <a:buChar char="-"/>
            </a:pPr>
            <a:endParaRPr lang="en-US" sz="1400" dirty="0"/>
          </a:p>
          <a:p>
            <a:r>
              <a:rPr lang="en-US" sz="1400" dirty="0" smtClean="0"/>
              <a:t>Discuss how the students might address their concerns about performance.</a:t>
            </a:r>
          </a:p>
        </p:txBody>
      </p:sp>
      <p:sp>
        <p:nvSpPr>
          <p:cNvPr id="8" name="Rounded Rectangular Callout 7"/>
          <p:cNvSpPr/>
          <p:nvPr/>
        </p:nvSpPr>
        <p:spPr>
          <a:xfrm>
            <a:off x="4343400" y="2971800"/>
            <a:ext cx="2209800" cy="838200"/>
          </a:xfrm>
          <a:prstGeom prst="wedgeRoundRectCallout">
            <a:avLst>
              <a:gd name="adj1" fmla="val -73688"/>
              <a:gd name="adj2" fmla="val -23908"/>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dirty="0" smtClean="0">
                <a:solidFill>
                  <a:schemeClr val="bg1"/>
                </a:solidFill>
              </a:rPr>
              <a:t>What did we think of our juice pod’s performance? Would you want to drink like this all the time? Why or why not?</a:t>
            </a:r>
            <a:endParaRPr lang="en-US" sz="1100" dirty="0">
              <a:solidFill>
                <a:schemeClr val="bg1"/>
              </a:solidFill>
            </a:endParaRPr>
          </a:p>
        </p:txBody>
      </p:sp>
      <p:sp>
        <p:nvSpPr>
          <p:cNvPr id="12" name="Rounded Rectangular Callout 11"/>
          <p:cNvSpPr/>
          <p:nvPr/>
        </p:nvSpPr>
        <p:spPr>
          <a:xfrm>
            <a:off x="4343400" y="4090541"/>
            <a:ext cx="2209800" cy="477545"/>
          </a:xfrm>
          <a:prstGeom prst="wedgeRoundRectCallout">
            <a:avLst>
              <a:gd name="adj1" fmla="val -73688"/>
              <a:gd name="adj2" fmla="val -23908"/>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dirty="0" smtClean="0">
                <a:solidFill>
                  <a:schemeClr val="bg1"/>
                </a:solidFill>
              </a:rPr>
              <a:t>What would we want to change or improve about our </a:t>
            </a:r>
            <a:r>
              <a:rPr lang="en-US" sz="1100" smtClean="0">
                <a:solidFill>
                  <a:schemeClr val="bg1"/>
                </a:solidFill>
              </a:rPr>
              <a:t>juice pods?</a:t>
            </a:r>
            <a:endParaRPr lang="en-US" sz="1100" dirty="0">
              <a:solidFill>
                <a:schemeClr val="bg1"/>
              </a:solidFill>
            </a:endParaRPr>
          </a:p>
        </p:txBody>
      </p:sp>
      <p:sp>
        <p:nvSpPr>
          <p:cNvPr id="15" name="Rounded Rectangular Callout 14"/>
          <p:cNvSpPr/>
          <p:nvPr/>
        </p:nvSpPr>
        <p:spPr>
          <a:xfrm>
            <a:off x="4367293" y="5960961"/>
            <a:ext cx="2209800" cy="1430566"/>
          </a:xfrm>
          <a:prstGeom prst="wedgeRoundRectCallout">
            <a:avLst>
              <a:gd name="adj1" fmla="val -70037"/>
              <a:gd name="adj2" fmla="val 38131"/>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dirty="0" smtClean="0">
                <a:solidFill>
                  <a:schemeClr val="bg1"/>
                </a:solidFill>
              </a:rPr>
              <a:t>How many of you have ever used a glass milk jug? What might be the benefits of using a glass container vs the plastic? How might it change the way we get milk? Why might you want to use one or the other?</a:t>
            </a:r>
            <a:endParaRPr lang="en-US" sz="1100" dirty="0">
              <a:solidFill>
                <a:schemeClr val="bg1"/>
              </a:solidFill>
            </a:endParaRPr>
          </a:p>
        </p:txBody>
      </p:sp>
    </p:spTree>
    <p:extLst>
      <p:ext uri="{BB962C8B-B14F-4D97-AF65-F5344CB8AC3E}">
        <p14:creationId xmlns:p14="http://schemas.microsoft.com/office/powerpoint/2010/main" val="976171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3400" y="532735"/>
            <a:ext cx="3733800" cy="1569660"/>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400" b="1" dirty="0" smtClean="0"/>
              <a:t>Changing our Mindset [continued]</a:t>
            </a:r>
          </a:p>
          <a:p>
            <a:endParaRPr lang="en-US" sz="1200" b="1" dirty="0" smtClean="0"/>
          </a:p>
          <a:p>
            <a:r>
              <a:rPr lang="en-US" sz="1400" dirty="0" smtClean="0"/>
              <a:t>To solve problems related to ocean plastics, we might need to change our entire mindset around plastics. Maybe we’ll need to reimagine water bottles! Maybe we’ll have to re-think our disposable plastics economy!</a:t>
            </a:r>
          </a:p>
        </p:txBody>
      </p:sp>
      <p:sp>
        <p:nvSpPr>
          <p:cNvPr id="6" name="Footer Placeholder 5"/>
          <p:cNvSpPr>
            <a:spLocks noGrp="1"/>
          </p:cNvSpPr>
          <p:nvPr>
            <p:ph type="ftr" sz="quarter" idx="11"/>
          </p:nvPr>
        </p:nvSpPr>
        <p:spPr>
          <a:xfrm>
            <a:off x="3733800" y="8610600"/>
            <a:ext cx="3095786" cy="533400"/>
          </a:xfrm>
        </p:spPr>
        <p:txBody>
          <a:bodyPr/>
          <a:lstStyle/>
          <a:p>
            <a:pPr>
              <a:defRPr/>
            </a:pPr>
            <a:r>
              <a:rPr lang="en-US" dirty="0" smtClean="0"/>
              <a:t>(c) 2017 beyondbenign - All rights reserved.</a:t>
            </a:r>
            <a:endParaRPr lang="en-US" dirty="0"/>
          </a:p>
        </p:txBody>
      </p:sp>
      <p:sp>
        <p:nvSpPr>
          <p:cNvPr id="13" name="TextBox 12"/>
          <p:cNvSpPr txBox="1"/>
          <p:nvPr/>
        </p:nvSpPr>
        <p:spPr>
          <a:xfrm>
            <a:off x="546847" y="2285427"/>
            <a:ext cx="3733800" cy="2646878"/>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400" b="1" dirty="0" smtClean="0"/>
              <a:t>In closing:</a:t>
            </a:r>
          </a:p>
          <a:p>
            <a:endParaRPr lang="en-US" sz="1200" b="1" dirty="0" smtClean="0"/>
          </a:p>
          <a:p>
            <a:r>
              <a:rPr lang="en-US" sz="1400" dirty="0" smtClean="0"/>
              <a:t>Green chemistry provides the tools needed for creating solutions to environmental challenges.</a:t>
            </a:r>
          </a:p>
          <a:p>
            <a:endParaRPr lang="en-US" sz="1400" dirty="0" smtClean="0"/>
          </a:p>
          <a:p>
            <a:r>
              <a:rPr lang="en-US" sz="1400" dirty="0" smtClean="0"/>
              <a:t>As a green chemist you can be a part of the solution by inventing better technologies for the future. Also remember that you do not need to be a scientist to make a difference in this world. As an informed citizen you have the power to influence change with your decision making, voting power and purchasing choices.</a:t>
            </a:r>
          </a:p>
        </p:txBody>
      </p:sp>
      <p:sp>
        <p:nvSpPr>
          <p:cNvPr id="7" name="Rounded Rectangular Callout 6"/>
          <p:cNvSpPr/>
          <p:nvPr/>
        </p:nvSpPr>
        <p:spPr>
          <a:xfrm>
            <a:off x="4724400" y="3255905"/>
            <a:ext cx="1905000" cy="1676400"/>
          </a:xfrm>
          <a:prstGeom prst="wedgeRoundRectCallout">
            <a:avLst>
              <a:gd name="adj1" fmla="val -83735"/>
              <a:gd name="adj2" fmla="val 22630"/>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chemeClr val="bg1"/>
                </a:solidFill>
              </a:rPr>
              <a:t>Any questions?</a:t>
            </a:r>
          </a:p>
          <a:p>
            <a:r>
              <a:rPr lang="en-US" sz="1100" dirty="0" smtClean="0">
                <a:solidFill>
                  <a:schemeClr val="bg1"/>
                </a:solidFill>
              </a:rPr>
              <a:t>Wrapping up is always a good time to talk a little more about why you are in the classroom, what you are studying, researching or pursuing as a career.</a:t>
            </a:r>
            <a:endParaRPr lang="en-US" sz="1100" dirty="0">
              <a:solidFill>
                <a:schemeClr val="bg1"/>
              </a:solidFill>
            </a:endParaRPr>
          </a:p>
        </p:txBody>
      </p:sp>
      <p:sp>
        <p:nvSpPr>
          <p:cNvPr id="8" name="TextBox 7"/>
          <p:cNvSpPr txBox="1"/>
          <p:nvPr/>
        </p:nvSpPr>
        <p:spPr>
          <a:xfrm>
            <a:off x="533400" y="5181600"/>
            <a:ext cx="5715000" cy="3447098"/>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400" b="1" dirty="0" smtClean="0"/>
              <a:t>For more information:</a:t>
            </a:r>
          </a:p>
          <a:p>
            <a:endParaRPr lang="en-US" sz="1200" dirty="0" smtClean="0"/>
          </a:p>
          <a:p>
            <a:r>
              <a:rPr lang="en-US" sz="1200" dirty="0" smtClean="0"/>
              <a:t>A Whopping 91% </a:t>
            </a:r>
            <a:r>
              <a:rPr lang="en-US" sz="1200" dirty="0"/>
              <a:t>of Plastic Isn’t Recycled: </a:t>
            </a:r>
            <a:r>
              <a:rPr lang="en-US" sz="1200" dirty="0">
                <a:hlinkClick r:id="rId3"/>
              </a:rPr>
              <a:t>http://news.nationalgeographic.com/2017/07/plastic-produced-recycling-waste-ocean-trash-debris-environment</a:t>
            </a:r>
            <a:r>
              <a:rPr lang="en-US" sz="1200" dirty="0" smtClean="0">
                <a:hlinkClick r:id="rId3"/>
              </a:rPr>
              <a:t>/</a:t>
            </a:r>
            <a:r>
              <a:rPr lang="en-US" sz="1200" dirty="0" smtClean="0"/>
              <a:t> </a:t>
            </a:r>
          </a:p>
          <a:p>
            <a:endParaRPr lang="en-US" sz="1200" dirty="0"/>
          </a:p>
          <a:p>
            <a:r>
              <a:rPr lang="en-US" sz="1200" dirty="0"/>
              <a:t>Skipping Rocks Lab: </a:t>
            </a:r>
            <a:r>
              <a:rPr lang="en-US" sz="1200" dirty="0">
                <a:hlinkClick r:id="rId4"/>
              </a:rPr>
              <a:t>http://</a:t>
            </a:r>
            <a:r>
              <a:rPr lang="en-US" sz="1200" dirty="0" smtClean="0">
                <a:hlinkClick r:id="rId4"/>
              </a:rPr>
              <a:t>www.skippingrockslab.com/index.html</a:t>
            </a:r>
            <a:endParaRPr lang="en-US" sz="1200" dirty="0" smtClean="0"/>
          </a:p>
          <a:p>
            <a:endParaRPr lang="en-US" sz="1200" dirty="0" smtClean="0"/>
          </a:p>
          <a:p>
            <a:r>
              <a:rPr lang="en-US" sz="1200" dirty="0"/>
              <a:t>What Is Marine Litter?: </a:t>
            </a:r>
            <a:r>
              <a:rPr lang="en-US" sz="1200" dirty="0">
                <a:hlinkClick r:id="rId5"/>
              </a:rPr>
              <a:t>https://www.marinelittersolutions.com/about-marine-litter/what-is-marine-litter</a:t>
            </a:r>
            <a:r>
              <a:rPr lang="en-US" sz="1200" dirty="0" smtClean="0">
                <a:hlinkClick r:id="rId5"/>
              </a:rPr>
              <a:t>/</a:t>
            </a:r>
            <a:endParaRPr lang="en-US" sz="1200" dirty="0" smtClean="0"/>
          </a:p>
          <a:p>
            <a:endParaRPr lang="en-US" sz="1200" dirty="0" smtClean="0"/>
          </a:p>
          <a:p>
            <a:r>
              <a:rPr lang="en-US" sz="1200" dirty="0"/>
              <a:t>What Causes Marine Litter?: </a:t>
            </a:r>
            <a:r>
              <a:rPr lang="en-US" sz="1200" dirty="0">
                <a:hlinkClick r:id="rId6"/>
              </a:rPr>
              <a:t>https://www.marinelittersolutions.com/about-marine-litter/what-causes-marine-litter</a:t>
            </a:r>
            <a:r>
              <a:rPr lang="en-US" sz="1200" dirty="0" smtClean="0">
                <a:hlinkClick r:id="rId6"/>
              </a:rPr>
              <a:t>/</a:t>
            </a:r>
            <a:endParaRPr lang="en-US" sz="1200" dirty="0" smtClean="0"/>
          </a:p>
          <a:p>
            <a:endParaRPr lang="en-US" sz="1200" dirty="0" smtClean="0"/>
          </a:p>
          <a:p>
            <a:r>
              <a:rPr lang="en-US" sz="1200" dirty="0" smtClean="0"/>
              <a:t>The Problem </a:t>
            </a:r>
            <a:r>
              <a:rPr lang="en-US" sz="1200" dirty="0"/>
              <a:t>with Plastics: </a:t>
            </a:r>
            <a:r>
              <a:rPr lang="en-US" sz="1200" dirty="0">
                <a:hlinkClick r:id="rId7"/>
              </a:rPr>
              <a:t>https://oceanconservancy.org/trash-free-seas/plastics-in-the-ocean</a:t>
            </a:r>
            <a:r>
              <a:rPr lang="en-US" sz="1200" dirty="0" smtClean="0">
                <a:hlinkClick r:id="rId7"/>
              </a:rPr>
              <a:t>/</a:t>
            </a:r>
            <a:endParaRPr lang="en-US" sz="1200" dirty="0" smtClean="0"/>
          </a:p>
          <a:p>
            <a:endParaRPr lang="en-US" sz="1200" dirty="0" smtClean="0"/>
          </a:p>
          <a:p>
            <a:r>
              <a:rPr lang="en-US" sz="1200" dirty="0" err="1" smtClean="0"/>
              <a:t>Adidas|Parley</a:t>
            </a:r>
            <a:r>
              <a:rPr lang="en-US" sz="1200" dirty="0"/>
              <a:t>: </a:t>
            </a:r>
            <a:r>
              <a:rPr lang="en-US" sz="1200" dirty="0">
                <a:hlinkClick r:id="rId8"/>
              </a:rPr>
              <a:t>http://</a:t>
            </a:r>
            <a:r>
              <a:rPr lang="en-US" sz="1200" dirty="0" smtClean="0">
                <a:hlinkClick r:id="rId8"/>
              </a:rPr>
              <a:t>www.adidas.com</a:t>
            </a:r>
            <a:r>
              <a:rPr lang="en-US" sz="1200" smtClean="0">
                <a:hlinkClick r:id="rId8"/>
              </a:rPr>
              <a:t>/us/parley</a:t>
            </a:r>
            <a:r>
              <a:rPr lang="en-US" sz="1200" smtClean="0"/>
              <a:t> </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2652</TotalTime>
  <Words>2749</Words>
  <Application>Microsoft Macintosh PowerPoint</Application>
  <PresentationFormat>On-screen Show (4:3)</PresentationFormat>
  <Paragraphs>212</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Calibri</vt:lpstr>
      <vt:lpstr>Arial</vt:lpstr>
      <vt:lpstr>Office Theme</vt:lpstr>
      <vt:lpstr>Ocean Plastics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JEP4</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 E. Pyers IV</dc:creator>
  <cp:lastModifiedBy>Mollie Enright</cp:lastModifiedBy>
  <cp:revision>100</cp:revision>
  <dcterms:created xsi:type="dcterms:W3CDTF">2010-06-04T19:14:46Z</dcterms:created>
  <dcterms:modified xsi:type="dcterms:W3CDTF">2017-09-28T21:41:53Z</dcterms:modified>
</cp:coreProperties>
</file>