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5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166662A-9083-312C-A29D-D74908419C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2F96E3B-027A-2DCF-BE58-B2C1112614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B1D522E-5119-D6F0-A19C-1B6470026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B6DE-8A0C-408B-A6FB-74DD19EE9178}" type="datetimeFigureOut">
              <a:rPr lang="sl-SI" smtClean="0"/>
              <a:t>7. 03. 2025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8C061A5-195E-94ED-71BA-A2F7A90F6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5F64930-CB6A-94A4-97FB-0E11ECC67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870D-840E-456D-9324-3C6C735E13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89376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12AEF2-7B2F-DDEE-DBC8-87844B143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25C01C39-5427-49F3-D301-C3680E7050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CB2E2F8-A007-2E3B-D757-4710F8CFF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B6DE-8A0C-408B-A6FB-74DD19EE9178}" type="datetimeFigureOut">
              <a:rPr lang="sl-SI" smtClean="0"/>
              <a:t>7. 03. 2025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4D5D641-6E9E-7FBD-479B-40AD87164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0505D7A-208F-EAFC-B2D5-76B3B46F2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870D-840E-456D-9324-3C6C735E13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77584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B1152D45-8901-AD31-D733-3607C19147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3FA2E0B-9719-A20A-0AE1-AE16DFFA44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62645E6-1A34-C2F3-671C-597223F18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B6DE-8A0C-408B-A6FB-74DD19EE9178}" type="datetimeFigureOut">
              <a:rPr lang="sl-SI" smtClean="0"/>
              <a:t>7. 03. 2025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0C04A6A-E3A9-B6F5-72A6-43554759A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9C0E7F8-D821-38B2-CFDF-5B897C92F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870D-840E-456D-9324-3C6C735E13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9475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B6678C6-28A5-EDC5-C10A-B257B55C0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BA98C10-314C-0410-3ED5-54DF282E7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03F3CAF-1322-1B3E-3FCA-8C05CD921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B6DE-8A0C-408B-A6FB-74DD19EE9178}" type="datetimeFigureOut">
              <a:rPr lang="sl-SI" smtClean="0"/>
              <a:t>7. 03. 2025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21B9627-6285-FF94-064A-89B46DE75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4ACA7D9-D292-4021-27D1-465E199F2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870D-840E-456D-9324-3C6C735E13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495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323EED2-190A-30B9-CCF5-C02CB21AA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E144A89A-3E4C-CBCA-8CC7-5AD82545D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116C02D-8C00-E124-7D19-35167457D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B6DE-8A0C-408B-A6FB-74DD19EE9178}" type="datetimeFigureOut">
              <a:rPr lang="sl-SI" smtClean="0"/>
              <a:t>7. 03. 2025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BD7093C-1489-301A-B23D-6A3A95877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B41F266-51DA-D88E-5905-407DD046D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870D-840E-456D-9324-3C6C735E13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379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7E2365-D796-3F78-C78E-45840D143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DC23E2E-E304-6CED-6C0B-D9636F53FA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DBA93E85-4CFD-43C0-36A3-EBFB5C6E17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F47A340-C94E-CFDB-61FD-A98C318E1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B6DE-8A0C-408B-A6FB-74DD19EE9178}" type="datetimeFigureOut">
              <a:rPr lang="sl-SI" smtClean="0"/>
              <a:t>7. 03. 2025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16B1CEF8-C676-2761-D74B-5CD4A4631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DC51B53-38A0-9C07-CD00-88D594096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870D-840E-456D-9324-3C6C735E13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36949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F1230C-13EB-C560-3AC5-F290C7753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FCDD2726-B500-FD45-D621-7F68D35DF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4993DA2-2461-341C-FBC0-25F7305F39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31F8DED3-187E-5A58-5AE1-16EB543155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C0FA5850-F4B5-4B63-9A65-61D7353282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B13DD79F-60B6-F99F-375F-FA9136025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B6DE-8A0C-408B-A6FB-74DD19EE9178}" type="datetimeFigureOut">
              <a:rPr lang="sl-SI" smtClean="0"/>
              <a:t>7. 03. 2025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F0D7EF6B-D160-B85B-32DB-34132A419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246944DA-FF3E-96EB-4809-B326BC621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870D-840E-456D-9324-3C6C735E13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9201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0A931A3-BCEE-8920-4ED9-0682551D0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9A68F5B-F696-477B-6F8F-CA63FB240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B6DE-8A0C-408B-A6FB-74DD19EE9178}" type="datetimeFigureOut">
              <a:rPr lang="sl-SI" smtClean="0"/>
              <a:t>7. 03. 2025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B5A535D6-D59D-9F68-BB44-AFF39EA97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A634C534-5518-BA2D-6C56-BF9051D83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870D-840E-456D-9324-3C6C735E13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022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99B04BEC-D6B8-E15A-7AFD-367119C71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B6DE-8A0C-408B-A6FB-74DD19EE9178}" type="datetimeFigureOut">
              <a:rPr lang="sl-SI" smtClean="0"/>
              <a:t>7. 03. 2025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B5F897F6-80FD-DDA0-4A53-45F0F4E23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66E6687F-362A-3EB7-1D61-8997A0186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870D-840E-456D-9324-3C6C735E13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2567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FEF1DF5-9D61-2C33-CC09-2D1E5F5E7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E566A0C-CE3B-5404-BA11-926BBB25A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512D1A7-3022-4852-12AC-208381347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FAA11A7-1828-343D-030F-328CFACD9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B6DE-8A0C-408B-A6FB-74DD19EE9178}" type="datetimeFigureOut">
              <a:rPr lang="sl-SI" smtClean="0"/>
              <a:t>7. 03. 2025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E974C40-4B39-837F-CF86-873CDC163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4C51816-0212-D676-7D44-BCACBD072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870D-840E-456D-9324-3C6C735E13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977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418AE1-35C1-07C2-91B8-ED4A69A4A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5E856F5C-9434-B0EE-D5C4-B4FB19DF90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FBFA98E1-E01B-82ED-7171-0A5893E293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B9A5F7A-ACC5-D01C-C68F-201C14E9E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B6DE-8A0C-408B-A6FB-74DD19EE9178}" type="datetimeFigureOut">
              <a:rPr lang="sl-SI" smtClean="0"/>
              <a:t>7. 03. 2025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593F6EB-F5CC-5B53-18E4-D7AFF9630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CFE0C6C-D363-5C2C-BCA9-C7527F1A7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870D-840E-456D-9324-3C6C735E13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0963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3458A12E-8461-18E4-5E9C-549C2B5E6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688DB4D-F3BD-1263-2526-CED2EAB35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F1E44EF-E37D-CD37-9615-D9A01B3709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9B6DE-8A0C-408B-A6FB-74DD19EE9178}" type="datetimeFigureOut">
              <a:rPr lang="sl-SI" smtClean="0"/>
              <a:t>7. 03. 2025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62BF90B-BD3D-CB27-D4C4-96829F79EC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2548642-E6BD-5896-B3FD-7E73107A85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D870D-840E-456D-9324-3C6C735E13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087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2" Type="http://schemas.openxmlformats.org/officeDocument/2006/relationships/image" Target="../media/image39.png"/><Relationship Id="rId16" Type="http://schemas.openxmlformats.org/officeDocument/2006/relationships/image" Target="../media/image5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5" Type="http://schemas.openxmlformats.org/officeDocument/2006/relationships/image" Target="../media/image5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BDB1794-0824-6F10-9EFA-625A1071E5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NPZ 2019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35AAF89-181B-A6B8-22F9-A570EECB78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83248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6EF21852-CB4B-E91C-53EC-459B7385ACE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84" b="87050"/>
          <a:stretch/>
        </p:blipFill>
        <p:spPr>
          <a:xfrm>
            <a:off x="952106" y="554182"/>
            <a:ext cx="6899103" cy="888119"/>
          </a:xfrm>
          <a:prstGeom prst="rect">
            <a:avLst/>
          </a:prstGeom>
        </p:spPr>
      </p:pic>
      <p:pic>
        <p:nvPicPr>
          <p:cNvPr id="2" name="Slika 1">
            <a:extLst>
              <a:ext uri="{FF2B5EF4-FFF2-40B4-BE49-F238E27FC236}">
                <a16:creationId xmlns:a16="http://schemas.microsoft.com/office/drawing/2014/main" id="{F7242077-5AE3-782F-8B84-DFE94F495E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1447" t="87050" r="28058"/>
          <a:stretch/>
        </p:blipFill>
        <p:spPr>
          <a:xfrm>
            <a:off x="3237397" y="1442301"/>
            <a:ext cx="4709399" cy="888120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E48A27B7-3402-F1A9-3865-19EC8988A16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110" t="14236" r="23791" b="16073"/>
          <a:stretch/>
        </p:blipFill>
        <p:spPr>
          <a:xfrm>
            <a:off x="763571" y="1571562"/>
            <a:ext cx="2375555" cy="3096160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AE080EB2-1539-F3F4-1592-ECECEECAF6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7397" y="3822632"/>
            <a:ext cx="5458587" cy="704948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EBE9A457-68A3-FE7E-DF64-2104464EBE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205" y="5000110"/>
            <a:ext cx="7297168" cy="174331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2E67BF0D-90AF-EBD0-C650-1E0E4668D029}"/>
                  </a:ext>
                </a:extLst>
              </p:cNvPr>
              <p:cNvSpPr txBox="1"/>
              <p:nvPr/>
            </p:nvSpPr>
            <p:spPr>
              <a:xfrm>
                <a:off x="7975720" y="137607"/>
                <a:ext cx="1808508" cy="5288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000" dirty="0">
                    <a:solidFill>
                      <a:srgbClr val="0070C0"/>
                    </a:solidFill>
                  </a:rPr>
                  <a:t>1. dan; 20 %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sl-SI" sz="20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2E67BF0D-90AF-EBD0-C650-1E0E4668D0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5720" y="137607"/>
                <a:ext cx="1808508" cy="528863"/>
              </a:xfrm>
              <a:prstGeom prst="rect">
                <a:avLst/>
              </a:prstGeom>
              <a:blipFill>
                <a:blip r:embed="rId5"/>
                <a:stretch>
                  <a:fillRect l="-3367" b="-930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B3532F3A-B5DB-43DB-F342-D37E84288A31}"/>
                  </a:ext>
                </a:extLst>
              </p:cNvPr>
              <p:cNvSpPr txBox="1"/>
              <p:nvPr/>
            </p:nvSpPr>
            <p:spPr>
              <a:xfrm>
                <a:off x="7937892" y="649983"/>
                <a:ext cx="2176430" cy="5269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000" dirty="0">
                    <a:solidFill>
                      <a:srgbClr val="0070C0"/>
                    </a:solidFill>
                  </a:rPr>
                  <a:t>2. dan;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sl-SI" sz="2000" dirty="0">
                    <a:solidFill>
                      <a:srgbClr val="0070C0"/>
                    </a:solidFill>
                  </a:rPr>
                  <a:t> ostanka = </a:t>
                </a:r>
              </a:p>
            </p:txBody>
          </p:sp>
        </mc:Choice>
        <mc:Fallback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B3532F3A-B5DB-43DB-F342-D37E84288A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7892" y="649983"/>
                <a:ext cx="2176430" cy="526939"/>
              </a:xfrm>
              <a:prstGeom prst="rect">
                <a:avLst/>
              </a:prstGeom>
              <a:blipFill>
                <a:blip r:embed="rId6"/>
                <a:stretch>
                  <a:fillRect l="-2801" r="-2241" b="-930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94175746-53EE-5CF3-6BE4-E09165A6E9C3}"/>
                  </a:ext>
                </a:extLst>
              </p:cNvPr>
              <p:cNvSpPr txBox="1"/>
              <p:nvPr/>
            </p:nvSpPr>
            <p:spPr>
              <a:xfrm>
                <a:off x="9962126" y="666470"/>
                <a:ext cx="1031051" cy="528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sl-SI" sz="2000" dirty="0">
                    <a:solidFill>
                      <a:srgbClr val="0070C0"/>
                    </a:solidFill>
                  </a:rPr>
                  <a:t> od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sl-SI" sz="2000" dirty="0">
                    <a:solidFill>
                      <a:srgbClr val="0070C0"/>
                    </a:solidFill>
                  </a:rPr>
                  <a:t> = </a:t>
                </a:r>
              </a:p>
            </p:txBody>
          </p:sp>
        </mc:Choice>
        <mc:Fallback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94175746-53EE-5CF3-6BE4-E09165A6E9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2126" y="666470"/>
                <a:ext cx="1031051" cy="528222"/>
              </a:xfrm>
              <a:prstGeom prst="rect">
                <a:avLst/>
              </a:prstGeom>
              <a:blipFill>
                <a:blip r:embed="rId7"/>
                <a:stretch>
                  <a:fillRect r="-5917" b="-804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9F1C8C1F-3E9B-6A93-CCBB-1D89EE1FA0AD}"/>
                  </a:ext>
                </a:extLst>
              </p:cNvPr>
              <p:cNvSpPr txBox="1"/>
              <p:nvPr/>
            </p:nvSpPr>
            <p:spPr>
              <a:xfrm>
                <a:off x="10760435" y="682316"/>
                <a:ext cx="958917" cy="5288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4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 ·4</m:t>
                        </m:r>
                      </m:num>
                      <m:den>
                        <m:r>
                          <a:rPr lang="sl-SI" sz="20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 ·5 </m:t>
                        </m:r>
                      </m:den>
                    </m:f>
                    <m:r>
                      <a:rPr lang="sl-SI" sz="20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l-SI" sz="2000" dirty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sl-SI" sz="20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9F1C8C1F-3E9B-6A93-CCBB-1D89EE1FA0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0435" y="682316"/>
                <a:ext cx="958917" cy="528863"/>
              </a:xfrm>
              <a:prstGeom prst="rect">
                <a:avLst/>
              </a:prstGeom>
              <a:blipFill>
                <a:blip r:embed="rId8"/>
                <a:stretch>
                  <a:fillRect b="-804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3C108E0B-BB1E-5354-256A-2AA7CF4DBAD6}"/>
                  </a:ext>
                </a:extLst>
              </p:cNvPr>
              <p:cNvSpPr txBox="1"/>
              <p:nvPr/>
            </p:nvSpPr>
            <p:spPr>
              <a:xfrm>
                <a:off x="7937892" y="1211179"/>
                <a:ext cx="2176430" cy="5269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000" dirty="0">
                    <a:solidFill>
                      <a:srgbClr val="0070C0"/>
                    </a:solidFill>
                  </a:rPr>
                  <a:t>3. dan;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sl-SI" sz="2000" dirty="0">
                    <a:solidFill>
                      <a:srgbClr val="0070C0"/>
                    </a:solidFill>
                  </a:rPr>
                  <a:t> ostanka = </a:t>
                </a:r>
              </a:p>
            </p:txBody>
          </p:sp>
        </mc:Choice>
        <mc:Fallback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3C108E0B-BB1E-5354-256A-2AA7CF4DBA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7892" y="1211179"/>
                <a:ext cx="2176430" cy="526939"/>
              </a:xfrm>
              <a:prstGeom prst="rect">
                <a:avLst/>
              </a:prstGeom>
              <a:blipFill>
                <a:blip r:embed="rId9"/>
                <a:stretch>
                  <a:fillRect l="-2801" r="-2241" b="-930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F7D16ECA-B9A9-90B3-EE48-30ACFF797FD8}"/>
                  </a:ext>
                </a:extLst>
              </p:cNvPr>
              <p:cNvSpPr txBox="1"/>
              <p:nvPr/>
            </p:nvSpPr>
            <p:spPr>
              <a:xfrm>
                <a:off x="8284083" y="1754605"/>
                <a:ext cx="3000290" cy="5295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sl-SI" sz="2000" dirty="0">
                    <a:solidFill>
                      <a:srgbClr val="0070C0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sl-SI" sz="2000" dirty="0"/>
                  <a:t> </a:t>
                </a:r>
                <a:r>
                  <a:rPr lang="sl-SI" sz="2000" dirty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sl-SI" sz="2000" dirty="0"/>
                  <a:t>,      </a:t>
                </a:r>
                <a:r>
                  <a:rPr lang="sl-SI" sz="2000" dirty="0">
                    <a:solidFill>
                      <a:srgbClr val="0070C0"/>
                    </a:solidFill>
                  </a:rPr>
                  <a:t>ostanka je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sl-SI" sz="2000" dirty="0"/>
              </a:p>
            </p:txBody>
          </p:sp>
        </mc:Choice>
        <mc:Fallback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F7D16ECA-B9A9-90B3-EE48-30ACFF797F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4083" y="1754605"/>
                <a:ext cx="3000290" cy="529504"/>
              </a:xfrm>
              <a:prstGeom prst="rect">
                <a:avLst/>
              </a:prstGeom>
              <a:blipFill>
                <a:blip r:embed="rId10"/>
                <a:stretch>
                  <a:fillRect b="-804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8F945C44-452D-1F0E-A3AE-913163CE03E4}"/>
                  </a:ext>
                </a:extLst>
              </p:cNvPr>
              <p:cNvSpPr txBox="1"/>
              <p:nvPr/>
            </p:nvSpPr>
            <p:spPr>
              <a:xfrm>
                <a:off x="9228591" y="2369250"/>
                <a:ext cx="1249060" cy="5295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sl-SI" sz="2000" dirty="0">
                    <a:solidFill>
                      <a:srgbClr val="0070C0"/>
                    </a:solidFill>
                  </a:rPr>
                  <a:t> od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sl-SI" sz="2000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sl-SI" sz="20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8F945C44-452D-1F0E-A3AE-913163CE03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8591" y="2369250"/>
                <a:ext cx="1249060" cy="529504"/>
              </a:xfrm>
              <a:prstGeom prst="rect">
                <a:avLst/>
              </a:prstGeom>
              <a:blipFill>
                <a:blip r:embed="rId11"/>
                <a:stretch>
                  <a:fillRect b="-804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4347E935-0B24-4170-C176-A45AE2B24289}"/>
                  </a:ext>
                </a:extLst>
              </p:cNvPr>
              <p:cNvSpPr txBox="1"/>
              <p:nvPr/>
            </p:nvSpPr>
            <p:spPr>
              <a:xfrm>
                <a:off x="8459021" y="3116769"/>
                <a:ext cx="201863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000" dirty="0">
                    <a:solidFill>
                      <a:srgbClr val="0070C0"/>
                    </a:solidFill>
                  </a:rPr>
                  <a:t>4. dan; </a:t>
                </a:r>
                <a14:m>
                  <m:oMath xmlns:m="http://schemas.openxmlformats.org/officeDocument/2006/math">
                    <m:r>
                      <a:rPr lang="sl-SI" sz="20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sl-SI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0 </m:t>
                    </m:r>
                    <m:r>
                      <a:rPr lang="sl-SI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𝑠𝑡𝑟𝑎𝑛𝑖</m:t>
                    </m:r>
                  </m:oMath>
                </a14:m>
                <a:endParaRPr lang="sl-SI" sz="20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4347E935-0B24-4170-C176-A45AE2B242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9021" y="3116769"/>
                <a:ext cx="2018630" cy="400110"/>
              </a:xfrm>
              <a:prstGeom prst="rect">
                <a:avLst/>
              </a:prstGeom>
              <a:blipFill>
                <a:blip r:embed="rId12"/>
                <a:stretch>
                  <a:fillRect l="-3323" t="-7576" b="-257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0CE0DEED-05A3-747C-5168-7E5EC9334839}"/>
                  </a:ext>
                </a:extLst>
              </p:cNvPr>
              <p:cNvSpPr txBox="1"/>
              <p:nvPr/>
            </p:nvSpPr>
            <p:spPr>
              <a:xfrm>
                <a:off x="3949354" y="2293072"/>
                <a:ext cx="2017336" cy="5369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sl-SI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sl-SI" sz="2000" b="1" dirty="0">
                    <a:solidFill>
                      <a:srgbClr val="0070C0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sl-SI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sl-SI" sz="2000" b="1" dirty="0">
                    <a:solidFill>
                      <a:srgbClr val="0070C0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sl-SI" sz="20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sl-SI" sz="20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sl-SI" sz="2000" b="1" dirty="0">
                    <a:solidFill>
                      <a:srgbClr val="0070C0"/>
                    </a:solidFill>
                  </a:rPr>
                  <a:t> + 30 = x</a:t>
                </a:r>
                <a:endParaRPr lang="sl-SI" sz="2000" b="1" dirty="0"/>
              </a:p>
            </p:txBody>
          </p:sp>
        </mc:Choice>
        <mc:Fallback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0CE0DEED-05A3-747C-5168-7E5EC93348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354" y="2293072"/>
                <a:ext cx="2017336" cy="536942"/>
              </a:xfrm>
              <a:prstGeom prst="rect">
                <a:avLst/>
              </a:prstGeom>
              <a:blipFill>
                <a:blip r:embed="rId13"/>
                <a:stretch>
                  <a:fillRect r="-302" b="-79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9AAAF435-137B-36DF-F7F4-59BD9E5657EC}"/>
              </a:ext>
            </a:extLst>
          </p:cNvPr>
          <p:cNvSpPr txBox="1"/>
          <p:nvPr/>
        </p:nvSpPr>
        <p:spPr>
          <a:xfrm>
            <a:off x="3879103" y="2873040"/>
            <a:ext cx="26725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>
                <a:solidFill>
                  <a:srgbClr val="0070C0"/>
                </a:solidFill>
              </a:rPr>
              <a:t>2x + 2x + 3x + 300 = 10x</a:t>
            </a:r>
          </a:p>
        </p:txBody>
      </p:sp>
      <p:cxnSp>
        <p:nvCxnSpPr>
          <p:cNvPr id="21" name="Raven povezovalnik 20">
            <a:extLst>
              <a:ext uri="{FF2B5EF4-FFF2-40B4-BE49-F238E27FC236}">
                <a16:creationId xmlns:a16="http://schemas.microsoft.com/office/drawing/2014/main" id="{3CBECB5F-A0C1-53AE-250D-9D43B8A0716A}"/>
              </a:ext>
            </a:extLst>
          </p:cNvPr>
          <p:cNvCxnSpPr/>
          <p:nvPr/>
        </p:nvCxnSpPr>
        <p:spPr>
          <a:xfrm flipH="1">
            <a:off x="5816088" y="2234016"/>
            <a:ext cx="278341" cy="5508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CAF35BB8-6716-6A6F-743E-A745C62A9271}"/>
              </a:ext>
            </a:extLst>
          </p:cNvPr>
          <p:cNvSpPr txBox="1"/>
          <p:nvPr/>
        </p:nvSpPr>
        <p:spPr>
          <a:xfrm>
            <a:off x="5943735" y="2406303"/>
            <a:ext cx="5084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>
                <a:solidFill>
                  <a:srgbClr val="0070C0"/>
                </a:solidFill>
              </a:rPr>
              <a:t>·10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FEBB38E8-1E88-29EE-E463-F302BD5D70FE}"/>
              </a:ext>
            </a:extLst>
          </p:cNvPr>
          <p:cNvSpPr txBox="1"/>
          <p:nvPr/>
        </p:nvSpPr>
        <p:spPr>
          <a:xfrm>
            <a:off x="5297276" y="3176505"/>
            <a:ext cx="13388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>
                <a:solidFill>
                  <a:srgbClr val="0070C0"/>
                </a:solidFill>
              </a:rPr>
              <a:t>- 3x = - 300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1B5BAFBF-4F2E-3A1C-5BE8-A44EFB6FCE61}"/>
              </a:ext>
            </a:extLst>
          </p:cNvPr>
          <p:cNvSpPr txBox="1"/>
          <p:nvPr/>
        </p:nvSpPr>
        <p:spPr>
          <a:xfrm>
            <a:off x="5395547" y="3479970"/>
            <a:ext cx="9364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>
                <a:solidFill>
                  <a:srgbClr val="0070C0"/>
                </a:solidFill>
              </a:rPr>
              <a:t>x = 100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65D6B353-438B-6EE8-963A-EE24FF85B26E}"/>
                  </a:ext>
                </a:extLst>
              </p:cNvPr>
              <p:cNvSpPr txBox="1"/>
              <p:nvPr/>
            </p:nvSpPr>
            <p:spPr>
              <a:xfrm>
                <a:off x="5024370" y="4176946"/>
                <a:ext cx="1484702" cy="6258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400" b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num>
                      <m:den>
                        <m:r>
                          <a:rPr lang="sl-SI" sz="24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sl-SI" sz="2400" b="1" dirty="0"/>
                  <a:t> </a:t>
                </a:r>
                <a:r>
                  <a:rPr lang="sl-SI" sz="2400" b="1" dirty="0">
                    <a:solidFill>
                      <a:srgbClr val="0070C0"/>
                    </a:solidFill>
                  </a:rPr>
                  <a:t>= 30 %</a:t>
                </a:r>
              </a:p>
            </p:txBody>
          </p:sp>
        </mc:Choice>
        <mc:Fallback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65D6B353-438B-6EE8-963A-EE24FF85B2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4370" y="4176946"/>
                <a:ext cx="1484702" cy="625812"/>
              </a:xfrm>
              <a:prstGeom prst="rect">
                <a:avLst/>
              </a:prstGeom>
              <a:blipFill>
                <a:blip r:embed="rId14"/>
                <a:stretch>
                  <a:fillRect r="-5328" b="-873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PoljeZBesedilom 26">
                <a:extLst>
                  <a:ext uri="{FF2B5EF4-FFF2-40B4-BE49-F238E27FC236}">
                    <a16:creationId xmlns:a16="http://schemas.microsoft.com/office/drawing/2014/main" id="{AD4D3719-8EA9-DDEB-FECE-C163FA1EC83D}"/>
                  </a:ext>
                </a:extLst>
              </p:cNvPr>
              <p:cNvSpPr txBox="1"/>
              <p:nvPr/>
            </p:nvSpPr>
            <p:spPr>
              <a:xfrm>
                <a:off x="4965019" y="4962349"/>
                <a:ext cx="1906291" cy="6258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sl-SI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sl-SI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sl-SI" sz="2400" b="1" dirty="0">
                    <a:solidFill>
                      <a:srgbClr val="7030A0"/>
                    </a:solidFill>
                  </a:rPr>
                  <a:t> od 100 = 20</a:t>
                </a:r>
                <a:endParaRPr lang="sl-SI" sz="2400" b="1" dirty="0"/>
              </a:p>
            </p:txBody>
          </p:sp>
        </mc:Choice>
        <mc:Fallback>
          <p:sp>
            <p:nvSpPr>
              <p:cNvPr id="27" name="PoljeZBesedilom 26">
                <a:extLst>
                  <a:ext uri="{FF2B5EF4-FFF2-40B4-BE49-F238E27FC236}">
                    <a16:creationId xmlns:a16="http://schemas.microsoft.com/office/drawing/2014/main" id="{AD4D3719-8EA9-DDEB-FECE-C163FA1EC8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5019" y="4962349"/>
                <a:ext cx="1906291" cy="625877"/>
              </a:xfrm>
              <a:prstGeom prst="rect">
                <a:avLst/>
              </a:prstGeom>
              <a:blipFill>
                <a:blip r:embed="rId15"/>
                <a:stretch>
                  <a:fillRect r="-3834" b="-873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PoljeZBesedilom 27">
                <a:extLst>
                  <a:ext uri="{FF2B5EF4-FFF2-40B4-BE49-F238E27FC236}">
                    <a16:creationId xmlns:a16="http://schemas.microsoft.com/office/drawing/2014/main" id="{99B471EB-7462-30BF-7EC8-A3B48AE1B853}"/>
                  </a:ext>
                </a:extLst>
              </p:cNvPr>
              <p:cNvSpPr txBox="1"/>
              <p:nvPr/>
            </p:nvSpPr>
            <p:spPr>
              <a:xfrm>
                <a:off x="7173655" y="4950181"/>
                <a:ext cx="509825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sl-SI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prvi</m:t>
                      </m:r>
                      <m:r>
                        <a:rPr lang="sl-SI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dan</m:t>
                      </m:r>
                      <m:r>
                        <a:rPr lang="sl-SI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je</m:t>
                      </m:r>
                      <m:r>
                        <a:rPr lang="sl-SI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prebral</m:t>
                      </m:r>
                      <m:r>
                        <a:rPr lang="sl-SI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20 </m:t>
                      </m:r>
                      <m:r>
                        <m:rPr>
                          <m:sty m:val="p"/>
                        </m:rPr>
                        <a:rPr lang="sl-SI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strani</m:t>
                      </m:r>
                      <m:r>
                        <a:rPr lang="sl-SI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sl-SI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drugi</m:t>
                      </m:r>
                      <m:r>
                        <a:rPr lang="sl-SI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l-SI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dan</m:t>
                      </m:r>
                      <m:r>
                        <a:rPr lang="sl-SI" sz="20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20</m:t>
                      </m:r>
                    </m:oMath>
                  </m:oMathPara>
                </a14:m>
                <a:endParaRPr lang="sl-SI" sz="2000" b="0" dirty="0">
                  <a:solidFill>
                    <a:srgbClr val="7030A0"/>
                  </a:solidFill>
                </a:endParaRPr>
              </a:p>
              <a:p>
                <a:r>
                  <a:rPr lang="sl-SI" sz="2000" dirty="0">
                    <a:solidFill>
                      <a:srgbClr val="7030A0"/>
                    </a:solidFill>
                  </a:rPr>
                  <a:t>strani, tretji dan 30 strani in je bil čez 50 strani. </a:t>
                </a:r>
              </a:p>
            </p:txBody>
          </p:sp>
        </mc:Choice>
        <mc:Fallback>
          <p:sp>
            <p:nvSpPr>
              <p:cNvPr id="28" name="PoljeZBesedilom 27">
                <a:extLst>
                  <a:ext uri="{FF2B5EF4-FFF2-40B4-BE49-F238E27FC236}">
                    <a16:creationId xmlns:a16="http://schemas.microsoft.com/office/drawing/2014/main" id="{99B471EB-7462-30BF-7EC8-A3B48AE1B8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3655" y="4950181"/>
                <a:ext cx="5098255" cy="707886"/>
              </a:xfrm>
              <a:prstGeom prst="rect">
                <a:avLst/>
              </a:prstGeom>
              <a:blipFill>
                <a:blip r:embed="rId16"/>
                <a:stretch>
                  <a:fillRect l="-1316" r="-239" b="-146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18159A87-C150-EA89-7E56-BB50FF61596C}"/>
              </a:ext>
            </a:extLst>
          </p:cNvPr>
          <p:cNvSpPr txBox="1"/>
          <p:nvPr/>
        </p:nvSpPr>
        <p:spPr>
          <a:xfrm>
            <a:off x="2320796" y="5758181"/>
            <a:ext cx="38340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Tretji dan, to je bil torek. </a:t>
            </a:r>
          </a:p>
        </p:txBody>
      </p:sp>
    </p:spTree>
    <p:extLst>
      <p:ext uri="{BB962C8B-B14F-4D97-AF65-F5344CB8AC3E}">
        <p14:creationId xmlns:p14="http://schemas.microsoft.com/office/powerpoint/2010/main" val="2006934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0" grpId="0"/>
      <p:bldP spid="11" grpId="0"/>
      <p:bldP spid="13" grpId="0"/>
      <p:bldP spid="14" grpId="0"/>
      <p:bldP spid="16" grpId="0"/>
      <p:bldP spid="17" grpId="0"/>
      <p:bldP spid="19" grpId="0"/>
      <p:bldP spid="22" grpId="0"/>
      <p:bldP spid="23" grpId="0"/>
      <p:bldP spid="24" grpId="0"/>
      <p:bldP spid="26" grpId="0"/>
      <p:bldP spid="27" grpId="0"/>
      <p:bldP spid="28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BCBB4B62-D6F7-4E20-479A-C1E6B5728CD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16" r="57667" b="88264"/>
          <a:stretch/>
        </p:blipFill>
        <p:spPr>
          <a:xfrm>
            <a:off x="490428" y="184726"/>
            <a:ext cx="3880481" cy="1251665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D49D1B1C-24C1-8CE3-EB37-E1AB1F83DAF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1877" t="57050" r="62840" b="34347"/>
          <a:stretch/>
        </p:blipFill>
        <p:spPr>
          <a:xfrm>
            <a:off x="347263" y="2837873"/>
            <a:ext cx="3880481" cy="1013691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0CE0E2D4-5E20-C69E-768C-E70D2B0303A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8136" r="72418" b="60598"/>
          <a:stretch/>
        </p:blipFill>
        <p:spPr>
          <a:xfrm>
            <a:off x="559702" y="1440873"/>
            <a:ext cx="2876226" cy="1392518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F4D20F6A-7EC7-FD0B-45D8-C62FDBFAC8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1877" t="80343" r="66769" b="9622"/>
          <a:stretch/>
        </p:blipFill>
        <p:spPr>
          <a:xfrm>
            <a:off x="430390" y="3634277"/>
            <a:ext cx="3301099" cy="1118411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1F689725-87DE-F2C1-4790-6445D0F4E71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3870" r="11697"/>
          <a:stretch/>
        </p:blipFill>
        <p:spPr>
          <a:xfrm>
            <a:off x="835495" y="5815431"/>
            <a:ext cx="2406470" cy="1156045"/>
          </a:xfrm>
          <a:prstGeom prst="rect">
            <a:avLst/>
          </a:prstGeom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EE141B6F-67BE-B4B8-0B69-9C38ADEA345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" t="1772" r="22282" b="77004"/>
          <a:stretch/>
        </p:blipFill>
        <p:spPr>
          <a:xfrm>
            <a:off x="733896" y="4725436"/>
            <a:ext cx="2093843" cy="928358"/>
          </a:xfrm>
          <a:prstGeom prst="rect">
            <a:avLst/>
          </a:prstGeom>
        </p:spPr>
      </p:pic>
      <p:cxnSp>
        <p:nvCxnSpPr>
          <p:cNvPr id="12" name="Raven povezovalnik 11">
            <a:extLst>
              <a:ext uri="{FF2B5EF4-FFF2-40B4-BE49-F238E27FC236}">
                <a16:creationId xmlns:a16="http://schemas.microsoft.com/office/drawing/2014/main" id="{2E8C582A-5C2D-DA3B-5086-65CC1913C4A9}"/>
              </a:ext>
            </a:extLst>
          </p:cNvPr>
          <p:cNvCxnSpPr>
            <a:cxnSpLocks/>
          </p:cNvCxnSpPr>
          <p:nvPr/>
        </p:nvCxnSpPr>
        <p:spPr>
          <a:xfrm flipV="1">
            <a:off x="1801091" y="1182255"/>
            <a:ext cx="575415" cy="461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ovezovalnik 12">
            <a:extLst>
              <a:ext uri="{FF2B5EF4-FFF2-40B4-BE49-F238E27FC236}">
                <a16:creationId xmlns:a16="http://schemas.microsoft.com/office/drawing/2014/main" id="{5EF87A0C-A85E-2270-6849-50A845D3454E}"/>
              </a:ext>
            </a:extLst>
          </p:cNvPr>
          <p:cNvCxnSpPr>
            <a:cxnSpLocks/>
          </p:cNvCxnSpPr>
          <p:nvPr/>
        </p:nvCxnSpPr>
        <p:spPr>
          <a:xfrm>
            <a:off x="3468253" y="1186873"/>
            <a:ext cx="512618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3040E533-2E2B-0B00-BE2B-EEA80D5458F8}"/>
              </a:ext>
            </a:extLst>
          </p:cNvPr>
          <p:cNvSpPr txBox="1"/>
          <p:nvPr/>
        </p:nvSpPr>
        <p:spPr>
          <a:xfrm>
            <a:off x="4296887" y="727761"/>
            <a:ext cx="20649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3,02– </a:t>
            </a:r>
            <a:r>
              <a:rPr lang="sl-SI" sz="2800" dirty="0">
                <a:solidFill>
                  <a:srgbClr val="C00000"/>
                </a:solidFill>
              </a:rPr>
              <a:t>4,07</a:t>
            </a:r>
            <a:r>
              <a:rPr lang="sl-SI" sz="2800" dirty="0">
                <a:solidFill>
                  <a:srgbClr val="0070C0"/>
                </a:solidFill>
              </a:rPr>
              <a:t> = 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C06FBE34-2B9E-E4B5-E2DC-C77D107515AF}"/>
              </a:ext>
            </a:extLst>
          </p:cNvPr>
          <p:cNvSpPr txBox="1"/>
          <p:nvPr/>
        </p:nvSpPr>
        <p:spPr>
          <a:xfrm>
            <a:off x="6182965" y="727761"/>
            <a:ext cx="11657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 </a:t>
            </a:r>
            <a:r>
              <a:rPr lang="sl-SI" sz="2800" dirty="0">
                <a:solidFill>
                  <a:srgbClr val="0070C0"/>
                </a:solidFill>
              </a:rPr>
              <a:t>– 1,05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4F7D56A8-A9E0-0AEA-1791-F9BEFAD01FCD}"/>
              </a:ext>
            </a:extLst>
          </p:cNvPr>
          <p:cNvSpPr txBox="1"/>
          <p:nvPr/>
        </p:nvSpPr>
        <p:spPr>
          <a:xfrm>
            <a:off x="9855200" y="810558"/>
            <a:ext cx="10743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     4,07</a:t>
            </a:r>
          </a:p>
          <a:p>
            <a:pPr marL="342900" indent="-342900">
              <a:buFontTx/>
              <a:buChar char="-"/>
            </a:pPr>
            <a:r>
              <a:rPr lang="sl-SI" sz="2400" u="sng" dirty="0"/>
              <a:t>3,02</a:t>
            </a:r>
          </a:p>
          <a:p>
            <a:pPr marL="342900" indent="-342900">
              <a:buFontTx/>
              <a:buChar char="-"/>
            </a:pPr>
            <a:r>
              <a:rPr lang="sl-SI" sz="2400" u="sng" dirty="0"/>
              <a:t>1,05</a:t>
            </a:r>
          </a:p>
        </p:txBody>
      </p:sp>
      <p:sp>
        <p:nvSpPr>
          <p:cNvPr id="19" name="Pravokotnik 18">
            <a:extLst>
              <a:ext uri="{FF2B5EF4-FFF2-40B4-BE49-F238E27FC236}">
                <a16:creationId xmlns:a16="http://schemas.microsoft.com/office/drawing/2014/main" id="{12B0B499-AB7B-0DAF-EFB3-22BED119B064}"/>
              </a:ext>
            </a:extLst>
          </p:cNvPr>
          <p:cNvSpPr/>
          <p:nvPr/>
        </p:nvSpPr>
        <p:spPr>
          <a:xfrm>
            <a:off x="9945278" y="1715678"/>
            <a:ext cx="160256" cy="150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A1DE91B7-EEB9-7D6A-4881-BA112467B621}"/>
                  </a:ext>
                </a:extLst>
              </p:cNvPr>
              <p:cNvSpPr txBox="1"/>
              <p:nvPr/>
            </p:nvSpPr>
            <p:spPr>
              <a:xfrm>
                <a:off x="3399507" y="1689392"/>
                <a:ext cx="1744388" cy="7016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sl-SI" sz="2800" dirty="0"/>
                  <a:t> </a:t>
                </a:r>
                <a:r>
                  <a:rPr lang="sl-SI" sz="2800" dirty="0">
                    <a:solidFill>
                      <a:srgbClr val="0070C0"/>
                    </a:solidFill>
                  </a:rPr>
                  <a:t>–</a:t>
                </a:r>
                <a:r>
                  <a:rPr lang="sl-SI" sz="2800" dirty="0"/>
                  <a:t> </a:t>
                </a:r>
                <a:r>
                  <a:rPr lang="sl-SI" sz="2800" dirty="0">
                    <a:solidFill>
                      <a:srgbClr val="0070C0"/>
                    </a:solidFill>
                  </a:rPr>
                  <a:t>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sl-SI" sz="2800" dirty="0"/>
                  <a:t> </a:t>
                </a:r>
                <a:r>
                  <a:rPr lang="sl-SI" sz="2800" dirty="0">
                    <a:solidFill>
                      <a:srgbClr val="0070C0"/>
                    </a:solidFill>
                  </a:rPr>
                  <a:t>=</a:t>
                </a:r>
                <a:r>
                  <a:rPr lang="sl-SI" sz="2800" dirty="0"/>
                  <a:t> </a:t>
                </a:r>
              </a:p>
            </p:txBody>
          </p:sp>
        </mc:Choice>
        <mc:Fallback xmlns="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A1DE91B7-EEB9-7D6A-4881-BA112467B6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507" y="1689392"/>
                <a:ext cx="1744388" cy="701602"/>
              </a:xfrm>
              <a:prstGeom prst="rect">
                <a:avLst/>
              </a:prstGeom>
              <a:blipFill>
                <a:blip r:embed="rId4"/>
                <a:stretch>
                  <a:fillRect r="-1049" b="-121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A8B56292-868C-61A9-2E0D-71FC4E8DBA15}"/>
                  </a:ext>
                </a:extLst>
              </p:cNvPr>
              <p:cNvSpPr txBox="1"/>
              <p:nvPr/>
            </p:nvSpPr>
            <p:spPr>
              <a:xfrm>
                <a:off x="5051634" y="1689392"/>
                <a:ext cx="1479892" cy="7016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sl-SI" sz="2800" dirty="0"/>
                  <a:t> </a:t>
                </a:r>
                <a:r>
                  <a:rPr lang="sl-SI" sz="2800" dirty="0">
                    <a:solidFill>
                      <a:srgbClr val="0070C0"/>
                    </a:solidFill>
                  </a:rPr>
                  <a:t>–</a:t>
                </a:r>
                <a:r>
                  <a:rPr lang="sl-SI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sl-SI" sz="2800" dirty="0"/>
                  <a:t> </a:t>
                </a:r>
                <a:r>
                  <a:rPr lang="sl-SI" sz="2800" dirty="0">
                    <a:solidFill>
                      <a:srgbClr val="0070C0"/>
                    </a:solidFill>
                  </a:rPr>
                  <a:t>=</a:t>
                </a:r>
                <a:r>
                  <a:rPr lang="sl-SI" sz="2800" dirty="0"/>
                  <a:t> </a:t>
                </a:r>
              </a:p>
            </p:txBody>
          </p:sp>
        </mc:Choice>
        <mc:Fallback xmlns="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A8B56292-868C-61A9-2E0D-71FC4E8DBA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1634" y="1689392"/>
                <a:ext cx="1479892" cy="701602"/>
              </a:xfrm>
              <a:prstGeom prst="rect">
                <a:avLst/>
              </a:prstGeom>
              <a:blipFill>
                <a:blip r:embed="rId5"/>
                <a:stretch>
                  <a:fillRect r="-1653" b="-121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DC238FB4-5D06-A5E3-8C54-3C9DB3E206B6}"/>
                  </a:ext>
                </a:extLst>
              </p:cNvPr>
              <p:cNvSpPr txBox="1"/>
              <p:nvPr/>
            </p:nvSpPr>
            <p:spPr>
              <a:xfrm>
                <a:off x="6342812" y="1703559"/>
                <a:ext cx="1074333" cy="7016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–</m:t>
                    </m:r>
                    <m:f>
                      <m:fPr>
                        <m:ctrlPr>
                          <a:rPr lang="sl-SI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sl-SI" sz="2400" dirty="0"/>
                  <a:t> </a:t>
                </a:r>
                <a:r>
                  <a:rPr lang="sl-SI" sz="2400" dirty="0">
                    <a:solidFill>
                      <a:srgbClr val="0070C0"/>
                    </a:solidFill>
                  </a:rPr>
                  <a:t>=</a:t>
                </a:r>
                <a:r>
                  <a:rPr lang="sl-SI" sz="2400" dirty="0"/>
                  <a:t> </a:t>
                </a:r>
              </a:p>
            </p:txBody>
          </p:sp>
        </mc:Choice>
        <mc:Fallback xmlns="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DC238FB4-5D06-A5E3-8C54-3C9DB3E206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2812" y="1703559"/>
                <a:ext cx="1074333" cy="701602"/>
              </a:xfrm>
              <a:prstGeom prst="rect">
                <a:avLst/>
              </a:prstGeom>
              <a:blipFill>
                <a:blip r:embed="rId6"/>
                <a:stretch>
                  <a:fillRect r="-3390" b="-431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60D71029-34CD-FE49-11B1-8D29F49A8624}"/>
                  </a:ext>
                </a:extLst>
              </p:cNvPr>
              <p:cNvSpPr txBox="1"/>
              <p:nvPr/>
            </p:nvSpPr>
            <p:spPr>
              <a:xfrm>
                <a:off x="7264547" y="1618985"/>
                <a:ext cx="843991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– </m:t>
                      </m:r>
                      <m:f>
                        <m:fPr>
                          <m:ctrlPr>
                            <a:rPr lang="sl-SI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60D71029-34CD-FE49-11B1-8D29F49A86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4547" y="1618985"/>
                <a:ext cx="843991" cy="78380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C2FA579C-5CCE-C3DC-80FD-0097B4CD647D}"/>
              </a:ext>
            </a:extLst>
          </p:cNvPr>
          <p:cNvSpPr txBox="1"/>
          <p:nvPr/>
        </p:nvSpPr>
        <p:spPr>
          <a:xfrm>
            <a:off x="3805382" y="2974465"/>
            <a:ext cx="6399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3,7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F9594C0E-84D7-0B1C-9822-5BD0F03F0946}"/>
              </a:ext>
            </a:extLst>
          </p:cNvPr>
          <p:cNvSpPr txBox="1"/>
          <p:nvPr/>
        </p:nvSpPr>
        <p:spPr>
          <a:xfrm>
            <a:off x="4768937" y="2917161"/>
            <a:ext cx="66792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/>
              <a:t>Decimalno vejico premaknemo za dve mesti v desno, ker ima 100 dve</a:t>
            </a:r>
          </a:p>
          <a:p>
            <a:r>
              <a:rPr lang="sl-SI" i="1" dirty="0"/>
              <a:t> števki 0. 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8600B236-C161-4A39-B275-B9C3FD9364EC}"/>
              </a:ext>
            </a:extLst>
          </p:cNvPr>
          <p:cNvSpPr txBox="1"/>
          <p:nvPr/>
        </p:nvSpPr>
        <p:spPr>
          <a:xfrm>
            <a:off x="4658101" y="3896217"/>
            <a:ext cx="58352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/>
              <a:t>Deljenec in delitelj pomnožim z 10, da se pri delitelju znebim </a:t>
            </a:r>
          </a:p>
          <a:p>
            <a:r>
              <a:rPr lang="sl-SI" i="1" dirty="0"/>
              <a:t>decimalne vejice.</a:t>
            </a:r>
          </a:p>
        </p:txBody>
      </p:sp>
      <p:cxnSp>
        <p:nvCxnSpPr>
          <p:cNvPr id="28" name="Raven povezovalnik 27">
            <a:extLst>
              <a:ext uri="{FF2B5EF4-FFF2-40B4-BE49-F238E27FC236}">
                <a16:creationId xmlns:a16="http://schemas.microsoft.com/office/drawing/2014/main" id="{439C1180-3532-1D0B-17C5-66B74D566D5C}"/>
              </a:ext>
            </a:extLst>
          </p:cNvPr>
          <p:cNvCxnSpPr>
            <a:endCxn id="18" idx="1"/>
          </p:cNvCxnSpPr>
          <p:nvPr/>
        </p:nvCxnSpPr>
        <p:spPr>
          <a:xfrm flipV="1">
            <a:off x="733896" y="1410723"/>
            <a:ext cx="9121304" cy="638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ven povezovalnik 28">
            <a:extLst>
              <a:ext uri="{FF2B5EF4-FFF2-40B4-BE49-F238E27FC236}">
                <a16:creationId xmlns:a16="http://schemas.microsoft.com/office/drawing/2014/main" id="{879C834D-0001-1C82-6FED-4F108BE22F86}"/>
              </a:ext>
            </a:extLst>
          </p:cNvPr>
          <p:cNvCxnSpPr/>
          <p:nvPr/>
        </p:nvCxnSpPr>
        <p:spPr>
          <a:xfrm flipV="1">
            <a:off x="904102" y="2671910"/>
            <a:ext cx="9121304" cy="638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ven povezovalnik 29">
            <a:extLst>
              <a:ext uri="{FF2B5EF4-FFF2-40B4-BE49-F238E27FC236}">
                <a16:creationId xmlns:a16="http://schemas.microsoft.com/office/drawing/2014/main" id="{1E98F5F6-6E08-D287-7E2B-2795C31BCF0C}"/>
              </a:ext>
            </a:extLst>
          </p:cNvPr>
          <p:cNvCxnSpPr>
            <a:cxnSpLocks/>
          </p:cNvCxnSpPr>
          <p:nvPr/>
        </p:nvCxnSpPr>
        <p:spPr>
          <a:xfrm>
            <a:off x="904102" y="3776802"/>
            <a:ext cx="92014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en povezovalnik 30">
            <a:extLst>
              <a:ext uri="{FF2B5EF4-FFF2-40B4-BE49-F238E27FC236}">
                <a16:creationId xmlns:a16="http://schemas.microsoft.com/office/drawing/2014/main" id="{8556DBE4-2087-57A2-8E66-6B6675A6CFEE}"/>
              </a:ext>
            </a:extLst>
          </p:cNvPr>
          <p:cNvCxnSpPr>
            <a:cxnSpLocks/>
          </p:cNvCxnSpPr>
          <p:nvPr/>
        </p:nvCxnSpPr>
        <p:spPr>
          <a:xfrm flipV="1">
            <a:off x="583243" y="4895213"/>
            <a:ext cx="7834893" cy="97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4C3D53B0-8831-46E7-C6DD-A0EF03759915}"/>
              </a:ext>
            </a:extLst>
          </p:cNvPr>
          <p:cNvSpPr txBox="1"/>
          <p:nvPr/>
        </p:nvSpPr>
        <p:spPr>
          <a:xfrm>
            <a:off x="8562109" y="4337189"/>
            <a:ext cx="20938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223,2 : 36 = 6,2</a:t>
            </a:r>
          </a:p>
          <a:p>
            <a:r>
              <a:rPr lang="sl-SI" sz="2400" dirty="0"/>
              <a:t>    7 2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2E694DF1-1FC8-8977-EA6F-2873EE06A3B8}"/>
              </a:ext>
            </a:extLst>
          </p:cNvPr>
          <p:cNvSpPr txBox="1"/>
          <p:nvPr/>
        </p:nvSpPr>
        <p:spPr>
          <a:xfrm>
            <a:off x="3624821" y="3951593"/>
            <a:ext cx="6399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6,2</a:t>
            </a:r>
          </a:p>
        </p:txBody>
      </p:sp>
      <p:cxnSp>
        <p:nvCxnSpPr>
          <p:cNvPr id="36" name="Raven povezovalnik 35">
            <a:extLst>
              <a:ext uri="{FF2B5EF4-FFF2-40B4-BE49-F238E27FC236}">
                <a16:creationId xmlns:a16="http://schemas.microsoft.com/office/drawing/2014/main" id="{40CFFD4A-B344-323B-560C-CA3890D00226}"/>
              </a:ext>
            </a:extLst>
          </p:cNvPr>
          <p:cNvCxnSpPr/>
          <p:nvPr/>
        </p:nvCxnSpPr>
        <p:spPr>
          <a:xfrm flipV="1">
            <a:off x="835495" y="5644577"/>
            <a:ext cx="9121304" cy="638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F597C5A5-0827-EBF7-A05B-0084AE13C8F9}"/>
              </a:ext>
            </a:extLst>
          </p:cNvPr>
          <p:cNvSpPr txBox="1"/>
          <p:nvPr/>
        </p:nvSpPr>
        <p:spPr>
          <a:xfrm>
            <a:off x="4658101" y="5002151"/>
            <a:ext cx="5198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/>
              <a:t>Znak – prepišemo, ker potenca ni zapisana v oklepaju.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65134A84-BE30-8380-2457-80BC8785E076}"/>
              </a:ext>
            </a:extLst>
          </p:cNvPr>
          <p:cNvSpPr txBox="1"/>
          <p:nvPr/>
        </p:nvSpPr>
        <p:spPr>
          <a:xfrm>
            <a:off x="2827739" y="501465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–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675A9161-18D9-520E-C5CF-CC2BD27A7F49}"/>
              </a:ext>
            </a:extLst>
          </p:cNvPr>
          <p:cNvSpPr txBox="1"/>
          <p:nvPr/>
        </p:nvSpPr>
        <p:spPr>
          <a:xfrm>
            <a:off x="3196617" y="500220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32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CAE3C4B4-FE73-6DF6-B239-FADC19F44735}"/>
              </a:ext>
            </a:extLst>
          </p:cNvPr>
          <p:cNvSpPr txBox="1"/>
          <p:nvPr/>
        </p:nvSpPr>
        <p:spPr>
          <a:xfrm>
            <a:off x="4747188" y="5305966"/>
            <a:ext cx="1713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/>
              <a:t>2 ·2 ·2 ·2· 2 · 2 =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PoljeZBesedilom 42">
                <a:extLst>
                  <a:ext uri="{FF2B5EF4-FFF2-40B4-BE49-F238E27FC236}">
                    <a16:creationId xmlns:a16="http://schemas.microsoft.com/office/drawing/2014/main" id="{9DBBE385-50DC-B3B3-2B8E-003C51C2D04D}"/>
                  </a:ext>
                </a:extLst>
              </p:cNvPr>
              <p:cNvSpPr txBox="1"/>
              <p:nvPr/>
            </p:nvSpPr>
            <p:spPr>
              <a:xfrm>
                <a:off x="3070419" y="5855993"/>
                <a:ext cx="1054922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17</m:t>
                          </m:r>
                        </m:num>
                        <m:den>
                          <m:r>
                            <a:rPr lang="sl-SI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19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43" name="PoljeZBesedilom 42">
                <a:extLst>
                  <a:ext uri="{FF2B5EF4-FFF2-40B4-BE49-F238E27FC236}">
                    <a16:creationId xmlns:a16="http://schemas.microsoft.com/office/drawing/2014/main" id="{9DBBE385-50DC-B3B3-2B8E-003C51C2D0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419" y="5855993"/>
                <a:ext cx="1054922" cy="89896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5967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34" grpId="0"/>
      <p:bldP spid="35" grpId="0"/>
      <p:bldP spid="39" grpId="0"/>
      <p:bldP spid="40" grpId="0"/>
      <p:bldP spid="41" grpId="0"/>
      <p:bldP spid="42" grpId="0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06C5C598-FF10-4467-DBBD-6D84C01F8B4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3647" r="77836" b="45994"/>
          <a:stretch/>
        </p:blipFill>
        <p:spPr>
          <a:xfrm>
            <a:off x="360970" y="1974206"/>
            <a:ext cx="2132847" cy="711250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8F70994E-439D-FE68-01BA-B8DA05E05F0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943" b="76505"/>
          <a:stretch/>
        </p:blipFill>
        <p:spPr>
          <a:xfrm>
            <a:off x="360969" y="340337"/>
            <a:ext cx="8958521" cy="1480141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422E7C3F-7C7F-8A0A-45BE-90E7866751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2919" r="76104" b="18826"/>
          <a:stretch/>
        </p:blipFill>
        <p:spPr>
          <a:xfrm>
            <a:off x="304742" y="2959849"/>
            <a:ext cx="2432102" cy="599450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ECCF5CDC-A4B1-9AC8-77F9-8D28B16EA42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4995" r="69361" b="57537"/>
          <a:stretch/>
        </p:blipFill>
        <p:spPr>
          <a:xfrm>
            <a:off x="502337" y="5139728"/>
            <a:ext cx="2619553" cy="510254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0B593222-F07F-75FF-02B5-F137D820427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2847" r="73027" b="88627"/>
          <a:stretch/>
        </p:blipFill>
        <p:spPr>
          <a:xfrm>
            <a:off x="502337" y="3843066"/>
            <a:ext cx="2322896" cy="910333"/>
          </a:xfrm>
          <a:prstGeom prst="rect">
            <a:avLst/>
          </a:prstGeom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D3344DC2-8842-E3D0-02F8-23F5BB772ED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12" t="65547" r="55268" b="24251"/>
          <a:stretch/>
        </p:blipFill>
        <p:spPr>
          <a:xfrm>
            <a:off x="366444" y="5671127"/>
            <a:ext cx="3472873" cy="637394"/>
          </a:xfrm>
          <a:prstGeom prst="rect">
            <a:avLst/>
          </a:prstGeom>
        </p:spPr>
      </p:pic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955B0001-6560-5736-541D-51723B28AF84}"/>
              </a:ext>
            </a:extLst>
          </p:cNvPr>
          <p:cNvSpPr txBox="1"/>
          <p:nvPr/>
        </p:nvSpPr>
        <p:spPr>
          <a:xfrm>
            <a:off x="6645897" y="1300899"/>
            <a:ext cx="46835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rgbClr val="7030A0"/>
                </a:solidFill>
              </a:rPr>
              <a:t>Število je deljivo z 2, če so enice 0, 2, 4, 6, 8.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BB0510CE-77C5-E793-AC04-D4AA0CAB474F}"/>
              </a:ext>
            </a:extLst>
          </p:cNvPr>
          <p:cNvSpPr txBox="1"/>
          <p:nvPr/>
        </p:nvSpPr>
        <p:spPr>
          <a:xfrm>
            <a:off x="2493817" y="1186873"/>
            <a:ext cx="33539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Odgovor: 0, 2, 4, 6, 8.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940CB888-EED7-2D6F-E58C-1C7AF299A1A3}"/>
              </a:ext>
            </a:extLst>
          </p:cNvPr>
          <p:cNvSpPr txBox="1"/>
          <p:nvPr/>
        </p:nvSpPr>
        <p:spPr>
          <a:xfrm>
            <a:off x="6421225" y="1946611"/>
            <a:ext cx="51846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Število je deljivo s 3, če je vsota števk deljiva s 3. </a:t>
            </a:r>
          </a:p>
        </p:txBody>
      </p: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F3A4AC7A-E959-7689-CA57-D4A8102DD826}"/>
              </a:ext>
            </a:extLst>
          </p:cNvPr>
          <p:cNvCxnSpPr/>
          <p:nvPr/>
        </p:nvCxnSpPr>
        <p:spPr>
          <a:xfrm>
            <a:off x="678730" y="1710093"/>
            <a:ext cx="107277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en povezovalnik 15">
            <a:extLst>
              <a:ext uri="{FF2B5EF4-FFF2-40B4-BE49-F238E27FC236}">
                <a16:creationId xmlns:a16="http://schemas.microsoft.com/office/drawing/2014/main" id="{D29DAB56-9E45-328D-D37F-CCB263B61E52}"/>
              </a:ext>
            </a:extLst>
          </p:cNvPr>
          <p:cNvCxnSpPr/>
          <p:nvPr/>
        </p:nvCxnSpPr>
        <p:spPr>
          <a:xfrm>
            <a:off x="831130" y="1862493"/>
            <a:ext cx="107277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ovezovalnik 16">
            <a:extLst>
              <a:ext uri="{FF2B5EF4-FFF2-40B4-BE49-F238E27FC236}">
                <a16:creationId xmlns:a16="http://schemas.microsoft.com/office/drawing/2014/main" id="{C7679445-FE87-07CB-6EDD-23F9C7AE4F2C}"/>
              </a:ext>
            </a:extLst>
          </p:cNvPr>
          <p:cNvCxnSpPr/>
          <p:nvPr/>
        </p:nvCxnSpPr>
        <p:spPr>
          <a:xfrm>
            <a:off x="502337" y="3094893"/>
            <a:ext cx="107277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D0CBA9CF-5105-CD41-68C0-5C435A1DA094}"/>
              </a:ext>
            </a:extLst>
          </p:cNvPr>
          <p:cNvSpPr txBox="1"/>
          <p:nvPr/>
        </p:nvSpPr>
        <p:spPr>
          <a:xfrm>
            <a:off x="6523349" y="2200005"/>
            <a:ext cx="2868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i="1" dirty="0">
                <a:solidFill>
                  <a:srgbClr val="0070C0"/>
                </a:solidFill>
              </a:rPr>
              <a:t>9 +0+5+2+0+1+9 = 26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6CC07CE5-5427-EA63-FC4E-C9219DA7D2BC}"/>
              </a:ext>
            </a:extLst>
          </p:cNvPr>
          <p:cNvSpPr txBox="1"/>
          <p:nvPr/>
        </p:nvSpPr>
        <p:spPr>
          <a:xfrm>
            <a:off x="2562512" y="1942267"/>
            <a:ext cx="27319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Odgovor: 1, 4, 7.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10AC6C7A-7B92-FF35-34FB-EAA0AC5E7FF7}"/>
              </a:ext>
            </a:extLst>
          </p:cNvPr>
          <p:cNvSpPr txBox="1"/>
          <p:nvPr/>
        </p:nvSpPr>
        <p:spPr>
          <a:xfrm>
            <a:off x="6421225" y="2626278"/>
            <a:ext cx="13580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26 + </a:t>
            </a:r>
            <a:r>
              <a:rPr lang="sl-SI" sz="2400" b="1" i="1" dirty="0">
                <a:solidFill>
                  <a:srgbClr val="0070C0"/>
                </a:solidFill>
              </a:rPr>
              <a:t>1 </a:t>
            </a:r>
            <a:r>
              <a:rPr lang="sl-SI" sz="2000" i="1" dirty="0">
                <a:solidFill>
                  <a:srgbClr val="0070C0"/>
                </a:solidFill>
              </a:rPr>
              <a:t>= 27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F6E5601C-2F59-D167-1708-F6BBDFFB8A75}"/>
              </a:ext>
            </a:extLst>
          </p:cNvPr>
          <p:cNvSpPr txBox="1"/>
          <p:nvPr/>
        </p:nvSpPr>
        <p:spPr>
          <a:xfrm>
            <a:off x="7957395" y="2591212"/>
            <a:ext cx="13580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26 + </a:t>
            </a:r>
            <a:r>
              <a:rPr lang="sl-SI" sz="2400" b="1" i="1" dirty="0">
                <a:solidFill>
                  <a:srgbClr val="0070C0"/>
                </a:solidFill>
              </a:rPr>
              <a:t>4 </a:t>
            </a:r>
            <a:r>
              <a:rPr lang="sl-SI" sz="2000" i="1" dirty="0">
                <a:solidFill>
                  <a:srgbClr val="0070C0"/>
                </a:solidFill>
              </a:rPr>
              <a:t>= 30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29A63378-19E2-295E-B515-88D8144E86E4}"/>
              </a:ext>
            </a:extLst>
          </p:cNvPr>
          <p:cNvSpPr txBox="1"/>
          <p:nvPr/>
        </p:nvSpPr>
        <p:spPr>
          <a:xfrm>
            <a:off x="9493565" y="2575960"/>
            <a:ext cx="1472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26 + </a:t>
            </a:r>
            <a:r>
              <a:rPr lang="sl-SI" sz="2400" b="1" i="1" dirty="0">
                <a:solidFill>
                  <a:srgbClr val="0070C0"/>
                </a:solidFill>
              </a:rPr>
              <a:t>7 </a:t>
            </a:r>
            <a:r>
              <a:rPr lang="sl-SI" sz="2000" i="1" dirty="0">
                <a:solidFill>
                  <a:srgbClr val="0070C0"/>
                </a:solidFill>
              </a:rPr>
              <a:t>= 33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0516985D-AB4C-10B7-8CF9-3B722ACA37D0}"/>
              </a:ext>
            </a:extLst>
          </p:cNvPr>
          <p:cNvSpPr txBox="1"/>
          <p:nvPr/>
        </p:nvSpPr>
        <p:spPr>
          <a:xfrm>
            <a:off x="6096000" y="3145211"/>
            <a:ext cx="4170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rgbClr val="C00000"/>
                </a:solidFill>
              </a:rPr>
              <a:t>Število je deljivo s 5, če so enice 0 ali 5.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994062B2-27F2-C89C-E104-96EBA632E4BD}"/>
              </a:ext>
            </a:extLst>
          </p:cNvPr>
          <p:cNvSpPr txBox="1"/>
          <p:nvPr/>
        </p:nvSpPr>
        <p:spPr>
          <a:xfrm>
            <a:off x="2698556" y="3014934"/>
            <a:ext cx="2281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C00000"/>
                </a:solidFill>
              </a:rPr>
              <a:t>Odgovor: 0, 5.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524EFF48-6DFB-25A0-2CA0-AF237D38E6A0}"/>
              </a:ext>
            </a:extLst>
          </p:cNvPr>
          <p:cNvSpPr txBox="1"/>
          <p:nvPr/>
        </p:nvSpPr>
        <p:spPr>
          <a:xfrm>
            <a:off x="5781760" y="3825313"/>
            <a:ext cx="51846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chemeClr val="accent6">
                    <a:lumMod val="75000"/>
                  </a:schemeClr>
                </a:solidFill>
              </a:rPr>
              <a:t>Število je deljivo z 9, če je vsota števk deljiva z 9. 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DD6324B3-56A2-DC7F-AA9D-53A077CF6F0D}"/>
              </a:ext>
            </a:extLst>
          </p:cNvPr>
          <p:cNvSpPr txBox="1"/>
          <p:nvPr/>
        </p:nvSpPr>
        <p:spPr>
          <a:xfrm>
            <a:off x="5760080" y="4175492"/>
            <a:ext cx="2868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i="1" dirty="0">
                <a:solidFill>
                  <a:schemeClr val="accent6">
                    <a:lumMod val="75000"/>
                  </a:schemeClr>
                </a:solidFill>
              </a:rPr>
              <a:t>9 +0+5+2+0+1+9 = 26</a:t>
            </a:r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BEA097C8-A50C-2785-83F1-62891144F2F5}"/>
              </a:ext>
            </a:extLst>
          </p:cNvPr>
          <p:cNvSpPr txBox="1"/>
          <p:nvPr/>
        </p:nvSpPr>
        <p:spPr>
          <a:xfrm>
            <a:off x="8814533" y="4269427"/>
            <a:ext cx="13580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chemeClr val="accent6">
                    <a:lumMod val="75000"/>
                  </a:schemeClr>
                </a:solidFill>
              </a:rPr>
              <a:t>26 + </a:t>
            </a:r>
            <a:r>
              <a:rPr lang="sl-SI" sz="2400" b="1" i="1" dirty="0">
                <a:solidFill>
                  <a:schemeClr val="accent6">
                    <a:lumMod val="75000"/>
                  </a:schemeClr>
                </a:solidFill>
              </a:rPr>
              <a:t>1 </a:t>
            </a:r>
            <a:r>
              <a:rPr lang="sl-SI" sz="2000" i="1" dirty="0">
                <a:solidFill>
                  <a:schemeClr val="accent6">
                    <a:lumMod val="75000"/>
                  </a:schemeClr>
                </a:solidFill>
              </a:rPr>
              <a:t>= 27</a:t>
            </a: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26A33091-40D6-ED13-8C0F-50CD34E3F2EB}"/>
              </a:ext>
            </a:extLst>
          </p:cNvPr>
          <p:cNvSpPr txBox="1"/>
          <p:nvPr/>
        </p:nvSpPr>
        <p:spPr>
          <a:xfrm>
            <a:off x="2787734" y="4008414"/>
            <a:ext cx="19240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chemeClr val="accent6">
                    <a:lumMod val="75000"/>
                  </a:schemeClr>
                </a:solidFill>
              </a:rPr>
              <a:t>Odgovor: 1.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02438D6C-5FD6-37FC-63A7-72DCA0E75576}"/>
              </a:ext>
            </a:extLst>
          </p:cNvPr>
          <p:cNvSpPr txBox="1"/>
          <p:nvPr/>
        </p:nvSpPr>
        <p:spPr>
          <a:xfrm>
            <a:off x="5586021" y="5070381"/>
            <a:ext cx="38708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rgbClr val="7030A0"/>
                </a:solidFill>
              </a:rPr>
              <a:t>Število je deljivo z 10, če so enice 0.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42212340-F353-5190-5FB9-2F8DA6E4DF76}"/>
              </a:ext>
            </a:extLst>
          </p:cNvPr>
          <p:cNvSpPr txBox="1"/>
          <p:nvPr/>
        </p:nvSpPr>
        <p:spPr>
          <a:xfrm>
            <a:off x="2966468" y="5033881"/>
            <a:ext cx="19240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Odgovor: 0.</a:t>
            </a:r>
          </a:p>
        </p:txBody>
      </p:sp>
      <p:cxnSp>
        <p:nvCxnSpPr>
          <p:cNvPr id="31" name="Raven povezovalnik 30">
            <a:extLst>
              <a:ext uri="{FF2B5EF4-FFF2-40B4-BE49-F238E27FC236}">
                <a16:creationId xmlns:a16="http://schemas.microsoft.com/office/drawing/2014/main" id="{CDBB5777-A2EF-8510-8883-0C5EB996A37D}"/>
              </a:ext>
            </a:extLst>
          </p:cNvPr>
          <p:cNvCxnSpPr/>
          <p:nvPr/>
        </p:nvCxnSpPr>
        <p:spPr>
          <a:xfrm>
            <a:off x="601784" y="3728060"/>
            <a:ext cx="107277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en povezovalnik 31">
            <a:extLst>
              <a:ext uri="{FF2B5EF4-FFF2-40B4-BE49-F238E27FC236}">
                <a16:creationId xmlns:a16="http://schemas.microsoft.com/office/drawing/2014/main" id="{E83CFAAD-3D0F-BD63-A0D0-AF3C8AFAC610}"/>
              </a:ext>
            </a:extLst>
          </p:cNvPr>
          <p:cNvCxnSpPr/>
          <p:nvPr/>
        </p:nvCxnSpPr>
        <p:spPr>
          <a:xfrm>
            <a:off x="601783" y="4754418"/>
            <a:ext cx="107277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ven povezovalnik 32">
            <a:extLst>
              <a:ext uri="{FF2B5EF4-FFF2-40B4-BE49-F238E27FC236}">
                <a16:creationId xmlns:a16="http://schemas.microsoft.com/office/drawing/2014/main" id="{E980FB5E-78AB-D16E-FFFA-0E18B28FF4DC}"/>
              </a:ext>
            </a:extLst>
          </p:cNvPr>
          <p:cNvCxnSpPr/>
          <p:nvPr/>
        </p:nvCxnSpPr>
        <p:spPr>
          <a:xfrm>
            <a:off x="502337" y="5671127"/>
            <a:ext cx="107277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409B33EE-79DD-B464-AF93-EBE9620288AA}"/>
              </a:ext>
            </a:extLst>
          </p:cNvPr>
          <p:cNvSpPr txBox="1"/>
          <p:nvPr/>
        </p:nvSpPr>
        <p:spPr>
          <a:xfrm>
            <a:off x="4604409" y="5557101"/>
            <a:ext cx="12490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9052019</a:t>
            </a:r>
            <a:r>
              <a:rPr lang="sl-SI" sz="2400" b="1" i="1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AD707A6D-9B52-E2B0-4DB9-14D744B30A14}"/>
              </a:ext>
            </a:extLst>
          </p:cNvPr>
          <p:cNvSpPr txBox="1"/>
          <p:nvPr/>
        </p:nvSpPr>
        <p:spPr>
          <a:xfrm>
            <a:off x="4511020" y="6116528"/>
            <a:ext cx="12490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9052019</a:t>
            </a:r>
            <a:r>
              <a:rPr lang="sl-SI" sz="2400" b="1" i="1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36433671-363C-E992-EA98-A9AD3EED9B99}"/>
              </a:ext>
            </a:extLst>
          </p:cNvPr>
          <p:cNvSpPr txBox="1"/>
          <p:nvPr/>
        </p:nvSpPr>
        <p:spPr>
          <a:xfrm>
            <a:off x="6925818" y="5528159"/>
            <a:ext cx="12490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9052019</a:t>
            </a:r>
            <a:r>
              <a:rPr lang="sl-SI" sz="2400" b="1" i="1" dirty="0">
                <a:solidFill>
                  <a:srgbClr val="0070C0"/>
                </a:solidFill>
              </a:rPr>
              <a:t>4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B4D42701-77BC-969C-183A-90A5BF6EFF83}"/>
              </a:ext>
            </a:extLst>
          </p:cNvPr>
          <p:cNvSpPr txBox="1"/>
          <p:nvPr/>
        </p:nvSpPr>
        <p:spPr>
          <a:xfrm>
            <a:off x="6910148" y="6156366"/>
            <a:ext cx="12490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9052019</a:t>
            </a:r>
            <a:r>
              <a:rPr lang="sl-SI" sz="2400" b="1" i="1" dirty="0">
                <a:solidFill>
                  <a:srgbClr val="0070C0"/>
                </a:solidFill>
              </a:rPr>
              <a:t>6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46DC3945-5F90-1BE8-D532-5A8002801E11}"/>
              </a:ext>
            </a:extLst>
          </p:cNvPr>
          <p:cNvSpPr txBox="1"/>
          <p:nvPr/>
        </p:nvSpPr>
        <p:spPr>
          <a:xfrm>
            <a:off x="9439607" y="5801867"/>
            <a:ext cx="12490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rgbClr val="0070C0"/>
                </a:solidFill>
              </a:rPr>
              <a:t>9052019</a:t>
            </a:r>
            <a:r>
              <a:rPr lang="sl-SI" sz="2400" b="1" i="1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81DAAF96-47C3-A998-FC3A-89A532A3AED4}"/>
              </a:ext>
            </a:extLst>
          </p:cNvPr>
          <p:cNvSpPr txBox="1"/>
          <p:nvPr/>
        </p:nvSpPr>
        <p:spPr>
          <a:xfrm>
            <a:off x="4216350" y="5836563"/>
            <a:ext cx="2251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Vsota 26, ni deljivo s 3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BEE0D6FA-8F6D-E0DC-4D08-28F6549A3809}"/>
              </a:ext>
            </a:extLst>
          </p:cNvPr>
          <p:cNvSpPr txBox="1"/>
          <p:nvPr/>
        </p:nvSpPr>
        <p:spPr>
          <a:xfrm>
            <a:off x="4216350" y="6446343"/>
            <a:ext cx="2251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Vsota 28, ni deljivo s 3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CFB4A097-E00E-773B-806B-75310698B338}"/>
              </a:ext>
            </a:extLst>
          </p:cNvPr>
          <p:cNvSpPr txBox="1"/>
          <p:nvPr/>
        </p:nvSpPr>
        <p:spPr>
          <a:xfrm>
            <a:off x="6523349" y="5820489"/>
            <a:ext cx="2187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Vsota 30,je deljivo s 3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A7C23F01-C05F-CB58-FE7C-C800744C07DA}"/>
              </a:ext>
            </a:extLst>
          </p:cNvPr>
          <p:cNvSpPr txBox="1"/>
          <p:nvPr/>
        </p:nvSpPr>
        <p:spPr>
          <a:xfrm>
            <a:off x="6623901" y="6492471"/>
            <a:ext cx="2251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Vsota 32, ni deljivo s 3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D5ECF9D6-A44D-F34E-A548-530978A6228D}"/>
              </a:ext>
            </a:extLst>
          </p:cNvPr>
          <p:cNvSpPr txBox="1"/>
          <p:nvPr/>
        </p:nvSpPr>
        <p:spPr>
          <a:xfrm>
            <a:off x="9031452" y="6189821"/>
            <a:ext cx="2251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70C0"/>
                </a:solidFill>
              </a:rPr>
              <a:t>Vsota 34, ni deljivo s 3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3A8E17AA-EC3C-A0A6-4E2F-773026A2C9DE}"/>
              </a:ext>
            </a:extLst>
          </p:cNvPr>
          <p:cNvSpPr txBox="1"/>
          <p:nvPr/>
        </p:nvSpPr>
        <p:spPr>
          <a:xfrm>
            <a:off x="890342" y="6230861"/>
            <a:ext cx="20875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Odgovor:   4.</a:t>
            </a:r>
          </a:p>
        </p:txBody>
      </p:sp>
    </p:spTree>
    <p:extLst>
      <p:ext uri="{BB962C8B-B14F-4D97-AF65-F5344CB8AC3E}">
        <p14:creationId xmlns:p14="http://schemas.microsoft.com/office/powerpoint/2010/main" val="189521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D3B1C598-93E6-624A-1F3A-42E301435A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66" y="101600"/>
            <a:ext cx="5708934" cy="6858000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CD5CC1A5-19C3-0E70-C66C-C4CD64ADE19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321" t="46367" r="25571" b="3633"/>
          <a:stretch/>
        </p:blipFill>
        <p:spPr>
          <a:xfrm>
            <a:off x="6003637" y="427182"/>
            <a:ext cx="5522862" cy="2414924"/>
          </a:xfrm>
          <a:prstGeom prst="rect">
            <a:avLst/>
          </a:prstGeom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6498B9BF-CEAC-0CBC-8914-6373B937B966}"/>
              </a:ext>
            </a:extLst>
          </p:cNvPr>
          <p:cNvSpPr txBox="1"/>
          <p:nvPr/>
        </p:nvSpPr>
        <p:spPr>
          <a:xfrm>
            <a:off x="4341091" y="2401454"/>
            <a:ext cx="6383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C00000"/>
                </a:solidFill>
              </a:rPr>
              <a:t>1 h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C4433F58-EA32-DF8D-0244-EE394872A900}"/>
              </a:ext>
            </a:extLst>
          </p:cNvPr>
          <p:cNvSpPr txBox="1"/>
          <p:nvPr/>
        </p:nvSpPr>
        <p:spPr>
          <a:xfrm>
            <a:off x="6317672" y="3733271"/>
            <a:ext cx="4384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rgbClr val="0070C0"/>
                </a:solidFill>
              </a:rPr>
              <a:t>b</a:t>
            </a:r>
            <a:r>
              <a:rPr lang="sl-SI" sz="2000" i="1" dirty="0">
                <a:solidFill>
                  <a:srgbClr val="0070C0"/>
                </a:solidFill>
              </a:rPr>
              <a:t>) 2,5 h = 150 min ;   1h 30 min = 90 min 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6D4CDEA3-BD62-283E-CF5C-3A3C2EE282A1}"/>
              </a:ext>
            </a:extLst>
          </p:cNvPr>
          <p:cNvSpPr txBox="1"/>
          <p:nvPr/>
        </p:nvSpPr>
        <p:spPr>
          <a:xfrm>
            <a:off x="4770581" y="3167390"/>
            <a:ext cx="13869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240 min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DEEF534F-B058-414D-96DA-B00C1C698EBA}"/>
              </a:ext>
            </a:extLst>
          </p:cNvPr>
          <p:cNvSpPr txBox="1"/>
          <p:nvPr/>
        </p:nvSpPr>
        <p:spPr>
          <a:xfrm>
            <a:off x="4285948" y="3671716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i="1" dirty="0">
                <a:solidFill>
                  <a:srgbClr val="0070C0"/>
                </a:solidFill>
              </a:rPr>
              <a:t>ali</a:t>
            </a:r>
            <a:r>
              <a:rPr lang="sl-SI" sz="2800" b="1" dirty="0">
                <a:solidFill>
                  <a:srgbClr val="0070C0"/>
                </a:solidFill>
              </a:rPr>
              <a:t> 4 h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7260E28D-1270-9907-D375-369B465A3455}"/>
              </a:ext>
            </a:extLst>
          </p:cNvPr>
          <p:cNvSpPr txBox="1"/>
          <p:nvPr/>
        </p:nvSpPr>
        <p:spPr>
          <a:xfrm>
            <a:off x="4660233" y="1080497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rgbClr val="00B050"/>
                </a:solidFill>
              </a:rPr>
              <a:t>360 min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F59350ED-EC84-2F4B-E20E-172A41ECA1E2}"/>
              </a:ext>
            </a:extLst>
          </p:cNvPr>
          <p:cNvSpPr txBox="1"/>
          <p:nvPr/>
        </p:nvSpPr>
        <p:spPr>
          <a:xfrm>
            <a:off x="4619760" y="1407512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rgbClr val="00B050"/>
                </a:solidFill>
              </a:rPr>
              <a:t>240 min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DA64154D-306A-F748-BE70-A3360D6D1DA5}"/>
              </a:ext>
            </a:extLst>
          </p:cNvPr>
          <p:cNvSpPr txBox="1"/>
          <p:nvPr/>
        </p:nvSpPr>
        <p:spPr>
          <a:xfrm>
            <a:off x="4639996" y="1723387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rgbClr val="00B050"/>
                </a:solidFill>
              </a:rPr>
              <a:t>450 min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9F7D5E21-CAFC-8385-E19C-E2B3D7B921E9}"/>
              </a:ext>
            </a:extLst>
          </p:cNvPr>
          <p:cNvSpPr txBox="1"/>
          <p:nvPr/>
        </p:nvSpPr>
        <p:spPr>
          <a:xfrm>
            <a:off x="4661688" y="1996945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rgbClr val="00B050"/>
                </a:solidFill>
              </a:rPr>
              <a:t>240 min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2A798769-4A83-7A59-9898-34A5022009F8}"/>
              </a:ext>
            </a:extLst>
          </p:cNvPr>
          <p:cNvSpPr txBox="1"/>
          <p:nvPr/>
        </p:nvSpPr>
        <p:spPr>
          <a:xfrm>
            <a:off x="4527088" y="4437652"/>
            <a:ext cx="13620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00B050"/>
                </a:solidFill>
              </a:rPr>
              <a:t>Andreja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8E2EADA7-458D-24B4-5DB5-3CFC0F6FC1E2}"/>
              </a:ext>
            </a:extLst>
          </p:cNvPr>
          <p:cNvSpPr txBox="1"/>
          <p:nvPr/>
        </p:nvSpPr>
        <p:spPr>
          <a:xfrm>
            <a:off x="6157499" y="5209077"/>
            <a:ext cx="23030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FF0000"/>
                </a:solidFill>
              </a:rPr>
              <a:t>d</a:t>
            </a:r>
            <a:r>
              <a:rPr lang="sl-SI" sz="2000" i="1" dirty="0">
                <a:solidFill>
                  <a:srgbClr val="FF0000"/>
                </a:solidFill>
              </a:rPr>
              <a:t>)    Miro    30 min</a:t>
            </a:r>
          </a:p>
          <a:p>
            <a:r>
              <a:rPr lang="sl-SI" sz="2000" i="1" dirty="0">
                <a:solidFill>
                  <a:srgbClr val="FF0000"/>
                </a:solidFill>
              </a:rPr>
              <a:t> + Alenka    30 min</a:t>
            </a:r>
          </a:p>
          <a:p>
            <a:r>
              <a:rPr lang="sl-SI" sz="2000" i="1" dirty="0">
                <a:solidFill>
                  <a:srgbClr val="FF0000"/>
                </a:solidFill>
              </a:rPr>
              <a:t>+ </a:t>
            </a:r>
            <a:r>
              <a:rPr lang="sl-SI" sz="2000" i="1" u="sng" dirty="0">
                <a:solidFill>
                  <a:srgbClr val="FF0000"/>
                </a:solidFill>
              </a:rPr>
              <a:t>Andreja 180 min</a:t>
            </a:r>
          </a:p>
          <a:p>
            <a:r>
              <a:rPr lang="sl-SI" sz="2000" i="1" u="sng" dirty="0">
                <a:solidFill>
                  <a:srgbClr val="FF0000"/>
                </a:solidFill>
              </a:rPr>
              <a:t>                   240 min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68E874E0-8D64-972B-C727-01D4D10FA20C}"/>
              </a:ext>
            </a:extLst>
          </p:cNvPr>
          <p:cNvSpPr txBox="1"/>
          <p:nvPr/>
        </p:nvSpPr>
        <p:spPr>
          <a:xfrm>
            <a:off x="8589818" y="5409131"/>
            <a:ext cx="16289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i="1" dirty="0">
                <a:solidFill>
                  <a:srgbClr val="FF0000"/>
                </a:solidFill>
              </a:rPr>
              <a:t>240 : 4 = 60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47884757-E983-96AD-D20F-14E3E9ED111E}"/>
              </a:ext>
            </a:extLst>
          </p:cNvPr>
          <p:cNvSpPr txBox="1"/>
          <p:nvPr/>
        </p:nvSpPr>
        <p:spPr>
          <a:xfrm>
            <a:off x="2235200" y="6417172"/>
            <a:ext cx="21788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FF0000"/>
                </a:solidFill>
              </a:rPr>
              <a:t>60 min ali 1 h</a:t>
            </a:r>
          </a:p>
        </p:txBody>
      </p:sp>
      <p:sp>
        <p:nvSpPr>
          <p:cNvPr id="16" name="Pravokotnik 15">
            <a:extLst>
              <a:ext uri="{FF2B5EF4-FFF2-40B4-BE49-F238E27FC236}">
                <a16:creationId xmlns:a16="http://schemas.microsoft.com/office/drawing/2014/main" id="{377078C1-C981-B961-49A4-5DB8ED2B453D}"/>
              </a:ext>
            </a:extLst>
          </p:cNvPr>
          <p:cNvSpPr/>
          <p:nvPr/>
        </p:nvSpPr>
        <p:spPr>
          <a:xfrm>
            <a:off x="2613891" y="1154545"/>
            <a:ext cx="947695" cy="1136073"/>
          </a:xfrm>
          <a:prstGeom prst="rect">
            <a:avLst/>
          </a:prstGeom>
          <a:solidFill>
            <a:srgbClr val="7030A0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3E16C7A1-22B4-9FCE-20A6-2B8132E7E0B4}"/>
              </a:ext>
            </a:extLst>
          </p:cNvPr>
          <p:cNvSpPr txBox="1"/>
          <p:nvPr/>
        </p:nvSpPr>
        <p:spPr>
          <a:xfrm>
            <a:off x="6515093" y="803498"/>
            <a:ext cx="44999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i="1" dirty="0">
                <a:solidFill>
                  <a:srgbClr val="7030A0"/>
                </a:solidFill>
              </a:rPr>
              <a:t>180 min, 60 min, 150 min, 150 min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D1D06996-DD1E-F6EB-17A7-70B2AB3A55F4}"/>
              </a:ext>
            </a:extLst>
          </p:cNvPr>
          <p:cNvSpPr txBox="1"/>
          <p:nvPr/>
        </p:nvSpPr>
        <p:spPr>
          <a:xfrm>
            <a:off x="6490254" y="1218996"/>
            <a:ext cx="44999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i="1" dirty="0">
                <a:solidFill>
                  <a:srgbClr val="7030A0"/>
                </a:solidFill>
              </a:rPr>
              <a:t>60 min, 150 min, 150 min, 180 min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DA74683E-10EB-A143-F1BA-231B60B7895E}"/>
              </a:ext>
            </a:extLst>
          </p:cNvPr>
          <p:cNvSpPr txBox="1"/>
          <p:nvPr/>
        </p:nvSpPr>
        <p:spPr>
          <a:xfrm>
            <a:off x="10533835" y="216604"/>
            <a:ext cx="13869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150 min</a:t>
            </a:r>
          </a:p>
        </p:txBody>
      </p:sp>
      <p:sp>
        <p:nvSpPr>
          <p:cNvPr id="20" name="Pravokotnik 19">
            <a:extLst>
              <a:ext uri="{FF2B5EF4-FFF2-40B4-BE49-F238E27FC236}">
                <a16:creationId xmlns:a16="http://schemas.microsoft.com/office/drawing/2014/main" id="{E0C82220-3554-F637-4874-473BE6BA8323}"/>
              </a:ext>
            </a:extLst>
          </p:cNvPr>
          <p:cNvSpPr/>
          <p:nvPr/>
        </p:nvSpPr>
        <p:spPr>
          <a:xfrm>
            <a:off x="3561586" y="1154545"/>
            <a:ext cx="724362" cy="1136073"/>
          </a:xfrm>
          <a:prstGeom prst="rect">
            <a:avLst/>
          </a:prstGeom>
          <a:solidFill>
            <a:schemeClr val="accent2">
              <a:lumMod val="50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25EDE2ED-D74B-B311-B6AF-5140D68F927E}"/>
              </a:ext>
            </a:extLst>
          </p:cNvPr>
          <p:cNvSpPr txBox="1"/>
          <p:nvPr/>
        </p:nvSpPr>
        <p:spPr>
          <a:xfrm>
            <a:off x="6515093" y="2321965"/>
            <a:ext cx="44999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i="1" dirty="0">
                <a:solidFill>
                  <a:schemeClr val="accent2">
                    <a:lumMod val="50000"/>
                  </a:schemeClr>
                </a:solidFill>
              </a:rPr>
              <a:t>150 min, 150 min, 120 min, 90 min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A6604ABA-1458-B0E4-3F14-83B9364BA502}"/>
              </a:ext>
            </a:extLst>
          </p:cNvPr>
          <p:cNvSpPr txBox="1"/>
          <p:nvPr/>
        </p:nvSpPr>
        <p:spPr>
          <a:xfrm>
            <a:off x="10490567" y="1650824"/>
            <a:ext cx="13869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chemeClr val="accent2">
                    <a:lumMod val="50000"/>
                  </a:schemeClr>
                </a:solidFill>
              </a:rPr>
              <a:t>150 min</a:t>
            </a:r>
          </a:p>
        </p:txBody>
      </p:sp>
      <p:sp>
        <p:nvSpPr>
          <p:cNvPr id="23" name="Pravokotnik 22">
            <a:extLst>
              <a:ext uri="{FF2B5EF4-FFF2-40B4-BE49-F238E27FC236}">
                <a16:creationId xmlns:a16="http://schemas.microsoft.com/office/drawing/2014/main" id="{B131CE34-F2D3-EC22-30E6-4F7378FE4C06}"/>
              </a:ext>
            </a:extLst>
          </p:cNvPr>
          <p:cNvSpPr/>
          <p:nvPr/>
        </p:nvSpPr>
        <p:spPr>
          <a:xfrm>
            <a:off x="7535917" y="1265163"/>
            <a:ext cx="2228193" cy="415498"/>
          </a:xfrm>
          <a:prstGeom prst="rect">
            <a:avLst/>
          </a:prstGeom>
          <a:solidFill>
            <a:srgbClr val="7030A0">
              <a:alpha val="32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4156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2" grpId="0"/>
      <p:bldP spid="4" grpId="0"/>
      <p:bldP spid="15" grpId="0"/>
      <p:bldP spid="16" grpId="0" animBg="1"/>
      <p:bldP spid="16" grpId="1" animBg="1"/>
      <p:bldP spid="17" grpId="0"/>
      <p:bldP spid="18" grpId="0"/>
      <p:bldP spid="19" grpId="0"/>
      <p:bldP spid="20" grpId="0" animBg="1"/>
      <p:bldP spid="21" grpId="0"/>
      <p:bldP spid="22" grpId="0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0045D1CB-3E63-009D-9299-D7DDCFB2EA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735" y="261588"/>
            <a:ext cx="4555573" cy="1271648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EB05984F-EE70-2AE6-8BDA-8C1FCAEE226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-86" b="69883"/>
          <a:stretch/>
        </p:blipFill>
        <p:spPr>
          <a:xfrm>
            <a:off x="587948" y="2650529"/>
            <a:ext cx="6430415" cy="561254"/>
          </a:xfrm>
          <a:prstGeom prst="rect">
            <a:avLst/>
          </a:prstGeom>
        </p:spPr>
      </p:pic>
      <p:sp>
        <p:nvSpPr>
          <p:cNvPr id="2" name="PoljeZBesedilom 1">
            <a:extLst>
              <a:ext uri="{FF2B5EF4-FFF2-40B4-BE49-F238E27FC236}">
                <a16:creationId xmlns:a16="http://schemas.microsoft.com/office/drawing/2014/main" id="{C3B7C790-7048-F2A8-6C56-327DC2BD36B6}"/>
              </a:ext>
            </a:extLst>
          </p:cNvPr>
          <p:cNvSpPr txBox="1"/>
          <p:nvPr/>
        </p:nvSpPr>
        <p:spPr>
          <a:xfrm>
            <a:off x="4608945" y="897412"/>
            <a:ext cx="3432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4a² - 12 a + 9 – ( a² - 25) = 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A962F4CF-CBA7-CC0C-18F7-67C56C713AF0}"/>
              </a:ext>
            </a:extLst>
          </p:cNvPr>
          <p:cNvSpPr txBox="1"/>
          <p:nvPr/>
        </p:nvSpPr>
        <p:spPr>
          <a:xfrm>
            <a:off x="4530436" y="1378881"/>
            <a:ext cx="3459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= 4a² - 12 a + 9 – a² + 25 = 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49154B2F-1B4A-F28A-164E-E0C748C954FA}"/>
              </a:ext>
            </a:extLst>
          </p:cNvPr>
          <p:cNvSpPr txBox="1"/>
          <p:nvPr/>
        </p:nvSpPr>
        <p:spPr>
          <a:xfrm>
            <a:off x="4608945" y="1911735"/>
            <a:ext cx="21771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= 3a² - 12 a + 34</a:t>
            </a:r>
          </a:p>
        </p:txBody>
      </p:sp>
      <p:cxnSp>
        <p:nvCxnSpPr>
          <p:cNvPr id="8" name="Raven povezovalnik 7">
            <a:extLst>
              <a:ext uri="{FF2B5EF4-FFF2-40B4-BE49-F238E27FC236}">
                <a16:creationId xmlns:a16="http://schemas.microsoft.com/office/drawing/2014/main" id="{E275E293-D60B-E0B0-9B9E-967C7988EA47}"/>
              </a:ext>
            </a:extLst>
          </p:cNvPr>
          <p:cNvCxnSpPr/>
          <p:nvPr/>
        </p:nvCxnSpPr>
        <p:spPr>
          <a:xfrm>
            <a:off x="4821382" y="2373400"/>
            <a:ext cx="196476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en povezovalnik 9">
            <a:extLst>
              <a:ext uri="{FF2B5EF4-FFF2-40B4-BE49-F238E27FC236}">
                <a16:creationId xmlns:a16="http://schemas.microsoft.com/office/drawing/2014/main" id="{1D46F334-B797-3F32-6516-0461C6A185E9}"/>
              </a:ext>
            </a:extLst>
          </p:cNvPr>
          <p:cNvCxnSpPr/>
          <p:nvPr/>
        </p:nvCxnSpPr>
        <p:spPr>
          <a:xfrm flipV="1">
            <a:off x="6096000" y="2662238"/>
            <a:ext cx="325821" cy="3857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E834AAD5-7DA4-272C-451F-1852FB61B346}"/>
              </a:ext>
            </a:extLst>
          </p:cNvPr>
          <p:cNvSpPr txBox="1"/>
          <p:nvPr/>
        </p:nvSpPr>
        <p:spPr>
          <a:xfrm>
            <a:off x="6396145" y="2650528"/>
            <a:ext cx="5405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· 6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5616399D-B284-3782-95C4-2E4FD20C2B2A}"/>
              </a:ext>
            </a:extLst>
          </p:cNvPr>
          <p:cNvSpPr txBox="1"/>
          <p:nvPr/>
        </p:nvSpPr>
        <p:spPr>
          <a:xfrm>
            <a:off x="2539185" y="3211783"/>
            <a:ext cx="20730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4x + 5 = x + 2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CFD4CDDA-734B-B39E-BA6C-F9032EA0D67E}"/>
              </a:ext>
            </a:extLst>
          </p:cNvPr>
          <p:cNvSpPr txBox="1"/>
          <p:nvPr/>
        </p:nvSpPr>
        <p:spPr>
          <a:xfrm>
            <a:off x="2539185" y="3735003"/>
            <a:ext cx="23471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4x – x  = - 5 + 2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37CD523A-94D5-4C98-5DA3-016B11D90A63}"/>
              </a:ext>
            </a:extLst>
          </p:cNvPr>
          <p:cNvSpPr txBox="1"/>
          <p:nvPr/>
        </p:nvSpPr>
        <p:spPr>
          <a:xfrm>
            <a:off x="3274164" y="4258223"/>
            <a:ext cx="11592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3x = -3</a:t>
            </a:r>
          </a:p>
        </p:txBody>
      </p: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83D64D52-02B1-578A-8C9F-FF7624DA5F0A}"/>
              </a:ext>
            </a:extLst>
          </p:cNvPr>
          <p:cNvCxnSpPr/>
          <p:nvPr/>
        </p:nvCxnSpPr>
        <p:spPr>
          <a:xfrm flipV="1">
            <a:off x="4433456" y="4326952"/>
            <a:ext cx="325821" cy="3857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E8C720F0-4DEC-8A65-1B58-ED70E410B559}"/>
              </a:ext>
            </a:extLst>
          </p:cNvPr>
          <p:cNvSpPr txBox="1"/>
          <p:nvPr/>
        </p:nvSpPr>
        <p:spPr>
          <a:xfrm>
            <a:off x="4633757" y="4313402"/>
            <a:ext cx="642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: 3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5F6D8F86-A05A-A4A9-9918-4E88A60E9BB3}"/>
              </a:ext>
            </a:extLst>
          </p:cNvPr>
          <p:cNvSpPr txBox="1"/>
          <p:nvPr/>
        </p:nvSpPr>
        <p:spPr>
          <a:xfrm>
            <a:off x="3487287" y="4780679"/>
            <a:ext cx="9765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x = -1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CA4C4D58-4B7D-FAFF-4BD6-E98CB331983B}"/>
              </a:ext>
            </a:extLst>
          </p:cNvPr>
          <p:cNvSpPr txBox="1"/>
          <p:nvPr/>
        </p:nvSpPr>
        <p:spPr>
          <a:xfrm>
            <a:off x="7504387" y="2650528"/>
            <a:ext cx="6424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Pr: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8A3973A5-7A4A-749A-2209-C7AE73C2EB5F}"/>
                  </a:ext>
                </a:extLst>
              </p:cNvPr>
              <p:cNvSpPr txBox="1"/>
              <p:nvPr/>
            </p:nvSpPr>
            <p:spPr>
              <a:xfrm>
                <a:off x="7199586" y="3200818"/>
                <a:ext cx="2175642" cy="710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002060"/>
                    </a:solidFill>
                  </a:rPr>
                  <a:t> L: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 ·( −1)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sl-SI" sz="24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8A3973A5-7A4A-749A-2209-C7AE73C2EB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9586" y="3200818"/>
                <a:ext cx="2175642" cy="710451"/>
              </a:xfrm>
              <a:prstGeom prst="rect">
                <a:avLst/>
              </a:prstGeom>
              <a:blipFill>
                <a:blip r:embed="rId4"/>
                <a:stretch>
                  <a:fillRect l="-1120" r="-1401" b="-1111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33F28408-6F08-DDB7-F516-2D167FD02776}"/>
                  </a:ext>
                </a:extLst>
              </p:cNvPr>
              <p:cNvSpPr txBox="1"/>
              <p:nvPr/>
            </p:nvSpPr>
            <p:spPr>
              <a:xfrm>
                <a:off x="7199586" y="4126171"/>
                <a:ext cx="2175642" cy="710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002060"/>
                    </a:solidFill>
                  </a:rPr>
                  <a:t> =</a:t>
                </a:r>
                <a14:m>
                  <m:oMath xmlns:m="http://schemas.openxmlformats.org/officeDocument/2006/math">
                    <m:r>
                      <a:rPr lang="sl-SI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3</m:t>
                        </m:r>
                      </m:den>
                    </m:f>
                  </m:oMath>
                </a14:m>
                <a:r>
                  <a:rPr lang="sl-SI" sz="2800" dirty="0"/>
                  <a:t> </a:t>
                </a:r>
                <a:r>
                  <a:rPr lang="sl-SI" sz="2400" dirty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33F28408-6F08-DDB7-F516-2D167FD027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9586" y="4126171"/>
                <a:ext cx="2175642" cy="710451"/>
              </a:xfrm>
              <a:prstGeom prst="rect">
                <a:avLst/>
              </a:prstGeom>
              <a:blipFill>
                <a:blip r:embed="rId5"/>
                <a:stretch>
                  <a:fillRect l="-1120" b="-1206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E82FFF26-1493-433A-D5A1-BC8CC0D5E8F9}"/>
                  </a:ext>
                </a:extLst>
              </p:cNvPr>
              <p:cNvSpPr txBox="1"/>
              <p:nvPr/>
            </p:nvSpPr>
            <p:spPr>
              <a:xfrm>
                <a:off x="7199586" y="4916315"/>
                <a:ext cx="2175642" cy="710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002060"/>
                    </a:solidFill>
                  </a:rPr>
                  <a:t> =</a:t>
                </a:r>
                <a14:m>
                  <m:oMath xmlns:m="http://schemas.openxmlformats.org/officeDocument/2006/math">
                    <m:r>
                      <a:rPr lang="sl-SI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6</m:t>
                        </m:r>
                      </m:den>
                    </m:f>
                  </m:oMath>
                </a14:m>
                <a:r>
                  <a:rPr lang="sl-SI" sz="2800" dirty="0"/>
                  <a:t> </a:t>
                </a:r>
                <a:r>
                  <a:rPr lang="sl-SI" sz="2400" dirty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E82FFF26-1493-433A-D5A1-BC8CC0D5E8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9586" y="4916315"/>
                <a:ext cx="2175642" cy="710451"/>
              </a:xfrm>
              <a:prstGeom prst="rect">
                <a:avLst/>
              </a:prstGeom>
              <a:blipFill>
                <a:blip r:embed="rId6"/>
                <a:stretch>
                  <a:fillRect l="-1120" b="-1111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4D6A73AB-13C6-1F54-67DD-EFA0072CD006}"/>
                  </a:ext>
                </a:extLst>
              </p:cNvPr>
              <p:cNvSpPr txBox="1"/>
              <p:nvPr/>
            </p:nvSpPr>
            <p:spPr>
              <a:xfrm>
                <a:off x="7351986" y="5706459"/>
                <a:ext cx="947235" cy="710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002060"/>
                    </a:solidFill>
                  </a:rPr>
                  <a:t> =</a:t>
                </a:r>
                <a14:m>
                  <m:oMath xmlns:m="http://schemas.openxmlformats.org/officeDocument/2006/math">
                    <m:r>
                      <a:rPr lang="sl-SI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sl-SI" sz="2800" dirty="0"/>
                  <a:t> </a:t>
                </a:r>
              </a:p>
            </p:txBody>
          </p:sp>
        </mc:Choice>
        <mc:Fallback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4D6A73AB-13C6-1F54-67DD-EFA0072CD0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1986" y="5706459"/>
                <a:ext cx="947235" cy="710451"/>
              </a:xfrm>
              <a:prstGeom prst="rect">
                <a:avLst/>
              </a:prstGeom>
              <a:blipFill>
                <a:blip r:embed="rId7"/>
                <a:stretch>
                  <a:fillRect l="-2581" b="-341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B83F3B67-F01A-9492-6B0F-61743116592C}"/>
                  </a:ext>
                </a:extLst>
              </p:cNvPr>
              <p:cNvSpPr txBox="1"/>
              <p:nvPr/>
            </p:nvSpPr>
            <p:spPr>
              <a:xfrm>
                <a:off x="9428410" y="3200817"/>
                <a:ext cx="2175642" cy="710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002060"/>
                    </a:solidFill>
                  </a:rPr>
                  <a:t> D: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sl-SI" sz="24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B83F3B67-F01A-9492-6B0F-6174311659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8410" y="3200817"/>
                <a:ext cx="2175642" cy="710451"/>
              </a:xfrm>
              <a:prstGeom prst="rect">
                <a:avLst/>
              </a:prstGeom>
              <a:blipFill>
                <a:blip r:embed="rId8"/>
                <a:stretch>
                  <a:fillRect l="-1401" b="-1025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B2C77117-59F8-DFB6-89C2-2670A52A1F46}"/>
                  </a:ext>
                </a:extLst>
              </p:cNvPr>
              <p:cNvSpPr txBox="1"/>
              <p:nvPr/>
            </p:nvSpPr>
            <p:spPr>
              <a:xfrm>
                <a:off x="9512870" y="3902997"/>
                <a:ext cx="2175642" cy="7037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002060"/>
                    </a:solidFill>
                  </a:rPr>
                  <a:t> =</a:t>
                </a:r>
                <a14:m>
                  <m:oMath xmlns:m="http://schemas.openxmlformats.org/officeDocument/2006/math">
                    <m:r>
                      <a:rPr lang="sl-SI" sz="24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sl-SI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sl-SI" sz="24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B2C77117-59F8-DFB6-89C2-2670A52A1F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2870" y="3902997"/>
                <a:ext cx="2175642" cy="703782"/>
              </a:xfrm>
              <a:prstGeom prst="rect">
                <a:avLst/>
              </a:prstGeom>
              <a:blipFill>
                <a:blip r:embed="rId9"/>
                <a:stretch>
                  <a:fillRect l="-1404" b="-1120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CD22085B-7E31-E8B4-5A7C-E885A72727AA}"/>
                  </a:ext>
                </a:extLst>
              </p:cNvPr>
              <p:cNvSpPr txBox="1"/>
              <p:nvPr/>
            </p:nvSpPr>
            <p:spPr>
              <a:xfrm>
                <a:off x="9591697" y="4732207"/>
                <a:ext cx="2175642" cy="6401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002060"/>
                    </a:solidFill>
                  </a:rPr>
                  <a:t> =</a:t>
                </a:r>
                <a14:m>
                  <m:oMath xmlns:m="http://schemas.openxmlformats.org/officeDocument/2006/math">
                    <m:r>
                      <a:rPr lang="sl-SI" sz="240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sl-SI" sz="2800" dirty="0"/>
                  <a:t> </a:t>
                </a:r>
              </a:p>
            </p:txBody>
          </p:sp>
        </mc:Choice>
        <mc:Fallback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CD22085B-7E31-E8B4-5A7C-E885A72727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1697" y="4732207"/>
                <a:ext cx="2175642" cy="640112"/>
              </a:xfrm>
              <a:prstGeom prst="rect">
                <a:avLst/>
              </a:prstGeom>
              <a:blipFill>
                <a:blip r:embed="rId10"/>
                <a:stretch>
                  <a:fillRect l="-1120" b="-857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9E676193-1C54-71E0-62CB-D3B772345C13}"/>
              </a:ext>
            </a:extLst>
          </p:cNvPr>
          <p:cNvSpPr txBox="1"/>
          <p:nvPr/>
        </p:nvSpPr>
        <p:spPr>
          <a:xfrm>
            <a:off x="9063067" y="5893690"/>
            <a:ext cx="8996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L = 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PoljeZBesedilom 27">
                <a:extLst>
                  <a:ext uri="{FF2B5EF4-FFF2-40B4-BE49-F238E27FC236}">
                    <a16:creationId xmlns:a16="http://schemas.microsoft.com/office/drawing/2014/main" id="{74D3E985-2072-7CC5-9111-61D0237C0611}"/>
                  </a:ext>
                </a:extLst>
              </p:cNvPr>
              <p:cNvSpPr txBox="1"/>
              <p:nvPr/>
            </p:nvSpPr>
            <p:spPr>
              <a:xfrm>
                <a:off x="3487287" y="5706459"/>
                <a:ext cx="158248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𝓡</m:t>
                    </m:r>
                  </m:oMath>
                </a14:m>
                <a:r>
                  <a:rPr lang="sl-SI" sz="2800" b="1" dirty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sl-SI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{ −</m:t>
                    </m:r>
                    <m:r>
                      <a:rPr lang="sl-SI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sl-SI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sl-SI" sz="2800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8" name="PoljeZBesedilom 27">
                <a:extLst>
                  <a:ext uri="{FF2B5EF4-FFF2-40B4-BE49-F238E27FC236}">
                    <a16:creationId xmlns:a16="http://schemas.microsoft.com/office/drawing/2014/main" id="{74D3E985-2072-7CC5-9111-61D0237C06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7287" y="5706459"/>
                <a:ext cx="1582484" cy="523220"/>
              </a:xfrm>
              <a:prstGeom prst="rect">
                <a:avLst/>
              </a:prstGeom>
              <a:blipFill>
                <a:blip r:embed="rId11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4574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7B44033B-0338-54C7-4520-D4F580F653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170" y="361030"/>
            <a:ext cx="6291031" cy="5191903"/>
          </a:xfrm>
          <a:prstGeom prst="rect">
            <a:avLst/>
          </a:prstGeom>
        </p:spPr>
      </p:pic>
      <p:sp>
        <p:nvSpPr>
          <p:cNvPr id="3" name="PoljeZBesedilom 2">
            <a:extLst>
              <a:ext uri="{FF2B5EF4-FFF2-40B4-BE49-F238E27FC236}">
                <a16:creationId xmlns:a16="http://schemas.microsoft.com/office/drawing/2014/main" id="{E0EBC137-E9C9-E5FD-87F9-0D272B4017F8}"/>
              </a:ext>
            </a:extLst>
          </p:cNvPr>
          <p:cNvSpPr txBox="1"/>
          <p:nvPr/>
        </p:nvSpPr>
        <p:spPr>
          <a:xfrm>
            <a:off x="7173798" y="1178351"/>
            <a:ext cx="41420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i="1" dirty="0"/>
              <a:t>a)1. Nariši simetralo daljice  AB.</a:t>
            </a:r>
          </a:p>
        </p:txBody>
      </p:sp>
      <p:pic>
        <p:nvPicPr>
          <p:cNvPr id="1026" name="Picture 2" descr="ŠESTILO STAEDTLER 556 00-N1 MARS COMFORT MODRO/ZEL">
            <a:extLst>
              <a:ext uri="{FF2B5EF4-FFF2-40B4-BE49-F238E27FC236}">
                <a16:creationId xmlns:a16="http://schemas.microsoft.com/office/drawing/2014/main" id="{2103DF99-3AD0-8D02-EC4F-2A07DDC61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3641" y="433042"/>
            <a:ext cx="734181" cy="1144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Lok 3">
            <a:extLst>
              <a:ext uri="{FF2B5EF4-FFF2-40B4-BE49-F238E27FC236}">
                <a16:creationId xmlns:a16="http://schemas.microsoft.com/office/drawing/2014/main" id="{23EEFC78-B3C4-BD5E-CF7C-07535B0291B9}"/>
              </a:ext>
            </a:extLst>
          </p:cNvPr>
          <p:cNvSpPr/>
          <p:nvPr/>
        </p:nvSpPr>
        <p:spPr>
          <a:xfrm>
            <a:off x="3230756" y="3092769"/>
            <a:ext cx="405353" cy="490194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Lok 4">
            <a:extLst>
              <a:ext uri="{FF2B5EF4-FFF2-40B4-BE49-F238E27FC236}">
                <a16:creationId xmlns:a16="http://schemas.microsoft.com/office/drawing/2014/main" id="{E737114E-C64B-E626-E2B9-A2AF85653BEF}"/>
              </a:ext>
            </a:extLst>
          </p:cNvPr>
          <p:cNvSpPr/>
          <p:nvPr/>
        </p:nvSpPr>
        <p:spPr>
          <a:xfrm rot="15422357">
            <a:off x="3479247" y="3013413"/>
            <a:ext cx="405353" cy="490194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Lok 5">
            <a:extLst>
              <a:ext uri="{FF2B5EF4-FFF2-40B4-BE49-F238E27FC236}">
                <a16:creationId xmlns:a16="http://schemas.microsoft.com/office/drawing/2014/main" id="{2379FC85-51DF-7908-7ED0-B7BDCCE9D7FD}"/>
              </a:ext>
            </a:extLst>
          </p:cNvPr>
          <p:cNvSpPr/>
          <p:nvPr/>
        </p:nvSpPr>
        <p:spPr>
          <a:xfrm rot="5400000">
            <a:off x="3100297" y="6051581"/>
            <a:ext cx="457028" cy="433750"/>
          </a:xfrm>
          <a:prstGeom prst="arc">
            <a:avLst>
              <a:gd name="adj1" fmla="val 14915467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Lok 6">
            <a:extLst>
              <a:ext uri="{FF2B5EF4-FFF2-40B4-BE49-F238E27FC236}">
                <a16:creationId xmlns:a16="http://schemas.microsoft.com/office/drawing/2014/main" id="{4DC58ED8-5105-0A00-F8A5-C335F8254274}"/>
              </a:ext>
            </a:extLst>
          </p:cNvPr>
          <p:cNvSpPr/>
          <p:nvPr/>
        </p:nvSpPr>
        <p:spPr>
          <a:xfrm rot="11010933">
            <a:off x="3472013" y="6071676"/>
            <a:ext cx="359113" cy="414673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9" name="Raven povezovalnik 8">
            <a:extLst>
              <a:ext uri="{FF2B5EF4-FFF2-40B4-BE49-F238E27FC236}">
                <a16:creationId xmlns:a16="http://schemas.microsoft.com/office/drawing/2014/main" id="{56640069-4A10-D6D5-B9B0-401D778BE3EF}"/>
              </a:ext>
            </a:extLst>
          </p:cNvPr>
          <p:cNvCxnSpPr>
            <a:cxnSpLocks/>
          </p:cNvCxnSpPr>
          <p:nvPr/>
        </p:nvCxnSpPr>
        <p:spPr>
          <a:xfrm flipH="1">
            <a:off x="3545686" y="2832755"/>
            <a:ext cx="5391" cy="40252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ravokotnik 10">
            <a:extLst>
              <a:ext uri="{FF2B5EF4-FFF2-40B4-BE49-F238E27FC236}">
                <a16:creationId xmlns:a16="http://schemas.microsoft.com/office/drawing/2014/main" id="{E916C09A-1FB5-D5ED-0EDA-7B62E9C01464}"/>
              </a:ext>
            </a:extLst>
          </p:cNvPr>
          <p:cNvSpPr/>
          <p:nvPr/>
        </p:nvSpPr>
        <p:spPr>
          <a:xfrm>
            <a:off x="3564964" y="5109900"/>
            <a:ext cx="206182" cy="188536"/>
          </a:xfrm>
          <a:prstGeom prst="rect">
            <a:avLst/>
          </a:prstGeom>
          <a:solidFill>
            <a:schemeClr val="accent1">
              <a:alpha val="0"/>
            </a:schemeClr>
          </a:solidFill>
          <a:ln w="25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B4205769-94D4-5F5A-EEA7-2A68C9C9140E}"/>
              </a:ext>
            </a:extLst>
          </p:cNvPr>
          <p:cNvSpPr txBox="1"/>
          <p:nvPr/>
        </p:nvSpPr>
        <p:spPr>
          <a:xfrm>
            <a:off x="7173798" y="1792416"/>
            <a:ext cx="3765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i="1" dirty="0"/>
              <a:t>2. Na simetrali odmeri 3 cm .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E678703D-2800-A4F8-4791-ADC601991F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900649" y="3877091"/>
            <a:ext cx="5872655" cy="2931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B7C94545-50EA-2C06-B086-382FAEEC2908}"/>
              </a:ext>
            </a:extLst>
          </p:cNvPr>
          <p:cNvCxnSpPr/>
          <p:nvPr/>
        </p:nvCxnSpPr>
        <p:spPr>
          <a:xfrm>
            <a:off x="3532875" y="4248727"/>
            <a:ext cx="14904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7E0AB334-AD70-5E37-9B0B-FCB9FB3499FA}"/>
              </a:ext>
            </a:extLst>
          </p:cNvPr>
          <p:cNvSpPr txBox="1"/>
          <p:nvPr/>
        </p:nvSpPr>
        <p:spPr>
          <a:xfrm>
            <a:off x="7173798" y="2406481"/>
            <a:ext cx="3554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i="1" dirty="0"/>
              <a:t>3. Nariši in označi trikotnik.</a:t>
            </a:r>
          </a:p>
        </p:txBody>
      </p:sp>
      <p:cxnSp>
        <p:nvCxnSpPr>
          <p:cNvPr id="17" name="Raven povezovalnik 16">
            <a:extLst>
              <a:ext uri="{FF2B5EF4-FFF2-40B4-BE49-F238E27FC236}">
                <a16:creationId xmlns:a16="http://schemas.microsoft.com/office/drawing/2014/main" id="{0D137341-0AC9-8CD4-00EA-88CFB443AAA2}"/>
              </a:ext>
            </a:extLst>
          </p:cNvPr>
          <p:cNvCxnSpPr/>
          <p:nvPr/>
        </p:nvCxnSpPr>
        <p:spPr>
          <a:xfrm>
            <a:off x="3607399" y="4248727"/>
            <a:ext cx="1548076" cy="112455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en povezovalnik 17">
            <a:extLst>
              <a:ext uri="{FF2B5EF4-FFF2-40B4-BE49-F238E27FC236}">
                <a16:creationId xmlns:a16="http://schemas.microsoft.com/office/drawing/2014/main" id="{93793469-38E1-3BEA-693A-BBDE0A6681F1}"/>
              </a:ext>
            </a:extLst>
          </p:cNvPr>
          <p:cNvCxnSpPr>
            <a:cxnSpLocks/>
          </p:cNvCxnSpPr>
          <p:nvPr/>
        </p:nvCxnSpPr>
        <p:spPr>
          <a:xfrm flipV="1">
            <a:off x="1979000" y="4261668"/>
            <a:ext cx="1581479" cy="103676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39F8E6CF-7EDE-5FA3-E26E-FDB02197EBFE}"/>
              </a:ext>
            </a:extLst>
          </p:cNvPr>
          <p:cNvSpPr txBox="1"/>
          <p:nvPr/>
        </p:nvSpPr>
        <p:spPr>
          <a:xfrm>
            <a:off x="3577782" y="3772146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C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7F6A89B2-2120-093D-2CA5-7A86C0AE554C}"/>
              </a:ext>
            </a:extLst>
          </p:cNvPr>
          <p:cNvSpPr txBox="1"/>
          <p:nvPr/>
        </p:nvSpPr>
        <p:spPr>
          <a:xfrm>
            <a:off x="4285673" y="4398798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a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65C8CB94-5EAE-90FC-B294-B14B552E90CF}"/>
              </a:ext>
            </a:extLst>
          </p:cNvPr>
          <p:cNvSpPr txBox="1"/>
          <p:nvPr/>
        </p:nvSpPr>
        <p:spPr>
          <a:xfrm>
            <a:off x="2675884" y="4329034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a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32A77A2F-DE71-FD0A-DF10-E3919F3F6C12}"/>
              </a:ext>
            </a:extLst>
          </p:cNvPr>
          <p:cNvSpPr txBox="1"/>
          <p:nvPr/>
        </p:nvSpPr>
        <p:spPr>
          <a:xfrm>
            <a:off x="3502295" y="5344831"/>
            <a:ext cx="314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c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DAE8ED6C-0EC7-F7AC-E2A7-BC0C51B25A9F}"/>
              </a:ext>
            </a:extLst>
          </p:cNvPr>
          <p:cNvSpPr txBox="1"/>
          <p:nvPr/>
        </p:nvSpPr>
        <p:spPr>
          <a:xfrm>
            <a:off x="7145396" y="3648772"/>
            <a:ext cx="3826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i="1" dirty="0"/>
              <a:t>b) 1. Nariši nosilko stranice a.</a:t>
            </a:r>
          </a:p>
        </p:txBody>
      </p:sp>
      <p:cxnSp>
        <p:nvCxnSpPr>
          <p:cNvPr id="27" name="Raven povezovalnik 26">
            <a:extLst>
              <a:ext uri="{FF2B5EF4-FFF2-40B4-BE49-F238E27FC236}">
                <a16:creationId xmlns:a16="http://schemas.microsoft.com/office/drawing/2014/main" id="{860E5D21-25D5-748C-9B84-B6F306B0E81E}"/>
              </a:ext>
            </a:extLst>
          </p:cNvPr>
          <p:cNvCxnSpPr/>
          <p:nvPr/>
        </p:nvCxnSpPr>
        <p:spPr>
          <a:xfrm flipV="1">
            <a:off x="3693825" y="2654371"/>
            <a:ext cx="1880909" cy="1518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en povezovalnik 27">
            <a:extLst>
              <a:ext uri="{FF2B5EF4-FFF2-40B4-BE49-F238E27FC236}">
                <a16:creationId xmlns:a16="http://schemas.microsoft.com/office/drawing/2014/main" id="{BB326CFE-2E2C-B2AE-F613-F752EC6C068E}"/>
              </a:ext>
            </a:extLst>
          </p:cNvPr>
          <p:cNvCxnSpPr>
            <a:cxnSpLocks/>
          </p:cNvCxnSpPr>
          <p:nvPr/>
        </p:nvCxnSpPr>
        <p:spPr>
          <a:xfrm>
            <a:off x="4033674" y="3948217"/>
            <a:ext cx="1139104" cy="13966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4">
            <a:extLst>
              <a:ext uri="{FF2B5EF4-FFF2-40B4-BE49-F238E27FC236}">
                <a16:creationId xmlns:a16="http://schemas.microsoft.com/office/drawing/2014/main" id="{21E62768-E7A6-AD41-B4B3-F1863A1D3D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053740">
            <a:off x="-166589" y="3379660"/>
            <a:ext cx="5872655" cy="2931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D30C1288-4E73-12F7-9871-9D1129D2188D}"/>
              </a:ext>
            </a:extLst>
          </p:cNvPr>
          <p:cNvSpPr txBox="1"/>
          <p:nvPr/>
        </p:nvSpPr>
        <p:spPr>
          <a:xfrm>
            <a:off x="7173798" y="4098201"/>
            <a:ext cx="49289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i="1" dirty="0"/>
              <a:t>b) 2. nariši pravokotnico na stranico a.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A4F10A4B-50E9-4AF9-2020-71A93F7A8275}"/>
              </a:ext>
            </a:extLst>
          </p:cNvPr>
          <p:cNvSpPr txBox="1"/>
          <p:nvPr/>
        </p:nvSpPr>
        <p:spPr>
          <a:xfrm>
            <a:off x="4376963" y="3979659"/>
            <a:ext cx="4679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err="1">
                <a:solidFill>
                  <a:srgbClr val="002060"/>
                </a:solidFill>
              </a:rPr>
              <a:t>v</a:t>
            </a:r>
            <a:r>
              <a:rPr lang="sl-SI" sz="2800" b="1" baseline="-25000" dirty="0" err="1">
                <a:solidFill>
                  <a:srgbClr val="002060"/>
                </a:solidFill>
              </a:rPr>
              <a:t>a</a:t>
            </a:r>
            <a:endParaRPr lang="sl-SI" sz="2800" b="1" dirty="0">
              <a:solidFill>
                <a:srgbClr val="002060"/>
              </a:solidFill>
            </a:endParaRPr>
          </a:p>
        </p:txBody>
      </p:sp>
      <p:sp>
        <p:nvSpPr>
          <p:cNvPr id="36" name="Pravokotnik 35">
            <a:extLst>
              <a:ext uri="{FF2B5EF4-FFF2-40B4-BE49-F238E27FC236}">
                <a16:creationId xmlns:a16="http://schemas.microsoft.com/office/drawing/2014/main" id="{A17282A4-D8D0-B023-D6E3-8EA493590F19}"/>
              </a:ext>
            </a:extLst>
          </p:cNvPr>
          <p:cNvSpPr/>
          <p:nvPr/>
        </p:nvSpPr>
        <p:spPr>
          <a:xfrm rot="19212755">
            <a:off x="4063877" y="3829166"/>
            <a:ext cx="131352" cy="193567"/>
          </a:xfrm>
          <a:prstGeom prst="rect">
            <a:avLst/>
          </a:prstGeom>
          <a:solidFill>
            <a:schemeClr val="accent1">
              <a:alpha val="1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5233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  <p:bldP spid="12" grpId="0"/>
      <p:bldP spid="15" grpId="0"/>
      <p:bldP spid="22" grpId="0"/>
      <p:bldP spid="23" grpId="0"/>
      <p:bldP spid="24" grpId="0"/>
      <p:bldP spid="25" grpId="0"/>
      <p:bldP spid="30" grpId="0"/>
      <p:bldP spid="35" grpId="0"/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A2028EC8-ED5F-0456-1976-7B536F115D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426" y="443817"/>
            <a:ext cx="7208077" cy="5697515"/>
          </a:xfrm>
          <a:prstGeom prst="rect">
            <a:avLst/>
          </a:prstGeom>
        </p:spPr>
      </p:pic>
      <p:sp>
        <p:nvSpPr>
          <p:cNvPr id="2" name="PoljeZBesedilom 1">
            <a:extLst>
              <a:ext uri="{FF2B5EF4-FFF2-40B4-BE49-F238E27FC236}">
                <a16:creationId xmlns:a16="http://schemas.microsoft.com/office/drawing/2014/main" id="{CC12BAC4-AFB8-FD16-3087-A805E882EA31}"/>
              </a:ext>
            </a:extLst>
          </p:cNvPr>
          <p:cNvSpPr txBox="1"/>
          <p:nvPr/>
        </p:nvSpPr>
        <p:spPr>
          <a:xfrm>
            <a:off x="4694549" y="1414020"/>
            <a:ext cx="6719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75°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F84D8534-0704-31C0-AF7C-66C4BBF65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666893"/>
            <a:ext cx="2181529" cy="1524213"/>
          </a:xfrm>
          <a:prstGeom prst="rect">
            <a:avLst/>
          </a:prstGeom>
        </p:spPr>
      </p:pic>
      <p:cxnSp>
        <p:nvCxnSpPr>
          <p:cNvPr id="7" name="Raven povezovalnik 6">
            <a:extLst>
              <a:ext uri="{FF2B5EF4-FFF2-40B4-BE49-F238E27FC236}">
                <a16:creationId xmlns:a16="http://schemas.microsoft.com/office/drawing/2014/main" id="{B4B22E14-B26A-828F-8ECC-08CA7BBFE886}"/>
              </a:ext>
            </a:extLst>
          </p:cNvPr>
          <p:cNvCxnSpPr>
            <a:cxnSpLocks/>
          </p:cNvCxnSpPr>
          <p:nvPr/>
        </p:nvCxnSpPr>
        <p:spPr>
          <a:xfrm>
            <a:off x="7186764" y="2912882"/>
            <a:ext cx="901434" cy="9803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E2EE6104-D67A-D5E0-B071-95AB09813E79}"/>
              </a:ext>
            </a:extLst>
          </p:cNvPr>
          <p:cNvSpPr txBox="1"/>
          <p:nvPr/>
        </p:nvSpPr>
        <p:spPr>
          <a:xfrm>
            <a:off x="7547926" y="3030965"/>
            <a:ext cx="276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a</a:t>
            </a:r>
          </a:p>
        </p:txBody>
      </p:sp>
      <p:cxnSp>
        <p:nvCxnSpPr>
          <p:cNvPr id="12" name="Raven povezovalnik 11">
            <a:extLst>
              <a:ext uri="{FF2B5EF4-FFF2-40B4-BE49-F238E27FC236}">
                <a16:creationId xmlns:a16="http://schemas.microsoft.com/office/drawing/2014/main" id="{7566F417-85D4-CB3B-3B1C-84AAA10D5710}"/>
              </a:ext>
            </a:extLst>
          </p:cNvPr>
          <p:cNvCxnSpPr>
            <a:cxnSpLocks/>
          </p:cNvCxnSpPr>
          <p:nvPr/>
        </p:nvCxnSpPr>
        <p:spPr>
          <a:xfrm>
            <a:off x="7186764" y="2912882"/>
            <a:ext cx="0" cy="9803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BED09C1E-8230-7D3B-4F41-02F6D2A480C6}"/>
              </a:ext>
            </a:extLst>
          </p:cNvPr>
          <p:cNvSpPr txBox="1"/>
          <p:nvPr/>
        </p:nvSpPr>
        <p:spPr>
          <a:xfrm>
            <a:off x="8759687" y="3030965"/>
            <a:ext cx="1484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i="1" dirty="0" err="1">
                <a:solidFill>
                  <a:srgbClr val="7030A0"/>
                </a:solidFill>
              </a:rPr>
              <a:t>v</a:t>
            </a:r>
            <a:r>
              <a:rPr lang="sl-SI" sz="2800" i="1" baseline="-25000" dirty="0" err="1">
                <a:solidFill>
                  <a:srgbClr val="7030A0"/>
                </a:solidFill>
              </a:rPr>
              <a:t>c</a:t>
            </a:r>
            <a:r>
              <a:rPr lang="sl-SI" sz="2800" i="1" dirty="0">
                <a:solidFill>
                  <a:srgbClr val="7030A0"/>
                </a:solidFill>
              </a:rPr>
              <a:t> = 3 cm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719B949D-67FC-49D5-5759-4E0101A3778D}"/>
                  </a:ext>
                </a:extLst>
              </p:cNvPr>
              <p:cNvSpPr txBox="1"/>
              <p:nvPr/>
            </p:nvSpPr>
            <p:spPr>
              <a:xfrm>
                <a:off x="8839659" y="3667886"/>
                <a:ext cx="1382110" cy="664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lang="sl-SI" sz="28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sl-SI" sz="2800" i="1" dirty="0">
                    <a:solidFill>
                      <a:srgbClr val="0070C0"/>
                    </a:solidFill>
                  </a:rPr>
                  <a:t> = 4 cm</a:t>
                </a:r>
              </a:p>
            </p:txBody>
          </p:sp>
        </mc:Choice>
        <mc:Fallback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719B949D-67FC-49D5-5759-4E0101A377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9659" y="3667886"/>
                <a:ext cx="1382110" cy="664862"/>
              </a:xfrm>
              <a:prstGeom prst="rect">
                <a:avLst/>
              </a:prstGeom>
              <a:blipFill>
                <a:blip r:embed="rId4"/>
                <a:stretch>
                  <a:fillRect t="-917" r="-8370" b="-1284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Raven povezovalnik 18">
            <a:extLst>
              <a:ext uri="{FF2B5EF4-FFF2-40B4-BE49-F238E27FC236}">
                <a16:creationId xmlns:a16="http://schemas.microsoft.com/office/drawing/2014/main" id="{A7866917-5DF2-46ED-814D-2238023862D9}"/>
              </a:ext>
            </a:extLst>
          </p:cNvPr>
          <p:cNvCxnSpPr/>
          <p:nvPr/>
        </p:nvCxnSpPr>
        <p:spPr>
          <a:xfrm>
            <a:off x="7186764" y="3893270"/>
            <a:ext cx="90143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ravokotni trikotnik 19">
            <a:extLst>
              <a:ext uri="{FF2B5EF4-FFF2-40B4-BE49-F238E27FC236}">
                <a16:creationId xmlns:a16="http://schemas.microsoft.com/office/drawing/2014/main" id="{53C20F22-D959-876D-21F5-0047F24137F5}"/>
              </a:ext>
            </a:extLst>
          </p:cNvPr>
          <p:cNvSpPr/>
          <p:nvPr/>
        </p:nvSpPr>
        <p:spPr>
          <a:xfrm>
            <a:off x="7186762" y="2912881"/>
            <a:ext cx="901434" cy="980388"/>
          </a:xfrm>
          <a:prstGeom prst="rtTriangle">
            <a:avLst/>
          </a:prstGeom>
          <a:solidFill>
            <a:schemeClr val="accent1">
              <a:alpha val="2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D463FD77-421D-E1B3-EF6C-91A6D991BF5D}"/>
                  </a:ext>
                </a:extLst>
              </p:cNvPr>
              <p:cNvSpPr txBox="1"/>
              <p:nvPr/>
            </p:nvSpPr>
            <p:spPr>
              <a:xfrm>
                <a:off x="2569184" y="2979887"/>
                <a:ext cx="2032000" cy="5845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0070C0"/>
                    </a:solidFill>
                  </a:rPr>
                  <a:t>a² = v</a:t>
                </a:r>
                <a:r>
                  <a:rPr lang="sl-SI" sz="2400" baseline="-25000" dirty="0">
                    <a:solidFill>
                      <a:srgbClr val="0070C0"/>
                    </a:solidFill>
                  </a:rPr>
                  <a:t>c</a:t>
                </a:r>
                <a:r>
                  <a:rPr lang="sl-SI" sz="2400" dirty="0">
                    <a:solidFill>
                      <a:srgbClr val="0070C0"/>
                    </a:solidFill>
                  </a:rPr>
                  <a:t>² +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sl-SI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sl-SI" sz="2400" dirty="0">
                    <a:solidFill>
                      <a:srgbClr val="0070C0"/>
                    </a:solidFill>
                  </a:rPr>
                  <a:t>)²</a:t>
                </a:r>
              </a:p>
            </p:txBody>
          </p:sp>
        </mc:Choice>
        <mc:Fallback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D463FD77-421D-E1B3-EF6C-91A6D991BF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9184" y="2979887"/>
                <a:ext cx="2032000" cy="584584"/>
              </a:xfrm>
              <a:prstGeom prst="rect">
                <a:avLst/>
              </a:prstGeom>
              <a:blipFill>
                <a:blip r:embed="rId5"/>
                <a:stretch>
                  <a:fillRect l="-4491" b="-1041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A4C6DF49-95C2-7CD8-0BA0-7099DEF8F78D}"/>
              </a:ext>
            </a:extLst>
          </p:cNvPr>
          <p:cNvSpPr txBox="1"/>
          <p:nvPr/>
        </p:nvSpPr>
        <p:spPr>
          <a:xfrm>
            <a:off x="2569184" y="3480800"/>
            <a:ext cx="203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a² = 3² + 4²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359A4211-CCD7-A007-A7C4-D6F7F1DFC868}"/>
              </a:ext>
            </a:extLst>
          </p:cNvPr>
          <p:cNvSpPr txBox="1"/>
          <p:nvPr/>
        </p:nvSpPr>
        <p:spPr>
          <a:xfrm>
            <a:off x="2569184" y="3960273"/>
            <a:ext cx="203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a² = 9 + 16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70FF0EC1-BD1C-17AD-8D9D-0CB73E61403E}"/>
              </a:ext>
            </a:extLst>
          </p:cNvPr>
          <p:cNvSpPr txBox="1"/>
          <p:nvPr/>
        </p:nvSpPr>
        <p:spPr>
          <a:xfrm>
            <a:off x="2569184" y="4361252"/>
            <a:ext cx="203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a² = 25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1669D6CF-9208-17FC-F390-4BE87B52D582}"/>
              </a:ext>
            </a:extLst>
          </p:cNvPr>
          <p:cNvSpPr txBox="1"/>
          <p:nvPr/>
        </p:nvSpPr>
        <p:spPr>
          <a:xfrm>
            <a:off x="2569184" y="4736634"/>
            <a:ext cx="1228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a = 5 cm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4D86A976-4C75-888C-19AA-79FA347DBE0E}"/>
              </a:ext>
            </a:extLst>
          </p:cNvPr>
          <p:cNvSpPr txBox="1"/>
          <p:nvPr/>
        </p:nvSpPr>
        <p:spPr>
          <a:xfrm>
            <a:off x="3609847" y="5576293"/>
            <a:ext cx="1228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  5 cm</a:t>
            </a:r>
          </a:p>
        </p:txBody>
      </p:sp>
    </p:spTree>
    <p:extLst>
      <p:ext uri="{BB962C8B-B14F-4D97-AF65-F5344CB8AC3E}">
        <p14:creationId xmlns:p14="http://schemas.microsoft.com/office/powerpoint/2010/main" val="6921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6" grpId="0"/>
      <p:bldP spid="17" grpId="0"/>
      <p:bldP spid="20" grpId="0" animBg="1"/>
      <p:bldP spid="21" grpId="0"/>
      <p:bldP spid="22" grpId="0"/>
      <p:bldP spid="23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5D1238DC-B363-C3A1-CB28-8BEC3211DC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985" y="423369"/>
            <a:ext cx="6994457" cy="1239176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93C2731D-250D-508D-2B91-81F5C4019C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836" y="1450109"/>
            <a:ext cx="6176691" cy="665380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F9E6F262-7361-CE04-009E-AEAD8AB8A0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547" y="2041929"/>
            <a:ext cx="5798456" cy="581197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E00942C4-7BA1-6D7E-2584-B691D0E97C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546" y="2734863"/>
            <a:ext cx="8194817" cy="421229"/>
          </a:xfrm>
          <a:prstGeom prst="rect">
            <a:avLst/>
          </a:prstGeom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C4135E23-D63A-E4EE-AF4A-9EF739E695B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3545" y="3267829"/>
            <a:ext cx="4574163" cy="375317"/>
          </a:xfrm>
          <a:prstGeom prst="rect">
            <a:avLst/>
          </a:prstGeom>
        </p:spPr>
      </p:pic>
      <p:pic>
        <p:nvPicPr>
          <p:cNvPr id="13" name="Slika 12">
            <a:extLst>
              <a:ext uri="{FF2B5EF4-FFF2-40B4-BE49-F238E27FC236}">
                <a16:creationId xmlns:a16="http://schemas.microsoft.com/office/drawing/2014/main" id="{FD6E1701-68FF-C4DE-1813-C691C40EDF7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8836" y="3909537"/>
            <a:ext cx="6176691" cy="971967"/>
          </a:xfrm>
          <a:prstGeom prst="rect">
            <a:avLst/>
          </a:prstGeom>
        </p:spPr>
      </p:pic>
      <p:pic>
        <p:nvPicPr>
          <p:cNvPr id="15" name="Slika 14">
            <a:extLst>
              <a:ext uri="{FF2B5EF4-FFF2-40B4-BE49-F238E27FC236}">
                <a16:creationId xmlns:a16="http://schemas.microsoft.com/office/drawing/2014/main" id="{691178E2-4D83-A785-8C93-F057CB7111F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08978" y="5223423"/>
            <a:ext cx="5479794" cy="823052"/>
          </a:xfrm>
          <a:prstGeom prst="rect">
            <a:avLst/>
          </a:prstGeom>
        </p:spPr>
      </p:pic>
      <p:sp>
        <p:nvSpPr>
          <p:cNvPr id="2" name="PoljeZBesedilom 1">
            <a:extLst>
              <a:ext uri="{FF2B5EF4-FFF2-40B4-BE49-F238E27FC236}">
                <a16:creationId xmlns:a16="http://schemas.microsoft.com/office/drawing/2014/main" id="{367561F7-9C14-76A9-9BBA-B6DDDDDA4C7F}"/>
              </a:ext>
            </a:extLst>
          </p:cNvPr>
          <p:cNvSpPr txBox="1"/>
          <p:nvPr/>
        </p:nvSpPr>
        <p:spPr>
          <a:xfrm>
            <a:off x="7993930" y="254536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7275BB7B-4713-413E-9CF7-49EB13A9B22B}"/>
              </a:ext>
            </a:extLst>
          </p:cNvPr>
          <p:cNvSpPr txBox="1"/>
          <p:nvPr/>
        </p:nvSpPr>
        <p:spPr>
          <a:xfrm>
            <a:off x="5207452" y="202214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68110679-8788-A292-B50D-108C50AD3A82}"/>
                  </a:ext>
                </a:extLst>
              </p:cNvPr>
              <p:cNvSpPr txBox="1"/>
              <p:nvPr/>
            </p:nvSpPr>
            <p:spPr>
              <a:xfrm>
                <a:off x="1590210" y="1225538"/>
                <a:ext cx="529312" cy="7033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800" dirty="0">
                    <a:solidFill>
                      <a:srgbClr val="0070C0"/>
                    </a:solidFill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sl-SI" sz="28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68110679-8788-A292-B50D-108C50AD3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210" y="1225538"/>
                <a:ext cx="529312" cy="703398"/>
              </a:xfrm>
              <a:prstGeom prst="rect">
                <a:avLst/>
              </a:prstGeom>
              <a:blipFill>
                <a:blip r:embed="rId9"/>
                <a:stretch>
                  <a:fillRect l="-24138" b="-121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PoljeZBesedilom 7">
            <a:extLst>
              <a:ext uri="{FF2B5EF4-FFF2-40B4-BE49-F238E27FC236}">
                <a16:creationId xmlns:a16="http://schemas.microsoft.com/office/drawing/2014/main" id="{56B06C9B-206E-30F4-BD3E-9C59CC068D4F}"/>
              </a:ext>
            </a:extLst>
          </p:cNvPr>
          <p:cNvSpPr txBox="1"/>
          <p:nvPr/>
        </p:nvSpPr>
        <p:spPr>
          <a:xfrm>
            <a:off x="5198883" y="766455"/>
            <a:ext cx="5597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- 5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836D9DF1-F503-43FA-74DC-3AD7143EBE85}"/>
              </a:ext>
            </a:extLst>
          </p:cNvPr>
          <p:cNvSpPr txBox="1"/>
          <p:nvPr/>
        </p:nvSpPr>
        <p:spPr>
          <a:xfrm>
            <a:off x="9492792" y="2623126"/>
            <a:ext cx="10935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i="1" dirty="0"/>
              <a:t>32 = x</a:t>
            </a:r>
            <a:r>
              <a:rPr lang="sl-SI" sz="2400" i="1" baseline="30000" dirty="0"/>
              <a:t>5</a:t>
            </a:r>
            <a:r>
              <a:rPr lang="sl-SI" sz="2400" i="1" dirty="0"/>
              <a:t> 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F44387EC-90AA-95C7-0798-4F619297A884}"/>
              </a:ext>
            </a:extLst>
          </p:cNvPr>
          <p:cNvSpPr txBox="1"/>
          <p:nvPr/>
        </p:nvSpPr>
        <p:spPr>
          <a:xfrm>
            <a:off x="9569778" y="3100373"/>
            <a:ext cx="2217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i="1" dirty="0"/>
              <a:t>2 · 2· 2 ·2· 2 = 32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C01D4EC4-734F-C0BF-1E85-0524D73DF186}"/>
              </a:ext>
            </a:extLst>
          </p:cNvPr>
          <p:cNvSpPr txBox="1"/>
          <p:nvPr/>
        </p:nvSpPr>
        <p:spPr>
          <a:xfrm>
            <a:off x="3768990" y="317222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81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BC27A1EF-F18E-F841-6359-147D7D10EC7C}"/>
              </a:ext>
            </a:extLst>
          </p:cNvPr>
          <p:cNvSpPr txBox="1"/>
          <p:nvPr/>
        </p:nvSpPr>
        <p:spPr>
          <a:xfrm>
            <a:off x="7022093" y="4358284"/>
            <a:ext cx="6286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i="1" dirty="0"/>
              <a:t>+ 9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3BB7E6C9-0FBB-F257-A0C8-06ADA50579B6}"/>
              </a:ext>
            </a:extLst>
          </p:cNvPr>
          <p:cNvSpPr txBox="1"/>
          <p:nvPr/>
        </p:nvSpPr>
        <p:spPr>
          <a:xfrm>
            <a:off x="4647683" y="4307934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1125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7213FF85-0DD3-4F89-B29A-6CC89546E3DD}"/>
              </a:ext>
            </a:extLst>
          </p:cNvPr>
          <p:cNvSpPr txBox="1"/>
          <p:nvPr/>
        </p:nvSpPr>
        <p:spPr>
          <a:xfrm>
            <a:off x="7108505" y="5523255"/>
            <a:ext cx="5405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i="1" dirty="0"/>
              <a:t>· 3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8C0535F5-4383-3A1C-7DF5-7E72A6AF19E0}"/>
              </a:ext>
            </a:extLst>
          </p:cNvPr>
          <p:cNvSpPr txBox="1"/>
          <p:nvPr/>
        </p:nvSpPr>
        <p:spPr>
          <a:xfrm>
            <a:off x="4563132" y="5467762"/>
            <a:ext cx="8226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1,08</a:t>
            </a:r>
          </a:p>
        </p:txBody>
      </p:sp>
    </p:spTree>
    <p:extLst>
      <p:ext uri="{BB962C8B-B14F-4D97-AF65-F5344CB8AC3E}">
        <p14:creationId xmlns:p14="http://schemas.microsoft.com/office/powerpoint/2010/main" val="1842977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8" grpId="0"/>
      <p:bldP spid="10" grpId="0"/>
      <p:bldP spid="12" grpId="0"/>
      <p:bldP spid="14" grpId="0"/>
      <p:bldP spid="16" grpId="0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FAE9CC71-F24E-1F0E-0A33-1240CFC65F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506" y="160256"/>
            <a:ext cx="6839905" cy="1404593"/>
          </a:xfrm>
          <a:prstGeom prst="rect">
            <a:avLst/>
          </a:prstGeom>
        </p:spPr>
      </p:pic>
      <p:sp>
        <p:nvSpPr>
          <p:cNvPr id="4" name="PoljeZBesedilom 3">
            <a:extLst>
              <a:ext uri="{FF2B5EF4-FFF2-40B4-BE49-F238E27FC236}">
                <a16:creationId xmlns:a16="http://schemas.microsoft.com/office/drawing/2014/main" id="{C5B31398-66C3-6DBD-B718-29C29273A378}"/>
              </a:ext>
            </a:extLst>
          </p:cNvPr>
          <p:cNvSpPr txBox="1"/>
          <p:nvPr/>
        </p:nvSpPr>
        <p:spPr>
          <a:xfrm>
            <a:off x="1293091" y="1847273"/>
            <a:ext cx="932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Pravilo: 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93E5E2FD-2594-B2C6-79F0-AF92034DCEEC}"/>
              </a:ext>
            </a:extLst>
          </p:cNvPr>
          <p:cNvSpPr txBox="1"/>
          <p:nvPr/>
        </p:nvSpPr>
        <p:spPr>
          <a:xfrm>
            <a:off x="6353935" y="930567"/>
            <a:ext cx="5597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- 1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7140FAA7-A609-B99E-F381-FFE4A8DC9677}"/>
                  </a:ext>
                </a:extLst>
              </p:cNvPr>
              <p:cNvSpPr txBox="1"/>
              <p:nvPr/>
            </p:nvSpPr>
            <p:spPr>
              <a:xfrm>
                <a:off x="4204623" y="753082"/>
                <a:ext cx="712054" cy="7007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800" dirty="0">
                    <a:solidFill>
                      <a:srgbClr val="0070C0"/>
                    </a:solidFill>
                  </a:rPr>
                  <a:t>- 1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sl-SI" sz="28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7140FAA7-A609-B99E-F381-FFE4A8DC96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4623" y="753082"/>
                <a:ext cx="712054" cy="700705"/>
              </a:xfrm>
              <a:prstGeom prst="rect">
                <a:avLst/>
              </a:prstGeom>
              <a:blipFill>
                <a:blip r:embed="rId3"/>
                <a:stretch>
                  <a:fillRect l="-17949" b="-131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PoljeZBesedilom 5">
            <a:extLst>
              <a:ext uri="{FF2B5EF4-FFF2-40B4-BE49-F238E27FC236}">
                <a16:creationId xmlns:a16="http://schemas.microsoft.com/office/drawing/2014/main" id="{4F3CDFFD-F035-90A1-A902-E661BCDB35FE}"/>
              </a:ext>
            </a:extLst>
          </p:cNvPr>
          <p:cNvSpPr txBox="1"/>
          <p:nvPr/>
        </p:nvSpPr>
        <p:spPr>
          <a:xfrm>
            <a:off x="863890" y="2268196"/>
            <a:ext cx="99102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Vsako naslednje število dobimo tako, da od predhodnega števila odštejemo 1. </a:t>
            </a:r>
          </a:p>
        </p:txBody>
      </p:sp>
    </p:spTree>
    <p:extLst>
      <p:ext uri="{BB962C8B-B14F-4D97-AF65-F5344CB8AC3E}">
        <p14:creationId xmlns:p14="http://schemas.microsoft.com/office/powerpoint/2010/main" val="3526829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730</Words>
  <Application>Microsoft Office PowerPoint</Application>
  <PresentationFormat>Širokozaslonsko</PresentationFormat>
  <Paragraphs>142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Officeova tema</vt:lpstr>
      <vt:lpstr>NPZ 2019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Irena Kotnik</dc:creator>
  <cp:lastModifiedBy>Irena Kotnik</cp:lastModifiedBy>
  <cp:revision>5</cp:revision>
  <dcterms:created xsi:type="dcterms:W3CDTF">2025-03-05T18:24:22Z</dcterms:created>
  <dcterms:modified xsi:type="dcterms:W3CDTF">2025-03-07T05:28:06Z</dcterms:modified>
</cp:coreProperties>
</file>