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1"/>
  </p:notesMasterIdLst>
  <p:sldIdLst>
    <p:sldId id="256" r:id="rId2"/>
    <p:sldId id="262" r:id="rId3"/>
    <p:sldId id="282" r:id="rId4"/>
    <p:sldId id="283" r:id="rId5"/>
    <p:sldId id="368" r:id="rId6"/>
    <p:sldId id="379" r:id="rId7"/>
    <p:sldId id="284" r:id="rId8"/>
    <p:sldId id="372" r:id="rId9"/>
    <p:sldId id="257" r:id="rId10"/>
    <p:sldId id="373" r:id="rId11"/>
    <p:sldId id="258" r:id="rId12"/>
    <p:sldId id="374" r:id="rId13"/>
    <p:sldId id="285" r:id="rId14"/>
    <p:sldId id="288" r:id="rId15"/>
    <p:sldId id="337" r:id="rId16"/>
    <p:sldId id="338" r:id="rId17"/>
    <p:sldId id="339" r:id="rId18"/>
    <p:sldId id="369" r:id="rId19"/>
    <p:sldId id="289" r:id="rId20"/>
    <p:sldId id="290" r:id="rId21"/>
    <p:sldId id="370" r:id="rId22"/>
    <p:sldId id="341" r:id="rId23"/>
    <p:sldId id="343" r:id="rId24"/>
    <p:sldId id="340" r:id="rId25"/>
    <p:sldId id="344" r:id="rId26"/>
    <p:sldId id="291" r:id="rId27"/>
    <p:sldId id="371" r:id="rId28"/>
    <p:sldId id="345" r:id="rId29"/>
    <p:sldId id="292" r:id="rId30"/>
    <p:sldId id="375" r:id="rId31"/>
    <p:sldId id="346" r:id="rId32"/>
    <p:sldId id="347" r:id="rId33"/>
    <p:sldId id="348" r:id="rId34"/>
    <p:sldId id="293" r:id="rId35"/>
    <p:sldId id="349" r:id="rId36"/>
    <p:sldId id="380" r:id="rId37"/>
    <p:sldId id="381" r:id="rId38"/>
    <p:sldId id="382" r:id="rId39"/>
    <p:sldId id="376" r:id="rId40"/>
    <p:sldId id="365" r:id="rId41"/>
    <p:sldId id="366" r:id="rId42"/>
    <p:sldId id="384" r:id="rId43"/>
    <p:sldId id="364" r:id="rId44"/>
    <p:sldId id="294" r:id="rId45"/>
    <p:sldId id="331" r:id="rId46"/>
    <p:sldId id="332" r:id="rId47"/>
    <p:sldId id="350" r:id="rId48"/>
    <p:sldId id="351" r:id="rId49"/>
    <p:sldId id="352" r:id="rId50"/>
    <p:sldId id="353" r:id="rId51"/>
    <p:sldId id="296" r:id="rId52"/>
    <p:sldId id="297" r:id="rId53"/>
    <p:sldId id="354" r:id="rId54"/>
    <p:sldId id="361" r:id="rId55"/>
    <p:sldId id="298" r:id="rId56"/>
    <p:sldId id="299" r:id="rId57"/>
    <p:sldId id="360" r:id="rId58"/>
    <p:sldId id="355" r:id="rId59"/>
    <p:sldId id="300" r:id="rId60"/>
    <p:sldId id="301" r:id="rId61"/>
    <p:sldId id="302" r:id="rId62"/>
    <p:sldId id="377" r:id="rId63"/>
    <p:sldId id="362" r:id="rId64"/>
    <p:sldId id="378" r:id="rId65"/>
    <p:sldId id="363" r:id="rId66"/>
    <p:sldId id="356" r:id="rId67"/>
    <p:sldId id="357" r:id="rId68"/>
    <p:sldId id="358" r:id="rId69"/>
    <p:sldId id="359" r:id="rId7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9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220710-757F-464F-93D6-25038EBFE79A}" type="datetimeFigureOut">
              <a:rPr lang="sl-SI" smtClean="0"/>
              <a:t>3. 11. 2025</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40E350-F3B8-48A8-9346-83E7D1D34FDE}" type="slidenum">
              <a:rPr lang="sl-SI" smtClean="0"/>
              <a:t>‹#›</a:t>
            </a:fld>
            <a:endParaRPr lang="sl-SI"/>
          </a:p>
        </p:txBody>
      </p:sp>
    </p:spTree>
    <p:extLst>
      <p:ext uri="{BB962C8B-B14F-4D97-AF65-F5344CB8AC3E}">
        <p14:creationId xmlns:p14="http://schemas.microsoft.com/office/powerpoint/2010/main" val="2692632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691AF80A-1349-4160-88C3-990B1821741B}" type="slidenum">
              <a:rPr lang="sl-SI" smtClean="0"/>
              <a:t>52</a:t>
            </a:fld>
            <a:endParaRPr lang="sl-SI"/>
          </a:p>
        </p:txBody>
      </p:sp>
    </p:spTree>
    <p:extLst>
      <p:ext uri="{BB962C8B-B14F-4D97-AF65-F5344CB8AC3E}">
        <p14:creationId xmlns:p14="http://schemas.microsoft.com/office/powerpoint/2010/main" val="14937997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sl-SI"/>
              <a:t>Kliknite, če želite urediti slog naslova matrice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ska slika z napiso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sl-SI"/>
              <a:t>Kliknite, če želite urediti slog naslova matrice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a:t>Kliknite ikono, če želite dodati sliko</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Date Placeholder 4"/>
          <p:cNvSpPr>
            <a:spLocks noGrp="1"/>
          </p:cNvSpPr>
          <p:nvPr>
            <p:ph type="dt" sz="half" idx="10"/>
          </p:nvPr>
        </p:nvSpPr>
        <p:spPr/>
        <p:txBody>
          <a:bodyPr/>
          <a:lstStyle/>
          <a:p>
            <a:fld id="{48A87A34-81AB-432B-8DAE-1953F412C126}" type="datetimeFigureOut">
              <a:rPr lang="en-US" dirty="0"/>
              <a:t>11/3/2025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aslov in napis">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sl-SI"/>
              <a:t>Kliknite, če želite urediti slog naslova matrice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Date Placeholder 4"/>
          <p:cNvSpPr>
            <a:spLocks noGrp="1"/>
          </p:cNvSpPr>
          <p:nvPr>
            <p:ph type="dt" sz="half" idx="10"/>
          </p:nvPr>
        </p:nvSpPr>
        <p:spPr/>
        <p:txBody>
          <a:bodyPr/>
          <a:lstStyle/>
          <a:p>
            <a:fld id="{48A87A34-81AB-432B-8DAE-1953F412C126}" type="datetimeFigureOut">
              <a:rPr lang="en-US" dirty="0"/>
              <a:t>11/3/2025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 z napisom">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sl-SI"/>
              <a:t>Kliknite, če želite urediti slog naslova matrice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Date Placeholder 4"/>
          <p:cNvSpPr>
            <a:spLocks noGrp="1"/>
          </p:cNvSpPr>
          <p:nvPr>
            <p:ph type="dt" sz="half" idx="10"/>
          </p:nvPr>
        </p:nvSpPr>
        <p:spPr/>
        <p:txBody>
          <a:bodyPr/>
          <a:lstStyle/>
          <a:p>
            <a:fld id="{48A87A34-81AB-432B-8DAE-1953F412C126}" type="datetimeFigureOut">
              <a:rPr lang="en-US" dirty="0"/>
              <a:t>11/3/2025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ica z imenom">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sl-SI"/>
              <a:t>Kliknite, če želite urediti slog naslova matrice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Date Placeholder 4"/>
          <p:cNvSpPr>
            <a:spLocks noGrp="1"/>
          </p:cNvSpPr>
          <p:nvPr>
            <p:ph type="dt" sz="half" idx="10"/>
          </p:nvPr>
        </p:nvSpPr>
        <p:spPr/>
        <p:txBody>
          <a:bodyPr/>
          <a:lstStyle/>
          <a:p>
            <a:fld id="{48A87A34-81AB-432B-8DAE-1953F412C126}" type="datetimeFigureOut">
              <a:rPr lang="en-US" dirty="0"/>
              <a:t>11/3/2025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tolpec">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sl-SI"/>
              <a:t>Kliknite, če želite urediti slog naslova matrice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3" name="Date Placeholder 2"/>
          <p:cNvSpPr>
            <a:spLocks noGrp="1"/>
          </p:cNvSpPr>
          <p:nvPr>
            <p:ph type="dt" sz="half" idx="10"/>
          </p:nvPr>
        </p:nvSpPr>
        <p:spPr/>
        <p:txBody>
          <a:bodyPr/>
          <a:lstStyle/>
          <a:p>
            <a:fld id="{48A87A34-81AB-432B-8DAE-1953F412C126}" type="datetimeFigureOut">
              <a:rPr lang="en-US" dirty="0"/>
              <a:t>11/3/2025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tolpec s tremi slikami">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sl-SI"/>
              <a:t>Kliknite, če želite urediti slog naslova matrice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a:t>Kliknite ikono, če želite dodati sliko</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a:t>Kliknite ikono, če želite dodati sliko</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a:t>Kliknite ikono, če želite dodati sliko</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3" name="Date Placeholder 2"/>
          <p:cNvSpPr>
            <a:spLocks noGrp="1"/>
          </p:cNvSpPr>
          <p:nvPr>
            <p:ph type="dt" sz="half" idx="10"/>
          </p:nvPr>
        </p:nvSpPr>
        <p:spPr/>
        <p:txBody>
          <a:bodyPr/>
          <a:lstStyle/>
          <a:p>
            <a:fld id="{48A87A34-81AB-432B-8DAE-1953F412C126}" type="datetimeFigureOut">
              <a:rPr lang="en-US" dirty="0"/>
              <a:t>11/3/2025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sl-SI"/>
              <a:t>Kliknite, če želite urediti slog naslova matrice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sl-SI"/>
              <a:t>Kliknite, če želite urediti slog naslova matrice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77649D7-B9DE-48C5-8D71-581C9F65E2DA}"/>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04D5282B-A122-4C21-A597-0E8A177B93DE}"/>
              </a:ext>
            </a:extLst>
          </p:cNvPr>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2E27EC3D-BF4B-49F2-8665-5BECC9F359D2}"/>
              </a:ext>
            </a:extLst>
          </p:cNvPr>
          <p:cNvSpPr>
            <a:spLocks noGrp="1"/>
          </p:cNvSpPr>
          <p:nvPr>
            <p:ph type="dt" sz="half" idx="10"/>
          </p:nvPr>
        </p:nvSpPr>
        <p:spPr/>
        <p:txBody>
          <a:bodyPr/>
          <a:lstStyle/>
          <a:p>
            <a:fld id="{3C056F77-D585-435D-9189-F3C4DD419C7E}" type="datetimeFigureOut">
              <a:rPr lang="sl-SI" smtClean="0"/>
              <a:t>3. 11. 2025</a:t>
            </a:fld>
            <a:endParaRPr lang="sl-SI"/>
          </a:p>
        </p:txBody>
      </p:sp>
      <p:sp>
        <p:nvSpPr>
          <p:cNvPr id="5" name="Označba mesta noge 4">
            <a:extLst>
              <a:ext uri="{FF2B5EF4-FFF2-40B4-BE49-F238E27FC236}">
                <a16:creationId xmlns:a16="http://schemas.microsoft.com/office/drawing/2014/main" id="{BB121A73-617B-47C4-B2B5-65AB38758561}"/>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A7C0C85C-262F-4089-BA53-94FB8EDC25A9}"/>
              </a:ext>
            </a:extLst>
          </p:cNvPr>
          <p:cNvSpPr>
            <a:spLocks noGrp="1"/>
          </p:cNvSpPr>
          <p:nvPr>
            <p:ph type="sldNum" sz="quarter" idx="12"/>
          </p:nvPr>
        </p:nvSpPr>
        <p:spPr/>
        <p:txBody>
          <a:bodyPr/>
          <a:lstStyle/>
          <a:p>
            <a:fld id="{BABB551A-2979-46E1-9EB5-4EBB11143D60}" type="slidenum">
              <a:rPr lang="sl-SI" smtClean="0"/>
              <a:t>‹#›</a:t>
            </a:fld>
            <a:endParaRPr lang="sl-SI"/>
          </a:p>
        </p:txBody>
      </p:sp>
    </p:spTree>
    <p:extLst>
      <p:ext uri="{BB962C8B-B14F-4D97-AF65-F5344CB8AC3E}">
        <p14:creationId xmlns:p14="http://schemas.microsoft.com/office/powerpoint/2010/main" val="2320979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sl-SI"/>
              <a:t>Kliknite, če želite urediti slog naslova matrice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sl-SI"/>
              <a:t>Kliknite, če želite urediti slog naslova matrice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Uredite sloge besedila matrice</a:t>
            </a:r>
          </a:p>
        </p:txBody>
      </p:sp>
      <p:sp>
        <p:nvSpPr>
          <p:cNvPr id="4" name="Date Placeholder 3"/>
          <p:cNvSpPr>
            <a:spLocks noGrp="1"/>
          </p:cNvSpPr>
          <p:nvPr>
            <p:ph type="dt" sz="half" idx="10"/>
          </p:nvPr>
        </p:nvSpPr>
        <p:spPr/>
        <p:txBody>
          <a:bodyPr/>
          <a:lstStyle/>
          <a:p>
            <a:fld id="{48A87A34-81AB-432B-8DAE-1953F412C126}" type="datetimeFigureOut">
              <a:rPr lang="en-US" dirty="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sl-SI"/>
              <a:t>Kliknite, če želite urediti slog naslova matrice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sl-SI"/>
              <a:t>Kliknite, če želite urediti slog naslova matrice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12" name="Content Placeholder 3"/>
          <p:cNvSpPr>
            <a:spLocks noGrp="1"/>
          </p:cNvSpPr>
          <p:nvPr>
            <p:ph sz="quarter" idx="13"/>
          </p:nvPr>
        </p:nvSpPr>
        <p:spPr>
          <a:xfrm>
            <a:off x="913774" y="3051012"/>
            <a:ext cx="5106027" cy="2740187"/>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13" name="Content Placeholder 5"/>
          <p:cNvSpPr>
            <a:spLocks noGrp="1"/>
          </p:cNvSpPr>
          <p:nvPr>
            <p:ph sz="quarter" idx="14"/>
          </p:nvPr>
        </p:nvSpPr>
        <p:spPr>
          <a:xfrm>
            <a:off x="6172200" y="3051012"/>
            <a:ext cx="5105401" cy="2740187"/>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sl-SI"/>
              <a:t>Kliknite, če želite urediti slog naslova matrice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11/3/2025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sl-SI"/>
              <a:t>Kliknite, če želite urediti slog naslova matrice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Date Placeholder 4"/>
          <p:cNvSpPr>
            <a:spLocks noGrp="1"/>
          </p:cNvSpPr>
          <p:nvPr>
            <p:ph type="dt" sz="half" idx="10"/>
          </p:nvPr>
        </p:nvSpPr>
        <p:spPr/>
        <p:txBody>
          <a:bodyPr/>
          <a:lstStyle/>
          <a:p>
            <a:fld id="{48A87A34-81AB-432B-8DAE-1953F412C126}" type="datetimeFigureOut">
              <a:rPr lang="en-US" dirty="0"/>
              <a:t>11/3/2025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sl-SI"/>
              <a:t>Kliknite, če želite urediti slog naslova matrice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a:t>Kliknite ikono, če želite dodati sliko</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Date Placeholder 4"/>
          <p:cNvSpPr>
            <a:spLocks noGrp="1"/>
          </p:cNvSpPr>
          <p:nvPr>
            <p:ph type="dt" sz="half" idx="10"/>
          </p:nvPr>
        </p:nvSpPr>
        <p:spPr/>
        <p:txBody>
          <a:bodyPr/>
          <a:lstStyle/>
          <a:p>
            <a:fld id="{48A87A34-81AB-432B-8DAE-1953F412C126}" type="datetimeFigureOut">
              <a:rPr lang="en-US" dirty="0"/>
              <a:t>11/3/2025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sl-SI"/>
              <a:t>Kliknite, če želite urediti slog naslova matrice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11/3/2025</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youtube.com/watch?v=N7dTM7nLw1Q"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hyperlink" Target="https://www.youtube.com/watch?v=llbm9TTOb8Q" TargetMode="Externa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hyperlink" Target="https://www.youtube.com/watch?v=XPX1WKpvVSg" TargetMode="External"/><Relationship Id="rId2" Type="http://schemas.openxmlformats.org/officeDocument/2006/relationships/hyperlink" Target="https://www.youtube.com/watch?v=tE2IT3LoorY&amp;t=2s" TargetMode="External"/><Relationship Id="rId1" Type="http://schemas.openxmlformats.org/officeDocument/2006/relationships/slideLayout" Target="../slideLayouts/slideLayout18.xml"/><Relationship Id="rId5" Type="http://schemas.openxmlformats.org/officeDocument/2006/relationships/hyperlink" Target="https://www.youtube.com/watch?v=6xQS9sT-CdU" TargetMode="External"/><Relationship Id="rId4" Type="http://schemas.openxmlformats.org/officeDocument/2006/relationships/hyperlink" Target="https://www.youtube.com/watch?v=AHHFwbVIms8&amp;t=67s"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8.xml"/><Relationship Id="rId5" Type="http://schemas.openxmlformats.org/officeDocument/2006/relationships/image" Target="../media/image39.png"/><Relationship Id="rId4" Type="http://schemas.openxmlformats.org/officeDocument/2006/relationships/image" Target="../media/image38.png"/></Relationships>
</file>

<file path=ppt/slides/_rels/slide6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1D85274-31E2-4009-BBF2-8ECF036BE04B}"/>
              </a:ext>
            </a:extLst>
          </p:cNvPr>
          <p:cNvSpPr>
            <a:spLocks noGrp="1"/>
          </p:cNvSpPr>
          <p:nvPr>
            <p:ph type="ctrTitle"/>
          </p:nvPr>
        </p:nvSpPr>
        <p:spPr>
          <a:xfrm>
            <a:off x="1751012" y="314668"/>
            <a:ext cx="8689976" cy="958321"/>
          </a:xfrm>
        </p:spPr>
        <p:txBody>
          <a:bodyPr>
            <a:normAutofit/>
          </a:bodyPr>
          <a:lstStyle/>
          <a:p>
            <a:r>
              <a:rPr lang="sl-SI" sz="6000" dirty="0">
                <a:latin typeface="Arial Black" panose="020B0A04020102020204" pitchFamily="34" charset="0"/>
              </a:rPr>
              <a:t>KEMOTERAPEVTIKI</a:t>
            </a:r>
          </a:p>
        </p:txBody>
      </p:sp>
      <p:sp>
        <p:nvSpPr>
          <p:cNvPr id="3" name="Podnaslov 2">
            <a:extLst>
              <a:ext uri="{FF2B5EF4-FFF2-40B4-BE49-F238E27FC236}">
                <a16:creationId xmlns:a16="http://schemas.microsoft.com/office/drawing/2014/main" id="{16BCEAD6-4464-4365-B708-E5654AA9690F}"/>
              </a:ext>
            </a:extLst>
          </p:cNvPr>
          <p:cNvSpPr>
            <a:spLocks noGrp="1"/>
          </p:cNvSpPr>
          <p:nvPr>
            <p:ph type="subTitle" idx="1"/>
          </p:nvPr>
        </p:nvSpPr>
        <p:spPr/>
        <p:txBody>
          <a:bodyPr/>
          <a:lstStyle/>
          <a:p>
            <a:endParaRPr lang="sl-SI" dirty="0"/>
          </a:p>
        </p:txBody>
      </p:sp>
      <p:pic>
        <p:nvPicPr>
          <p:cNvPr id="4" name="Slika 3">
            <a:extLst>
              <a:ext uri="{FF2B5EF4-FFF2-40B4-BE49-F238E27FC236}">
                <a16:creationId xmlns:a16="http://schemas.microsoft.com/office/drawing/2014/main" id="{9CC733B3-79D9-4F0F-AA58-626E6A2BC4C2}"/>
              </a:ext>
            </a:extLst>
          </p:cNvPr>
          <p:cNvPicPr>
            <a:picLocks noChangeAspect="1"/>
          </p:cNvPicPr>
          <p:nvPr/>
        </p:nvPicPr>
        <p:blipFill>
          <a:blip r:embed="rId2"/>
          <a:stretch>
            <a:fillRect/>
          </a:stretch>
        </p:blipFill>
        <p:spPr>
          <a:xfrm>
            <a:off x="2169727" y="1801906"/>
            <a:ext cx="7852545" cy="3775262"/>
          </a:xfrm>
          <a:prstGeom prst="rect">
            <a:avLst/>
          </a:prstGeom>
        </p:spPr>
      </p:pic>
    </p:spTree>
    <p:extLst>
      <p:ext uri="{BB962C8B-B14F-4D97-AF65-F5344CB8AC3E}">
        <p14:creationId xmlns:p14="http://schemas.microsoft.com/office/powerpoint/2010/main" val="2170214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0889799-ABA8-498C-A566-CFE19219E9DB}"/>
              </a:ext>
            </a:extLst>
          </p:cNvPr>
          <p:cNvSpPr>
            <a:spLocks noGrp="1"/>
          </p:cNvSpPr>
          <p:nvPr>
            <p:ph type="title"/>
          </p:nvPr>
        </p:nvSpPr>
        <p:spPr/>
        <p:txBody>
          <a:bodyPr/>
          <a:lstStyle/>
          <a:p>
            <a:endParaRPr lang="sl-SI"/>
          </a:p>
        </p:txBody>
      </p:sp>
      <p:sp>
        <p:nvSpPr>
          <p:cNvPr id="3" name="Označba mesta vsebine 2">
            <a:extLst>
              <a:ext uri="{FF2B5EF4-FFF2-40B4-BE49-F238E27FC236}">
                <a16:creationId xmlns:a16="http://schemas.microsoft.com/office/drawing/2014/main" id="{216E95C4-9F35-4497-BF6F-F89EF3C5F74E}"/>
              </a:ext>
            </a:extLst>
          </p:cNvPr>
          <p:cNvSpPr>
            <a:spLocks noGrp="1"/>
          </p:cNvSpPr>
          <p:nvPr>
            <p:ph sz="quarter" idx="13"/>
          </p:nvPr>
        </p:nvSpPr>
        <p:spPr/>
        <p:txBody>
          <a:bodyPr/>
          <a:lstStyle/>
          <a:p>
            <a:endParaRPr lang="sl-SI"/>
          </a:p>
        </p:txBody>
      </p:sp>
      <p:pic>
        <p:nvPicPr>
          <p:cNvPr id="4" name="Slika 3">
            <a:extLst>
              <a:ext uri="{FF2B5EF4-FFF2-40B4-BE49-F238E27FC236}">
                <a16:creationId xmlns:a16="http://schemas.microsoft.com/office/drawing/2014/main" id="{D2B2E5EE-8A6B-43AD-83C8-38411CE47492}"/>
              </a:ext>
            </a:extLst>
          </p:cNvPr>
          <p:cNvPicPr>
            <a:picLocks noChangeAspect="1"/>
          </p:cNvPicPr>
          <p:nvPr/>
        </p:nvPicPr>
        <p:blipFill>
          <a:blip r:embed="rId2"/>
          <a:stretch>
            <a:fillRect/>
          </a:stretch>
        </p:blipFill>
        <p:spPr>
          <a:xfrm>
            <a:off x="5278311" y="3429000"/>
            <a:ext cx="6599925" cy="3180911"/>
          </a:xfrm>
          <a:prstGeom prst="rect">
            <a:avLst/>
          </a:prstGeom>
        </p:spPr>
      </p:pic>
      <p:pic>
        <p:nvPicPr>
          <p:cNvPr id="5" name="Slika 4">
            <a:extLst>
              <a:ext uri="{FF2B5EF4-FFF2-40B4-BE49-F238E27FC236}">
                <a16:creationId xmlns:a16="http://schemas.microsoft.com/office/drawing/2014/main" id="{8D1FDAD2-3D27-4763-BE9C-680D457364F8}"/>
              </a:ext>
            </a:extLst>
          </p:cNvPr>
          <p:cNvPicPr>
            <a:picLocks noChangeAspect="1"/>
          </p:cNvPicPr>
          <p:nvPr/>
        </p:nvPicPr>
        <p:blipFill>
          <a:blip r:embed="rId3"/>
          <a:stretch>
            <a:fillRect/>
          </a:stretch>
        </p:blipFill>
        <p:spPr>
          <a:xfrm>
            <a:off x="165198" y="248089"/>
            <a:ext cx="6427089" cy="3314531"/>
          </a:xfrm>
          <a:prstGeom prst="rect">
            <a:avLst/>
          </a:prstGeom>
        </p:spPr>
      </p:pic>
    </p:spTree>
    <p:extLst>
      <p:ext uri="{BB962C8B-B14F-4D97-AF65-F5344CB8AC3E}">
        <p14:creationId xmlns:p14="http://schemas.microsoft.com/office/powerpoint/2010/main" val="1830341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E58E4CF9-FA5A-4FCB-BB1F-F053D75F008E}"/>
              </a:ext>
            </a:extLst>
          </p:cNvPr>
          <p:cNvSpPr>
            <a:spLocks noGrp="1"/>
          </p:cNvSpPr>
          <p:nvPr>
            <p:ph sz="quarter" idx="13"/>
          </p:nvPr>
        </p:nvSpPr>
        <p:spPr>
          <a:xfrm>
            <a:off x="913774" y="788894"/>
            <a:ext cx="4474014" cy="5002305"/>
          </a:xfrm>
        </p:spPr>
        <p:txBody>
          <a:bodyPr>
            <a:normAutofit/>
          </a:bodyPr>
          <a:lstStyle/>
          <a:p>
            <a:pPr marL="0" indent="0">
              <a:buNone/>
            </a:pPr>
            <a:r>
              <a:rPr lang="sl-SI" sz="2400" dirty="0">
                <a:latin typeface="Arial Black" panose="020B0A04020102020204" pitchFamily="34" charset="0"/>
              </a:rPr>
              <a:t>* ANTIBIOTIKI, KI ZAVIRAJO SINTEZO NUKLEINSKIH KISLIN V BAKTERIJSKI CELICI (+delujejo tudi na beljakovine) – sulfonamidi, </a:t>
            </a:r>
            <a:r>
              <a:rPr lang="sl-SI" sz="2400" dirty="0" err="1">
                <a:latin typeface="Arial Black" panose="020B0A04020102020204" pitchFamily="34" charset="0"/>
              </a:rPr>
              <a:t>kinoloni</a:t>
            </a:r>
            <a:r>
              <a:rPr lang="sl-SI" sz="2400" dirty="0">
                <a:latin typeface="Arial Black" panose="020B0A04020102020204" pitchFamily="34" charset="0"/>
              </a:rPr>
              <a:t> </a:t>
            </a:r>
          </a:p>
          <a:p>
            <a:endParaRPr lang="sl-SI" dirty="0"/>
          </a:p>
        </p:txBody>
      </p:sp>
      <p:sp>
        <p:nvSpPr>
          <p:cNvPr id="4" name="Pravokotnik 3">
            <a:extLst>
              <a:ext uri="{FF2B5EF4-FFF2-40B4-BE49-F238E27FC236}">
                <a16:creationId xmlns:a16="http://schemas.microsoft.com/office/drawing/2014/main" id="{44CC18B6-76ED-44A8-84F9-C45897B72292}"/>
              </a:ext>
            </a:extLst>
          </p:cNvPr>
          <p:cNvSpPr/>
          <p:nvPr/>
        </p:nvSpPr>
        <p:spPr>
          <a:xfrm>
            <a:off x="4428565" y="3818965"/>
            <a:ext cx="4589930" cy="1380565"/>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b="1" dirty="0" err="1">
                <a:solidFill>
                  <a:schemeClr val="tx1"/>
                </a:solidFill>
              </a:rPr>
              <a:t>Rozamet</a:t>
            </a:r>
            <a:r>
              <a:rPr lang="sl-SI" b="1" dirty="0">
                <a:solidFill>
                  <a:schemeClr val="tx1"/>
                </a:solidFill>
              </a:rPr>
              <a:t>, </a:t>
            </a:r>
            <a:r>
              <a:rPr lang="sl-SI" b="1" dirty="0" err="1">
                <a:solidFill>
                  <a:schemeClr val="tx1"/>
                </a:solidFill>
              </a:rPr>
              <a:t>Primotren</a:t>
            </a:r>
            <a:endParaRPr lang="sl-SI" b="1" dirty="0">
              <a:solidFill>
                <a:schemeClr val="tx1"/>
              </a:solidFill>
            </a:endParaRPr>
          </a:p>
        </p:txBody>
      </p:sp>
    </p:spTree>
    <p:extLst>
      <p:ext uri="{BB962C8B-B14F-4D97-AF65-F5344CB8AC3E}">
        <p14:creationId xmlns:p14="http://schemas.microsoft.com/office/powerpoint/2010/main" val="301292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7FA7CD5-5E96-4346-826D-03BEA874D86B}"/>
              </a:ext>
            </a:extLst>
          </p:cNvPr>
          <p:cNvSpPr>
            <a:spLocks noGrp="1"/>
          </p:cNvSpPr>
          <p:nvPr>
            <p:ph type="title"/>
          </p:nvPr>
        </p:nvSpPr>
        <p:spPr/>
        <p:txBody>
          <a:bodyPr/>
          <a:lstStyle/>
          <a:p>
            <a:endParaRPr lang="sl-SI"/>
          </a:p>
        </p:txBody>
      </p:sp>
      <p:sp>
        <p:nvSpPr>
          <p:cNvPr id="3" name="Označba mesta vsebine 2">
            <a:extLst>
              <a:ext uri="{FF2B5EF4-FFF2-40B4-BE49-F238E27FC236}">
                <a16:creationId xmlns:a16="http://schemas.microsoft.com/office/drawing/2014/main" id="{0B30AC33-ED45-4158-B99D-CEAA290239E1}"/>
              </a:ext>
            </a:extLst>
          </p:cNvPr>
          <p:cNvSpPr>
            <a:spLocks noGrp="1"/>
          </p:cNvSpPr>
          <p:nvPr>
            <p:ph sz="quarter" idx="13"/>
          </p:nvPr>
        </p:nvSpPr>
        <p:spPr/>
        <p:txBody>
          <a:bodyPr/>
          <a:lstStyle/>
          <a:p>
            <a:endParaRPr lang="sl-SI"/>
          </a:p>
        </p:txBody>
      </p:sp>
      <p:pic>
        <p:nvPicPr>
          <p:cNvPr id="4" name="Slika 3">
            <a:extLst>
              <a:ext uri="{FF2B5EF4-FFF2-40B4-BE49-F238E27FC236}">
                <a16:creationId xmlns:a16="http://schemas.microsoft.com/office/drawing/2014/main" id="{494CF177-598F-45EA-8435-06CAF18D3434}"/>
              </a:ext>
            </a:extLst>
          </p:cNvPr>
          <p:cNvPicPr>
            <a:picLocks noChangeAspect="1"/>
          </p:cNvPicPr>
          <p:nvPr/>
        </p:nvPicPr>
        <p:blipFill>
          <a:blip r:embed="rId2"/>
          <a:stretch>
            <a:fillRect/>
          </a:stretch>
        </p:blipFill>
        <p:spPr>
          <a:xfrm>
            <a:off x="6185334" y="3705239"/>
            <a:ext cx="5925671" cy="3152761"/>
          </a:xfrm>
          <a:prstGeom prst="rect">
            <a:avLst/>
          </a:prstGeom>
        </p:spPr>
      </p:pic>
      <p:pic>
        <p:nvPicPr>
          <p:cNvPr id="5" name="Slika 4">
            <a:extLst>
              <a:ext uri="{FF2B5EF4-FFF2-40B4-BE49-F238E27FC236}">
                <a16:creationId xmlns:a16="http://schemas.microsoft.com/office/drawing/2014/main" id="{55A8366E-80A3-4C0E-A7E2-EA1288B64C02}"/>
              </a:ext>
            </a:extLst>
          </p:cNvPr>
          <p:cNvPicPr>
            <a:picLocks noChangeAspect="1"/>
          </p:cNvPicPr>
          <p:nvPr/>
        </p:nvPicPr>
        <p:blipFill>
          <a:blip r:embed="rId3"/>
          <a:stretch>
            <a:fillRect/>
          </a:stretch>
        </p:blipFill>
        <p:spPr>
          <a:xfrm>
            <a:off x="263507" y="192577"/>
            <a:ext cx="6755232" cy="3727239"/>
          </a:xfrm>
          <a:prstGeom prst="rect">
            <a:avLst/>
          </a:prstGeom>
        </p:spPr>
      </p:pic>
    </p:spTree>
    <p:extLst>
      <p:ext uri="{BB962C8B-B14F-4D97-AF65-F5344CB8AC3E}">
        <p14:creationId xmlns:p14="http://schemas.microsoft.com/office/powerpoint/2010/main" val="283924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43F87E82-AC44-4F45-AAEB-4070A52C2DC5}"/>
              </a:ext>
            </a:extLst>
          </p:cNvPr>
          <p:cNvSpPr>
            <a:spLocks noGrp="1"/>
          </p:cNvSpPr>
          <p:nvPr>
            <p:ph sz="quarter" idx="13"/>
          </p:nvPr>
        </p:nvSpPr>
        <p:spPr>
          <a:xfrm>
            <a:off x="734480" y="1488551"/>
            <a:ext cx="4751920" cy="3424107"/>
          </a:xfrm>
        </p:spPr>
        <p:txBody>
          <a:bodyPr/>
          <a:lstStyle/>
          <a:p>
            <a:pPr marL="0" indent="0">
              <a:buNone/>
            </a:pPr>
            <a:r>
              <a:rPr lang="sl-SI" sz="2400" dirty="0">
                <a:latin typeface="Arial Black" panose="020B0A04020102020204" pitchFamily="34" charset="0"/>
              </a:rPr>
              <a:t>* ANTIBIOTIKI, KI VPLIVAJO NA SESTAVLJANJE CITOPLAZEMSKE MEMBRANE </a:t>
            </a:r>
          </a:p>
          <a:p>
            <a:endParaRPr lang="sl-SI" dirty="0"/>
          </a:p>
        </p:txBody>
      </p:sp>
      <p:sp>
        <p:nvSpPr>
          <p:cNvPr id="2" name="Pravokotnik 1">
            <a:extLst>
              <a:ext uri="{FF2B5EF4-FFF2-40B4-BE49-F238E27FC236}">
                <a16:creationId xmlns:a16="http://schemas.microsoft.com/office/drawing/2014/main" id="{E015F091-B184-45CE-B37A-2E82F2C0B281}"/>
              </a:ext>
            </a:extLst>
          </p:cNvPr>
          <p:cNvSpPr/>
          <p:nvPr/>
        </p:nvSpPr>
        <p:spPr>
          <a:xfrm>
            <a:off x="1758621" y="5539299"/>
            <a:ext cx="5045420" cy="369332"/>
          </a:xfrm>
          <a:prstGeom prst="rect">
            <a:avLst/>
          </a:prstGeom>
        </p:spPr>
        <p:txBody>
          <a:bodyPr wrap="none">
            <a:spAutoFit/>
          </a:bodyPr>
          <a:lstStyle/>
          <a:p>
            <a:r>
              <a:rPr lang="sl-SI" dirty="0">
                <a:hlinkClick r:id="rId2"/>
              </a:rPr>
              <a:t>https://www.youtube.com/watch?v=N7dTM7nLw1Q</a:t>
            </a:r>
            <a:r>
              <a:rPr lang="sl-SI" dirty="0"/>
              <a:t> </a:t>
            </a:r>
          </a:p>
        </p:txBody>
      </p:sp>
    </p:spTree>
    <p:extLst>
      <p:ext uri="{BB962C8B-B14F-4D97-AF65-F5344CB8AC3E}">
        <p14:creationId xmlns:p14="http://schemas.microsoft.com/office/powerpoint/2010/main" val="244058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A7B9EB1-7508-432C-8F7D-89D5637DF32F}"/>
              </a:ext>
            </a:extLst>
          </p:cNvPr>
          <p:cNvSpPr>
            <a:spLocks noGrp="1"/>
          </p:cNvSpPr>
          <p:nvPr>
            <p:ph type="title"/>
          </p:nvPr>
        </p:nvSpPr>
        <p:spPr/>
        <p:txBody>
          <a:bodyPr>
            <a:normAutofit/>
          </a:bodyPr>
          <a:lstStyle/>
          <a:p>
            <a:r>
              <a:rPr lang="sl-SI" b="1" dirty="0">
                <a:latin typeface="Arial Black" panose="020B0A04020102020204" pitchFamily="34" charset="0"/>
              </a:rPr>
              <a:t>1. INHIBITORJI CELIČNE STENE – največji učinek imajo na celice, ko se ravno delijo!</a:t>
            </a:r>
            <a:endParaRPr lang="sl-SI" dirty="0">
              <a:latin typeface="Arial Black" panose="020B0A04020102020204" pitchFamily="34" charset="0"/>
            </a:endParaRPr>
          </a:p>
        </p:txBody>
      </p:sp>
      <p:sp>
        <p:nvSpPr>
          <p:cNvPr id="3" name="Označba mesta vsebine 2">
            <a:extLst>
              <a:ext uri="{FF2B5EF4-FFF2-40B4-BE49-F238E27FC236}">
                <a16:creationId xmlns:a16="http://schemas.microsoft.com/office/drawing/2014/main" id="{9B70FBEA-5951-4829-A3E8-D6460FDCE998}"/>
              </a:ext>
            </a:extLst>
          </p:cNvPr>
          <p:cNvSpPr>
            <a:spLocks noGrp="1"/>
          </p:cNvSpPr>
          <p:nvPr>
            <p:ph idx="1"/>
          </p:nvPr>
        </p:nvSpPr>
        <p:spPr>
          <a:xfrm>
            <a:off x="4014938" y="2698788"/>
            <a:ext cx="2994837" cy="1156036"/>
          </a:xfrm>
        </p:spPr>
        <p:txBody>
          <a:bodyPr>
            <a:normAutofit/>
          </a:bodyPr>
          <a:lstStyle/>
          <a:p>
            <a:r>
              <a:rPr lang="sl-SI" sz="2800" dirty="0">
                <a:latin typeface="Arial Black" panose="020B0A04020102020204" pitchFamily="34" charset="0"/>
              </a:rPr>
              <a:t>PENICILINI </a:t>
            </a:r>
          </a:p>
        </p:txBody>
      </p:sp>
      <p:sp>
        <p:nvSpPr>
          <p:cNvPr id="4" name="Pravokotnik 3">
            <a:extLst>
              <a:ext uri="{FF2B5EF4-FFF2-40B4-BE49-F238E27FC236}">
                <a16:creationId xmlns:a16="http://schemas.microsoft.com/office/drawing/2014/main" id="{5D3A9486-B693-4797-9358-2D3EA2672F69}"/>
              </a:ext>
            </a:extLst>
          </p:cNvPr>
          <p:cNvSpPr/>
          <p:nvPr/>
        </p:nvSpPr>
        <p:spPr>
          <a:xfrm>
            <a:off x="537882" y="4079146"/>
            <a:ext cx="11062447" cy="1938992"/>
          </a:xfrm>
          <a:prstGeom prst="rect">
            <a:avLst/>
          </a:prstGeom>
        </p:spPr>
        <p:txBody>
          <a:bodyPr wrap="square">
            <a:spAutoFit/>
          </a:bodyPr>
          <a:lstStyle/>
          <a:p>
            <a:r>
              <a:rPr lang="sl-SI" sz="2400" dirty="0"/>
              <a:t>So najbolj razširjeni antibiotiki. Prvotni penicilini so bili naravni antibiotiki in primerni le za </a:t>
            </a:r>
            <a:r>
              <a:rPr lang="sl-SI" sz="2400" dirty="0" err="1"/>
              <a:t>parenteralno</a:t>
            </a:r>
            <a:r>
              <a:rPr lang="sl-SI" sz="2400" dirty="0"/>
              <a:t> dajanje. Danes so razvili mnoge širokospektralne derivate, ki jih bolniki lahko prejmejo skozi usta. Peniciline izloča plesen </a:t>
            </a:r>
            <a:r>
              <a:rPr lang="sl-SI" sz="2400" dirty="0" err="1"/>
              <a:t>Penicillium</a:t>
            </a:r>
            <a:r>
              <a:rPr lang="sl-SI" sz="2400" dirty="0"/>
              <a:t>. Produkt, ki ga izloča plesen, ni enotna kemična snov, ampak je mešanica 5 sorodnih produktov, ki jih označujemo kot penicilin F, G, X, K, O. Penicilin G je najbolj stabilen, malo strupen in ima največji učinek. </a:t>
            </a:r>
          </a:p>
        </p:txBody>
      </p:sp>
    </p:spTree>
    <p:extLst>
      <p:ext uri="{BB962C8B-B14F-4D97-AF65-F5344CB8AC3E}">
        <p14:creationId xmlns:p14="http://schemas.microsoft.com/office/powerpoint/2010/main" val="97779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E8BAB184-FD3E-4EA4-B358-21D1BB5C4099}"/>
              </a:ext>
            </a:extLst>
          </p:cNvPr>
          <p:cNvPicPr>
            <a:picLocks noChangeAspect="1"/>
          </p:cNvPicPr>
          <p:nvPr/>
        </p:nvPicPr>
        <p:blipFill>
          <a:blip r:embed="rId2"/>
          <a:stretch>
            <a:fillRect/>
          </a:stretch>
        </p:blipFill>
        <p:spPr>
          <a:xfrm>
            <a:off x="107758" y="190078"/>
            <a:ext cx="1612032" cy="1074688"/>
          </a:xfrm>
          <a:prstGeom prst="rect">
            <a:avLst/>
          </a:prstGeom>
        </p:spPr>
      </p:pic>
      <p:sp>
        <p:nvSpPr>
          <p:cNvPr id="2" name="Naslov 1">
            <a:extLst>
              <a:ext uri="{FF2B5EF4-FFF2-40B4-BE49-F238E27FC236}">
                <a16:creationId xmlns:a16="http://schemas.microsoft.com/office/drawing/2014/main" id="{FE554B65-6241-42F3-82F2-3344AD6E1513}"/>
              </a:ext>
            </a:extLst>
          </p:cNvPr>
          <p:cNvSpPr>
            <a:spLocks noGrp="1"/>
          </p:cNvSpPr>
          <p:nvPr>
            <p:ph type="title"/>
          </p:nvPr>
        </p:nvSpPr>
        <p:spPr>
          <a:xfrm>
            <a:off x="913775" y="618517"/>
            <a:ext cx="10364451" cy="1031321"/>
          </a:xfrm>
        </p:spPr>
        <p:txBody>
          <a:bodyPr/>
          <a:lstStyle/>
          <a:p>
            <a:r>
              <a:rPr lang="sl-SI" dirty="0"/>
              <a:t>Kaj je na sliki?</a:t>
            </a:r>
          </a:p>
        </p:txBody>
      </p:sp>
      <p:sp>
        <p:nvSpPr>
          <p:cNvPr id="3" name="Označba mesta vsebine 2">
            <a:extLst>
              <a:ext uri="{FF2B5EF4-FFF2-40B4-BE49-F238E27FC236}">
                <a16:creationId xmlns:a16="http://schemas.microsoft.com/office/drawing/2014/main" id="{C153E39E-0FCE-44D6-BFF8-C66C28CCA530}"/>
              </a:ext>
            </a:extLst>
          </p:cNvPr>
          <p:cNvSpPr>
            <a:spLocks noGrp="1"/>
          </p:cNvSpPr>
          <p:nvPr>
            <p:ph sz="quarter" idx="13"/>
          </p:nvPr>
        </p:nvSpPr>
        <p:spPr>
          <a:xfrm>
            <a:off x="913774" y="2367092"/>
            <a:ext cx="6446250" cy="3424107"/>
          </a:xfrm>
        </p:spPr>
        <p:txBody>
          <a:bodyPr/>
          <a:lstStyle/>
          <a:p>
            <a:endParaRPr lang="sl-SI" dirty="0"/>
          </a:p>
        </p:txBody>
      </p:sp>
      <p:pic>
        <p:nvPicPr>
          <p:cNvPr id="6" name="Slika 5">
            <a:extLst>
              <a:ext uri="{FF2B5EF4-FFF2-40B4-BE49-F238E27FC236}">
                <a16:creationId xmlns:a16="http://schemas.microsoft.com/office/drawing/2014/main" id="{42499F8A-96C6-47DF-92C0-4A8059FFBC8C}"/>
              </a:ext>
            </a:extLst>
          </p:cNvPr>
          <p:cNvPicPr>
            <a:picLocks noChangeAspect="1"/>
          </p:cNvPicPr>
          <p:nvPr/>
        </p:nvPicPr>
        <p:blipFill>
          <a:blip r:embed="rId3"/>
          <a:stretch>
            <a:fillRect/>
          </a:stretch>
        </p:blipFill>
        <p:spPr>
          <a:xfrm>
            <a:off x="4619128" y="1634194"/>
            <a:ext cx="6659097" cy="4409802"/>
          </a:xfrm>
          <a:prstGeom prst="rect">
            <a:avLst/>
          </a:prstGeom>
        </p:spPr>
      </p:pic>
      <p:sp>
        <p:nvSpPr>
          <p:cNvPr id="5" name="Pravokotnik 4">
            <a:extLst>
              <a:ext uri="{FF2B5EF4-FFF2-40B4-BE49-F238E27FC236}">
                <a16:creationId xmlns:a16="http://schemas.microsoft.com/office/drawing/2014/main" id="{AA708E6D-7336-4E7F-B377-3C0903D7F09D}"/>
              </a:ext>
            </a:extLst>
          </p:cNvPr>
          <p:cNvSpPr/>
          <p:nvPr/>
        </p:nvSpPr>
        <p:spPr>
          <a:xfrm>
            <a:off x="172633" y="3260871"/>
            <a:ext cx="4446494" cy="115644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a:t> </a:t>
            </a:r>
            <a:r>
              <a:rPr lang="sl-SI" b="1" dirty="0" err="1">
                <a:solidFill>
                  <a:schemeClr val="tx1"/>
                </a:solidFill>
              </a:rPr>
              <a:t>Penicillium</a:t>
            </a:r>
            <a:r>
              <a:rPr lang="sl-SI" b="1" dirty="0">
                <a:solidFill>
                  <a:schemeClr val="tx1"/>
                </a:solidFill>
              </a:rPr>
              <a:t> </a:t>
            </a:r>
            <a:r>
              <a:rPr lang="sl-SI" b="1" dirty="0" err="1">
                <a:solidFill>
                  <a:schemeClr val="tx1"/>
                </a:solidFill>
              </a:rPr>
              <a:t>rubens</a:t>
            </a:r>
            <a:endParaRPr lang="sl-SI" b="1" dirty="0">
              <a:solidFill>
                <a:schemeClr val="tx1"/>
              </a:solidFill>
            </a:endParaRPr>
          </a:p>
        </p:txBody>
      </p:sp>
    </p:spTree>
    <p:extLst>
      <p:ext uri="{BB962C8B-B14F-4D97-AF65-F5344CB8AC3E}">
        <p14:creationId xmlns:p14="http://schemas.microsoft.com/office/powerpoint/2010/main" val="317099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ECAFB54-EABE-47EA-BA1B-787A5FF67EB4}"/>
              </a:ext>
            </a:extLst>
          </p:cNvPr>
          <p:cNvSpPr>
            <a:spLocks noGrp="1"/>
          </p:cNvSpPr>
          <p:nvPr>
            <p:ph type="title"/>
          </p:nvPr>
        </p:nvSpPr>
        <p:spPr>
          <a:xfrm>
            <a:off x="913775" y="618517"/>
            <a:ext cx="10364451" cy="2303977"/>
          </a:xfrm>
        </p:spPr>
        <p:txBody>
          <a:bodyPr>
            <a:noAutofit/>
          </a:bodyPr>
          <a:lstStyle/>
          <a:p>
            <a:r>
              <a:rPr lang="sl-SI" sz="2400" dirty="0"/>
              <a:t>Raztopine penicilina G se po vbrizgu hitro absorbirajo in dosežejo </a:t>
            </a:r>
            <a:r>
              <a:rPr lang="sl-SI" sz="2400" dirty="0" err="1"/>
              <a:t>max</a:t>
            </a:r>
            <a:r>
              <a:rPr lang="sl-SI" sz="2400" dirty="0"/>
              <a:t>. učinek v 1/2 ure. Podkožno vbrizganje boli, pri oralnem ali rektalnem dajanju se pa precej penicilina razgradi (v črevesju so bakterije, ki tvorijo </a:t>
            </a:r>
            <a:r>
              <a:rPr lang="sl-SI" sz="2400" dirty="0" err="1"/>
              <a:t>penicilinazo</a:t>
            </a:r>
            <a:r>
              <a:rPr lang="sl-SI" sz="2400" dirty="0"/>
              <a:t>).</a:t>
            </a:r>
          </a:p>
        </p:txBody>
      </p:sp>
      <p:sp>
        <p:nvSpPr>
          <p:cNvPr id="3" name="Označba mesta vsebine 2">
            <a:extLst>
              <a:ext uri="{FF2B5EF4-FFF2-40B4-BE49-F238E27FC236}">
                <a16:creationId xmlns:a16="http://schemas.microsoft.com/office/drawing/2014/main" id="{75519477-5E09-4604-AB3A-C07364DC43E8}"/>
              </a:ext>
            </a:extLst>
          </p:cNvPr>
          <p:cNvSpPr>
            <a:spLocks noGrp="1"/>
          </p:cNvSpPr>
          <p:nvPr>
            <p:ph sz="quarter" idx="13"/>
          </p:nvPr>
        </p:nvSpPr>
        <p:spPr>
          <a:xfrm>
            <a:off x="913774" y="3612776"/>
            <a:ext cx="5106026" cy="2178423"/>
          </a:xfrm>
        </p:spPr>
        <p:txBody>
          <a:bodyPr/>
          <a:lstStyle/>
          <a:p>
            <a:r>
              <a:rPr lang="sl-SI" dirty="0"/>
              <a:t>Penicilin deluje dobro na: koke, G + bacile, </a:t>
            </a:r>
            <a:r>
              <a:rPr lang="sl-SI" dirty="0" err="1"/>
              <a:t>spirohete</a:t>
            </a:r>
            <a:r>
              <a:rPr lang="sl-SI" dirty="0"/>
              <a:t>, </a:t>
            </a:r>
            <a:r>
              <a:rPr lang="sl-SI" dirty="0" err="1"/>
              <a:t>aktinomicete</a:t>
            </a:r>
            <a:r>
              <a:rPr lang="sl-SI" dirty="0"/>
              <a:t> (glive)</a:t>
            </a:r>
          </a:p>
        </p:txBody>
      </p:sp>
      <p:sp>
        <p:nvSpPr>
          <p:cNvPr id="4" name="Označba mesta vsebine 3">
            <a:extLst>
              <a:ext uri="{FF2B5EF4-FFF2-40B4-BE49-F238E27FC236}">
                <a16:creationId xmlns:a16="http://schemas.microsoft.com/office/drawing/2014/main" id="{B6610F18-F165-4965-83C1-4758B3A28A04}"/>
              </a:ext>
            </a:extLst>
          </p:cNvPr>
          <p:cNvSpPr>
            <a:spLocks noGrp="1"/>
          </p:cNvSpPr>
          <p:nvPr>
            <p:ph sz="quarter" idx="14"/>
          </p:nvPr>
        </p:nvSpPr>
        <p:spPr>
          <a:xfrm>
            <a:off x="6172200" y="3684494"/>
            <a:ext cx="5105400" cy="2106705"/>
          </a:xfrm>
        </p:spPr>
        <p:txBody>
          <a:bodyPr>
            <a:normAutofit fontScale="85000" lnSpcReduction="10000"/>
          </a:bodyPr>
          <a:lstStyle/>
          <a:p>
            <a:r>
              <a:rPr lang="sl-SI" dirty="0"/>
              <a:t>Pri delovanju penicilina je najbolj značilno to, da ima največji učinek na bakterije, ki se ravno delijo, na mirujoče bakterije pa ne (zavira nastanek celične stene - ko se delijo). Čeprav je penicilin malo toksičen, lahko izzove alergične reakcije</a:t>
            </a:r>
          </a:p>
        </p:txBody>
      </p:sp>
    </p:spTree>
    <p:extLst>
      <p:ext uri="{BB962C8B-B14F-4D97-AF65-F5344CB8AC3E}">
        <p14:creationId xmlns:p14="http://schemas.microsoft.com/office/powerpoint/2010/main" val="3032090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A639E79-0E72-4EBF-8FBA-FE2C970C0060}"/>
              </a:ext>
            </a:extLst>
          </p:cNvPr>
          <p:cNvSpPr>
            <a:spLocks noGrp="1"/>
          </p:cNvSpPr>
          <p:nvPr>
            <p:ph type="title"/>
          </p:nvPr>
        </p:nvSpPr>
        <p:spPr>
          <a:xfrm>
            <a:off x="913775" y="618517"/>
            <a:ext cx="10364451" cy="726189"/>
          </a:xfrm>
        </p:spPr>
        <p:txBody>
          <a:bodyPr/>
          <a:lstStyle/>
          <a:p>
            <a:pPr marL="571500" indent="-571500">
              <a:buFont typeface="Arial" panose="020B0604020202020204" pitchFamily="34" charset="0"/>
              <a:buChar char="•"/>
            </a:pPr>
            <a:r>
              <a:rPr lang="sl-SI" dirty="0"/>
              <a:t>CEFALOSPORINI</a:t>
            </a:r>
          </a:p>
        </p:txBody>
      </p:sp>
      <p:sp>
        <p:nvSpPr>
          <p:cNvPr id="3" name="Označba mesta vsebine 2">
            <a:extLst>
              <a:ext uri="{FF2B5EF4-FFF2-40B4-BE49-F238E27FC236}">
                <a16:creationId xmlns:a16="http://schemas.microsoft.com/office/drawing/2014/main" id="{8A6153EB-25F0-48DC-843B-3BB3D762EF32}"/>
              </a:ext>
            </a:extLst>
          </p:cNvPr>
          <p:cNvSpPr>
            <a:spLocks noGrp="1"/>
          </p:cNvSpPr>
          <p:nvPr>
            <p:ph sz="quarter" idx="13"/>
          </p:nvPr>
        </p:nvSpPr>
        <p:spPr/>
        <p:txBody>
          <a:bodyPr>
            <a:normAutofit/>
          </a:bodyPr>
          <a:lstStyle/>
          <a:p>
            <a:r>
              <a:rPr lang="sl-SI" b="1" dirty="0"/>
              <a:t>Delujejo podobno kot penicilini. Izolirali so jih iz glive </a:t>
            </a:r>
            <a:r>
              <a:rPr lang="sl-SI" b="1" dirty="0" err="1"/>
              <a:t>Cephalosporium</a:t>
            </a:r>
            <a:r>
              <a:rPr lang="sl-SI" dirty="0"/>
              <a:t>. Molekulo </a:t>
            </a:r>
            <a:r>
              <a:rPr lang="sl-SI" dirty="0" err="1"/>
              <a:t>cefalosporina</a:t>
            </a:r>
            <a:r>
              <a:rPr lang="sl-SI" dirty="0"/>
              <a:t> razcepijo na osnovno jedro in stransko verigo - to lahko izdelujejo sintetično in je lahko različna = </a:t>
            </a:r>
            <a:r>
              <a:rPr lang="sl-SI" dirty="0" err="1"/>
              <a:t>polsintetični</a:t>
            </a:r>
            <a:r>
              <a:rPr lang="sl-SI" dirty="0"/>
              <a:t> </a:t>
            </a:r>
            <a:r>
              <a:rPr lang="sl-SI" dirty="0" err="1"/>
              <a:t>cefalosporini</a:t>
            </a:r>
            <a:r>
              <a:rPr lang="sl-SI" dirty="0"/>
              <a:t>. </a:t>
            </a:r>
            <a:r>
              <a:rPr lang="sl-SI" b="1" dirty="0" err="1"/>
              <a:t>Cefalosporini</a:t>
            </a:r>
            <a:r>
              <a:rPr lang="sl-SI" b="1" dirty="0"/>
              <a:t> imajo širši spekter delovanja kot penicilini. </a:t>
            </a:r>
          </a:p>
          <a:p>
            <a:r>
              <a:rPr lang="sl-SI" dirty="0"/>
              <a:t>Delujejo na: G + in G</a:t>
            </a:r>
            <a:r>
              <a:rPr lang="sl-SI" baseline="30000" dirty="0"/>
              <a:t>-</a:t>
            </a:r>
            <a:r>
              <a:rPr lang="sl-SI" dirty="0"/>
              <a:t> koke, G</a:t>
            </a:r>
            <a:r>
              <a:rPr lang="sl-SI" baseline="30000" dirty="0"/>
              <a:t>-</a:t>
            </a:r>
            <a:r>
              <a:rPr lang="sl-SI" dirty="0"/>
              <a:t> bacile - posebno občutljive so: E. coli </a:t>
            </a:r>
            <a:r>
              <a:rPr lang="sl-SI" dirty="0" err="1"/>
              <a:t>Salmonella</a:t>
            </a:r>
            <a:r>
              <a:rPr lang="sl-SI" dirty="0"/>
              <a:t> </a:t>
            </a:r>
            <a:r>
              <a:rPr lang="sl-SI" dirty="0" err="1"/>
              <a:t>Shigella</a:t>
            </a:r>
            <a:r>
              <a:rPr lang="sl-SI" dirty="0"/>
              <a:t> </a:t>
            </a:r>
            <a:r>
              <a:rPr lang="sl-SI" dirty="0" err="1"/>
              <a:t>Klebsiella</a:t>
            </a:r>
            <a:r>
              <a:rPr lang="sl-SI" dirty="0"/>
              <a:t>.</a:t>
            </a:r>
          </a:p>
          <a:p>
            <a:r>
              <a:rPr lang="sl-SI" b="1" dirty="0"/>
              <a:t>Niso občutljivi na </a:t>
            </a:r>
            <a:r>
              <a:rPr lang="sl-SI" b="1" dirty="0" err="1"/>
              <a:t>penicilinazo</a:t>
            </a:r>
            <a:r>
              <a:rPr lang="sl-SI" b="1" dirty="0"/>
              <a:t>.</a:t>
            </a:r>
          </a:p>
        </p:txBody>
      </p:sp>
    </p:spTree>
    <p:extLst>
      <p:ext uri="{BB962C8B-B14F-4D97-AF65-F5344CB8AC3E}">
        <p14:creationId xmlns:p14="http://schemas.microsoft.com/office/powerpoint/2010/main" val="9777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3778D7B-1C99-4D55-9A25-89050DAF998F}"/>
              </a:ext>
            </a:extLst>
          </p:cNvPr>
          <p:cNvSpPr>
            <a:spLocks noGrp="1"/>
          </p:cNvSpPr>
          <p:nvPr>
            <p:ph type="title"/>
          </p:nvPr>
        </p:nvSpPr>
        <p:spPr/>
        <p:txBody>
          <a:bodyPr/>
          <a:lstStyle/>
          <a:p>
            <a:endParaRPr lang="sl-SI"/>
          </a:p>
        </p:txBody>
      </p:sp>
      <p:sp>
        <p:nvSpPr>
          <p:cNvPr id="3" name="Označba mesta vsebine 2">
            <a:extLst>
              <a:ext uri="{FF2B5EF4-FFF2-40B4-BE49-F238E27FC236}">
                <a16:creationId xmlns:a16="http://schemas.microsoft.com/office/drawing/2014/main" id="{192ADFB0-0057-437C-96D7-E4939D4C8FDF}"/>
              </a:ext>
            </a:extLst>
          </p:cNvPr>
          <p:cNvSpPr>
            <a:spLocks noGrp="1"/>
          </p:cNvSpPr>
          <p:nvPr>
            <p:ph sz="quarter" idx="13"/>
          </p:nvPr>
        </p:nvSpPr>
        <p:spPr/>
        <p:txBody>
          <a:bodyPr/>
          <a:lstStyle/>
          <a:p>
            <a:endParaRPr lang="sl-SI"/>
          </a:p>
        </p:txBody>
      </p:sp>
      <p:pic>
        <p:nvPicPr>
          <p:cNvPr id="4" name="Slika 3">
            <a:extLst>
              <a:ext uri="{FF2B5EF4-FFF2-40B4-BE49-F238E27FC236}">
                <a16:creationId xmlns:a16="http://schemas.microsoft.com/office/drawing/2014/main" id="{0456A7A8-6276-4E2B-B902-1C725549A752}"/>
              </a:ext>
            </a:extLst>
          </p:cNvPr>
          <p:cNvPicPr>
            <a:picLocks noChangeAspect="1"/>
          </p:cNvPicPr>
          <p:nvPr/>
        </p:nvPicPr>
        <p:blipFill>
          <a:blip r:embed="rId2"/>
          <a:stretch>
            <a:fillRect/>
          </a:stretch>
        </p:blipFill>
        <p:spPr>
          <a:xfrm>
            <a:off x="996764" y="146646"/>
            <a:ext cx="10001250" cy="6657975"/>
          </a:xfrm>
          <a:prstGeom prst="rect">
            <a:avLst/>
          </a:prstGeom>
        </p:spPr>
      </p:pic>
    </p:spTree>
    <p:extLst>
      <p:ext uri="{BB962C8B-B14F-4D97-AF65-F5344CB8AC3E}">
        <p14:creationId xmlns:p14="http://schemas.microsoft.com/office/powerpoint/2010/main" val="9379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6ADC5061-73CA-40DD-9740-FB8006584B7B}"/>
              </a:ext>
            </a:extLst>
          </p:cNvPr>
          <p:cNvSpPr>
            <a:spLocks noGrp="1"/>
          </p:cNvSpPr>
          <p:nvPr>
            <p:ph idx="1"/>
          </p:nvPr>
        </p:nvSpPr>
        <p:spPr>
          <a:xfrm>
            <a:off x="838200" y="887767"/>
            <a:ext cx="10515600" cy="5289196"/>
          </a:xfrm>
        </p:spPr>
        <p:txBody>
          <a:bodyPr/>
          <a:lstStyle/>
          <a:p>
            <a:pPr lvl="8"/>
            <a:r>
              <a:rPr lang="sl-SI" sz="2800" b="1" dirty="0"/>
              <a:t>VANKOMICIN</a:t>
            </a:r>
            <a:r>
              <a:rPr lang="sl-SI" dirty="0"/>
              <a:t> </a:t>
            </a:r>
          </a:p>
          <a:p>
            <a:pPr marL="0" indent="0">
              <a:buNone/>
            </a:pPr>
            <a:r>
              <a:rPr lang="sl-SI" b="1" dirty="0"/>
              <a:t>Je močno toksično zdravilo in ga redko uporabljajo - za zdravljenje bolnišničnih okužb (MRSA). Pojavili pa so se že soji bakterij, odporni tudi na </a:t>
            </a:r>
            <a:r>
              <a:rPr lang="sl-SI" b="1" dirty="0" err="1"/>
              <a:t>vankomicin</a:t>
            </a:r>
            <a:r>
              <a:rPr lang="sl-SI" b="1" dirty="0"/>
              <a:t> (VRSA). </a:t>
            </a:r>
          </a:p>
        </p:txBody>
      </p:sp>
      <p:pic>
        <p:nvPicPr>
          <p:cNvPr id="2" name="Slika 1">
            <a:extLst>
              <a:ext uri="{FF2B5EF4-FFF2-40B4-BE49-F238E27FC236}">
                <a16:creationId xmlns:a16="http://schemas.microsoft.com/office/drawing/2014/main" id="{1071D8CF-5132-4A8B-83C4-8FAB9CE67496}"/>
              </a:ext>
            </a:extLst>
          </p:cNvPr>
          <p:cNvPicPr>
            <a:picLocks noChangeAspect="1"/>
          </p:cNvPicPr>
          <p:nvPr/>
        </p:nvPicPr>
        <p:blipFill>
          <a:blip r:embed="rId2"/>
          <a:stretch>
            <a:fillRect/>
          </a:stretch>
        </p:blipFill>
        <p:spPr>
          <a:xfrm>
            <a:off x="3032175" y="2460541"/>
            <a:ext cx="4316777" cy="4316777"/>
          </a:xfrm>
          <a:prstGeom prst="rect">
            <a:avLst/>
          </a:prstGeom>
        </p:spPr>
      </p:pic>
    </p:spTree>
    <p:extLst>
      <p:ext uri="{BB962C8B-B14F-4D97-AF65-F5344CB8AC3E}">
        <p14:creationId xmlns:p14="http://schemas.microsoft.com/office/powerpoint/2010/main" val="3879478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A7E64310-A8EF-4DAF-AFCC-500FE06ADFB9}"/>
              </a:ext>
            </a:extLst>
          </p:cNvPr>
          <p:cNvSpPr>
            <a:spLocks noGrp="1"/>
          </p:cNvSpPr>
          <p:nvPr>
            <p:ph idx="1"/>
          </p:nvPr>
        </p:nvSpPr>
        <p:spPr>
          <a:xfrm>
            <a:off x="913775" y="475129"/>
            <a:ext cx="10364452" cy="5316071"/>
          </a:xfrm>
        </p:spPr>
        <p:txBody>
          <a:bodyPr>
            <a:normAutofit/>
          </a:bodyPr>
          <a:lstStyle/>
          <a:p>
            <a:r>
              <a:rPr lang="sl-SI" b="1" dirty="0">
                <a:latin typeface="Arial Black" panose="020B0A04020102020204" pitchFamily="34" charset="0"/>
              </a:rPr>
              <a:t>PROTIMIKROBNA SREDSTVA – so kemoterapevtiki proti boleznim, ki jih povzročajo MO </a:t>
            </a:r>
          </a:p>
          <a:p>
            <a:endParaRPr lang="sl-SI" b="1" dirty="0">
              <a:latin typeface="Arial Black" panose="020B0A04020102020204" pitchFamily="34" charset="0"/>
            </a:endParaRPr>
          </a:p>
          <a:p>
            <a:r>
              <a:rPr lang="sl-SI" b="1" dirty="0">
                <a:latin typeface="Arial Black" panose="020B0A04020102020204" pitchFamily="34" charset="0"/>
              </a:rPr>
              <a:t>ANTIBIOTIKI</a:t>
            </a:r>
          </a:p>
          <a:p>
            <a:r>
              <a:rPr lang="sl-SI" b="1" dirty="0">
                <a:latin typeface="Arial Black" panose="020B0A04020102020204" pitchFamily="34" charset="0"/>
              </a:rPr>
              <a:t>ANTIMIKOTIKI</a:t>
            </a:r>
          </a:p>
          <a:p>
            <a:r>
              <a:rPr lang="sl-SI" b="1" dirty="0">
                <a:latin typeface="Arial Black" panose="020B0A04020102020204" pitchFamily="34" charset="0"/>
              </a:rPr>
              <a:t>PROTIVIRUSNA ZDRAVILA</a:t>
            </a:r>
          </a:p>
          <a:p>
            <a:r>
              <a:rPr lang="sl-SI" b="1" dirty="0">
                <a:latin typeface="Arial Black" panose="020B0A04020102020204" pitchFamily="34" charset="0"/>
              </a:rPr>
              <a:t>PROTIPARAZITNE SNOVI </a:t>
            </a:r>
          </a:p>
          <a:p>
            <a:endParaRPr lang="sl-SI" b="1" dirty="0">
              <a:latin typeface="Arial Black" panose="020B0A04020102020204" pitchFamily="34" charset="0"/>
            </a:endParaRPr>
          </a:p>
          <a:p>
            <a:r>
              <a:rPr lang="sl-SI" b="1" dirty="0">
                <a:latin typeface="Arial Black" panose="020B0A04020102020204" pitchFamily="34" charset="0"/>
              </a:rPr>
              <a:t>Uničujejo MO, ne da bi škodovala gostitelju – selektivna toksičnost </a:t>
            </a:r>
          </a:p>
        </p:txBody>
      </p:sp>
      <p:pic>
        <p:nvPicPr>
          <p:cNvPr id="2" name="Slika 1">
            <a:extLst>
              <a:ext uri="{FF2B5EF4-FFF2-40B4-BE49-F238E27FC236}">
                <a16:creationId xmlns:a16="http://schemas.microsoft.com/office/drawing/2014/main" id="{EE05DACB-DE8D-4843-A013-D6CDA5C35C14}"/>
              </a:ext>
            </a:extLst>
          </p:cNvPr>
          <p:cNvPicPr>
            <a:picLocks noChangeAspect="1"/>
          </p:cNvPicPr>
          <p:nvPr/>
        </p:nvPicPr>
        <p:blipFill>
          <a:blip r:embed="rId2"/>
          <a:stretch>
            <a:fillRect/>
          </a:stretch>
        </p:blipFill>
        <p:spPr>
          <a:xfrm>
            <a:off x="6803371" y="1141039"/>
            <a:ext cx="4303900" cy="2864050"/>
          </a:xfrm>
          <a:prstGeom prst="rect">
            <a:avLst/>
          </a:prstGeom>
        </p:spPr>
      </p:pic>
    </p:spTree>
    <p:extLst>
      <p:ext uri="{BB962C8B-B14F-4D97-AF65-F5344CB8AC3E}">
        <p14:creationId xmlns:p14="http://schemas.microsoft.com/office/powerpoint/2010/main" val="211550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5D6E3AA-EA04-4387-9BE0-171EA40B4EA9}"/>
              </a:ext>
            </a:extLst>
          </p:cNvPr>
          <p:cNvSpPr>
            <a:spLocks noGrp="1"/>
          </p:cNvSpPr>
          <p:nvPr>
            <p:ph type="title"/>
          </p:nvPr>
        </p:nvSpPr>
        <p:spPr/>
        <p:txBody>
          <a:bodyPr/>
          <a:lstStyle/>
          <a:p>
            <a:r>
              <a:rPr lang="sl-SI" dirty="0"/>
              <a:t>2. ANTIBIOTIKI, KI ZAVIRAJO SINTEZO BELJAKOVIN (delujejo na ribosome) </a:t>
            </a:r>
          </a:p>
        </p:txBody>
      </p:sp>
      <p:sp>
        <p:nvSpPr>
          <p:cNvPr id="3" name="Označba mesta vsebine 2">
            <a:extLst>
              <a:ext uri="{FF2B5EF4-FFF2-40B4-BE49-F238E27FC236}">
                <a16:creationId xmlns:a16="http://schemas.microsoft.com/office/drawing/2014/main" id="{75CD6224-6EEF-49C4-B748-C87CE697A8E4}"/>
              </a:ext>
            </a:extLst>
          </p:cNvPr>
          <p:cNvSpPr>
            <a:spLocks noGrp="1"/>
          </p:cNvSpPr>
          <p:nvPr>
            <p:ph idx="1"/>
          </p:nvPr>
        </p:nvSpPr>
        <p:spPr/>
        <p:txBody>
          <a:bodyPr>
            <a:normAutofit fontScale="92500" lnSpcReduction="10000"/>
          </a:bodyPr>
          <a:lstStyle/>
          <a:p>
            <a:pPr lvl="8"/>
            <a:r>
              <a:rPr lang="sl-SI" sz="3600" b="1" dirty="0"/>
              <a:t>TETRACIKLINI</a:t>
            </a:r>
          </a:p>
          <a:p>
            <a:r>
              <a:rPr lang="sl-SI" dirty="0"/>
              <a:t>so izolirali iz</a:t>
            </a:r>
            <a:r>
              <a:rPr lang="sl-SI" b="1" dirty="0"/>
              <a:t> glivice </a:t>
            </a:r>
            <a:r>
              <a:rPr lang="sl-SI" b="1" dirty="0" err="1"/>
              <a:t>Streptomices</a:t>
            </a:r>
            <a:r>
              <a:rPr lang="sl-SI" b="1" dirty="0"/>
              <a:t>. </a:t>
            </a:r>
          </a:p>
          <a:p>
            <a:r>
              <a:rPr lang="sl-SI" dirty="0"/>
              <a:t>So antibiotiki s širokim spektrom delovanja - delujejo na G+ in G- bakterije. </a:t>
            </a:r>
          </a:p>
          <a:p>
            <a:r>
              <a:rPr lang="sl-SI" dirty="0"/>
              <a:t>Vežejo se na podenoto ribosoma in preprečijo sintezo beljakovin.</a:t>
            </a:r>
          </a:p>
          <a:p>
            <a:r>
              <a:rPr lang="sl-SI" dirty="0"/>
              <a:t>Za človeka so potencialno toksični, ker se vežejo tudi na človekove ribosome v mitohondrijih. </a:t>
            </a:r>
            <a:r>
              <a:rPr lang="sl-SI" b="1" dirty="0"/>
              <a:t>A ker prodirajo v mikrobne celice mnogo učinkoviteje kot v človeške, se uporabljajo za zdravljenje nekaterih okužb, predvsem tistih, ki jih </a:t>
            </a:r>
            <a:r>
              <a:rPr lang="sl-SI" b="1" dirty="0" err="1"/>
              <a:t>povzročajO</a:t>
            </a:r>
            <a:r>
              <a:rPr lang="sl-SI" b="1" dirty="0"/>
              <a:t> </a:t>
            </a:r>
            <a:r>
              <a:rPr lang="sl-SI" b="1" dirty="0" err="1"/>
              <a:t>mikoplazme</a:t>
            </a:r>
            <a:r>
              <a:rPr lang="sl-SI" b="1" dirty="0"/>
              <a:t>, klamidije in </a:t>
            </a:r>
            <a:r>
              <a:rPr lang="sl-SI" b="1" dirty="0" err="1"/>
              <a:t>rikecije</a:t>
            </a:r>
            <a:r>
              <a:rPr lang="sl-SI" b="1" dirty="0"/>
              <a:t>.</a:t>
            </a:r>
          </a:p>
        </p:txBody>
      </p:sp>
    </p:spTree>
    <p:extLst>
      <p:ext uri="{BB962C8B-B14F-4D97-AF65-F5344CB8AC3E}">
        <p14:creationId xmlns:p14="http://schemas.microsoft.com/office/powerpoint/2010/main" val="339777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F735A6E-32D0-412A-B7AD-F617CE86CE90}"/>
              </a:ext>
            </a:extLst>
          </p:cNvPr>
          <p:cNvSpPr>
            <a:spLocks noGrp="1"/>
          </p:cNvSpPr>
          <p:nvPr>
            <p:ph type="title"/>
          </p:nvPr>
        </p:nvSpPr>
        <p:spPr/>
        <p:txBody>
          <a:bodyPr/>
          <a:lstStyle/>
          <a:p>
            <a:endParaRPr lang="sl-SI"/>
          </a:p>
        </p:txBody>
      </p:sp>
      <p:sp>
        <p:nvSpPr>
          <p:cNvPr id="3" name="Označba mesta vsebine 2">
            <a:extLst>
              <a:ext uri="{FF2B5EF4-FFF2-40B4-BE49-F238E27FC236}">
                <a16:creationId xmlns:a16="http://schemas.microsoft.com/office/drawing/2014/main" id="{3A8F18C5-945C-43AF-9B78-5C69956B8F37}"/>
              </a:ext>
            </a:extLst>
          </p:cNvPr>
          <p:cNvSpPr>
            <a:spLocks noGrp="1"/>
          </p:cNvSpPr>
          <p:nvPr>
            <p:ph idx="1"/>
          </p:nvPr>
        </p:nvSpPr>
        <p:spPr/>
        <p:txBody>
          <a:bodyPr/>
          <a:lstStyle/>
          <a:p>
            <a:endParaRPr lang="sl-SI"/>
          </a:p>
        </p:txBody>
      </p:sp>
      <p:pic>
        <p:nvPicPr>
          <p:cNvPr id="4" name="Slika 3">
            <a:extLst>
              <a:ext uri="{FF2B5EF4-FFF2-40B4-BE49-F238E27FC236}">
                <a16:creationId xmlns:a16="http://schemas.microsoft.com/office/drawing/2014/main" id="{1E790633-FA21-4268-91F8-2FEF0C66D52B}"/>
              </a:ext>
            </a:extLst>
          </p:cNvPr>
          <p:cNvPicPr>
            <a:picLocks noChangeAspect="1"/>
          </p:cNvPicPr>
          <p:nvPr/>
        </p:nvPicPr>
        <p:blipFill>
          <a:blip r:embed="rId2"/>
          <a:stretch>
            <a:fillRect/>
          </a:stretch>
        </p:blipFill>
        <p:spPr>
          <a:xfrm>
            <a:off x="2286000" y="666750"/>
            <a:ext cx="7620000" cy="5524500"/>
          </a:xfrm>
          <a:prstGeom prst="rect">
            <a:avLst/>
          </a:prstGeom>
        </p:spPr>
      </p:pic>
    </p:spTree>
    <p:extLst>
      <p:ext uri="{BB962C8B-B14F-4D97-AF65-F5344CB8AC3E}">
        <p14:creationId xmlns:p14="http://schemas.microsoft.com/office/powerpoint/2010/main" val="78373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04D6673-C293-49FF-AD80-71306F7715BD}"/>
              </a:ext>
            </a:extLst>
          </p:cNvPr>
          <p:cNvSpPr>
            <a:spLocks noGrp="1"/>
          </p:cNvSpPr>
          <p:nvPr>
            <p:ph type="title"/>
          </p:nvPr>
        </p:nvSpPr>
        <p:spPr>
          <a:xfrm>
            <a:off x="2284567" y="224071"/>
            <a:ext cx="9415000" cy="753494"/>
          </a:xfrm>
        </p:spPr>
        <p:txBody>
          <a:bodyPr/>
          <a:lstStyle/>
          <a:p>
            <a:r>
              <a:rPr lang="sl-SI" b="1" dirty="0"/>
              <a:t>Kaj so </a:t>
            </a:r>
            <a:r>
              <a:rPr lang="sl-SI" b="1" dirty="0" err="1"/>
              <a:t>mikoplazme</a:t>
            </a:r>
            <a:r>
              <a:rPr lang="sl-SI" b="1" dirty="0"/>
              <a:t>, klamidije in </a:t>
            </a:r>
            <a:r>
              <a:rPr lang="sl-SI" b="1" dirty="0" err="1"/>
              <a:t>rikecije</a:t>
            </a:r>
            <a:r>
              <a:rPr lang="sl-SI" b="1" dirty="0"/>
              <a:t>?</a:t>
            </a:r>
          </a:p>
        </p:txBody>
      </p:sp>
      <p:pic>
        <p:nvPicPr>
          <p:cNvPr id="4" name="Slika 3">
            <a:extLst>
              <a:ext uri="{FF2B5EF4-FFF2-40B4-BE49-F238E27FC236}">
                <a16:creationId xmlns:a16="http://schemas.microsoft.com/office/drawing/2014/main" id="{EB2F0602-172C-46E9-A782-5B68D24979CE}"/>
              </a:ext>
            </a:extLst>
          </p:cNvPr>
          <p:cNvPicPr>
            <a:picLocks noChangeAspect="1"/>
          </p:cNvPicPr>
          <p:nvPr/>
        </p:nvPicPr>
        <p:blipFill>
          <a:blip r:embed="rId2"/>
          <a:stretch>
            <a:fillRect/>
          </a:stretch>
        </p:blipFill>
        <p:spPr>
          <a:xfrm>
            <a:off x="251194" y="529456"/>
            <a:ext cx="1612032" cy="1074688"/>
          </a:xfrm>
          <a:prstGeom prst="rect">
            <a:avLst/>
          </a:prstGeom>
        </p:spPr>
      </p:pic>
      <p:sp>
        <p:nvSpPr>
          <p:cNvPr id="5" name="Pravokotnik 4">
            <a:extLst>
              <a:ext uri="{FF2B5EF4-FFF2-40B4-BE49-F238E27FC236}">
                <a16:creationId xmlns:a16="http://schemas.microsoft.com/office/drawing/2014/main" id="{35E783C0-5997-4599-A181-3516EDFFA6D4}"/>
              </a:ext>
            </a:extLst>
          </p:cNvPr>
          <p:cNvSpPr/>
          <p:nvPr/>
        </p:nvSpPr>
        <p:spPr>
          <a:xfrm>
            <a:off x="179294" y="1792940"/>
            <a:ext cx="3379694" cy="4840989"/>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b="1" dirty="0" err="1">
                <a:solidFill>
                  <a:schemeClr val="tx1"/>
                </a:solidFill>
              </a:rPr>
              <a:t>Mikoplazme</a:t>
            </a:r>
            <a:r>
              <a:rPr lang="sl-SI" b="1" dirty="0">
                <a:solidFill>
                  <a:schemeClr val="tx1"/>
                </a:solidFill>
              </a:rPr>
              <a:t> so najmanjše prosto živeče bakterije in nimajo celične stene. Spadajo v rod </a:t>
            </a:r>
            <a:r>
              <a:rPr lang="sl-SI" b="1" dirty="0" err="1">
                <a:solidFill>
                  <a:schemeClr val="tx1"/>
                </a:solidFill>
              </a:rPr>
              <a:t>Mycoplasma</a:t>
            </a:r>
            <a:r>
              <a:rPr lang="sl-SI" b="1" dirty="0">
                <a:solidFill>
                  <a:schemeClr val="tx1"/>
                </a:solidFill>
              </a:rPr>
              <a:t>. Vir okužbe so bolni ljudje. Prenos bakterij je spolni, kapljičen. Okuži se lahko tudi plod preko matere. Poznamo več vrst patogenih </a:t>
            </a:r>
            <a:r>
              <a:rPr lang="sl-SI" b="1" dirty="0" err="1">
                <a:solidFill>
                  <a:schemeClr val="tx1"/>
                </a:solidFill>
              </a:rPr>
              <a:t>mikoplazem</a:t>
            </a:r>
            <a:r>
              <a:rPr lang="sl-SI" b="1" dirty="0">
                <a:solidFill>
                  <a:schemeClr val="tx1"/>
                </a:solidFill>
              </a:rPr>
              <a:t>: </a:t>
            </a:r>
            <a:r>
              <a:rPr lang="sl-SI" b="1" dirty="0" err="1">
                <a:solidFill>
                  <a:schemeClr val="tx1"/>
                </a:solidFill>
              </a:rPr>
              <a:t>Mycoplasma</a:t>
            </a:r>
            <a:r>
              <a:rPr lang="sl-SI" b="1" dirty="0">
                <a:solidFill>
                  <a:schemeClr val="tx1"/>
                </a:solidFill>
              </a:rPr>
              <a:t> </a:t>
            </a:r>
            <a:r>
              <a:rPr lang="sl-SI" b="1" dirty="0" err="1">
                <a:solidFill>
                  <a:schemeClr val="tx1"/>
                </a:solidFill>
              </a:rPr>
              <a:t>pneumoniae</a:t>
            </a:r>
            <a:r>
              <a:rPr lang="sl-SI" b="1" dirty="0">
                <a:solidFill>
                  <a:schemeClr val="tx1"/>
                </a:solidFill>
              </a:rPr>
              <a:t> (povzroča pljučnico), </a:t>
            </a:r>
            <a:r>
              <a:rPr lang="sl-SI" b="1" dirty="0" err="1">
                <a:solidFill>
                  <a:schemeClr val="tx1"/>
                </a:solidFill>
              </a:rPr>
              <a:t>Mycoplasma</a:t>
            </a:r>
            <a:r>
              <a:rPr lang="sl-SI" b="1" dirty="0">
                <a:solidFill>
                  <a:schemeClr val="tx1"/>
                </a:solidFill>
              </a:rPr>
              <a:t> </a:t>
            </a:r>
            <a:r>
              <a:rPr lang="sl-SI" b="1" dirty="0" err="1">
                <a:solidFill>
                  <a:schemeClr val="tx1"/>
                </a:solidFill>
              </a:rPr>
              <a:t>genitalium</a:t>
            </a:r>
            <a:r>
              <a:rPr lang="sl-SI" b="1" dirty="0">
                <a:solidFill>
                  <a:schemeClr val="tx1"/>
                </a:solidFill>
              </a:rPr>
              <a:t> (povzroča </a:t>
            </a:r>
            <a:r>
              <a:rPr lang="sl-SI" b="1" dirty="0" err="1">
                <a:solidFill>
                  <a:schemeClr val="tx1"/>
                </a:solidFill>
              </a:rPr>
              <a:t>uretritis</a:t>
            </a:r>
            <a:r>
              <a:rPr lang="sl-SI" b="1" dirty="0">
                <a:solidFill>
                  <a:schemeClr val="tx1"/>
                </a:solidFill>
              </a:rPr>
              <a:t>), </a:t>
            </a:r>
            <a:r>
              <a:rPr lang="sl-SI" b="1" dirty="0" err="1">
                <a:solidFill>
                  <a:schemeClr val="tx1"/>
                </a:solidFill>
              </a:rPr>
              <a:t>Mycoplasma</a:t>
            </a:r>
            <a:r>
              <a:rPr lang="sl-SI" b="1" dirty="0">
                <a:solidFill>
                  <a:schemeClr val="tx1"/>
                </a:solidFill>
              </a:rPr>
              <a:t> </a:t>
            </a:r>
            <a:r>
              <a:rPr lang="sl-SI" b="1" dirty="0" err="1">
                <a:solidFill>
                  <a:schemeClr val="tx1"/>
                </a:solidFill>
              </a:rPr>
              <a:t>hominis</a:t>
            </a:r>
            <a:r>
              <a:rPr lang="sl-SI" b="1" dirty="0">
                <a:solidFill>
                  <a:schemeClr val="tx1"/>
                </a:solidFill>
              </a:rPr>
              <a:t> (povzroča genitalne okužbe), </a:t>
            </a:r>
            <a:r>
              <a:rPr lang="sl-SI" b="1" dirty="0" err="1">
                <a:solidFill>
                  <a:schemeClr val="tx1"/>
                </a:solidFill>
              </a:rPr>
              <a:t>Ureaplasma</a:t>
            </a:r>
            <a:r>
              <a:rPr lang="sl-SI" b="1" dirty="0">
                <a:solidFill>
                  <a:schemeClr val="tx1"/>
                </a:solidFill>
              </a:rPr>
              <a:t> </a:t>
            </a:r>
            <a:r>
              <a:rPr lang="sl-SI" b="1" dirty="0" err="1">
                <a:solidFill>
                  <a:schemeClr val="tx1"/>
                </a:solidFill>
              </a:rPr>
              <a:t>urealyticum</a:t>
            </a:r>
            <a:r>
              <a:rPr lang="sl-SI" b="1" dirty="0">
                <a:solidFill>
                  <a:schemeClr val="tx1"/>
                </a:solidFill>
              </a:rPr>
              <a:t> (povzroča </a:t>
            </a:r>
            <a:r>
              <a:rPr lang="sl-SI" b="1" dirty="0" err="1">
                <a:solidFill>
                  <a:schemeClr val="tx1"/>
                </a:solidFill>
              </a:rPr>
              <a:t>uretritis</a:t>
            </a:r>
            <a:r>
              <a:rPr lang="sl-SI" b="1" dirty="0">
                <a:solidFill>
                  <a:schemeClr val="tx1"/>
                </a:solidFill>
              </a:rPr>
              <a:t>, vnetje dihal). Okužbe z </a:t>
            </a:r>
            <a:r>
              <a:rPr lang="sl-SI" b="1" dirty="0" err="1">
                <a:solidFill>
                  <a:schemeClr val="tx1"/>
                </a:solidFill>
              </a:rPr>
              <a:t>mikoplazmami</a:t>
            </a:r>
            <a:r>
              <a:rPr lang="sl-SI" b="1" dirty="0">
                <a:solidFill>
                  <a:schemeClr val="tx1"/>
                </a:solidFill>
              </a:rPr>
              <a:t> zdravimo s tetraciklini (antibiotik).</a:t>
            </a:r>
          </a:p>
        </p:txBody>
      </p:sp>
      <p:sp>
        <p:nvSpPr>
          <p:cNvPr id="7" name="Pravokotnik 6">
            <a:extLst>
              <a:ext uri="{FF2B5EF4-FFF2-40B4-BE49-F238E27FC236}">
                <a16:creationId xmlns:a16="http://schemas.microsoft.com/office/drawing/2014/main" id="{60CAC61C-BD38-473B-997D-0FF525FF5AF5}"/>
              </a:ext>
            </a:extLst>
          </p:cNvPr>
          <p:cNvSpPr/>
          <p:nvPr/>
        </p:nvSpPr>
        <p:spPr>
          <a:xfrm>
            <a:off x="4150659" y="936273"/>
            <a:ext cx="7620000" cy="133574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b="1" dirty="0">
                <a:solidFill>
                  <a:schemeClr val="tx1"/>
                </a:solidFill>
              </a:rPr>
              <a:t>Okužba s klamidijo je ena najpogostejših spolno prenosljivih bolezni, ki jo povzroča bakterija </a:t>
            </a:r>
            <a:r>
              <a:rPr lang="sl-SI" b="1" dirty="0" err="1">
                <a:solidFill>
                  <a:schemeClr val="tx1"/>
                </a:solidFill>
              </a:rPr>
              <a:t>Chlamydia</a:t>
            </a:r>
            <a:r>
              <a:rPr lang="sl-SI" b="1" dirty="0">
                <a:solidFill>
                  <a:schemeClr val="tx1"/>
                </a:solidFill>
              </a:rPr>
              <a:t> </a:t>
            </a:r>
            <a:r>
              <a:rPr lang="sl-SI" b="1" dirty="0" err="1">
                <a:solidFill>
                  <a:schemeClr val="tx1"/>
                </a:solidFill>
              </a:rPr>
              <a:t>trachomatis</a:t>
            </a:r>
            <a:r>
              <a:rPr lang="sl-SI" b="1" dirty="0">
                <a:solidFill>
                  <a:schemeClr val="tx1"/>
                </a:solidFill>
              </a:rPr>
              <a:t>.</a:t>
            </a:r>
          </a:p>
          <a:p>
            <a:pPr algn="ctr"/>
            <a:endParaRPr lang="sl-SI" b="1" dirty="0">
              <a:solidFill>
                <a:schemeClr val="tx1"/>
              </a:solidFill>
            </a:endParaRPr>
          </a:p>
          <a:p>
            <a:pPr algn="ctr"/>
            <a:r>
              <a:rPr lang="sl-SI" b="1" dirty="0">
                <a:solidFill>
                  <a:schemeClr val="tx1"/>
                </a:solidFill>
              </a:rPr>
              <a:t>https://vizita.si/dusevnost/odnosi-in-spolnost/simptomi-klamidije.html</a:t>
            </a:r>
          </a:p>
        </p:txBody>
      </p:sp>
      <p:sp>
        <p:nvSpPr>
          <p:cNvPr id="8" name="Pravokotnik 7">
            <a:extLst>
              <a:ext uri="{FF2B5EF4-FFF2-40B4-BE49-F238E27FC236}">
                <a16:creationId xmlns:a16="http://schemas.microsoft.com/office/drawing/2014/main" id="{57A67809-B4D9-4811-B25C-5ACC314AA7F6}"/>
              </a:ext>
            </a:extLst>
          </p:cNvPr>
          <p:cNvSpPr/>
          <p:nvPr/>
        </p:nvSpPr>
        <p:spPr>
          <a:xfrm>
            <a:off x="4150659" y="2501153"/>
            <a:ext cx="7790329" cy="4132776"/>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b="1" dirty="0">
                <a:solidFill>
                  <a:schemeClr val="tx1"/>
                </a:solidFill>
              </a:rPr>
              <a:t>Pegavica Skalnega gorovja je bakterijska vročinska bolezen, ki jo povzroča </a:t>
            </a:r>
            <a:r>
              <a:rPr lang="sl-SI" b="1" dirty="0" err="1">
                <a:solidFill>
                  <a:schemeClr val="tx1"/>
                </a:solidFill>
              </a:rPr>
              <a:t>rikecija</a:t>
            </a:r>
            <a:r>
              <a:rPr lang="sl-SI" b="1" dirty="0">
                <a:solidFill>
                  <a:schemeClr val="tx1"/>
                </a:solidFill>
              </a:rPr>
              <a:t> </a:t>
            </a:r>
            <a:r>
              <a:rPr lang="sl-SI" b="1" dirty="0" err="1">
                <a:solidFill>
                  <a:schemeClr val="tx1"/>
                </a:solidFill>
              </a:rPr>
              <a:t>Rickettsia</a:t>
            </a:r>
            <a:r>
              <a:rPr lang="sl-SI" b="1" dirty="0">
                <a:solidFill>
                  <a:schemeClr val="tx1"/>
                </a:solidFill>
              </a:rPr>
              <a:t> </a:t>
            </a:r>
            <a:r>
              <a:rPr lang="sl-SI" b="1" dirty="0" err="1">
                <a:solidFill>
                  <a:schemeClr val="tx1"/>
                </a:solidFill>
              </a:rPr>
              <a:t>rickettsii</a:t>
            </a:r>
            <a:r>
              <a:rPr lang="sl-SI" b="1" dirty="0">
                <a:solidFill>
                  <a:schemeClr val="tx1"/>
                </a:solidFill>
              </a:rPr>
              <a:t> in jo prenašajo klopi. Značilna zgodnja simptoma sta vročina in glavobol, po nekaj dneh se pojavi izpuščaj. Izpuščaj je petehialni (v obliki majhnih podkožnih krvavitev) in se začne pojavljati v predelu zapestij in gležnjev. Pojavijo se lahko tudi bolečine v mišicah in bruhanje. Možna trajna zapleta sta izguba sluha in potreba po amputaciji delov zgornjih ali spodnjih udov.</a:t>
            </a:r>
          </a:p>
          <a:p>
            <a:pPr algn="ctr"/>
            <a:endParaRPr lang="sl-SI" b="1" dirty="0">
              <a:solidFill>
                <a:schemeClr val="tx1"/>
              </a:solidFill>
            </a:endParaRPr>
          </a:p>
          <a:p>
            <a:pPr algn="ctr"/>
            <a:r>
              <a:rPr lang="sl-SI" b="1" dirty="0">
                <a:solidFill>
                  <a:schemeClr val="tx1"/>
                </a:solidFill>
              </a:rPr>
              <a:t>Povzročitelj je bakterija </a:t>
            </a:r>
            <a:r>
              <a:rPr lang="sl-SI" b="1" dirty="0" err="1">
                <a:solidFill>
                  <a:schemeClr val="tx1"/>
                </a:solidFill>
              </a:rPr>
              <a:t>Rickettsia</a:t>
            </a:r>
            <a:r>
              <a:rPr lang="sl-SI" b="1" dirty="0">
                <a:solidFill>
                  <a:schemeClr val="tx1"/>
                </a:solidFill>
              </a:rPr>
              <a:t> </a:t>
            </a:r>
            <a:r>
              <a:rPr lang="sl-SI" b="1" dirty="0" err="1">
                <a:solidFill>
                  <a:schemeClr val="tx1"/>
                </a:solidFill>
              </a:rPr>
              <a:t>rickettsii</a:t>
            </a:r>
            <a:r>
              <a:rPr lang="sl-SI" b="1" dirty="0">
                <a:solidFill>
                  <a:schemeClr val="tx1"/>
                </a:solidFill>
              </a:rPr>
              <a:t>, ki jo prenašajo različne vrste klopov v Severni Ameriki. Gostitelji so glodavci in psi. V redkih primerih se bolezen prenese s transfuzijo krvi. V zgodnjih fazah bolezni je postavitev diagnoze težavna, zlasti pa pri bolnikih, pri katerih se ne pojavi izpuščaj. Potrditev diagnoze omogočajo laboratorijski testi, vendar pa je pomembno zgodnje zdravljenje, ki se uvede čim prej po prepoznavi simptomov.</a:t>
            </a:r>
          </a:p>
        </p:txBody>
      </p:sp>
    </p:spTree>
    <p:extLst>
      <p:ext uri="{BB962C8B-B14F-4D97-AF65-F5344CB8AC3E}">
        <p14:creationId xmlns:p14="http://schemas.microsoft.com/office/powerpoint/2010/main" val="369444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26CCD708-BC32-460B-96BD-7E7B5C63D8B8}"/>
              </a:ext>
            </a:extLst>
          </p:cNvPr>
          <p:cNvSpPr>
            <a:spLocks noGrp="1"/>
          </p:cNvSpPr>
          <p:nvPr>
            <p:ph idx="1"/>
          </p:nvPr>
        </p:nvSpPr>
        <p:spPr>
          <a:xfrm>
            <a:off x="913775" y="304801"/>
            <a:ext cx="10364452" cy="5486400"/>
          </a:xfrm>
        </p:spPr>
        <p:txBody>
          <a:bodyPr/>
          <a:lstStyle/>
          <a:p>
            <a:r>
              <a:rPr lang="sl-SI" b="1" dirty="0"/>
              <a:t>Prednost in slabost tetraciklinov je, da jih dajemo </a:t>
            </a:r>
            <a:r>
              <a:rPr lang="sl-SI" b="1" dirty="0" err="1"/>
              <a:t>preoralno</a:t>
            </a:r>
            <a:r>
              <a:rPr lang="sl-SI" b="1" dirty="0"/>
              <a:t> (per os). </a:t>
            </a:r>
          </a:p>
          <a:p>
            <a:r>
              <a:rPr lang="sl-SI" b="1" dirty="0"/>
              <a:t>Tako se izognemo neprijetnemu vbrizgavanju, obenem pa pri mnogih bolnikih povzročajo slabost, bljuvanje in drisko. Vgrajujejo se v rastoče kosti in zobe in povzročajo rjavkasto obarvanje kostnega in zobnega tkiva. Zato jih ne dajemo nosečnicam niti otrokom v obdobju rasti. </a:t>
            </a:r>
          </a:p>
        </p:txBody>
      </p:sp>
      <p:pic>
        <p:nvPicPr>
          <p:cNvPr id="2" name="Slika 1">
            <a:extLst>
              <a:ext uri="{FF2B5EF4-FFF2-40B4-BE49-F238E27FC236}">
                <a16:creationId xmlns:a16="http://schemas.microsoft.com/office/drawing/2014/main" id="{D51537C5-24E3-4EB5-9C06-3DA96AFD68F2}"/>
              </a:ext>
            </a:extLst>
          </p:cNvPr>
          <p:cNvPicPr>
            <a:picLocks noChangeAspect="1"/>
          </p:cNvPicPr>
          <p:nvPr/>
        </p:nvPicPr>
        <p:blipFill>
          <a:blip r:embed="rId2"/>
          <a:stretch>
            <a:fillRect/>
          </a:stretch>
        </p:blipFill>
        <p:spPr>
          <a:xfrm>
            <a:off x="5095132" y="2645989"/>
            <a:ext cx="6784784" cy="3225894"/>
          </a:xfrm>
          <a:prstGeom prst="rect">
            <a:avLst/>
          </a:prstGeom>
        </p:spPr>
      </p:pic>
      <p:pic>
        <p:nvPicPr>
          <p:cNvPr id="4" name="Slika 3">
            <a:extLst>
              <a:ext uri="{FF2B5EF4-FFF2-40B4-BE49-F238E27FC236}">
                <a16:creationId xmlns:a16="http://schemas.microsoft.com/office/drawing/2014/main" id="{EFB91A4C-452C-4921-A85D-FBE64AE072FD}"/>
              </a:ext>
            </a:extLst>
          </p:cNvPr>
          <p:cNvPicPr>
            <a:picLocks noChangeAspect="1"/>
          </p:cNvPicPr>
          <p:nvPr/>
        </p:nvPicPr>
        <p:blipFill>
          <a:blip r:embed="rId3"/>
          <a:stretch>
            <a:fillRect/>
          </a:stretch>
        </p:blipFill>
        <p:spPr>
          <a:xfrm>
            <a:off x="138021" y="2517709"/>
            <a:ext cx="5193926" cy="3912758"/>
          </a:xfrm>
          <a:prstGeom prst="rect">
            <a:avLst/>
          </a:prstGeom>
        </p:spPr>
      </p:pic>
    </p:spTree>
    <p:extLst>
      <p:ext uri="{BB962C8B-B14F-4D97-AF65-F5344CB8AC3E}">
        <p14:creationId xmlns:p14="http://schemas.microsoft.com/office/powerpoint/2010/main" val="38822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99EE139-65AF-4C25-BC55-A1DD50E7D23C}"/>
              </a:ext>
            </a:extLst>
          </p:cNvPr>
          <p:cNvSpPr>
            <a:spLocks noGrp="1"/>
          </p:cNvSpPr>
          <p:nvPr>
            <p:ph type="title"/>
          </p:nvPr>
        </p:nvSpPr>
        <p:spPr/>
        <p:txBody>
          <a:bodyPr/>
          <a:lstStyle/>
          <a:p>
            <a:r>
              <a:rPr lang="sl-SI" b="1" dirty="0"/>
              <a:t>KLORAMFENIKOL</a:t>
            </a:r>
          </a:p>
        </p:txBody>
      </p:sp>
      <p:sp>
        <p:nvSpPr>
          <p:cNvPr id="3" name="Označba mesta vsebine 2">
            <a:extLst>
              <a:ext uri="{FF2B5EF4-FFF2-40B4-BE49-F238E27FC236}">
                <a16:creationId xmlns:a16="http://schemas.microsoft.com/office/drawing/2014/main" id="{402E7ECE-E8FA-4CD6-A862-81509BE9EE2F}"/>
              </a:ext>
            </a:extLst>
          </p:cNvPr>
          <p:cNvSpPr>
            <a:spLocks noGrp="1"/>
          </p:cNvSpPr>
          <p:nvPr>
            <p:ph idx="1"/>
          </p:nvPr>
        </p:nvSpPr>
        <p:spPr/>
        <p:txBody>
          <a:bodyPr/>
          <a:lstStyle/>
          <a:p>
            <a:r>
              <a:rPr lang="sl-SI" b="1" dirty="0"/>
              <a:t>Danes ga pridobivajo predvsem sintetično. </a:t>
            </a:r>
          </a:p>
          <a:p>
            <a:r>
              <a:rPr lang="sl-SI" b="1" dirty="0"/>
              <a:t>Ima širok spekter delovanja in možne strupene učinke, zato ga redko uporabljajo. </a:t>
            </a:r>
          </a:p>
          <a:p>
            <a:r>
              <a:rPr lang="sl-SI" b="1" dirty="0"/>
              <a:t>Kloramfenikol je toksičen za kostni mozeg. Taka obolenja so redka, a zelo resna, saj vodijo v </a:t>
            </a:r>
            <a:r>
              <a:rPr lang="sl-SI" b="1" dirty="0" err="1"/>
              <a:t>aplazijo</a:t>
            </a:r>
            <a:r>
              <a:rPr lang="sl-SI" b="1" dirty="0"/>
              <a:t> celic kostnega mozga, ki nastopi po dolgotrajnem zdravljenju z velikimi odmerki zdravila.</a:t>
            </a:r>
          </a:p>
          <a:p>
            <a:endParaRPr lang="sl-SI" dirty="0"/>
          </a:p>
          <a:p>
            <a:pPr marL="0" indent="0">
              <a:buNone/>
            </a:pPr>
            <a:endParaRPr lang="sl-SI" dirty="0"/>
          </a:p>
        </p:txBody>
      </p:sp>
    </p:spTree>
    <p:extLst>
      <p:ext uri="{BB962C8B-B14F-4D97-AF65-F5344CB8AC3E}">
        <p14:creationId xmlns:p14="http://schemas.microsoft.com/office/powerpoint/2010/main" val="122353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989FF5A-B228-4297-939C-AD10E1E9D8D5}"/>
              </a:ext>
            </a:extLst>
          </p:cNvPr>
          <p:cNvSpPr>
            <a:spLocks noGrp="1"/>
          </p:cNvSpPr>
          <p:nvPr>
            <p:ph type="title"/>
          </p:nvPr>
        </p:nvSpPr>
        <p:spPr>
          <a:xfrm>
            <a:off x="1881156" y="582658"/>
            <a:ext cx="9834907" cy="1596177"/>
          </a:xfrm>
        </p:spPr>
        <p:txBody>
          <a:bodyPr/>
          <a:lstStyle/>
          <a:p>
            <a:r>
              <a:rPr lang="pl-PL" b="1" dirty="0"/>
              <a:t>Kaj pomeni aplazija celic kostnega mozga?</a:t>
            </a:r>
            <a:endParaRPr lang="sl-SI" b="1" dirty="0"/>
          </a:p>
        </p:txBody>
      </p:sp>
      <p:sp>
        <p:nvSpPr>
          <p:cNvPr id="3" name="Označba mesta vsebine 2">
            <a:extLst>
              <a:ext uri="{FF2B5EF4-FFF2-40B4-BE49-F238E27FC236}">
                <a16:creationId xmlns:a16="http://schemas.microsoft.com/office/drawing/2014/main" id="{27188874-9FA7-4FB0-93AA-93EAF387EAA0}"/>
              </a:ext>
            </a:extLst>
          </p:cNvPr>
          <p:cNvSpPr>
            <a:spLocks noGrp="1"/>
          </p:cNvSpPr>
          <p:nvPr>
            <p:ph idx="1"/>
          </p:nvPr>
        </p:nvSpPr>
        <p:spPr/>
        <p:txBody>
          <a:bodyPr/>
          <a:lstStyle/>
          <a:p>
            <a:r>
              <a:rPr lang="sl-SI" dirty="0"/>
              <a:t>okvara nastajanja krvnih celic v kostnem mozgu zaradi bolezni, citostatikov (zdravila za zdravljenje raka, ki uničujejo tako bolne kot tudi zdrave celice) ali obsevanja.</a:t>
            </a:r>
          </a:p>
        </p:txBody>
      </p:sp>
      <p:pic>
        <p:nvPicPr>
          <p:cNvPr id="4" name="Slika 3">
            <a:extLst>
              <a:ext uri="{FF2B5EF4-FFF2-40B4-BE49-F238E27FC236}">
                <a16:creationId xmlns:a16="http://schemas.microsoft.com/office/drawing/2014/main" id="{642F19C8-1691-478E-9D19-B340AD879FAA}"/>
              </a:ext>
            </a:extLst>
          </p:cNvPr>
          <p:cNvPicPr>
            <a:picLocks noChangeAspect="1"/>
          </p:cNvPicPr>
          <p:nvPr/>
        </p:nvPicPr>
        <p:blipFill>
          <a:blip r:embed="rId2"/>
          <a:stretch>
            <a:fillRect/>
          </a:stretch>
        </p:blipFill>
        <p:spPr>
          <a:xfrm>
            <a:off x="269124" y="466118"/>
            <a:ext cx="1612032" cy="1074688"/>
          </a:xfrm>
          <a:prstGeom prst="rect">
            <a:avLst/>
          </a:prstGeom>
        </p:spPr>
      </p:pic>
    </p:spTree>
    <p:extLst>
      <p:ext uri="{BB962C8B-B14F-4D97-AF65-F5344CB8AC3E}">
        <p14:creationId xmlns:p14="http://schemas.microsoft.com/office/powerpoint/2010/main" val="336284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6F6A0CFD-A274-4F31-907E-0E77526408A1}"/>
              </a:ext>
            </a:extLst>
          </p:cNvPr>
          <p:cNvSpPr>
            <a:spLocks noGrp="1"/>
          </p:cNvSpPr>
          <p:nvPr>
            <p:ph idx="1"/>
          </p:nvPr>
        </p:nvSpPr>
        <p:spPr>
          <a:xfrm>
            <a:off x="913775" y="546847"/>
            <a:ext cx="10364452" cy="5244353"/>
          </a:xfrm>
        </p:spPr>
        <p:txBody>
          <a:bodyPr>
            <a:normAutofit/>
          </a:bodyPr>
          <a:lstStyle/>
          <a:p>
            <a:pPr lvl="8"/>
            <a:r>
              <a:rPr lang="sl-SI" sz="4000" b="1" dirty="0"/>
              <a:t>AMINOGLIKOZIDI </a:t>
            </a:r>
          </a:p>
          <a:p>
            <a:r>
              <a:rPr lang="sl-SI" dirty="0"/>
              <a:t>Izdelujejo jih </a:t>
            </a:r>
            <a:r>
              <a:rPr lang="sl-SI" b="1" dirty="0"/>
              <a:t>glivice </a:t>
            </a:r>
            <a:r>
              <a:rPr lang="sl-SI" b="1" dirty="0" err="1"/>
              <a:t>Streptomicete</a:t>
            </a:r>
            <a:r>
              <a:rPr lang="sl-SI" b="1" dirty="0"/>
              <a:t>. </a:t>
            </a:r>
          </a:p>
          <a:p>
            <a:r>
              <a:rPr lang="sl-SI" dirty="0" err="1"/>
              <a:t>Aminoglikozidi</a:t>
            </a:r>
            <a:r>
              <a:rPr lang="sl-SI" dirty="0"/>
              <a:t> se iz prebavil ne absorbirajo, zato jih moramo vbrizgavati. Slabo tudi prodirajo v tkiva. Imajo majhen terapevtski razpon in med zdravljenjem je potrebno stalno preverjati koncentracijo antibiotika v krvnem serumu. Prvi znan antibiotik iz te skupine je bil </a:t>
            </a:r>
            <a:r>
              <a:rPr lang="sl-SI" b="1" i="1" u="sng" dirty="0"/>
              <a:t>streptomicin</a:t>
            </a:r>
            <a:r>
              <a:rPr lang="sl-SI" b="1" dirty="0"/>
              <a:t>. Najpomembnejši je njegov učinek na bakterijo </a:t>
            </a:r>
            <a:r>
              <a:rPr lang="sl-SI" b="1" i="1" dirty="0" err="1">
                <a:solidFill>
                  <a:srgbClr val="7030A0"/>
                </a:solidFill>
              </a:rPr>
              <a:t>Mycobacterium</a:t>
            </a:r>
            <a:r>
              <a:rPr lang="sl-SI" b="1" i="1" dirty="0">
                <a:solidFill>
                  <a:srgbClr val="7030A0"/>
                </a:solidFill>
              </a:rPr>
              <a:t> </a:t>
            </a:r>
            <a:r>
              <a:rPr lang="sl-SI" b="1" i="1" dirty="0" err="1">
                <a:solidFill>
                  <a:srgbClr val="7030A0"/>
                </a:solidFill>
              </a:rPr>
              <a:t>tuberculosis</a:t>
            </a:r>
            <a:r>
              <a:rPr lang="sl-SI" b="1" i="1" dirty="0">
                <a:solidFill>
                  <a:srgbClr val="7030A0"/>
                </a:solidFill>
              </a:rPr>
              <a:t> </a:t>
            </a:r>
            <a:r>
              <a:rPr lang="sl-SI" dirty="0"/>
              <a:t>(za zdravljenje tuberkuloze). Je precej strupen in se zato malo uporablja.</a:t>
            </a:r>
          </a:p>
          <a:p>
            <a:endParaRPr lang="sl-SI" dirty="0"/>
          </a:p>
          <a:p>
            <a:endParaRPr lang="sl-SI" dirty="0"/>
          </a:p>
        </p:txBody>
      </p:sp>
    </p:spTree>
    <p:extLst>
      <p:ext uri="{BB962C8B-B14F-4D97-AF65-F5344CB8AC3E}">
        <p14:creationId xmlns:p14="http://schemas.microsoft.com/office/powerpoint/2010/main" val="389110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18963F4-AB84-4264-96D9-4C11FA14D0CE}"/>
              </a:ext>
            </a:extLst>
          </p:cNvPr>
          <p:cNvSpPr>
            <a:spLocks noGrp="1"/>
          </p:cNvSpPr>
          <p:nvPr>
            <p:ph type="title"/>
          </p:nvPr>
        </p:nvSpPr>
        <p:spPr/>
        <p:txBody>
          <a:bodyPr/>
          <a:lstStyle/>
          <a:p>
            <a:endParaRPr lang="sl-SI"/>
          </a:p>
        </p:txBody>
      </p:sp>
      <p:sp>
        <p:nvSpPr>
          <p:cNvPr id="3" name="Označba mesta vsebine 2">
            <a:extLst>
              <a:ext uri="{FF2B5EF4-FFF2-40B4-BE49-F238E27FC236}">
                <a16:creationId xmlns:a16="http://schemas.microsoft.com/office/drawing/2014/main" id="{5748E22F-5376-4F2B-AC94-22561B9201EA}"/>
              </a:ext>
            </a:extLst>
          </p:cNvPr>
          <p:cNvSpPr>
            <a:spLocks noGrp="1"/>
          </p:cNvSpPr>
          <p:nvPr>
            <p:ph idx="1"/>
          </p:nvPr>
        </p:nvSpPr>
        <p:spPr/>
        <p:txBody>
          <a:bodyPr/>
          <a:lstStyle/>
          <a:p>
            <a:endParaRPr lang="sl-SI"/>
          </a:p>
        </p:txBody>
      </p:sp>
      <p:pic>
        <p:nvPicPr>
          <p:cNvPr id="4" name="Slika 3">
            <a:extLst>
              <a:ext uri="{FF2B5EF4-FFF2-40B4-BE49-F238E27FC236}">
                <a16:creationId xmlns:a16="http://schemas.microsoft.com/office/drawing/2014/main" id="{F78B5E10-7A4B-4CA6-9428-1BEBAF6832DF}"/>
              </a:ext>
            </a:extLst>
          </p:cNvPr>
          <p:cNvPicPr>
            <a:picLocks noChangeAspect="1"/>
          </p:cNvPicPr>
          <p:nvPr/>
        </p:nvPicPr>
        <p:blipFill>
          <a:blip r:embed="rId2"/>
          <a:stretch>
            <a:fillRect/>
          </a:stretch>
        </p:blipFill>
        <p:spPr>
          <a:xfrm>
            <a:off x="1716742" y="502023"/>
            <a:ext cx="6858000" cy="6858000"/>
          </a:xfrm>
          <a:prstGeom prst="rect">
            <a:avLst/>
          </a:prstGeom>
        </p:spPr>
      </p:pic>
    </p:spTree>
    <p:extLst>
      <p:ext uri="{BB962C8B-B14F-4D97-AF65-F5344CB8AC3E}">
        <p14:creationId xmlns:p14="http://schemas.microsoft.com/office/powerpoint/2010/main" val="110605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23C819E1-F8BF-4347-978A-703C463239D4}"/>
              </a:ext>
            </a:extLst>
          </p:cNvPr>
          <p:cNvSpPr>
            <a:spLocks noGrp="1"/>
          </p:cNvSpPr>
          <p:nvPr>
            <p:ph idx="1"/>
          </p:nvPr>
        </p:nvSpPr>
        <p:spPr>
          <a:xfrm>
            <a:off x="913775" y="484095"/>
            <a:ext cx="10364452" cy="5307106"/>
          </a:xfrm>
        </p:spPr>
        <p:txBody>
          <a:bodyPr>
            <a:normAutofit lnSpcReduction="10000"/>
          </a:bodyPr>
          <a:lstStyle/>
          <a:p>
            <a:pPr marL="0" indent="0">
              <a:buNone/>
            </a:pPr>
            <a:r>
              <a:rPr lang="sl-SI" dirty="0"/>
              <a:t>Komplikacije pri uporabi streptomicina: </a:t>
            </a:r>
          </a:p>
          <a:p>
            <a:r>
              <a:rPr lang="sl-SI" dirty="0"/>
              <a:t>rezistenca se hitro razvije,</a:t>
            </a:r>
          </a:p>
          <a:p>
            <a:r>
              <a:rPr lang="sl-SI" dirty="0"/>
              <a:t> pogoste so alergije,</a:t>
            </a:r>
          </a:p>
          <a:p>
            <a:r>
              <a:rPr lang="sl-SI" dirty="0"/>
              <a:t> </a:t>
            </a:r>
            <a:r>
              <a:rPr lang="sl-SI" dirty="0" err="1"/>
              <a:t>okvarja</a:t>
            </a:r>
            <a:r>
              <a:rPr lang="sl-SI" dirty="0"/>
              <a:t> nekatere možganske živce</a:t>
            </a:r>
          </a:p>
          <a:p>
            <a:r>
              <a:rPr lang="sl-SI" dirty="0"/>
              <a:t> </a:t>
            </a:r>
            <a:r>
              <a:rPr lang="sl-SI" dirty="0" err="1"/>
              <a:t>vazodilatacija</a:t>
            </a:r>
            <a:r>
              <a:rPr lang="sl-SI" dirty="0"/>
              <a:t> -</a:t>
            </a:r>
            <a:r>
              <a:rPr lang="sl-SI" cap="none" dirty="0"/>
              <a:t>zmanjšanje tonusa gladke </a:t>
            </a:r>
            <a:r>
              <a:rPr lang="sl-SI" cap="none" dirty="0" err="1"/>
              <a:t>mišičnine</a:t>
            </a:r>
            <a:r>
              <a:rPr lang="sl-SI" cap="none" dirty="0"/>
              <a:t> v žilni steni, ki povzroči širjenje žil</a:t>
            </a:r>
            <a:endParaRPr lang="sl-SI" dirty="0"/>
          </a:p>
          <a:p>
            <a:r>
              <a:rPr lang="sl-SI" dirty="0"/>
              <a:t> okvara jetra, kostni mozeg.</a:t>
            </a:r>
          </a:p>
          <a:p>
            <a:r>
              <a:rPr lang="sl-SI" dirty="0"/>
              <a:t>Streptomicin dajemo le nekaj dni, če pa dlje, vedno v kombinaciji z drugimi zdravili, ki omilijo stranske učinke.</a:t>
            </a:r>
          </a:p>
          <a:p>
            <a:r>
              <a:rPr lang="sl-SI" dirty="0"/>
              <a:t>Od drugih </a:t>
            </a:r>
            <a:r>
              <a:rPr lang="sl-SI" dirty="0" err="1"/>
              <a:t>aminoglikozidov</a:t>
            </a:r>
            <a:r>
              <a:rPr lang="sl-SI" dirty="0"/>
              <a:t> sta znana </a:t>
            </a:r>
            <a:r>
              <a:rPr lang="sl-SI" dirty="0" err="1"/>
              <a:t>gentamicin</a:t>
            </a:r>
            <a:r>
              <a:rPr lang="sl-SI" dirty="0"/>
              <a:t> in </a:t>
            </a:r>
            <a:r>
              <a:rPr lang="sl-SI" dirty="0" err="1"/>
              <a:t>amikacin</a:t>
            </a:r>
            <a:r>
              <a:rPr lang="sl-SI" dirty="0"/>
              <a:t>. Delujeta na G- črevesne bakterije.</a:t>
            </a:r>
          </a:p>
          <a:p>
            <a:r>
              <a:rPr lang="sl-SI" dirty="0"/>
              <a:t>Poškodujeta ledvice in sluh, zato jih dajejo le hudo bolnim in previdno odmerijo količine zdravila.</a:t>
            </a:r>
          </a:p>
        </p:txBody>
      </p:sp>
    </p:spTree>
    <p:extLst>
      <p:ext uri="{BB962C8B-B14F-4D97-AF65-F5344CB8AC3E}">
        <p14:creationId xmlns:p14="http://schemas.microsoft.com/office/powerpoint/2010/main" val="18854823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569C7F88-FADC-4E1E-9D0F-FDFE51522E8D}"/>
              </a:ext>
            </a:extLst>
          </p:cNvPr>
          <p:cNvSpPr>
            <a:spLocks noGrp="1"/>
          </p:cNvSpPr>
          <p:nvPr>
            <p:ph idx="1"/>
          </p:nvPr>
        </p:nvSpPr>
        <p:spPr>
          <a:xfrm>
            <a:off x="913775" y="609601"/>
            <a:ext cx="10364452" cy="5181600"/>
          </a:xfrm>
        </p:spPr>
        <p:txBody>
          <a:bodyPr>
            <a:normAutofit/>
          </a:bodyPr>
          <a:lstStyle/>
          <a:p>
            <a:pPr lvl="8"/>
            <a:r>
              <a:rPr lang="sl-SI" sz="3500" b="1" dirty="0"/>
              <a:t>MAKROLIDI</a:t>
            </a:r>
          </a:p>
          <a:p>
            <a:r>
              <a:rPr lang="sl-SI" dirty="0"/>
              <a:t>Najbolj znan </a:t>
            </a:r>
            <a:r>
              <a:rPr lang="sl-SI" dirty="0" err="1"/>
              <a:t>makrolidni</a:t>
            </a:r>
            <a:r>
              <a:rPr lang="sl-SI" dirty="0"/>
              <a:t> antibiotik je </a:t>
            </a:r>
            <a:r>
              <a:rPr lang="sl-SI" b="1" i="1" u="sng" dirty="0" err="1"/>
              <a:t>eritromicin</a:t>
            </a:r>
            <a:r>
              <a:rPr lang="sl-SI" dirty="0"/>
              <a:t>. Uporablja se za zdravljenje tistih bolnikov, ki so </a:t>
            </a:r>
            <a:r>
              <a:rPr lang="sl-SI" b="1" dirty="0"/>
              <a:t>občutljivi na penicilin</a:t>
            </a:r>
            <a:r>
              <a:rPr lang="sl-SI" dirty="0"/>
              <a:t>. Po telesu se dobro razporeja in prodira v celice, je malo toksičen. </a:t>
            </a:r>
          </a:p>
          <a:p>
            <a:r>
              <a:rPr lang="sl-SI" dirty="0"/>
              <a:t>Novejši </a:t>
            </a:r>
            <a:r>
              <a:rPr lang="sl-SI" dirty="0" err="1"/>
              <a:t>makrolidni</a:t>
            </a:r>
            <a:r>
              <a:rPr lang="sl-SI" dirty="0"/>
              <a:t> antibiotik je </a:t>
            </a:r>
            <a:r>
              <a:rPr lang="sl-SI" b="1" i="1" u="sng" dirty="0" err="1"/>
              <a:t>azitromicin</a:t>
            </a:r>
            <a:r>
              <a:rPr lang="sl-SI" b="1" dirty="0"/>
              <a:t>. Posebnost je, da aktivno prodira v nevtrofilce in makrofage in </a:t>
            </a:r>
            <a:r>
              <a:rPr lang="sl-SI" dirty="0"/>
              <a:t>je zato primeren za zdravljenje okužb, katerih povzročitelji so zajeti v fagocitne celice. </a:t>
            </a:r>
          </a:p>
          <a:p>
            <a:r>
              <a:rPr lang="sl-SI" dirty="0"/>
              <a:t>ERITROMICIN za stafilokokne in streptokokne okužbe pri bolnikih preobčutljivih na penicilin; </a:t>
            </a:r>
          </a:p>
          <a:p>
            <a:r>
              <a:rPr lang="sl-SI" dirty="0"/>
              <a:t>AZITROMICIN – za zdravljenje borelioze in </a:t>
            </a:r>
            <a:r>
              <a:rPr lang="sl-SI" dirty="0" err="1"/>
              <a:t>legioneloze</a:t>
            </a:r>
            <a:r>
              <a:rPr lang="sl-SI" dirty="0"/>
              <a:t> </a:t>
            </a:r>
          </a:p>
          <a:p>
            <a:endParaRPr lang="sl-SI" dirty="0"/>
          </a:p>
        </p:txBody>
      </p:sp>
    </p:spTree>
    <p:extLst>
      <p:ext uri="{BB962C8B-B14F-4D97-AF65-F5344CB8AC3E}">
        <p14:creationId xmlns:p14="http://schemas.microsoft.com/office/powerpoint/2010/main" val="343621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5D9BE7F-3130-452B-A408-F9DA6CC58F90}"/>
              </a:ext>
            </a:extLst>
          </p:cNvPr>
          <p:cNvSpPr>
            <a:spLocks noGrp="1"/>
          </p:cNvSpPr>
          <p:nvPr>
            <p:ph type="title"/>
          </p:nvPr>
        </p:nvSpPr>
        <p:spPr>
          <a:xfrm>
            <a:off x="913775" y="618518"/>
            <a:ext cx="10364451" cy="887554"/>
          </a:xfrm>
        </p:spPr>
        <p:txBody>
          <a:bodyPr/>
          <a:lstStyle/>
          <a:p>
            <a:r>
              <a:rPr lang="sl-SI" dirty="0">
                <a:latin typeface="Arial Black" panose="020B0A04020102020204" pitchFamily="34" charset="0"/>
              </a:rPr>
              <a:t>ANTIBIOTIKI </a:t>
            </a:r>
          </a:p>
        </p:txBody>
      </p:sp>
      <p:sp>
        <p:nvSpPr>
          <p:cNvPr id="3" name="Označba mesta vsebine 2">
            <a:extLst>
              <a:ext uri="{FF2B5EF4-FFF2-40B4-BE49-F238E27FC236}">
                <a16:creationId xmlns:a16="http://schemas.microsoft.com/office/drawing/2014/main" id="{5B07E5EE-86B6-4CB9-B309-B090C0881D58}"/>
              </a:ext>
            </a:extLst>
          </p:cNvPr>
          <p:cNvSpPr>
            <a:spLocks noGrp="1"/>
          </p:cNvSpPr>
          <p:nvPr>
            <p:ph idx="1"/>
          </p:nvPr>
        </p:nvSpPr>
        <p:spPr>
          <a:xfrm>
            <a:off x="913775" y="1506073"/>
            <a:ext cx="10364452" cy="5136774"/>
          </a:xfrm>
        </p:spPr>
        <p:txBody>
          <a:bodyPr>
            <a:normAutofit/>
          </a:bodyPr>
          <a:lstStyle/>
          <a:p>
            <a:r>
              <a:rPr lang="sl-SI" dirty="0">
                <a:latin typeface="Arial Black" panose="020B0A04020102020204" pitchFamily="34" charset="0"/>
              </a:rPr>
              <a:t>So protimikrobne snovi naravnega izvora </a:t>
            </a:r>
          </a:p>
          <a:p>
            <a:r>
              <a:rPr lang="sl-SI" dirty="0">
                <a:latin typeface="Arial Black" panose="020B0A04020102020204" pitchFamily="34" charset="0"/>
              </a:rPr>
              <a:t>Izločajo jih nekatere glive in bakterije. (A. Fleming – 1928 odkrije penicilin (po glivi Penicillium – stafilokoki v bližini niso rasli! ) </a:t>
            </a:r>
          </a:p>
          <a:p>
            <a:r>
              <a:rPr lang="sl-SI" dirty="0">
                <a:latin typeface="Arial Black" panose="020B0A04020102020204" pitchFamily="34" charset="0"/>
              </a:rPr>
              <a:t>Zavirajo rast drugih bakterij in gliv ali jih ubijajo </a:t>
            </a:r>
          </a:p>
          <a:p>
            <a:endParaRPr lang="sl-SI" dirty="0">
              <a:latin typeface="Arial Black" panose="020B0A04020102020204" pitchFamily="34" charset="0"/>
            </a:endParaRPr>
          </a:p>
          <a:p>
            <a:r>
              <a:rPr lang="sl-SI" dirty="0">
                <a:latin typeface="Arial Black" panose="020B0A04020102020204" pitchFamily="34" charset="0"/>
              </a:rPr>
              <a:t>ANTIBIOZA (</a:t>
            </a:r>
            <a:r>
              <a:rPr lang="sl-SI" dirty="0" err="1">
                <a:latin typeface="Arial Black" panose="020B0A04020102020204" pitchFamily="34" charset="0"/>
              </a:rPr>
              <a:t>anti</a:t>
            </a:r>
            <a:r>
              <a:rPr lang="sl-SI" dirty="0">
                <a:latin typeface="Arial Black" panose="020B0A04020102020204" pitchFamily="34" charset="0"/>
              </a:rPr>
              <a:t> = proti, </a:t>
            </a:r>
            <a:r>
              <a:rPr lang="sl-SI" dirty="0" err="1">
                <a:latin typeface="Arial Black" panose="020B0A04020102020204" pitchFamily="34" charset="0"/>
              </a:rPr>
              <a:t>bios</a:t>
            </a:r>
            <a:r>
              <a:rPr lang="sl-SI" dirty="0">
                <a:latin typeface="Arial Black" panose="020B0A04020102020204" pitchFamily="34" charset="0"/>
              </a:rPr>
              <a:t>= življenje)</a:t>
            </a:r>
          </a:p>
          <a:p>
            <a:endParaRPr lang="sl-SI" dirty="0">
              <a:latin typeface="Arial Black" panose="020B0A04020102020204" pitchFamily="34" charset="0"/>
            </a:endParaRPr>
          </a:p>
          <a:p>
            <a:r>
              <a:rPr lang="sl-SI" dirty="0">
                <a:latin typeface="Arial Black" panose="020B0A04020102020204" pitchFamily="34" charset="0"/>
              </a:rPr>
              <a:t>KEMOTERAPEVTIKI - če so izdelani s sintezo ali kemijsko modifikacijo naravnega antibiotika </a:t>
            </a:r>
          </a:p>
        </p:txBody>
      </p:sp>
    </p:spTree>
    <p:extLst>
      <p:ext uri="{BB962C8B-B14F-4D97-AF65-F5344CB8AC3E}">
        <p14:creationId xmlns:p14="http://schemas.microsoft.com/office/powerpoint/2010/main" val="181782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B717346-C2D7-4D0F-B9BF-C563623E663D}"/>
              </a:ext>
            </a:extLst>
          </p:cNvPr>
          <p:cNvSpPr>
            <a:spLocks noGrp="1"/>
          </p:cNvSpPr>
          <p:nvPr>
            <p:ph type="title"/>
          </p:nvPr>
        </p:nvSpPr>
        <p:spPr/>
        <p:txBody>
          <a:bodyPr/>
          <a:lstStyle/>
          <a:p>
            <a:endParaRPr lang="sl-SI"/>
          </a:p>
        </p:txBody>
      </p:sp>
      <p:sp>
        <p:nvSpPr>
          <p:cNvPr id="3" name="Označba mesta vsebine 2">
            <a:extLst>
              <a:ext uri="{FF2B5EF4-FFF2-40B4-BE49-F238E27FC236}">
                <a16:creationId xmlns:a16="http://schemas.microsoft.com/office/drawing/2014/main" id="{0039F16A-014F-45B5-B668-CE9D06196E2C}"/>
              </a:ext>
            </a:extLst>
          </p:cNvPr>
          <p:cNvSpPr>
            <a:spLocks noGrp="1"/>
          </p:cNvSpPr>
          <p:nvPr>
            <p:ph idx="1"/>
          </p:nvPr>
        </p:nvSpPr>
        <p:spPr/>
        <p:txBody>
          <a:bodyPr/>
          <a:lstStyle/>
          <a:p>
            <a:endParaRPr lang="sl-SI" dirty="0"/>
          </a:p>
        </p:txBody>
      </p:sp>
      <p:pic>
        <p:nvPicPr>
          <p:cNvPr id="4" name="Picture 2" descr="Brix Azitromicina 500 Mg, 10 Strips X 10 Tablets = 1 Box">
            <a:extLst>
              <a:ext uri="{FF2B5EF4-FFF2-40B4-BE49-F238E27FC236}">
                <a16:creationId xmlns:a16="http://schemas.microsoft.com/office/drawing/2014/main" id="{84980FB4-D42C-4370-AA9E-14FB4EAA13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686" y="250359"/>
            <a:ext cx="5585852" cy="5980570"/>
          </a:xfrm>
          <a:prstGeom prst="rect">
            <a:avLst/>
          </a:prstGeom>
          <a:noFill/>
          <a:extLst>
            <a:ext uri="{909E8E84-426E-40DD-AFC4-6F175D3DCCD1}">
              <a14:hiddenFill xmlns:a14="http://schemas.microsoft.com/office/drawing/2010/main">
                <a:solidFill>
                  <a:srgbClr val="FFFFFF"/>
                </a:solidFill>
              </a14:hiddenFill>
            </a:ext>
          </a:extLst>
        </p:spPr>
      </p:pic>
      <p:pic>
        <p:nvPicPr>
          <p:cNvPr id="5" name="Slika 4">
            <a:extLst>
              <a:ext uri="{FF2B5EF4-FFF2-40B4-BE49-F238E27FC236}">
                <a16:creationId xmlns:a16="http://schemas.microsoft.com/office/drawing/2014/main" id="{0228E38D-B4E1-4408-BC2C-3D3FDDECDC9B}"/>
              </a:ext>
            </a:extLst>
          </p:cNvPr>
          <p:cNvPicPr>
            <a:picLocks noChangeAspect="1"/>
          </p:cNvPicPr>
          <p:nvPr/>
        </p:nvPicPr>
        <p:blipFill>
          <a:blip r:embed="rId3"/>
          <a:stretch>
            <a:fillRect/>
          </a:stretch>
        </p:blipFill>
        <p:spPr>
          <a:xfrm>
            <a:off x="4622328" y="3235922"/>
            <a:ext cx="7215986" cy="3363165"/>
          </a:xfrm>
          <a:prstGeom prst="rect">
            <a:avLst/>
          </a:prstGeom>
        </p:spPr>
      </p:pic>
    </p:spTree>
    <p:extLst>
      <p:ext uri="{BB962C8B-B14F-4D97-AF65-F5344CB8AC3E}">
        <p14:creationId xmlns:p14="http://schemas.microsoft.com/office/powerpoint/2010/main" val="360507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C69B32F-5CC4-4D65-B203-AE733349D17A}"/>
              </a:ext>
            </a:extLst>
          </p:cNvPr>
          <p:cNvSpPr>
            <a:spLocks noGrp="1"/>
          </p:cNvSpPr>
          <p:nvPr>
            <p:ph type="title"/>
          </p:nvPr>
        </p:nvSpPr>
        <p:spPr/>
        <p:txBody>
          <a:bodyPr/>
          <a:lstStyle/>
          <a:p>
            <a:r>
              <a:rPr lang="it-IT" b="1" dirty="0" err="1"/>
              <a:t>Kaj</a:t>
            </a:r>
            <a:r>
              <a:rPr lang="it-IT" b="1" dirty="0"/>
              <a:t> so </a:t>
            </a:r>
            <a:r>
              <a:rPr lang="it-IT" b="1" dirty="0" err="1"/>
              <a:t>nevtrofilci</a:t>
            </a:r>
            <a:r>
              <a:rPr lang="it-IT" b="1" dirty="0"/>
              <a:t> in </a:t>
            </a:r>
            <a:r>
              <a:rPr lang="it-IT" b="1" dirty="0" err="1"/>
              <a:t>makrofagi</a:t>
            </a:r>
            <a:r>
              <a:rPr lang="it-IT" b="1" dirty="0"/>
              <a:t>?</a:t>
            </a:r>
            <a:endParaRPr lang="sl-SI" b="1" dirty="0"/>
          </a:p>
        </p:txBody>
      </p:sp>
      <p:sp>
        <p:nvSpPr>
          <p:cNvPr id="3" name="Označba mesta vsebine 2">
            <a:extLst>
              <a:ext uri="{FF2B5EF4-FFF2-40B4-BE49-F238E27FC236}">
                <a16:creationId xmlns:a16="http://schemas.microsoft.com/office/drawing/2014/main" id="{D392CEA5-416B-4954-A4ED-EA1ABFBF2300}"/>
              </a:ext>
            </a:extLst>
          </p:cNvPr>
          <p:cNvSpPr>
            <a:spLocks noGrp="1"/>
          </p:cNvSpPr>
          <p:nvPr>
            <p:ph idx="1"/>
          </p:nvPr>
        </p:nvSpPr>
        <p:spPr/>
        <p:txBody>
          <a:bodyPr>
            <a:normAutofit/>
          </a:bodyPr>
          <a:lstStyle/>
          <a:p>
            <a:endParaRPr lang="sl-SI" dirty="0"/>
          </a:p>
        </p:txBody>
      </p:sp>
      <p:pic>
        <p:nvPicPr>
          <p:cNvPr id="4" name="Slika 3">
            <a:extLst>
              <a:ext uri="{FF2B5EF4-FFF2-40B4-BE49-F238E27FC236}">
                <a16:creationId xmlns:a16="http://schemas.microsoft.com/office/drawing/2014/main" id="{600A7ED8-B7A5-4255-8841-BF4530736344}"/>
              </a:ext>
            </a:extLst>
          </p:cNvPr>
          <p:cNvPicPr>
            <a:picLocks noChangeAspect="1"/>
          </p:cNvPicPr>
          <p:nvPr/>
        </p:nvPicPr>
        <p:blipFill>
          <a:blip r:embed="rId2"/>
          <a:stretch>
            <a:fillRect/>
          </a:stretch>
        </p:blipFill>
        <p:spPr>
          <a:xfrm>
            <a:off x="269124" y="529456"/>
            <a:ext cx="1612032" cy="1074688"/>
          </a:xfrm>
          <a:prstGeom prst="rect">
            <a:avLst/>
          </a:prstGeom>
        </p:spPr>
      </p:pic>
      <p:sp>
        <p:nvSpPr>
          <p:cNvPr id="5" name="Pravokotnik 4">
            <a:extLst>
              <a:ext uri="{FF2B5EF4-FFF2-40B4-BE49-F238E27FC236}">
                <a16:creationId xmlns:a16="http://schemas.microsoft.com/office/drawing/2014/main" id="{6AE12C24-3B14-48A8-989B-8AFA196A4E7D}"/>
              </a:ext>
            </a:extLst>
          </p:cNvPr>
          <p:cNvSpPr/>
          <p:nvPr/>
        </p:nvSpPr>
        <p:spPr>
          <a:xfrm>
            <a:off x="573741" y="2052918"/>
            <a:ext cx="5423647" cy="466164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b="1" dirty="0">
                <a:solidFill>
                  <a:schemeClr val="tx1"/>
                </a:solidFill>
              </a:rPr>
              <a:t>Nevtrofilec ali </a:t>
            </a:r>
            <a:r>
              <a:rPr lang="sl-SI" b="1" dirty="0" err="1">
                <a:solidFill>
                  <a:schemeClr val="tx1"/>
                </a:solidFill>
              </a:rPr>
              <a:t>nevtrofilni</a:t>
            </a:r>
            <a:r>
              <a:rPr lang="sl-SI" b="1" dirty="0">
                <a:solidFill>
                  <a:schemeClr val="tx1"/>
                </a:solidFill>
              </a:rPr>
              <a:t> granulocit je granulocit, sposoben fagocitoze. Nevtrofilci predstavljajo največji delež belih krvničk v krvnem obtoku sesalcev in predstavljajo bistven del prirojene imunosti. V začetni stopnji akutne vnetne reakcije, ki jo povzročijo na primer bakterijska okužba, okolijski dejavniki ali nekatere vrste rakavih obolenj so nevtrofilci med prvimi vnetnimi celicami, ki potujejo v vnetišče. So celice, ki prevladujejo v gnoju in doprinesejo k njegovem belkasto rumenkastem obarvanju.</a:t>
            </a:r>
          </a:p>
          <a:p>
            <a:pPr algn="ctr"/>
            <a:r>
              <a:rPr lang="sl-SI" b="1" dirty="0">
                <a:solidFill>
                  <a:schemeClr val="tx1"/>
                </a:solidFill>
              </a:rPr>
              <a:t>Na prizadeto območje dospejo v nekaj minutah po poškodbi in so bistveni za akutno vnetno reakcijo.</a:t>
            </a:r>
          </a:p>
        </p:txBody>
      </p:sp>
      <p:sp>
        <p:nvSpPr>
          <p:cNvPr id="6" name="Pravokotnik 5">
            <a:extLst>
              <a:ext uri="{FF2B5EF4-FFF2-40B4-BE49-F238E27FC236}">
                <a16:creationId xmlns:a16="http://schemas.microsoft.com/office/drawing/2014/main" id="{208DD024-C144-45E9-9DA1-4BB3D4B541D1}"/>
              </a:ext>
            </a:extLst>
          </p:cNvPr>
          <p:cNvSpPr/>
          <p:nvPr/>
        </p:nvSpPr>
        <p:spPr>
          <a:xfrm>
            <a:off x="6194614" y="2052918"/>
            <a:ext cx="5844986" cy="47244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b="1" dirty="0">
                <a:solidFill>
                  <a:schemeClr val="tx1"/>
                </a:solidFill>
              </a:rPr>
              <a:t>Makrofagi so tip belih krvničk s fagocitno aktivnostjo, ki pri vretenčarjih predstavljajo pomembno komponento tako nespecifične kot tudi prilagodljive imunosti. Glavna naloga makrofagov je fagocitoza in pinocitoza tujih substanc, mikrobov ter odmrlih in odsluženih celic, kot so stari eritrociti.</a:t>
            </a:r>
          </a:p>
        </p:txBody>
      </p:sp>
    </p:spTree>
    <p:extLst>
      <p:ext uri="{BB962C8B-B14F-4D97-AF65-F5344CB8AC3E}">
        <p14:creationId xmlns:p14="http://schemas.microsoft.com/office/powerpoint/2010/main" val="232478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C78B66FD-2F6A-412D-BAB2-CD19C0DD88BD}"/>
              </a:ext>
            </a:extLst>
          </p:cNvPr>
          <p:cNvSpPr>
            <a:spLocks noGrp="1"/>
          </p:cNvSpPr>
          <p:nvPr>
            <p:ph idx="1"/>
          </p:nvPr>
        </p:nvSpPr>
        <p:spPr>
          <a:xfrm>
            <a:off x="913775" y="510989"/>
            <a:ext cx="10364452" cy="5280212"/>
          </a:xfrm>
        </p:spPr>
        <p:txBody>
          <a:bodyPr/>
          <a:lstStyle/>
          <a:p>
            <a:pPr lvl="8"/>
            <a:r>
              <a:rPr lang="sl-SI" sz="3200" b="1" dirty="0"/>
              <a:t>LINKOZAMIDI</a:t>
            </a:r>
            <a:r>
              <a:rPr lang="sl-SI" dirty="0"/>
              <a:t> </a:t>
            </a:r>
          </a:p>
          <a:p>
            <a:r>
              <a:rPr lang="sl-SI" dirty="0"/>
              <a:t>So antibiotiki, ki delujejo podobno kot </a:t>
            </a:r>
            <a:r>
              <a:rPr lang="sl-SI" dirty="0" err="1"/>
              <a:t>makrolidi</a:t>
            </a:r>
            <a:r>
              <a:rPr lang="sl-SI" dirty="0"/>
              <a:t>. </a:t>
            </a:r>
          </a:p>
          <a:p>
            <a:r>
              <a:rPr lang="sl-SI" dirty="0"/>
              <a:t>Med njimi se največ uporablja </a:t>
            </a:r>
            <a:r>
              <a:rPr lang="sl-SI" i="1" u="sng" dirty="0" err="1"/>
              <a:t>klindamicin</a:t>
            </a:r>
            <a:r>
              <a:rPr lang="sl-SI" dirty="0"/>
              <a:t>, ki v jetrih </a:t>
            </a:r>
            <a:r>
              <a:rPr lang="sl-SI" dirty="0" err="1"/>
              <a:t>metabolizira</a:t>
            </a:r>
            <a:r>
              <a:rPr lang="sl-SI" dirty="0"/>
              <a:t> v razpadne proizvode, ki delujejo antibiotično. </a:t>
            </a:r>
          </a:p>
          <a:p>
            <a:r>
              <a:rPr lang="sl-SI" dirty="0"/>
              <a:t>Deluje na G + in </a:t>
            </a:r>
            <a:r>
              <a:rPr lang="sl-SI" b="1" dirty="0"/>
              <a:t>anaerobne bakterije.</a:t>
            </a:r>
          </a:p>
        </p:txBody>
      </p:sp>
      <p:pic>
        <p:nvPicPr>
          <p:cNvPr id="2050" name="Picture 2" descr="Klindamicin – antibiotik protiv akni | Lekovi">
            <a:extLst>
              <a:ext uri="{FF2B5EF4-FFF2-40B4-BE49-F238E27FC236}">
                <a16:creationId xmlns:a16="http://schemas.microsoft.com/office/drawing/2014/main" id="{D33567AB-937A-4D61-AEB9-971CE9B4A8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5442" y="2822761"/>
            <a:ext cx="3838575" cy="3524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2437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B226927-DEA3-4321-AAD3-8127B17E9A67}"/>
              </a:ext>
            </a:extLst>
          </p:cNvPr>
          <p:cNvSpPr>
            <a:spLocks noGrp="1"/>
          </p:cNvSpPr>
          <p:nvPr>
            <p:ph type="title"/>
          </p:nvPr>
        </p:nvSpPr>
        <p:spPr>
          <a:xfrm>
            <a:off x="1712259" y="618517"/>
            <a:ext cx="9565967" cy="1596177"/>
          </a:xfrm>
        </p:spPr>
        <p:txBody>
          <a:bodyPr/>
          <a:lstStyle/>
          <a:p>
            <a:r>
              <a:rPr lang="sl-SI" b="1" dirty="0"/>
              <a:t>V kakšnih pogojih živijo anaerobne bakterije?</a:t>
            </a:r>
          </a:p>
        </p:txBody>
      </p:sp>
      <p:sp>
        <p:nvSpPr>
          <p:cNvPr id="3" name="Označba mesta vsebine 2">
            <a:extLst>
              <a:ext uri="{FF2B5EF4-FFF2-40B4-BE49-F238E27FC236}">
                <a16:creationId xmlns:a16="http://schemas.microsoft.com/office/drawing/2014/main" id="{7E855577-E750-4923-8DC2-991F052C222C}"/>
              </a:ext>
            </a:extLst>
          </p:cNvPr>
          <p:cNvSpPr>
            <a:spLocks noGrp="1"/>
          </p:cNvSpPr>
          <p:nvPr>
            <p:ph idx="1"/>
          </p:nvPr>
        </p:nvSpPr>
        <p:spPr/>
        <p:txBody>
          <a:bodyPr/>
          <a:lstStyle/>
          <a:p>
            <a:r>
              <a:rPr lang="sl-SI" dirty="0"/>
              <a:t>Anaerobna infekcija ali infekcija z bakterijami (imenovanimi </a:t>
            </a:r>
            <a:r>
              <a:rPr lang="sl-SI" dirty="0" err="1"/>
              <a:t>anaerobi</a:t>
            </a:r>
            <a:r>
              <a:rPr lang="sl-SI" dirty="0"/>
              <a:t>), so bakterije, ki se ne morejo razvijati in rasti v prisotnosti kisika. Anaerobne bakterije lahko okužijo globoke rane in globoka tkiva notranjih organov, kjer je prisotnost kisika majhna. Te okužbe so znane, da uničujejo tkiva in imajo neprijeten gnojni vonj.</a:t>
            </a:r>
          </a:p>
        </p:txBody>
      </p:sp>
      <p:pic>
        <p:nvPicPr>
          <p:cNvPr id="4" name="Slika 3">
            <a:extLst>
              <a:ext uri="{FF2B5EF4-FFF2-40B4-BE49-F238E27FC236}">
                <a16:creationId xmlns:a16="http://schemas.microsoft.com/office/drawing/2014/main" id="{67DE01B4-8173-43C5-A18C-687E0616901E}"/>
              </a:ext>
            </a:extLst>
          </p:cNvPr>
          <p:cNvPicPr>
            <a:picLocks noChangeAspect="1"/>
          </p:cNvPicPr>
          <p:nvPr/>
        </p:nvPicPr>
        <p:blipFill>
          <a:blip r:embed="rId2"/>
          <a:stretch>
            <a:fillRect/>
          </a:stretch>
        </p:blipFill>
        <p:spPr>
          <a:xfrm>
            <a:off x="313947" y="618517"/>
            <a:ext cx="1612032" cy="1074688"/>
          </a:xfrm>
          <a:prstGeom prst="rect">
            <a:avLst/>
          </a:prstGeom>
        </p:spPr>
      </p:pic>
    </p:spTree>
    <p:extLst>
      <p:ext uri="{BB962C8B-B14F-4D97-AF65-F5344CB8AC3E}">
        <p14:creationId xmlns:p14="http://schemas.microsoft.com/office/powerpoint/2010/main" val="333873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5BB4150-B361-4A5E-978E-6BF80BAEC210}"/>
              </a:ext>
            </a:extLst>
          </p:cNvPr>
          <p:cNvSpPr>
            <a:spLocks noGrp="1"/>
          </p:cNvSpPr>
          <p:nvPr>
            <p:ph type="title"/>
          </p:nvPr>
        </p:nvSpPr>
        <p:spPr/>
        <p:txBody>
          <a:bodyPr>
            <a:normAutofit/>
          </a:bodyPr>
          <a:lstStyle/>
          <a:p>
            <a:r>
              <a:rPr lang="sl-SI" b="1" dirty="0"/>
              <a:t>3. ANTIBIOTIKI, KI ZAVIRAJO SINTEZO NUKLEINSKIH KISLIN V BAKTERIJSKI CELICI (+delujejo tudi na beljakovine) </a:t>
            </a:r>
          </a:p>
        </p:txBody>
      </p:sp>
      <p:sp>
        <p:nvSpPr>
          <p:cNvPr id="3" name="Označba mesta vsebine 2">
            <a:extLst>
              <a:ext uri="{FF2B5EF4-FFF2-40B4-BE49-F238E27FC236}">
                <a16:creationId xmlns:a16="http://schemas.microsoft.com/office/drawing/2014/main" id="{D835ED12-3740-47A0-9EB0-8DF4581C33AD}"/>
              </a:ext>
            </a:extLst>
          </p:cNvPr>
          <p:cNvSpPr>
            <a:spLocks noGrp="1"/>
          </p:cNvSpPr>
          <p:nvPr>
            <p:ph idx="1"/>
          </p:nvPr>
        </p:nvSpPr>
        <p:spPr>
          <a:xfrm>
            <a:off x="913775" y="2554941"/>
            <a:ext cx="10364452" cy="3236259"/>
          </a:xfrm>
        </p:spPr>
        <p:txBody>
          <a:bodyPr>
            <a:normAutofit/>
          </a:bodyPr>
          <a:lstStyle/>
          <a:p>
            <a:pPr lvl="8"/>
            <a:r>
              <a:rPr lang="sl-SI" sz="3200" b="1" dirty="0"/>
              <a:t>SULFONAMIDI </a:t>
            </a:r>
          </a:p>
          <a:p>
            <a:r>
              <a:rPr lang="sl-SI" dirty="0"/>
              <a:t>So skupina antibiotikov, ki delujejo na presnovo folne kisline, ki jo bakterije potrebujejo za sintezo organskih baz, ki so gradbeni elementi nukleinskih kislin.</a:t>
            </a:r>
          </a:p>
          <a:p>
            <a:r>
              <a:rPr lang="sl-SI" dirty="0"/>
              <a:t>Močno delujejo tudi na celične beljakovine</a:t>
            </a:r>
          </a:p>
        </p:txBody>
      </p:sp>
    </p:spTree>
    <p:extLst>
      <p:ext uri="{BB962C8B-B14F-4D97-AF65-F5344CB8AC3E}">
        <p14:creationId xmlns:p14="http://schemas.microsoft.com/office/powerpoint/2010/main" val="203844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7DB73B49-286C-4ABD-A9A1-008114BE2C01}"/>
              </a:ext>
            </a:extLst>
          </p:cNvPr>
          <p:cNvSpPr>
            <a:spLocks noGrp="1"/>
          </p:cNvSpPr>
          <p:nvPr>
            <p:ph idx="1"/>
          </p:nvPr>
        </p:nvSpPr>
        <p:spPr>
          <a:xfrm>
            <a:off x="913775" y="797859"/>
            <a:ext cx="10364452" cy="4993341"/>
          </a:xfrm>
        </p:spPr>
        <p:txBody>
          <a:bodyPr/>
          <a:lstStyle/>
          <a:p>
            <a:r>
              <a:rPr lang="sl-SI" dirty="0"/>
              <a:t>Sulfonamidi so skoraj </a:t>
            </a:r>
            <a:r>
              <a:rPr lang="sl-SI" dirty="0" err="1"/>
              <a:t>netoksični</a:t>
            </a:r>
            <a:r>
              <a:rPr lang="sl-SI" dirty="0"/>
              <a:t>, lahko pustijo lise na koži in oslabijo kostni mozeg. </a:t>
            </a:r>
          </a:p>
          <a:p>
            <a:r>
              <a:rPr lang="sl-SI" dirty="0"/>
              <a:t>Samih sulfonamidov praktično ne </a:t>
            </a:r>
            <a:r>
              <a:rPr lang="sl-SI" dirty="0" err="1"/>
              <a:t>prEdpisujejo</a:t>
            </a:r>
            <a:r>
              <a:rPr lang="sl-SI" dirty="0"/>
              <a:t> več, ker so bakterije na njih že odporne. </a:t>
            </a:r>
          </a:p>
          <a:p>
            <a:r>
              <a:rPr lang="sl-SI" dirty="0"/>
              <a:t>Za zanesljiv učinek, je potrebno vzdrževati dovolj visoke koncentracije v krvi nekaj dni. Zato je potrebno sulfonamide jemati v krajših rednih časovnih presledkih = 4-6 ur. </a:t>
            </a:r>
          </a:p>
          <a:p>
            <a:r>
              <a:rPr lang="sl-SI" dirty="0"/>
              <a:t>Uporabljata se: </a:t>
            </a:r>
            <a:r>
              <a:rPr lang="sl-SI" i="1" u="sng" dirty="0"/>
              <a:t>TRIMETOPRIM IN KINOLON</a:t>
            </a:r>
            <a:r>
              <a:rPr lang="sl-SI" dirty="0"/>
              <a:t>, KI tudi zavirata sintezo nukleinskih kislin</a:t>
            </a:r>
          </a:p>
        </p:txBody>
      </p:sp>
    </p:spTree>
    <p:extLst>
      <p:ext uri="{BB962C8B-B14F-4D97-AF65-F5344CB8AC3E}">
        <p14:creationId xmlns:p14="http://schemas.microsoft.com/office/powerpoint/2010/main" val="348073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E77C2A2-8C53-4B22-8ECC-4D7F6C89E3B5}"/>
              </a:ext>
            </a:extLst>
          </p:cNvPr>
          <p:cNvSpPr>
            <a:spLocks noGrp="1"/>
          </p:cNvSpPr>
          <p:nvPr>
            <p:ph type="title"/>
          </p:nvPr>
        </p:nvSpPr>
        <p:spPr/>
        <p:txBody>
          <a:bodyPr/>
          <a:lstStyle/>
          <a:p>
            <a:r>
              <a:rPr lang="sl-SI" b="1" dirty="0" err="1"/>
              <a:t>Trimetoprim</a:t>
            </a:r>
            <a:endParaRPr lang="sl-SI" dirty="0"/>
          </a:p>
        </p:txBody>
      </p:sp>
      <p:sp>
        <p:nvSpPr>
          <p:cNvPr id="3" name="Označba mesta vsebine 2">
            <a:extLst>
              <a:ext uri="{FF2B5EF4-FFF2-40B4-BE49-F238E27FC236}">
                <a16:creationId xmlns:a16="http://schemas.microsoft.com/office/drawing/2014/main" id="{37062D96-228A-49E4-9993-FF2638A4BA89}"/>
              </a:ext>
            </a:extLst>
          </p:cNvPr>
          <p:cNvSpPr>
            <a:spLocks noGrp="1"/>
          </p:cNvSpPr>
          <p:nvPr>
            <p:ph idx="1"/>
          </p:nvPr>
        </p:nvSpPr>
        <p:spPr/>
        <p:txBody>
          <a:bodyPr/>
          <a:lstStyle/>
          <a:p>
            <a:r>
              <a:rPr lang="sl-SI" b="1" dirty="0" err="1"/>
              <a:t>Trimetoprim</a:t>
            </a:r>
            <a:r>
              <a:rPr lang="sl-SI" dirty="0"/>
              <a:t> je sintetični antibiotik</a:t>
            </a:r>
          </a:p>
          <a:p>
            <a:r>
              <a:rPr lang="sl-SI" dirty="0"/>
              <a:t>Deluje </a:t>
            </a:r>
            <a:r>
              <a:rPr lang="sl-SI" b="1" dirty="0"/>
              <a:t>bakteriostatično</a:t>
            </a:r>
            <a:r>
              <a:rPr lang="sl-SI" dirty="0"/>
              <a:t>, kar pomeni, da zavira rast bakterij, ne pa nujno da jih uniči</a:t>
            </a:r>
          </a:p>
          <a:p>
            <a:endParaRPr lang="sl-SI" dirty="0"/>
          </a:p>
        </p:txBody>
      </p:sp>
    </p:spTree>
    <p:extLst>
      <p:ext uri="{BB962C8B-B14F-4D97-AF65-F5344CB8AC3E}">
        <p14:creationId xmlns:p14="http://schemas.microsoft.com/office/powerpoint/2010/main" val="34991180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E7EB684-9426-48B9-8309-05EC646B9666}"/>
              </a:ext>
            </a:extLst>
          </p:cNvPr>
          <p:cNvSpPr>
            <a:spLocks noGrp="1"/>
          </p:cNvSpPr>
          <p:nvPr>
            <p:ph type="title"/>
          </p:nvPr>
        </p:nvSpPr>
        <p:spPr/>
        <p:txBody>
          <a:bodyPr/>
          <a:lstStyle/>
          <a:p>
            <a:r>
              <a:rPr lang="sl-SI" b="1" dirty="0" err="1"/>
              <a:t>Imidazoli</a:t>
            </a:r>
            <a:endParaRPr lang="sl-SI" dirty="0"/>
          </a:p>
        </p:txBody>
      </p:sp>
      <p:sp>
        <p:nvSpPr>
          <p:cNvPr id="3" name="Označba mesta vsebine 2">
            <a:extLst>
              <a:ext uri="{FF2B5EF4-FFF2-40B4-BE49-F238E27FC236}">
                <a16:creationId xmlns:a16="http://schemas.microsoft.com/office/drawing/2014/main" id="{88E2A4FB-DEFB-4CDE-9B49-6E533A734881}"/>
              </a:ext>
            </a:extLst>
          </p:cNvPr>
          <p:cNvSpPr>
            <a:spLocks noGrp="1"/>
          </p:cNvSpPr>
          <p:nvPr>
            <p:ph idx="1"/>
          </p:nvPr>
        </p:nvSpPr>
        <p:spPr/>
        <p:txBody>
          <a:bodyPr/>
          <a:lstStyle/>
          <a:p>
            <a:r>
              <a:rPr lang="sl-SI" b="1" dirty="0" err="1"/>
              <a:t>Imidazoli</a:t>
            </a:r>
            <a:r>
              <a:rPr lang="sl-SI" dirty="0"/>
              <a:t> so skupina zdravil, ki se najpogosteje uporabljajo kot </a:t>
            </a:r>
            <a:r>
              <a:rPr lang="sl-SI" b="1" dirty="0"/>
              <a:t>antimikotiki</a:t>
            </a:r>
            <a:r>
              <a:rPr lang="sl-SI" dirty="0"/>
              <a:t> (zdravila proti glivičnim okužbam).</a:t>
            </a:r>
          </a:p>
          <a:p>
            <a:r>
              <a:rPr lang="sl-SI" dirty="0" err="1"/>
              <a:t>Imidazoli</a:t>
            </a:r>
            <a:r>
              <a:rPr lang="sl-SI" dirty="0"/>
              <a:t> zavirajo encim </a:t>
            </a:r>
            <a:r>
              <a:rPr lang="sl-SI" b="1" dirty="0" err="1"/>
              <a:t>lanosterol</a:t>
            </a:r>
            <a:r>
              <a:rPr lang="sl-SI" b="1" dirty="0"/>
              <a:t> 14</a:t>
            </a:r>
            <a:r>
              <a:rPr lang="el-GR" b="1" dirty="0"/>
              <a:t>α-</a:t>
            </a:r>
            <a:r>
              <a:rPr lang="sl-SI" b="1" dirty="0" err="1"/>
              <a:t>demetilazo</a:t>
            </a:r>
            <a:r>
              <a:rPr lang="sl-SI" dirty="0"/>
              <a:t>, ki je ključen za sintezo </a:t>
            </a:r>
            <a:r>
              <a:rPr lang="sl-SI" b="1" dirty="0"/>
              <a:t>ergosterola</a:t>
            </a:r>
            <a:r>
              <a:rPr lang="sl-SI" dirty="0"/>
              <a:t> – glavne sestavine celične membrane glivic. Zaradi tega glivice izgubijo funkcionalno membrano in odmrejo.</a:t>
            </a:r>
          </a:p>
        </p:txBody>
      </p:sp>
    </p:spTree>
    <p:extLst>
      <p:ext uri="{BB962C8B-B14F-4D97-AF65-F5344CB8AC3E}">
        <p14:creationId xmlns:p14="http://schemas.microsoft.com/office/powerpoint/2010/main" val="3498143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BBC31B8-E6B5-4DA6-82D0-F9772BDC60B5}"/>
              </a:ext>
            </a:extLst>
          </p:cNvPr>
          <p:cNvSpPr>
            <a:spLocks noGrp="1"/>
          </p:cNvSpPr>
          <p:nvPr>
            <p:ph type="title"/>
          </p:nvPr>
        </p:nvSpPr>
        <p:spPr/>
        <p:txBody>
          <a:bodyPr/>
          <a:lstStyle/>
          <a:p>
            <a:r>
              <a:rPr lang="sl-SI" b="1" dirty="0" err="1"/>
              <a:t>Kinoloni</a:t>
            </a:r>
            <a:endParaRPr lang="sl-SI" dirty="0"/>
          </a:p>
        </p:txBody>
      </p:sp>
      <p:sp>
        <p:nvSpPr>
          <p:cNvPr id="3" name="Označba mesta vsebine 2">
            <a:extLst>
              <a:ext uri="{FF2B5EF4-FFF2-40B4-BE49-F238E27FC236}">
                <a16:creationId xmlns:a16="http://schemas.microsoft.com/office/drawing/2014/main" id="{974EDF04-BF69-4584-8048-C3C10FD73F26}"/>
              </a:ext>
            </a:extLst>
          </p:cNvPr>
          <p:cNvSpPr>
            <a:spLocks noGrp="1"/>
          </p:cNvSpPr>
          <p:nvPr>
            <p:ph idx="1"/>
          </p:nvPr>
        </p:nvSpPr>
        <p:spPr/>
        <p:txBody>
          <a:bodyPr/>
          <a:lstStyle/>
          <a:p>
            <a:r>
              <a:rPr lang="sl-SI" b="1" dirty="0" err="1"/>
              <a:t>Kinoloni</a:t>
            </a:r>
            <a:r>
              <a:rPr lang="sl-SI" dirty="0"/>
              <a:t> so skupina sintetičnih antibiotikov širokega spektra, ki se uporabljajo predvsem za zdravljenje različnih bakterijskih okužb.</a:t>
            </a:r>
          </a:p>
          <a:p>
            <a:endParaRPr lang="sl-SI" dirty="0"/>
          </a:p>
          <a:p>
            <a:r>
              <a:rPr lang="sl-SI" dirty="0" err="1"/>
              <a:t>Kinoloni</a:t>
            </a:r>
            <a:r>
              <a:rPr lang="sl-SI" dirty="0"/>
              <a:t> delujejo tako, da zavirajo bakterijske encime </a:t>
            </a:r>
            <a:r>
              <a:rPr lang="sl-SI" b="1" dirty="0"/>
              <a:t>DNK-</a:t>
            </a:r>
            <a:r>
              <a:rPr lang="sl-SI" b="1" dirty="0" err="1"/>
              <a:t>girazo</a:t>
            </a:r>
            <a:r>
              <a:rPr lang="sl-SI" dirty="0"/>
              <a:t> in </a:t>
            </a:r>
            <a:r>
              <a:rPr lang="sl-SI" b="1" dirty="0" err="1"/>
              <a:t>topoizomerazo</a:t>
            </a:r>
            <a:r>
              <a:rPr lang="sl-SI" b="1" dirty="0"/>
              <a:t> IV</a:t>
            </a:r>
            <a:r>
              <a:rPr lang="sl-SI" dirty="0"/>
              <a:t>, ki sta ključna za </a:t>
            </a:r>
            <a:r>
              <a:rPr lang="sl-SI" dirty="0" err="1"/>
              <a:t>podvojevanje</a:t>
            </a:r>
            <a:r>
              <a:rPr lang="sl-SI" dirty="0"/>
              <a:t> in popravljanje bakterijske DNK. S tem preprečijo rast in razmnoževanje bakterij.</a:t>
            </a:r>
          </a:p>
        </p:txBody>
      </p:sp>
    </p:spTree>
    <p:extLst>
      <p:ext uri="{BB962C8B-B14F-4D97-AF65-F5344CB8AC3E}">
        <p14:creationId xmlns:p14="http://schemas.microsoft.com/office/powerpoint/2010/main" val="2811510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0F6EB71-CED2-472E-97E4-AC79D584AB8C}"/>
              </a:ext>
            </a:extLst>
          </p:cNvPr>
          <p:cNvSpPr>
            <a:spLocks noGrp="1"/>
          </p:cNvSpPr>
          <p:nvPr>
            <p:ph type="title"/>
          </p:nvPr>
        </p:nvSpPr>
        <p:spPr/>
        <p:txBody>
          <a:bodyPr/>
          <a:lstStyle/>
          <a:p>
            <a:endParaRPr lang="sl-SI"/>
          </a:p>
        </p:txBody>
      </p:sp>
      <p:sp>
        <p:nvSpPr>
          <p:cNvPr id="3" name="Označba mesta vsebine 2">
            <a:extLst>
              <a:ext uri="{FF2B5EF4-FFF2-40B4-BE49-F238E27FC236}">
                <a16:creationId xmlns:a16="http://schemas.microsoft.com/office/drawing/2014/main" id="{4C72769F-EAA4-42D5-AAE5-873E2D654193}"/>
              </a:ext>
            </a:extLst>
          </p:cNvPr>
          <p:cNvSpPr>
            <a:spLocks noGrp="1"/>
          </p:cNvSpPr>
          <p:nvPr>
            <p:ph idx="1"/>
          </p:nvPr>
        </p:nvSpPr>
        <p:spPr/>
        <p:txBody>
          <a:bodyPr/>
          <a:lstStyle/>
          <a:p>
            <a:endParaRPr lang="sl-SI"/>
          </a:p>
        </p:txBody>
      </p:sp>
      <p:pic>
        <p:nvPicPr>
          <p:cNvPr id="4" name="Slika 3">
            <a:extLst>
              <a:ext uri="{FF2B5EF4-FFF2-40B4-BE49-F238E27FC236}">
                <a16:creationId xmlns:a16="http://schemas.microsoft.com/office/drawing/2014/main" id="{47281150-174C-403F-96CC-101B761557E2}"/>
              </a:ext>
            </a:extLst>
          </p:cNvPr>
          <p:cNvPicPr>
            <a:picLocks noChangeAspect="1"/>
          </p:cNvPicPr>
          <p:nvPr/>
        </p:nvPicPr>
        <p:blipFill>
          <a:blip r:embed="rId2"/>
          <a:stretch>
            <a:fillRect/>
          </a:stretch>
        </p:blipFill>
        <p:spPr>
          <a:xfrm>
            <a:off x="2667000" y="394447"/>
            <a:ext cx="6858000" cy="6858000"/>
          </a:xfrm>
          <a:prstGeom prst="rect">
            <a:avLst/>
          </a:prstGeom>
        </p:spPr>
      </p:pic>
    </p:spTree>
    <p:extLst>
      <p:ext uri="{BB962C8B-B14F-4D97-AF65-F5344CB8AC3E}">
        <p14:creationId xmlns:p14="http://schemas.microsoft.com/office/powerpoint/2010/main" val="318263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11EC45C-DE20-4436-BB8E-2DF76695E642}"/>
              </a:ext>
            </a:extLst>
          </p:cNvPr>
          <p:cNvSpPr>
            <a:spLocks noGrp="1"/>
          </p:cNvSpPr>
          <p:nvPr>
            <p:ph type="title"/>
          </p:nvPr>
        </p:nvSpPr>
        <p:spPr/>
        <p:txBody>
          <a:bodyPr/>
          <a:lstStyle/>
          <a:p>
            <a:r>
              <a:rPr lang="sl-SI" dirty="0">
                <a:latin typeface="Arial Black" panose="020B0A04020102020204" pitchFamily="34" charset="0"/>
              </a:rPr>
              <a:t>Aleksander Fleming</a:t>
            </a:r>
          </a:p>
        </p:txBody>
      </p:sp>
      <p:sp>
        <p:nvSpPr>
          <p:cNvPr id="3" name="Označba mesta vsebine 2">
            <a:extLst>
              <a:ext uri="{FF2B5EF4-FFF2-40B4-BE49-F238E27FC236}">
                <a16:creationId xmlns:a16="http://schemas.microsoft.com/office/drawing/2014/main" id="{2D5638BA-4836-4A51-95DF-1856D3CB57B4}"/>
              </a:ext>
            </a:extLst>
          </p:cNvPr>
          <p:cNvSpPr>
            <a:spLocks noGrp="1"/>
          </p:cNvSpPr>
          <p:nvPr>
            <p:ph idx="1"/>
          </p:nvPr>
        </p:nvSpPr>
        <p:spPr>
          <a:xfrm>
            <a:off x="913775" y="2367093"/>
            <a:ext cx="10364452" cy="4302648"/>
          </a:xfrm>
        </p:spPr>
        <p:txBody>
          <a:bodyPr>
            <a:normAutofit/>
          </a:bodyPr>
          <a:lstStyle/>
          <a:p>
            <a:r>
              <a:rPr lang="sl-SI" b="1" dirty="0" err="1">
                <a:latin typeface="Gadugi" panose="020B0502040204020203" pitchFamily="34" charset="0"/>
                <a:ea typeface="Gadugi" panose="020B0502040204020203" pitchFamily="34" charset="0"/>
              </a:rPr>
              <a:t>GlavnA</a:t>
            </a:r>
            <a:r>
              <a:rPr lang="sl-SI" b="1" dirty="0">
                <a:latin typeface="Gadugi" panose="020B0502040204020203" pitchFamily="34" charset="0"/>
                <a:ea typeface="Gadugi" panose="020B0502040204020203" pitchFamily="34" charset="0"/>
              </a:rPr>
              <a:t> odkritja</a:t>
            </a:r>
            <a:r>
              <a:rPr lang="sl-SI" dirty="0">
                <a:latin typeface="Gadugi" panose="020B0502040204020203" pitchFamily="34" charset="0"/>
                <a:ea typeface="Gadugi" panose="020B0502040204020203" pitchFamily="34" charset="0"/>
              </a:rPr>
              <a:t>: </a:t>
            </a:r>
          </a:p>
          <a:p>
            <a:pPr marL="0" indent="0">
              <a:buNone/>
            </a:pPr>
            <a:r>
              <a:rPr lang="sl-SI" b="1" dirty="0">
                <a:latin typeface="Gadugi" panose="020B0502040204020203" pitchFamily="34" charset="0"/>
                <a:ea typeface="Gadugi" panose="020B0502040204020203" pitchFamily="34" charset="0"/>
              </a:rPr>
              <a:t>* </a:t>
            </a:r>
            <a:r>
              <a:rPr lang="sl-SI" b="1" dirty="0" err="1">
                <a:latin typeface="Gadugi" panose="020B0502040204020203" pitchFamily="34" charset="0"/>
                <a:ea typeface="Gadugi" panose="020B0502040204020203" pitchFamily="34" charset="0"/>
              </a:rPr>
              <a:t>Lizozim</a:t>
            </a:r>
            <a:r>
              <a:rPr lang="sl-SI" dirty="0">
                <a:latin typeface="Gadugi" panose="020B0502040204020203" pitchFamily="34" charset="0"/>
                <a:ea typeface="Gadugi" panose="020B0502040204020203" pitchFamily="34" charset="0"/>
              </a:rPr>
              <a:t> (1922): Encim z antibakterijskimi lastnostmi, ki se nahaja v telesnih tekočinah, kot so solze in slina.</a:t>
            </a:r>
          </a:p>
          <a:p>
            <a:pPr marL="0" indent="0">
              <a:buNone/>
            </a:pPr>
            <a:r>
              <a:rPr lang="sl-SI" b="1" dirty="0">
                <a:latin typeface="Gadugi" panose="020B0502040204020203" pitchFamily="34" charset="0"/>
                <a:ea typeface="Gadugi" panose="020B0502040204020203" pitchFamily="34" charset="0"/>
              </a:rPr>
              <a:t>* Penicilin</a:t>
            </a:r>
            <a:r>
              <a:rPr lang="sl-SI" dirty="0">
                <a:latin typeface="Gadugi" panose="020B0502040204020203" pitchFamily="34" charset="0"/>
                <a:ea typeface="Gadugi" panose="020B0502040204020203" pitchFamily="34" charset="0"/>
              </a:rPr>
              <a:t> (1928): Odkrit po naključju, ko je plesen (</a:t>
            </a:r>
            <a:r>
              <a:rPr lang="sl-SI" i="1" dirty="0" err="1">
                <a:latin typeface="Gadugi" panose="020B0502040204020203" pitchFamily="34" charset="0"/>
                <a:ea typeface="Gadugi" panose="020B0502040204020203" pitchFamily="34" charset="0"/>
              </a:rPr>
              <a:t>Penicillium</a:t>
            </a:r>
            <a:r>
              <a:rPr lang="sl-SI" i="1" dirty="0">
                <a:latin typeface="Gadugi" panose="020B0502040204020203" pitchFamily="34" charset="0"/>
                <a:ea typeface="Gadugi" panose="020B0502040204020203" pitchFamily="34" charset="0"/>
              </a:rPr>
              <a:t> </a:t>
            </a:r>
            <a:r>
              <a:rPr lang="sl-SI" i="1" dirty="0" err="1">
                <a:latin typeface="Gadugi" panose="020B0502040204020203" pitchFamily="34" charset="0"/>
                <a:ea typeface="Gadugi" panose="020B0502040204020203" pitchFamily="34" charset="0"/>
              </a:rPr>
              <a:t>notatum</a:t>
            </a:r>
            <a:r>
              <a:rPr lang="sl-SI" dirty="0">
                <a:latin typeface="Gadugi" panose="020B0502040204020203" pitchFamily="34" charset="0"/>
                <a:ea typeface="Gadugi" panose="020B0502040204020203" pitchFamily="34" charset="0"/>
              </a:rPr>
              <a:t>) kontaminirala petrijevko in uničila okoliške bakterije, za katero si je leta 1945 prislužil Nobelovo nagrado.</a:t>
            </a:r>
          </a:p>
        </p:txBody>
      </p:sp>
      <p:sp>
        <p:nvSpPr>
          <p:cNvPr id="5" name="Pravokotnik 4">
            <a:extLst>
              <a:ext uri="{FF2B5EF4-FFF2-40B4-BE49-F238E27FC236}">
                <a16:creationId xmlns:a16="http://schemas.microsoft.com/office/drawing/2014/main" id="{83EA7216-BD99-49B7-A174-AE3DE8A07BCB}"/>
              </a:ext>
            </a:extLst>
          </p:cNvPr>
          <p:cNvSpPr/>
          <p:nvPr/>
        </p:nvSpPr>
        <p:spPr>
          <a:xfrm>
            <a:off x="3425255" y="6054817"/>
            <a:ext cx="4903586" cy="369332"/>
          </a:xfrm>
          <a:prstGeom prst="rect">
            <a:avLst/>
          </a:prstGeom>
        </p:spPr>
        <p:txBody>
          <a:bodyPr wrap="none">
            <a:spAutoFit/>
          </a:bodyPr>
          <a:lstStyle/>
          <a:p>
            <a:r>
              <a:rPr lang="sl-SI" dirty="0">
                <a:hlinkClick r:id="rId2"/>
              </a:rPr>
              <a:t>https://www.youtube.com/watch?v=llbm9TTOb8Q</a:t>
            </a:r>
            <a:r>
              <a:rPr lang="sl-SI" dirty="0"/>
              <a:t> </a:t>
            </a:r>
          </a:p>
        </p:txBody>
      </p:sp>
    </p:spTree>
    <p:extLst>
      <p:ext uri="{BB962C8B-B14F-4D97-AF65-F5344CB8AC3E}">
        <p14:creationId xmlns:p14="http://schemas.microsoft.com/office/powerpoint/2010/main" val="411081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BD8DA38-8251-4E50-BD76-507C56066CF0}"/>
              </a:ext>
            </a:extLst>
          </p:cNvPr>
          <p:cNvSpPr>
            <a:spLocks noGrp="1"/>
          </p:cNvSpPr>
          <p:nvPr>
            <p:ph type="title"/>
          </p:nvPr>
        </p:nvSpPr>
        <p:spPr>
          <a:xfrm>
            <a:off x="0" y="0"/>
            <a:ext cx="3694084" cy="1596177"/>
          </a:xfrm>
        </p:spPr>
        <p:txBody>
          <a:bodyPr/>
          <a:lstStyle/>
          <a:p>
            <a:r>
              <a:rPr lang="sl-SI" b="1" dirty="0"/>
              <a:t>Gram + in gram - bakterije</a:t>
            </a:r>
          </a:p>
        </p:txBody>
      </p:sp>
      <p:pic>
        <p:nvPicPr>
          <p:cNvPr id="4" name="Slika 3">
            <a:extLst>
              <a:ext uri="{FF2B5EF4-FFF2-40B4-BE49-F238E27FC236}">
                <a16:creationId xmlns:a16="http://schemas.microsoft.com/office/drawing/2014/main" id="{C5E618F3-B265-4191-82C3-6C05FD51D848}"/>
              </a:ext>
            </a:extLst>
          </p:cNvPr>
          <p:cNvPicPr>
            <a:picLocks noChangeAspect="1"/>
          </p:cNvPicPr>
          <p:nvPr/>
        </p:nvPicPr>
        <p:blipFill>
          <a:blip r:embed="rId2"/>
          <a:stretch>
            <a:fillRect/>
          </a:stretch>
        </p:blipFill>
        <p:spPr>
          <a:xfrm>
            <a:off x="817331" y="4137424"/>
            <a:ext cx="2880610" cy="2720576"/>
          </a:xfrm>
          <a:prstGeom prst="rect">
            <a:avLst/>
          </a:prstGeom>
        </p:spPr>
      </p:pic>
      <p:sp>
        <p:nvSpPr>
          <p:cNvPr id="5" name="Pravokotnik 4">
            <a:extLst>
              <a:ext uri="{FF2B5EF4-FFF2-40B4-BE49-F238E27FC236}">
                <a16:creationId xmlns:a16="http://schemas.microsoft.com/office/drawing/2014/main" id="{BB1E41D5-B623-426A-BFB3-70F056A212B9}"/>
              </a:ext>
            </a:extLst>
          </p:cNvPr>
          <p:cNvSpPr/>
          <p:nvPr/>
        </p:nvSpPr>
        <p:spPr>
          <a:xfrm>
            <a:off x="4016188" y="421341"/>
            <a:ext cx="6633883" cy="1174836"/>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b="1" dirty="0">
                <a:solidFill>
                  <a:schemeClr val="tx1"/>
                </a:solidFill>
              </a:rPr>
              <a:t>Barvanje po Gramu je empirična metoda za diferenciacijo bakterij v dve veliki skupini: grampozitivne in gramnegativne bakterije.</a:t>
            </a:r>
          </a:p>
        </p:txBody>
      </p:sp>
      <p:sp>
        <p:nvSpPr>
          <p:cNvPr id="6" name="Pravokotnik 5">
            <a:extLst>
              <a:ext uri="{FF2B5EF4-FFF2-40B4-BE49-F238E27FC236}">
                <a16:creationId xmlns:a16="http://schemas.microsoft.com/office/drawing/2014/main" id="{061333A4-7BFA-45D5-A8E9-9698BDD1D1CF}"/>
              </a:ext>
            </a:extLst>
          </p:cNvPr>
          <p:cNvSpPr/>
          <p:nvPr/>
        </p:nvSpPr>
        <p:spPr>
          <a:xfrm>
            <a:off x="254024" y="1748322"/>
            <a:ext cx="4007224" cy="224993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b="1" dirty="0">
                <a:solidFill>
                  <a:schemeClr val="tx1"/>
                </a:solidFill>
              </a:rPr>
              <a:t>Grampozitivne bakterije - so bakterije, ki po barvanju z </a:t>
            </a:r>
            <a:r>
              <a:rPr lang="sl-SI" b="1" dirty="0" err="1">
                <a:solidFill>
                  <a:schemeClr val="tx1"/>
                </a:solidFill>
              </a:rPr>
              <a:t>metilvijoličnim</a:t>
            </a:r>
            <a:r>
              <a:rPr lang="sl-SI" b="1" dirty="0">
                <a:solidFill>
                  <a:schemeClr val="tx1"/>
                </a:solidFill>
              </a:rPr>
              <a:t> in nadaljnjim razbarvanjem z etanolom in acetonom v procesu barvanja po Gramu ostanejo vijolično oziroma modro obarvane, kar je vidno pod mikroskopom</a:t>
            </a:r>
            <a:r>
              <a:rPr lang="sl-SI" dirty="0"/>
              <a:t>.</a:t>
            </a:r>
          </a:p>
        </p:txBody>
      </p:sp>
      <p:sp>
        <p:nvSpPr>
          <p:cNvPr id="9" name="Pravokotnik 8">
            <a:extLst>
              <a:ext uri="{FF2B5EF4-FFF2-40B4-BE49-F238E27FC236}">
                <a16:creationId xmlns:a16="http://schemas.microsoft.com/office/drawing/2014/main" id="{9AE37AD2-983D-4235-BDAC-58E049CCD5B7}"/>
              </a:ext>
            </a:extLst>
          </p:cNvPr>
          <p:cNvSpPr/>
          <p:nvPr/>
        </p:nvSpPr>
        <p:spPr>
          <a:xfrm>
            <a:off x="7464587" y="1690264"/>
            <a:ext cx="4473389" cy="244736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b="1" dirty="0">
                <a:solidFill>
                  <a:schemeClr val="tx1"/>
                </a:solidFill>
              </a:rPr>
              <a:t>Gramnegativne bakterije ali tudi po Gramu negativne bakterije so tiste bakterije, ki se v postopku barvanja po Gramu le prehodno obarvajo z </a:t>
            </a:r>
            <a:r>
              <a:rPr lang="sl-SI" b="1" dirty="0" err="1">
                <a:solidFill>
                  <a:schemeClr val="tx1"/>
                </a:solidFill>
              </a:rPr>
              <a:t>metilvijoličnim</a:t>
            </a:r>
            <a:r>
              <a:rPr lang="sl-SI" b="1" dirty="0">
                <a:solidFill>
                  <a:schemeClr val="tx1"/>
                </a:solidFill>
              </a:rPr>
              <a:t>, kasnejše spiranje z acetonom in etanolom pa jih razbarva. Obarvajo se pa rdeče z diferencialnim barvilom </a:t>
            </a:r>
            <a:r>
              <a:rPr lang="sl-SI" b="1" dirty="0" err="1">
                <a:solidFill>
                  <a:schemeClr val="tx1"/>
                </a:solidFill>
              </a:rPr>
              <a:t>fuksinom</a:t>
            </a:r>
            <a:r>
              <a:rPr lang="sl-SI" b="1" dirty="0">
                <a:solidFill>
                  <a:schemeClr val="tx1"/>
                </a:solidFill>
              </a:rPr>
              <a:t>.</a:t>
            </a:r>
          </a:p>
        </p:txBody>
      </p:sp>
      <p:pic>
        <p:nvPicPr>
          <p:cNvPr id="10" name="Slika 9">
            <a:extLst>
              <a:ext uri="{FF2B5EF4-FFF2-40B4-BE49-F238E27FC236}">
                <a16:creationId xmlns:a16="http://schemas.microsoft.com/office/drawing/2014/main" id="{E1A18307-A7DD-4188-9B43-96649532DE90}"/>
              </a:ext>
            </a:extLst>
          </p:cNvPr>
          <p:cNvPicPr>
            <a:picLocks noChangeAspect="1"/>
          </p:cNvPicPr>
          <p:nvPr/>
        </p:nvPicPr>
        <p:blipFill>
          <a:blip r:embed="rId3"/>
          <a:stretch>
            <a:fillRect/>
          </a:stretch>
        </p:blipFill>
        <p:spPr>
          <a:xfrm>
            <a:off x="8226683" y="4266975"/>
            <a:ext cx="2949196" cy="2461473"/>
          </a:xfrm>
          <a:prstGeom prst="rect">
            <a:avLst/>
          </a:prstGeom>
        </p:spPr>
      </p:pic>
      <p:cxnSp>
        <p:nvCxnSpPr>
          <p:cNvPr id="12" name="Raven puščični povezovalnik 11">
            <a:extLst>
              <a:ext uri="{FF2B5EF4-FFF2-40B4-BE49-F238E27FC236}">
                <a16:creationId xmlns:a16="http://schemas.microsoft.com/office/drawing/2014/main" id="{02329F98-1DE4-40CC-B2EB-EE9D7931EA4E}"/>
              </a:ext>
            </a:extLst>
          </p:cNvPr>
          <p:cNvCxnSpPr>
            <a:stCxn id="4" idx="3"/>
          </p:cNvCxnSpPr>
          <p:nvPr/>
        </p:nvCxnSpPr>
        <p:spPr>
          <a:xfrm>
            <a:off x="3697941" y="5497712"/>
            <a:ext cx="563307" cy="155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Raven puščični povezovalnik 13">
            <a:extLst>
              <a:ext uri="{FF2B5EF4-FFF2-40B4-BE49-F238E27FC236}">
                <a16:creationId xmlns:a16="http://schemas.microsoft.com/office/drawing/2014/main" id="{FDBD3203-89D2-4BEA-BBD9-A740288363F0}"/>
              </a:ext>
            </a:extLst>
          </p:cNvPr>
          <p:cNvCxnSpPr/>
          <p:nvPr/>
        </p:nvCxnSpPr>
        <p:spPr>
          <a:xfrm flipH="1">
            <a:off x="6920753" y="1748322"/>
            <a:ext cx="537882" cy="10845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Pravokotnik 14">
            <a:extLst>
              <a:ext uri="{FF2B5EF4-FFF2-40B4-BE49-F238E27FC236}">
                <a16:creationId xmlns:a16="http://schemas.microsoft.com/office/drawing/2014/main" id="{2BC05B53-33DC-49E1-BA29-C5D50622FBA9}"/>
              </a:ext>
            </a:extLst>
          </p:cNvPr>
          <p:cNvSpPr/>
          <p:nvPr/>
        </p:nvSpPr>
        <p:spPr>
          <a:xfrm>
            <a:off x="4410636" y="4900427"/>
            <a:ext cx="2510117" cy="1143671"/>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b="1" dirty="0" err="1">
                <a:solidFill>
                  <a:schemeClr val="tx1"/>
                </a:solidFill>
              </a:rPr>
              <a:t>Bacillus</a:t>
            </a:r>
            <a:r>
              <a:rPr lang="sl-SI" b="1" dirty="0">
                <a:solidFill>
                  <a:schemeClr val="tx1"/>
                </a:solidFill>
              </a:rPr>
              <a:t>,</a:t>
            </a:r>
          </a:p>
          <a:p>
            <a:pPr algn="ctr"/>
            <a:r>
              <a:rPr lang="sl-SI" b="1" dirty="0" err="1">
                <a:solidFill>
                  <a:schemeClr val="tx1"/>
                </a:solidFill>
              </a:rPr>
              <a:t>Staphylococcus</a:t>
            </a:r>
            <a:r>
              <a:rPr lang="sl-SI" b="1" dirty="0">
                <a:solidFill>
                  <a:schemeClr val="tx1"/>
                </a:solidFill>
              </a:rPr>
              <a:t>,</a:t>
            </a:r>
          </a:p>
          <a:p>
            <a:pPr algn="ctr"/>
            <a:r>
              <a:rPr lang="sl-SI" b="1" dirty="0" err="1">
                <a:solidFill>
                  <a:schemeClr val="tx1"/>
                </a:solidFill>
              </a:rPr>
              <a:t>Streptococcus</a:t>
            </a:r>
            <a:r>
              <a:rPr lang="sl-SI" b="1" dirty="0">
                <a:solidFill>
                  <a:schemeClr val="tx1"/>
                </a:solidFill>
              </a:rPr>
              <a:t>,</a:t>
            </a:r>
          </a:p>
          <a:p>
            <a:pPr algn="ctr"/>
            <a:r>
              <a:rPr lang="sl-SI" b="1" dirty="0" err="1">
                <a:solidFill>
                  <a:schemeClr val="tx1"/>
                </a:solidFill>
              </a:rPr>
              <a:t>Clostridium</a:t>
            </a:r>
            <a:endParaRPr lang="sl-SI" b="1" dirty="0">
              <a:solidFill>
                <a:schemeClr val="tx1"/>
              </a:solidFill>
            </a:endParaRPr>
          </a:p>
        </p:txBody>
      </p:sp>
      <p:sp>
        <p:nvSpPr>
          <p:cNvPr id="17" name="Pravokotnik 16">
            <a:extLst>
              <a:ext uri="{FF2B5EF4-FFF2-40B4-BE49-F238E27FC236}">
                <a16:creationId xmlns:a16="http://schemas.microsoft.com/office/drawing/2014/main" id="{0B035D96-027D-485C-B96B-AE8E108400AA}"/>
              </a:ext>
            </a:extLst>
          </p:cNvPr>
          <p:cNvSpPr/>
          <p:nvPr/>
        </p:nvSpPr>
        <p:spPr>
          <a:xfrm>
            <a:off x="5351930" y="2873290"/>
            <a:ext cx="2026024" cy="126413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b="1" dirty="0" err="1">
                <a:solidFill>
                  <a:schemeClr val="tx1"/>
                </a:solidFill>
              </a:rPr>
              <a:t>Salmonella</a:t>
            </a:r>
            <a:endParaRPr lang="sl-SI" b="1" dirty="0">
              <a:solidFill>
                <a:schemeClr val="tx1"/>
              </a:solidFill>
            </a:endParaRPr>
          </a:p>
          <a:p>
            <a:pPr algn="ctr"/>
            <a:r>
              <a:rPr lang="sl-SI" b="1" dirty="0" err="1">
                <a:solidFill>
                  <a:schemeClr val="tx1"/>
                </a:solidFill>
              </a:rPr>
              <a:t>Escherichia</a:t>
            </a:r>
            <a:r>
              <a:rPr lang="sl-SI" b="1" dirty="0">
                <a:solidFill>
                  <a:schemeClr val="tx1"/>
                </a:solidFill>
              </a:rPr>
              <a:t> coli</a:t>
            </a:r>
          </a:p>
          <a:p>
            <a:pPr algn="ctr"/>
            <a:r>
              <a:rPr lang="sl-SI" b="1" dirty="0" err="1">
                <a:solidFill>
                  <a:schemeClr val="tx1"/>
                </a:solidFill>
              </a:rPr>
              <a:t>Vibrio</a:t>
            </a:r>
            <a:r>
              <a:rPr lang="sl-SI" b="1" dirty="0">
                <a:solidFill>
                  <a:schemeClr val="tx1"/>
                </a:solidFill>
              </a:rPr>
              <a:t> </a:t>
            </a:r>
            <a:r>
              <a:rPr lang="sl-SI" b="1" dirty="0" err="1">
                <a:solidFill>
                  <a:schemeClr val="tx1"/>
                </a:solidFill>
              </a:rPr>
              <a:t>cholerae</a:t>
            </a:r>
            <a:endParaRPr lang="sl-SI" b="1" dirty="0">
              <a:solidFill>
                <a:schemeClr val="tx1"/>
              </a:solidFill>
            </a:endParaRPr>
          </a:p>
          <a:p>
            <a:pPr algn="ctr"/>
            <a:r>
              <a:rPr lang="sl-SI" b="1" dirty="0" err="1">
                <a:solidFill>
                  <a:schemeClr val="tx1"/>
                </a:solidFill>
              </a:rPr>
              <a:t>Helicobacter</a:t>
            </a:r>
            <a:r>
              <a:rPr lang="sl-SI" b="1" dirty="0">
                <a:solidFill>
                  <a:schemeClr val="tx1"/>
                </a:solidFill>
              </a:rPr>
              <a:t> </a:t>
            </a:r>
            <a:r>
              <a:rPr lang="sl-SI" b="1" dirty="0" err="1">
                <a:solidFill>
                  <a:schemeClr val="tx1"/>
                </a:solidFill>
              </a:rPr>
              <a:t>pylori</a:t>
            </a:r>
            <a:endParaRPr lang="sl-SI" b="1" dirty="0">
              <a:solidFill>
                <a:schemeClr val="tx1"/>
              </a:solidFill>
            </a:endParaRPr>
          </a:p>
        </p:txBody>
      </p:sp>
    </p:spTree>
    <p:extLst>
      <p:ext uri="{BB962C8B-B14F-4D97-AF65-F5344CB8AC3E}">
        <p14:creationId xmlns:p14="http://schemas.microsoft.com/office/powerpoint/2010/main" val="131663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5" grpId="0" animBg="1"/>
      <p:bldP spid="1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2638D39-C2E1-4ABC-B958-A67B671A10EB}"/>
              </a:ext>
            </a:extLst>
          </p:cNvPr>
          <p:cNvSpPr>
            <a:spLocks noGrp="1"/>
          </p:cNvSpPr>
          <p:nvPr>
            <p:ph type="title"/>
          </p:nvPr>
        </p:nvSpPr>
        <p:spPr/>
        <p:txBody>
          <a:bodyPr/>
          <a:lstStyle/>
          <a:p>
            <a:endParaRPr lang="sl-SI"/>
          </a:p>
        </p:txBody>
      </p:sp>
      <p:sp>
        <p:nvSpPr>
          <p:cNvPr id="3" name="Označba mesta vsebine 2">
            <a:extLst>
              <a:ext uri="{FF2B5EF4-FFF2-40B4-BE49-F238E27FC236}">
                <a16:creationId xmlns:a16="http://schemas.microsoft.com/office/drawing/2014/main" id="{6E53717A-CDEC-450B-B4CE-71A8D89E815A}"/>
              </a:ext>
            </a:extLst>
          </p:cNvPr>
          <p:cNvSpPr>
            <a:spLocks noGrp="1"/>
          </p:cNvSpPr>
          <p:nvPr>
            <p:ph idx="1"/>
          </p:nvPr>
        </p:nvSpPr>
        <p:spPr/>
        <p:txBody>
          <a:bodyPr/>
          <a:lstStyle/>
          <a:p>
            <a:endParaRPr lang="sl-SI"/>
          </a:p>
        </p:txBody>
      </p:sp>
      <p:pic>
        <p:nvPicPr>
          <p:cNvPr id="4" name="Slika 3">
            <a:extLst>
              <a:ext uri="{FF2B5EF4-FFF2-40B4-BE49-F238E27FC236}">
                <a16:creationId xmlns:a16="http://schemas.microsoft.com/office/drawing/2014/main" id="{7DE76F6F-CBFD-4CBE-9761-8EF9918FD05E}"/>
              </a:ext>
            </a:extLst>
          </p:cNvPr>
          <p:cNvPicPr>
            <a:picLocks noChangeAspect="1"/>
          </p:cNvPicPr>
          <p:nvPr/>
        </p:nvPicPr>
        <p:blipFill>
          <a:blip r:embed="rId2"/>
          <a:stretch>
            <a:fillRect/>
          </a:stretch>
        </p:blipFill>
        <p:spPr>
          <a:xfrm>
            <a:off x="678330" y="306630"/>
            <a:ext cx="10863153" cy="4426735"/>
          </a:xfrm>
          <a:prstGeom prst="rect">
            <a:avLst/>
          </a:prstGeom>
        </p:spPr>
      </p:pic>
      <p:sp>
        <p:nvSpPr>
          <p:cNvPr id="5" name="Pravokotnik 4">
            <a:extLst>
              <a:ext uri="{FF2B5EF4-FFF2-40B4-BE49-F238E27FC236}">
                <a16:creationId xmlns:a16="http://schemas.microsoft.com/office/drawing/2014/main" id="{D162206F-D989-46FA-ABFB-D29EF65E3E2D}"/>
              </a:ext>
            </a:extLst>
          </p:cNvPr>
          <p:cNvSpPr/>
          <p:nvPr/>
        </p:nvSpPr>
        <p:spPr>
          <a:xfrm>
            <a:off x="678330" y="4939553"/>
            <a:ext cx="5570070" cy="173018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b="1" dirty="0">
                <a:solidFill>
                  <a:schemeClr val="tx1"/>
                </a:solidFill>
              </a:rPr>
              <a:t>GRAM +</a:t>
            </a:r>
          </a:p>
          <a:p>
            <a:pPr algn="ctr"/>
            <a:r>
              <a:rPr lang="sl-SI" b="1" dirty="0">
                <a:solidFill>
                  <a:schemeClr val="tx1"/>
                </a:solidFill>
              </a:rPr>
              <a:t>Zelo debela celična stena (več kot 40 plasti </a:t>
            </a:r>
            <a:r>
              <a:rPr lang="sl-SI" b="1" dirty="0" err="1">
                <a:solidFill>
                  <a:schemeClr val="tx1"/>
                </a:solidFill>
              </a:rPr>
              <a:t>peptidoglikana</a:t>
            </a:r>
            <a:r>
              <a:rPr lang="sl-SI" b="1" dirty="0">
                <a:solidFill>
                  <a:schemeClr val="tx1"/>
                </a:solidFill>
              </a:rPr>
              <a:t>).</a:t>
            </a:r>
          </a:p>
        </p:txBody>
      </p:sp>
      <p:sp>
        <p:nvSpPr>
          <p:cNvPr id="6" name="Pravokotnik 5">
            <a:extLst>
              <a:ext uri="{FF2B5EF4-FFF2-40B4-BE49-F238E27FC236}">
                <a16:creationId xmlns:a16="http://schemas.microsoft.com/office/drawing/2014/main" id="{4A1B440E-F252-466A-A970-FDD86A081F76}"/>
              </a:ext>
            </a:extLst>
          </p:cNvPr>
          <p:cNvSpPr/>
          <p:nvPr/>
        </p:nvSpPr>
        <p:spPr>
          <a:xfrm>
            <a:off x="6483845" y="4939553"/>
            <a:ext cx="4865473" cy="173018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b="1" dirty="0">
                <a:solidFill>
                  <a:schemeClr val="tx1"/>
                </a:solidFill>
              </a:rPr>
              <a:t>GRAM –</a:t>
            </a:r>
          </a:p>
          <a:p>
            <a:pPr algn="ctr"/>
            <a:r>
              <a:rPr lang="sl-SI" b="1" dirty="0">
                <a:solidFill>
                  <a:schemeClr val="tx1"/>
                </a:solidFill>
              </a:rPr>
              <a:t>Celična stena vsebuje le nekaj (okoli 4) plasti </a:t>
            </a:r>
            <a:r>
              <a:rPr lang="sl-SI" b="1" dirty="0" err="1">
                <a:solidFill>
                  <a:schemeClr val="tx1"/>
                </a:solidFill>
              </a:rPr>
              <a:t>peptidoglikana</a:t>
            </a:r>
            <a:r>
              <a:rPr lang="sl-SI" b="1" dirty="0">
                <a:solidFill>
                  <a:schemeClr val="tx1"/>
                </a:solidFill>
              </a:rPr>
              <a:t>. Celice so obdane še z dodatno zunanjo celično membrano, v katero so vgrajeni </a:t>
            </a:r>
            <a:r>
              <a:rPr lang="sl-SI" b="1" dirty="0" err="1">
                <a:solidFill>
                  <a:schemeClr val="tx1"/>
                </a:solidFill>
              </a:rPr>
              <a:t>lipopolisaharidi</a:t>
            </a:r>
            <a:r>
              <a:rPr lang="sl-SI" b="1" dirty="0">
                <a:solidFill>
                  <a:schemeClr val="tx1"/>
                </a:solidFill>
              </a:rPr>
              <a:t>.</a:t>
            </a:r>
          </a:p>
        </p:txBody>
      </p:sp>
    </p:spTree>
    <p:extLst>
      <p:ext uri="{BB962C8B-B14F-4D97-AF65-F5344CB8AC3E}">
        <p14:creationId xmlns:p14="http://schemas.microsoft.com/office/powerpoint/2010/main" val="16640370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05838FA-B402-4729-A060-011D2AE36A77}"/>
              </a:ext>
            </a:extLst>
          </p:cNvPr>
          <p:cNvSpPr>
            <a:spLocks noGrp="1"/>
          </p:cNvSpPr>
          <p:nvPr>
            <p:ph type="title"/>
          </p:nvPr>
        </p:nvSpPr>
        <p:spPr/>
        <p:txBody>
          <a:bodyPr>
            <a:normAutofit/>
          </a:bodyPr>
          <a:lstStyle/>
          <a:p>
            <a:r>
              <a:rPr lang="sl-SI" dirty="0">
                <a:latin typeface="Arial Black" panose="020B0A04020102020204" pitchFamily="34" charset="0"/>
              </a:rPr>
              <a:t>ANTIBIOTIKI, KI VPLIVAJO NA SESTAVLJANJE CITOPLAZEMSKE MEMBRANE </a:t>
            </a:r>
            <a:endParaRPr lang="sl-SI" dirty="0"/>
          </a:p>
        </p:txBody>
      </p:sp>
      <p:sp>
        <p:nvSpPr>
          <p:cNvPr id="3" name="Označba mesta vsebine 2">
            <a:extLst>
              <a:ext uri="{FF2B5EF4-FFF2-40B4-BE49-F238E27FC236}">
                <a16:creationId xmlns:a16="http://schemas.microsoft.com/office/drawing/2014/main" id="{5154D00A-2D90-4EE9-AAF6-A529A47A114E}"/>
              </a:ext>
            </a:extLst>
          </p:cNvPr>
          <p:cNvSpPr>
            <a:spLocks noGrp="1"/>
          </p:cNvSpPr>
          <p:nvPr>
            <p:ph idx="1"/>
          </p:nvPr>
        </p:nvSpPr>
        <p:spPr/>
        <p:txBody>
          <a:bodyPr/>
          <a:lstStyle/>
          <a:p>
            <a:r>
              <a:rPr lang="sl-SI" b="1" dirty="0" err="1"/>
              <a:t>Polimiksini</a:t>
            </a:r>
            <a:r>
              <a:rPr lang="sl-SI" dirty="0"/>
              <a:t> so skupina antibiotikov, ki se uporabljajo predvsem za zdravljenje hudih okužb, ki jih povzročajo </a:t>
            </a:r>
            <a:r>
              <a:rPr lang="sl-SI" b="1" dirty="0"/>
              <a:t>gram-negativne bakterije</a:t>
            </a:r>
            <a:r>
              <a:rPr lang="sl-SI" dirty="0"/>
              <a:t>, zlasti kadar so druge možnosti zdravljenja neučinkovite zaradi odpornosti bakterij. Najbolj znana predstavnika sta </a:t>
            </a:r>
            <a:r>
              <a:rPr lang="sl-SI" b="1" dirty="0" err="1"/>
              <a:t>polimiksin</a:t>
            </a:r>
            <a:r>
              <a:rPr lang="sl-SI" b="1" dirty="0"/>
              <a:t> B</a:t>
            </a:r>
            <a:r>
              <a:rPr lang="sl-SI" dirty="0"/>
              <a:t> in </a:t>
            </a:r>
            <a:r>
              <a:rPr lang="sl-SI" b="1" dirty="0" err="1"/>
              <a:t>kolistin</a:t>
            </a:r>
            <a:r>
              <a:rPr lang="sl-SI" b="1" dirty="0"/>
              <a:t> (</a:t>
            </a:r>
            <a:r>
              <a:rPr lang="sl-SI" b="1" dirty="0" err="1"/>
              <a:t>polimiksin</a:t>
            </a:r>
            <a:r>
              <a:rPr lang="sl-SI" b="1" dirty="0"/>
              <a:t> E)</a:t>
            </a:r>
            <a:r>
              <a:rPr lang="sl-SI" dirty="0"/>
              <a:t>.</a:t>
            </a:r>
          </a:p>
          <a:p>
            <a:r>
              <a:rPr lang="sl-SI" dirty="0" err="1"/>
              <a:t>Polimiksini</a:t>
            </a:r>
            <a:r>
              <a:rPr lang="sl-SI" dirty="0"/>
              <a:t> delujejo tako, da </a:t>
            </a:r>
            <a:r>
              <a:rPr lang="sl-SI" b="1" dirty="0"/>
              <a:t>motijo zunanjo membrano gram-negativnih bakterij</a:t>
            </a:r>
            <a:r>
              <a:rPr lang="sl-SI" dirty="0"/>
              <a:t>. Vežejo se na </a:t>
            </a:r>
            <a:r>
              <a:rPr lang="sl-SI" dirty="0" err="1"/>
              <a:t>lipopolisaharide</a:t>
            </a:r>
            <a:r>
              <a:rPr lang="sl-SI" dirty="0"/>
              <a:t> (LPS) v membrani, kar povzroči razpad membrane in smrt bakterije. Njihovo delovanje je podobno detergentu.</a:t>
            </a:r>
          </a:p>
          <a:p>
            <a:endParaRPr lang="sl-SI" dirty="0"/>
          </a:p>
        </p:txBody>
      </p:sp>
    </p:spTree>
    <p:extLst>
      <p:ext uri="{BB962C8B-B14F-4D97-AF65-F5344CB8AC3E}">
        <p14:creationId xmlns:p14="http://schemas.microsoft.com/office/powerpoint/2010/main" val="9359227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65E8E38-A110-4931-8C92-F4D14056AA16}"/>
              </a:ext>
            </a:extLst>
          </p:cNvPr>
          <p:cNvSpPr>
            <a:spLocks noGrp="1"/>
          </p:cNvSpPr>
          <p:nvPr>
            <p:ph type="title"/>
          </p:nvPr>
        </p:nvSpPr>
        <p:spPr/>
        <p:txBody>
          <a:bodyPr/>
          <a:lstStyle/>
          <a:p>
            <a:r>
              <a:rPr lang="sl-SI" dirty="0"/>
              <a:t>DOMAČA NALOGA=posebna ocena 1.11.2025</a:t>
            </a:r>
          </a:p>
        </p:txBody>
      </p:sp>
      <p:sp>
        <p:nvSpPr>
          <p:cNvPr id="3" name="Označba mesta vsebine 2">
            <a:extLst>
              <a:ext uri="{FF2B5EF4-FFF2-40B4-BE49-F238E27FC236}">
                <a16:creationId xmlns:a16="http://schemas.microsoft.com/office/drawing/2014/main" id="{711613C6-1FEB-4E93-95FE-F8D865FD2230}"/>
              </a:ext>
            </a:extLst>
          </p:cNvPr>
          <p:cNvSpPr>
            <a:spLocks noGrp="1"/>
          </p:cNvSpPr>
          <p:nvPr>
            <p:ph idx="1"/>
          </p:nvPr>
        </p:nvSpPr>
        <p:spPr/>
        <p:txBody>
          <a:bodyPr/>
          <a:lstStyle/>
          <a:p>
            <a:r>
              <a:rPr lang="sl-SI" dirty="0"/>
              <a:t>IZBERI SI EN ANTIBIOTIK IN ZANJ ZAPIŠI NASLEDNJE PODATKE:</a:t>
            </a:r>
          </a:p>
          <a:p>
            <a:r>
              <a:rPr lang="sl-SI" dirty="0"/>
              <a:t>Kaj je zdravilo _______________ in za kaj ga uporabljamo?</a:t>
            </a:r>
          </a:p>
          <a:p>
            <a:r>
              <a:rPr lang="sl-SI" dirty="0"/>
              <a:t>Kaj morate vedeti, preden boste vzeli zdravilo?</a:t>
            </a:r>
          </a:p>
          <a:p>
            <a:r>
              <a:rPr lang="sl-SI" dirty="0"/>
              <a:t>Kako jemati zdravilo? (otroci, odrasli, če so kakšne pridružene zdravstvene težave,….)</a:t>
            </a:r>
          </a:p>
          <a:p>
            <a:r>
              <a:rPr lang="sl-SI" dirty="0"/>
              <a:t>Možni neželeni učinki (pogosti, občasni, redki)</a:t>
            </a:r>
          </a:p>
          <a:p>
            <a:r>
              <a:rPr lang="sl-SI" dirty="0"/>
              <a:t>Shranjevanje zdravila </a:t>
            </a:r>
          </a:p>
        </p:txBody>
      </p:sp>
    </p:spTree>
    <p:extLst>
      <p:ext uri="{BB962C8B-B14F-4D97-AF65-F5344CB8AC3E}">
        <p14:creationId xmlns:p14="http://schemas.microsoft.com/office/powerpoint/2010/main" val="31866544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BC5B42A-5DA0-4AF7-AE85-8C29045D32BA}"/>
              </a:ext>
            </a:extLst>
          </p:cNvPr>
          <p:cNvSpPr>
            <a:spLocks noGrp="1"/>
          </p:cNvSpPr>
          <p:nvPr>
            <p:ph type="title"/>
          </p:nvPr>
        </p:nvSpPr>
        <p:spPr/>
        <p:txBody>
          <a:bodyPr/>
          <a:lstStyle/>
          <a:p>
            <a:r>
              <a:rPr lang="sl-SI" b="1" dirty="0"/>
              <a:t>REZISTENCA (=ODPORNOST BAKTERIJ PROTI ANTIBIOTIKOM) </a:t>
            </a:r>
          </a:p>
        </p:txBody>
      </p:sp>
      <p:sp>
        <p:nvSpPr>
          <p:cNvPr id="3" name="Označba mesta vsebine 2">
            <a:extLst>
              <a:ext uri="{FF2B5EF4-FFF2-40B4-BE49-F238E27FC236}">
                <a16:creationId xmlns:a16="http://schemas.microsoft.com/office/drawing/2014/main" id="{4EDEC584-6292-407E-96EA-B9B6E8EA7F0D}"/>
              </a:ext>
            </a:extLst>
          </p:cNvPr>
          <p:cNvSpPr>
            <a:spLocks noGrp="1"/>
          </p:cNvSpPr>
          <p:nvPr>
            <p:ph idx="1"/>
          </p:nvPr>
        </p:nvSpPr>
        <p:spPr/>
        <p:txBody>
          <a:bodyPr/>
          <a:lstStyle/>
          <a:p>
            <a:r>
              <a:rPr lang="sl-SI" dirty="0"/>
              <a:t>Prvič opisana pred 70 leti, narašča po letu 1970 </a:t>
            </a:r>
          </a:p>
          <a:p>
            <a:r>
              <a:rPr lang="sl-SI" dirty="0"/>
              <a:t>MEHANIZEM ODPORNOSTI – Bakterija izdeluje encim, ki antibiotik razgradi (</a:t>
            </a:r>
            <a:r>
              <a:rPr lang="sl-SI" dirty="0" err="1"/>
              <a:t>penicilinaza</a:t>
            </a:r>
            <a:r>
              <a:rPr lang="sl-SI" dirty="0"/>
              <a:t> = beta </a:t>
            </a:r>
            <a:r>
              <a:rPr lang="sl-SI" dirty="0" err="1"/>
              <a:t>laktamaza</a:t>
            </a:r>
            <a:r>
              <a:rPr lang="sl-SI" dirty="0"/>
              <a:t> stafilokokov razgradi penicilin)</a:t>
            </a:r>
          </a:p>
          <a:p>
            <a:pPr marL="0" indent="0">
              <a:buNone/>
            </a:pPr>
            <a:r>
              <a:rPr lang="sl-SI" dirty="0"/>
              <a:t>Spremeni se prepustnost celične stene za antibiotik </a:t>
            </a:r>
          </a:p>
          <a:p>
            <a:pPr marL="0" indent="0">
              <a:buNone/>
            </a:pPr>
            <a:r>
              <a:rPr lang="sl-SI" dirty="0"/>
              <a:t>Spremeni se beljakovina (zaradi mutacije), ki v celični steni veže antibiotik: PBP = Penicilin </a:t>
            </a:r>
            <a:r>
              <a:rPr lang="sl-SI" dirty="0" err="1"/>
              <a:t>Binding</a:t>
            </a:r>
            <a:r>
              <a:rPr lang="sl-SI" dirty="0"/>
              <a:t> </a:t>
            </a:r>
            <a:r>
              <a:rPr lang="sl-SI" dirty="0" err="1"/>
              <a:t>Proteins</a:t>
            </a:r>
            <a:r>
              <a:rPr lang="sl-SI" dirty="0"/>
              <a:t> (MRSA) </a:t>
            </a:r>
          </a:p>
        </p:txBody>
      </p:sp>
    </p:spTree>
    <p:extLst>
      <p:ext uri="{BB962C8B-B14F-4D97-AF65-F5344CB8AC3E}">
        <p14:creationId xmlns:p14="http://schemas.microsoft.com/office/powerpoint/2010/main" val="39629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200FD76-08B5-4A3E-84DB-A8D8FB82F0F7}"/>
              </a:ext>
            </a:extLst>
          </p:cNvPr>
          <p:cNvSpPr>
            <a:spLocks noGrp="1"/>
          </p:cNvSpPr>
          <p:nvPr>
            <p:ph type="title"/>
          </p:nvPr>
        </p:nvSpPr>
        <p:spPr/>
        <p:txBody>
          <a:bodyPr/>
          <a:lstStyle/>
          <a:p>
            <a:endParaRPr lang="sl-SI"/>
          </a:p>
        </p:txBody>
      </p:sp>
      <p:pic>
        <p:nvPicPr>
          <p:cNvPr id="4" name="Označba mesta vsebine 3">
            <a:extLst>
              <a:ext uri="{FF2B5EF4-FFF2-40B4-BE49-F238E27FC236}">
                <a16:creationId xmlns:a16="http://schemas.microsoft.com/office/drawing/2014/main" id="{BBB8D7D0-4EA4-4252-83D7-77295CB831E8}"/>
              </a:ext>
            </a:extLst>
          </p:cNvPr>
          <p:cNvPicPr>
            <a:picLocks noGrp="1" noChangeAspect="1"/>
          </p:cNvPicPr>
          <p:nvPr>
            <p:ph idx="1"/>
          </p:nvPr>
        </p:nvPicPr>
        <p:blipFill>
          <a:blip r:embed="rId2"/>
          <a:stretch>
            <a:fillRect/>
          </a:stretch>
        </p:blipFill>
        <p:spPr>
          <a:xfrm>
            <a:off x="1626755" y="365125"/>
            <a:ext cx="7108871" cy="6613582"/>
          </a:xfrm>
          <a:prstGeom prst="rect">
            <a:avLst/>
          </a:prstGeom>
        </p:spPr>
      </p:pic>
    </p:spTree>
    <p:extLst>
      <p:ext uri="{BB962C8B-B14F-4D97-AF65-F5344CB8AC3E}">
        <p14:creationId xmlns:p14="http://schemas.microsoft.com/office/powerpoint/2010/main" val="27592419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9322FC71-D5C3-400F-9E2D-BF56B7EA8275}"/>
              </a:ext>
            </a:extLst>
          </p:cNvPr>
          <p:cNvSpPr>
            <a:spLocks noGrp="1"/>
          </p:cNvSpPr>
          <p:nvPr>
            <p:ph idx="1"/>
          </p:nvPr>
        </p:nvSpPr>
        <p:spPr>
          <a:xfrm>
            <a:off x="913774" y="690693"/>
            <a:ext cx="10364452" cy="5665283"/>
          </a:xfrm>
        </p:spPr>
        <p:txBody>
          <a:bodyPr>
            <a:normAutofit/>
          </a:bodyPr>
          <a:lstStyle/>
          <a:p>
            <a:pPr marL="0" indent="0">
              <a:buNone/>
            </a:pPr>
            <a:r>
              <a:rPr lang="sl-SI" sz="2400" b="1" i="1" kern="0" spc="-130" dirty="0"/>
              <a:t>KO POSTANE BAKTERIJA ODPORNA PROTI ENEMU ANTIBIOTIKU, JE LAHKO ODPORNA TUDI PROTI VSEM SORODNIM ANTIBIOTIKOM – NAVZKRIŽNA ODPORNOST</a:t>
            </a:r>
          </a:p>
          <a:p>
            <a:pPr marL="0" indent="0">
              <a:buNone/>
            </a:pPr>
            <a:endParaRPr lang="sl-SI" sz="2400" b="1" i="1" dirty="0"/>
          </a:p>
          <a:p>
            <a:pPr marL="0" indent="0">
              <a:buNone/>
            </a:pPr>
            <a:endParaRPr lang="sl-SI" sz="2400" b="1" i="1" dirty="0"/>
          </a:p>
          <a:p>
            <a:pPr marL="0" indent="0">
              <a:buNone/>
            </a:pPr>
            <a:endParaRPr lang="sl-SI" sz="2400" b="1" i="1" dirty="0"/>
          </a:p>
          <a:p>
            <a:pPr marL="0" indent="0">
              <a:buNone/>
            </a:pPr>
            <a:endParaRPr lang="sl-SI" sz="2400" b="1" i="1" dirty="0"/>
          </a:p>
          <a:p>
            <a:pPr marL="0" indent="0">
              <a:buNone/>
            </a:pPr>
            <a:endParaRPr lang="sl-SI" sz="2400" b="1" i="1" dirty="0"/>
          </a:p>
          <a:p>
            <a:pPr marL="0" indent="0">
              <a:buNone/>
            </a:pPr>
            <a:r>
              <a:rPr lang="sl-SI" sz="2400" b="1" dirty="0"/>
              <a:t>Širitev odpornih bakterij zaviramo s smotrno uporabo antibiotikov in s sprotnim ugotavljanjem občutljivosti bakterij na kemoterapevtike. </a:t>
            </a:r>
          </a:p>
          <a:p>
            <a:endParaRPr lang="sl-SI" dirty="0"/>
          </a:p>
        </p:txBody>
      </p:sp>
    </p:spTree>
    <p:extLst>
      <p:ext uri="{BB962C8B-B14F-4D97-AF65-F5344CB8AC3E}">
        <p14:creationId xmlns:p14="http://schemas.microsoft.com/office/powerpoint/2010/main" val="1234796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38E6FFFE-8AFF-4402-BE07-165DA68AD78A}"/>
              </a:ext>
            </a:extLst>
          </p:cNvPr>
          <p:cNvSpPr>
            <a:spLocks noGrp="1"/>
          </p:cNvSpPr>
          <p:nvPr>
            <p:ph idx="1"/>
          </p:nvPr>
        </p:nvSpPr>
        <p:spPr>
          <a:xfrm>
            <a:off x="913775" y="143435"/>
            <a:ext cx="10364452" cy="5647765"/>
          </a:xfrm>
        </p:spPr>
        <p:txBody>
          <a:bodyPr>
            <a:normAutofit lnSpcReduction="10000"/>
          </a:bodyPr>
          <a:lstStyle/>
          <a:p>
            <a:r>
              <a:rPr lang="sl-SI" dirty="0"/>
              <a:t>Odkritje antibiotikov pomeni enega najpomembnejših mejnikov v razvoju in napredku medicine. </a:t>
            </a:r>
          </a:p>
          <a:p>
            <a:r>
              <a:rPr lang="sl-SI" dirty="0"/>
              <a:t>Njihova pogosta uporaba pa ni samo zmanjšala pogostnost pojavljanja bakterijskih infekcij, ampak na žalost postopno razvila vse več bakterijskih sevov, ki so rezistentni (odporni) proti posameznemu ali celo več različnim antibiotikom. </a:t>
            </a:r>
          </a:p>
          <a:p>
            <a:r>
              <a:rPr lang="sl-SI" dirty="0"/>
              <a:t>Razvoj odpornih bakterijskih sevov omogoča predvsem množična in (mnogokrat) nekritična uporaba antibiotikov. </a:t>
            </a:r>
          </a:p>
          <a:p>
            <a:r>
              <a:rPr lang="sl-SI" dirty="0"/>
              <a:t>Razvojni oddelki farmacevtskih družb so do začetka 80.let učinkovito razvijali in sintetizirali nove antibiotike. Po tem obdobju pa so prepričani, da je cilj dosežen. upočasnili ali celo ukinjali so razvoj novih antibiotikov. Bakterije so vsakič, na vsak nov antibiotik odgovorile s pojavljanjem odpornih sevov. Danes, po skoraj 60 letih uporabe antibiotikov, na žalost ugotavljamo, da se pri zdravljenju nekaterih okužb nevarno približujemo stanju pred odkritjem penicilina.</a:t>
            </a:r>
          </a:p>
        </p:txBody>
      </p:sp>
    </p:spTree>
    <p:extLst>
      <p:ext uri="{BB962C8B-B14F-4D97-AF65-F5344CB8AC3E}">
        <p14:creationId xmlns:p14="http://schemas.microsoft.com/office/powerpoint/2010/main" val="254545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7CEA4A7-48B5-401A-A910-4CC9A13756D8}"/>
              </a:ext>
            </a:extLst>
          </p:cNvPr>
          <p:cNvSpPr>
            <a:spLocks noGrp="1"/>
          </p:cNvSpPr>
          <p:nvPr>
            <p:ph type="title"/>
          </p:nvPr>
        </p:nvSpPr>
        <p:spPr/>
        <p:txBody>
          <a:bodyPr/>
          <a:lstStyle/>
          <a:p>
            <a:r>
              <a:rPr lang="sl-SI" b="1" dirty="0"/>
              <a:t>Kaj je bakterijski sev?</a:t>
            </a:r>
          </a:p>
        </p:txBody>
      </p:sp>
      <p:sp>
        <p:nvSpPr>
          <p:cNvPr id="3" name="Označba mesta vsebine 2">
            <a:extLst>
              <a:ext uri="{FF2B5EF4-FFF2-40B4-BE49-F238E27FC236}">
                <a16:creationId xmlns:a16="http://schemas.microsoft.com/office/drawing/2014/main" id="{13256A0C-906E-47E8-8A74-9D15B34D6E65}"/>
              </a:ext>
            </a:extLst>
          </p:cNvPr>
          <p:cNvSpPr>
            <a:spLocks noGrp="1"/>
          </p:cNvSpPr>
          <p:nvPr>
            <p:ph idx="1"/>
          </p:nvPr>
        </p:nvSpPr>
        <p:spPr/>
        <p:txBody>
          <a:bodyPr/>
          <a:lstStyle/>
          <a:p>
            <a:r>
              <a:rPr lang="sl-SI" dirty="0"/>
              <a:t>Bakterijski sev pomeni skupino bakterij iste vrste, ki imajo določene skupne specifične </a:t>
            </a:r>
            <a:r>
              <a:rPr lang="sl-SI" dirty="0" err="1"/>
              <a:t>lastnosti.Gre</a:t>
            </a:r>
            <a:r>
              <a:rPr lang="sl-SI" dirty="0"/>
              <a:t> za izolirano bakterijo oziroma skupino izoliranih bakterij istega rodu in vrste, ki se od ostalih izolatov razlikuje po </a:t>
            </a:r>
            <a:r>
              <a:rPr lang="sl-SI" dirty="0" err="1"/>
              <a:t>fenotipičnih</a:t>
            </a:r>
            <a:r>
              <a:rPr lang="sl-SI" dirty="0"/>
              <a:t> ali genotipičnih značilnostih.</a:t>
            </a:r>
          </a:p>
        </p:txBody>
      </p:sp>
      <p:pic>
        <p:nvPicPr>
          <p:cNvPr id="4" name="Slika 3">
            <a:extLst>
              <a:ext uri="{FF2B5EF4-FFF2-40B4-BE49-F238E27FC236}">
                <a16:creationId xmlns:a16="http://schemas.microsoft.com/office/drawing/2014/main" id="{FDDB05CA-5202-4BB7-95A1-AD9E16A2BF75}"/>
              </a:ext>
            </a:extLst>
          </p:cNvPr>
          <p:cNvPicPr>
            <a:picLocks noChangeAspect="1"/>
          </p:cNvPicPr>
          <p:nvPr/>
        </p:nvPicPr>
        <p:blipFill>
          <a:blip r:embed="rId2"/>
          <a:stretch>
            <a:fillRect/>
          </a:stretch>
        </p:blipFill>
        <p:spPr>
          <a:xfrm>
            <a:off x="269124" y="529456"/>
            <a:ext cx="1612032" cy="1074688"/>
          </a:xfrm>
          <a:prstGeom prst="rect">
            <a:avLst/>
          </a:prstGeom>
        </p:spPr>
      </p:pic>
    </p:spTree>
    <p:extLst>
      <p:ext uri="{BB962C8B-B14F-4D97-AF65-F5344CB8AC3E}">
        <p14:creationId xmlns:p14="http://schemas.microsoft.com/office/powerpoint/2010/main" val="163496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C46F5A7-E7DC-4E39-A4AD-4541A868B4CB}"/>
              </a:ext>
            </a:extLst>
          </p:cNvPr>
          <p:cNvSpPr>
            <a:spLocks noGrp="1"/>
          </p:cNvSpPr>
          <p:nvPr>
            <p:ph type="title"/>
          </p:nvPr>
        </p:nvSpPr>
        <p:spPr/>
        <p:txBody>
          <a:bodyPr/>
          <a:lstStyle/>
          <a:p>
            <a:r>
              <a:rPr lang="sl-SI" b="1" dirty="0"/>
              <a:t>MEHANIZMI za nastanek odpornosti so različni</a:t>
            </a:r>
          </a:p>
        </p:txBody>
      </p:sp>
      <p:sp>
        <p:nvSpPr>
          <p:cNvPr id="3" name="Označba mesta vsebine 2">
            <a:extLst>
              <a:ext uri="{FF2B5EF4-FFF2-40B4-BE49-F238E27FC236}">
                <a16:creationId xmlns:a16="http://schemas.microsoft.com/office/drawing/2014/main" id="{892A910E-4E09-4F76-88E6-A376B5395BBB}"/>
              </a:ext>
            </a:extLst>
          </p:cNvPr>
          <p:cNvSpPr>
            <a:spLocks noGrp="1"/>
          </p:cNvSpPr>
          <p:nvPr>
            <p:ph idx="1"/>
          </p:nvPr>
        </p:nvSpPr>
        <p:spPr/>
        <p:txBody>
          <a:bodyPr/>
          <a:lstStyle/>
          <a:p>
            <a:pPr marL="0" indent="0">
              <a:buNone/>
            </a:pPr>
            <a:r>
              <a:rPr lang="sl-SI" b="1" dirty="0"/>
              <a:t>● Bakterija prične izdelovati encim, ki antibiotik razgradi. </a:t>
            </a:r>
          </a:p>
          <a:p>
            <a:pPr marL="0" indent="0">
              <a:buNone/>
            </a:pPr>
            <a:r>
              <a:rPr lang="sl-SI" b="1" dirty="0"/>
              <a:t>● Pride do mutacije beljakovin, ki v celični steni vežejo antibiotik. </a:t>
            </a:r>
          </a:p>
          <a:p>
            <a:pPr marL="0" indent="0">
              <a:buNone/>
            </a:pPr>
            <a:r>
              <a:rPr lang="sl-SI" b="1" dirty="0"/>
              <a:t>● Celična stena ni </a:t>
            </a:r>
            <a:r>
              <a:rPr lang="sl-SI" b="1" dirty="0" err="1"/>
              <a:t>prEpustna</a:t>
            </a:r>
            <a:r>
              <a:rPr lang="sl-SI" b="1" dirty="0"/>
              <a:t> za antibiotik in ta ne more delovati</a:t>
            </a:r>
          </a:p>
        </p:txBody>
      </p:sp>
    </p:spTree>
    <p:extLst>
      <p:ext uri="{BB962C8B-B14F-4D97-AF65-F5344CB8AC3E}">
        <p14:creationId xmlns:p14="http://schemas.microsoft.com/office/powerpoint/2010/main" val="261952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05FDBD5-BD4F-4E61-B0DA-36C15D110BC1}"/>
              </a:ext>
            </a:extLst>
          </p:cNvPr>
          <p:cNvSpPr>
            <a:spLocks noGrp="1"/>
          </p:cNvSpPr>
          <p:nvPr>
            <p:ph type="title"/>
          </p:nvPr>
        </p:nvSpPr>
        <p:spPr/>
        <p:txBody>
          <a:bodyPr/>
          <a:lstStyle/>
          <a:p>
            <a:endParaRPr lang="sl-SI"/>
          </a:p>
        </p:txBody>
      </p:sp>
      <p:sp>
        <p:nvSpPr>
          <p:cNvPr id="3" name="Označba mesta vsebine 2">
            <a:extLst>
              <a:ext uri="{FF2B5EF4-FFF2-40B4-BE49-F238E27FC236}">
                <a16:creationId xmlns:a16="http://schemas.microsoft.com/office/drawing/2014/main" id="{E0218645-623A-49B7-9C6D-44155B3E48FA}"/>
              </a:ext>
            </a:extLst>
          </p:cNvPr>
          <p:cNvSpPr>
            <a:spLocks noGrp="1"/>
          </p:cNvSpPr>
          <p:nvPr>
            <p:ph idx="1"/>
          </p:nvPr>
        </p:nvSpPr>
        <p:spPr/>
        <p:txBody>
          <a:bodyPr/>
          <a:lstStyle/>
          <a:p>
            <a:endParaRPr lang="sl-SI"/>
          </a:p>
        </p:txBody>
      </p:sp>
      <p:pic>
        <p:nvPicPr>
          <p:cNvPr id="4" name="Slika 3">
            <a:extLst>
              <a:ext uri="{FF2B5EF4-FFF2-40B4-BE49-F238E27FC236}">
                <a16:creationId xmlns:a16="http://schemas.microsoft.com/office/drawing/2014/main" id="{DA0ABC67-51C6-41B0-873A-58DBF118C9AD}"/>
              </a:ext>
            </a:extLst>
          </p:cNvPr>
          <p:cNvPicPr>
            <a:picLocks noChangeAspect="1"/>
          </p:cNvPicPr>
          <p:nvPr/>
        </p:nvPicPr>
        <p:blipFill>
          <a:blip r:embed="rId2"/>
          <a:stretch>
            <a:fillRect/>
          </a:stretch>
        </p:blipFill>
        <p:spPr>
          <a:xfrm>
            <a:off x="2469916" y="831723"/>
            <a:ext cx="7252167" cy="4977502"/>
          </a:xfrm>
          <a:prstGeom prst="rect">
            <a:avLst/>
          </a:prstGeom>
        </p:spPr>
      </p:pic>
    </p:spTree>
    <p:extLst>
      <p:ext uri="{BB962C8B-B14F-4D97-AF65-F5344CB8AC3E}">
        <p14:creationId xmlns:p14="http://schemas.microsoft.com/office/powerpoint/2010/main" val="216559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A99BAC3-4D41-4953-8D03-80E3327A4CB6}"/>
              </a:ext>
            </a:extLst>
          </p:cNvPr>
          <p:cNvSpPr>
            <a:spLocks noGrp="1"/>
          </p:cNvSpPr>
          <p:nvPr>
            <p:ph type="title"/>
          </p:nvPr>
        </p:nvSpPr>
        <p:spPr/>
        <p:txBody>
          <a:bodyPr/>
          <a:lstStyle/>
          <a:p>
            <a:r>
              <a:rPr lang="sl-SI" b="1" dirty="0"/>
              <a:t>Kaj je mutacija?</a:t>
            </a:r>
          </a:p>
        </p:txBody>
      </p:sp>
      <p:sp>
        <p:nvSpPr>
          <p:cNvPr id="3" name="Označba mesta vsebine 2">
            <a:extLst>
              <a:ext uri="{FF2B5EF4-FFF2-40B4-BE49-F238E27FC236}">
                <a16:creationId xmlns:a16="http://schemas.microsoft.com/office/drawing/2014/main" id="{4A1EC1D8-5464-4C47-8288-6AEBC5F42F48}"/>
              </a:ext>
            </a:extLst>
          </p:cNvPr>
          <p:cNvSpPr>
            <a:spLocks noGrp="1"/>
          </p:cNvSpPr>
          <p:nvPr>
            <p:ph idx="1"/>
          </p:nvPr>
        </p:nvSpPr>
        <p:spPr/>
        <p:txBody>
          <a:bodyPr/>
          <a:lstStyle/>
          <a:p>
            <a:r>
              <a:rPr lang="sl-SI" dirty="0"/>
              <a:t>Mutacije so trajne dedne spremembe genoma, ki jih povzročijo različni dejavniki (mutageni), ki so lahko kemijski (vplivi spojin in elementov, npr. azbest), fizikalni (različna sevanja), biološki (virusi) ... Njihovo bistvo je sprememba zgradbe in količine DNK.</a:t>
            </a:r>
          </a:p>
        </p:txBody>
      </p:sp>
      <p:pic>
        <p:nvPicPr>
          <p:cNvPr id="4" name="Slika 3">
            <a:extLst>
              <a:ext uri="{FF2B5EF4-FFF2-40B4-BE49-F238E27FC236}">
                <a16:creationId xmlns:a16="http://schemas.microsoft.com/office/drawing/2014/main" id="{11960B96-E838-4859-BC38-D49D5969FF9E}"/>
              </a:ext>
            </a:extLst>
          </p:cNvPr>
          <p:cNvPicPr>
            <a:picLocks noChangeAspect="1"/>
          </p:cNvPicPr>
          <p:nvPr/>
        </p:nvPicPr>
        <p:blipFill>
          <a:blip r:embed="rId2"/>
          <a:stretch>
            <a:fillRect/>
          </a:stretch>
        </p:blipFill>
        <p:spPr>
          <a:xfrm>
            <a:off x="269124" y="529456"/>
            <a:ext cx="1612032" cy="1074688"/>
          </a:xfrm>
          <a:prstGeom prst="rect">
            <a:avLst/>
          </a:prstGeom>
        </p:spPr>
      </p:pic>
    </p:spTree>
    <p:extLst>
      <p:ext uri="{BB962C8B-B14F-4D97-AF65-F5344CB8AC3E}">
        <p14:creationId xmlns:p14="http://schemas.microsoft.com/office/powerpoint/2010/main" val="397715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BE26CB2-8B47-4B62-94EC-BE870A0F698D}"/>
              </a:ext>
            </a:extLst>
          </p:cNvPr>
          <p:cNvSpPr>
            <a:spLocks noGrp="1"/>
          </p:cNvSpPr>
          <p:nvPr>
            <p:ph type="title"/>
          </p:nvPr>
        </p:nvSpPr>
        <p:spPr/>
        <p:txBody>
          <a:bodyPr/>
          <a:lstStyle/>
          <a:p>
            <a:r>
              <a:rPr lang="sl-SI" dirty="0"/>
              <a:t>RAZVOJ OZ. NASTANEK ODPORNOSTI </a:t>
            </a:r>
          </a:p>
        </p:txBody>
      </p:sp>
      <p:sp>
        <p:nvSpPr>
          <p:cNvPr id="3" name="Označba mesta vsebine 2">
            <a:extLst>
              <a:ext uri="{FF2B5EF4-FFF2-40B4-BE49-F238E27FC236}">
                <a16:creationId xmlns:a16="http://schemas.microsoft.com/office/drawing/2014/main" id="{1EBC0029-40D1-47B7-9712-1EA4D0B454A4}"/>
              </a:ext>
            </a:extLst>
          </p:cNvPr>
          <p:cNvSpPr>
            <a:spLocks noGrp="1"/>
          </p:cNvSpPr>
          <p:nvPr>
            <p:ph idx="1"/>
          </p:nvPr>
        </p:nvSpPr>
        <p:spPr/>
        <p:txBody>
          <a:bodyPr/>
          <a:lstStyle/>
          <a:p>
            <a:pPr marL="0" indent="0">
              <a:buNone/>
            </a:pPr>
            <a:r>
              <a:rPr lang="sl-SI" dirty="0"/>
              <a:t>● PRIDOBLJENA odpornost se lahko razvije po daljši ali pretirani uporabi antibiotikov. Bakterijski kromosom se spremeni = mutira, tako, da antibiotik na bakterijo nima več vpliva (spremeni se </a:t>
            </a:r>
            <a:r>
              <a:rPr lang="sl-SI" dirty="0" err="1"/>
              <a:t>vezišče</a:t>
            </a:r>
            <a:r>
              <a:rPr lang="sl-SI" dirty="0"/>
              <a:t>, kamor se antibiotik ne more več vezati).</a:t>
            </a:r>
          </a:p>
        </p:txBody>
      </p:sp>
    </p:spTree>
    <p:extLst>
      <p:ext uri="{BB962C8B-B14F-4D97-AF65-F5344CB8AC3E}">
        <p14:creationId xmlns:p14="http://schemas.microsoft.com/office/powerpoint/2010/main" val="34667230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7F73011C-AE61-4A7B-9D9A-2078C02E8C7F}"/>
              </a:ext>
            </a:extLst>
          </p:cNvPr>
          <p:cNvSpPr>
            <a:spLocks noGrp="1"/>
          </p:cNvSpPr>
          <p:nvPr>
            <p:ph idx="1"/>
          </p:nvPr>
        </p:nvSpPr>
        <p:spPr>
          <a:xfrm>
            <a:off x="838200" y="426128"/>
            <a:ext cx="10515600" cy="5750835"/>
          </a:xfrm>
        </p:spPr>
        <p:txBody>
          <a:bodyPr>
            <a:normAutofit fontScale="92500" lnSpcReduction="10000"/>
          </a:bodyPr>
          <a:lstStyle/>
          <a:p>
            <a:r>
              <a:rPr lang="sl-SI" dirty="0"/>
              <a:t>PRENOSNA ODPORNOST </a:t>
            </a:r>
          </a:p>
          <a:p>
            <a:pPr marL="0" indent="0">
              <a:buNone/>
            </a:pPr>
            <a:r>
              <a:rPr lang="sl-SI" dirty="0"/>
              <a:t>Mutacija na </a:t>
            </a:r>
            <a:r>
              <a:rPr lang="sl-SI" dirty="0" err="1"/>
              <a:t>plazmidnih</a:t>
            </a:r>
            <a:r>
              <a:rPr lang="sl-SI" dirty="0"/>
              <a:t> genih (kaj so plazmidi?*) </a:t>
            </a:r>
          </a:p>
          <a:p>
            <a:pPr marL="0" indent="0">
              <a:buNone/>
            </a:pPr>
            <a:r>
              <a:rPr lang="sl-SI" dirty="0"/>
              <a:t>Prenaša se s konjugacijo ali </a:t>
            </a:r>
            <a:r>
              <a:rPr lang="sl-SI" dirty="0" err="1"/>
              <a:t>transdukcijo</a:t>
            </a:r>
            <a:r>
              <a:rPr lang="sl-SI" dirty="0"/>
              <a:t> v druge bakterije </a:t>
            </a:r>
          </a:p>
          <a:p>
            <a:pPr marL="0" indent="0">
              <a:buNone/>
            </a:pPr>
            <a:r>
              <a:rPr lang="sl-SI" dirty="0"/>
              <a:t>Je množična – zajame več antibiotikov hkrati.</a:t>
            </a:r>
          </a:p>
          <a:p>
            <a:pPr marL="0" indent="0">
              <a:buNone/>
            </a:pPr>
            <a:r>
              <a:rPr lang="sl-SI" dirty="0"/>
              <a:t>Širi se v bolnicah, kjer je uporaba antibiotikov res velika: </a:t>
            </a:r>
          </a:p>
          <a:p>
            <a:pPr marL="0" indent="0">
              <a:buNone/>
            </a:pPr>
            <a:r>
              <a:rPr lang="sl-SI" dirty="0"/>
              <a:t>• MRSA (na </a:t>
            </a:r>
            <a:r>
              <a:rPr lang="sl-SI" dirty="0" err="1"/>
              <a:t>meticilin</a:t>
            </a:r>
            <a:r>
              <a:rPr lang="sl-SI" dirty="0"/>
              <a:t> rezistenten </a:t>
            </a:r>
            <a:r>
              <a:rPr lang="sl-SI" dirty="0" err="1"/>
              <a:t>Staphylococcus</a:t>
            </a:r>
            <a:r>
              <a:rPr lang="sl-SI" dirty="0"/>
              <a:t> </a:t>
            </a:r>
            <a:r>
              <a:rPr lang="sl-SI" dirty="0" err="1"/>
              <a:t>aureus</a:t>
            </a:r>
            <a:r>
              <a:rPr lang="sl-SI" dirty="0"/>
              <a:t>) </a:t>
            </a:r>
          </a:p>
          <a:p>
            <a:pPr marL="0" indent="0">
              <a:buNone/>
            </a:pPr>
            <a:r>
              <a:rPr lang="sl-SI" dirty="0"/>
              <a:t>• VRE (proti </a:t>
            </a:r>
            <a:r>
              <a:rPr lang="sl-SI" dirty="0" err="1"/>
              <a:t>vankomicinu</a:t>
            </a:r>
            <a:r>
              <a:rPr lang="sl-SI" dirty="0"/>
              <a:t> odporni </a:t>
            </a:r>
            <a:r>
              <a:rPr lang="sl-SI" dirty="0" err="1"/>
              <a:t>enterokoki</a:t>
            </a:r>
            <a:r>
              <a:rPr lang="sl-SI" dirty="0"/>
              <a:t>); </a:t>
            </a:r>
          </a:p>
          <a:p>
            <a:pPr marL="0" indent="0">
              <a:buNone/>
            </a:pPr>
            <a:endParaRPr lang="sl-SI" dirty="0"/>
          </a:p>
          <a:p>
            <a:pPr marL="0" indent="0">
              <a:buNone/>
            </a:pPr>
            <a:endParaRPr lang="sl-SI" dirty="0"/>
          </a:p>
          <a:p>
            <a:pPr marL="0" indent="0">
              <a:buNone/>
            </a:pPr>
            <a:endParaRPr lang="sl-SI" dirty="0"/>
          </a:p>
          <a:p>
            <a:pPr marL="0" indent="0">
              <a:buNone/>
            </a:pPr>
            <a:r>
              <a:rPr lang="sl-SI" dirty="0"/>
              <a:t>*</a:t>
            </a:r>
            <a:r>
              <a:rPr lang="sl-SI" b="1" dirty="0"/>
              <a:t>Plazmidi</a:t>
            </a:r>
            <a:r>
              <a:rPr lang="sl-SI" dirty="0"/>
              <a:t> so večinoma krožne (lahko tudi linearne) </a:t>
            </a:r>
            <a:r>
              <a:rPr lang="sl-SI" dirty="0" err="1"/>
              <a:t>dvovijačne</a:t>
            </a:r>
            <a:r>
              <a:rPr lang="sl-SI" dirty="0"/>
              <a:t> molekule DNK, sposobne samostojnega </a:t>
            </a:r>
            <a:r>
              <a:rPr lang="sl-SI" dirty="0" err="1"/>
              <a:t>podvojevanja</a:t>
            </a:r>
            <a:r>
              <a:rPr lang="sl-SI" dirty="0"/>
              <a:t>. Pogosto jih najdemo pri bakterijah, arhejah in tudi pri evkariontih</a:t>
            </a:r>
          </a:p>
        </p:txBody>
      </p:sp>
    </p:spTree>
    <p:extLst>
      <p:ext uri="{BB962C8B-B14F-4D97-AF65-F5344CB8AC3E}">
        <p14:creationId xmlns:p14="http://schemas.microsoft.com/office/powerpoint/2010/main" val="24914877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4F61F7D-F18B-4795-92FB-C2BF54EA5EA0}"/>
              </a:ext>
            </a:extLst>
          </p:cNvPr>
          <p:cNvSpPr>
            <a:spLocks noGrp="1"/>
          </p:cNvSpPr>
          <p:nvPr>
            <p:ph type="title"/>
          </p:nvPr>
        </p:nvSpPr>
        <p:spPr>
          <a:xfrm>
            <a:off x="1380565" y="618517"/>
            <a:ext cx="9897661" cy="1596177"/>
          </a:xfrm>
        </p:spPr>
        <p:txBody>
          <a:bodyPr/>
          <a:lstStyle/>
          <a:p>
            <a:r>
              <a:rPr lang="pl-PL" dirty="0"/>
              <a:t>Kaj je plazmid? Kaj je na njem zapisano? </a:t>
            </a:r>
            <a:endParaRPr lang="sl-SI" dirty="0"/>
          </a:p>
        </p:txBody>
      </p:sp>
      <p:sp>
        <p:nvSpPr>
          <p:cNvPr id="3" name="Označba mesta vsebine 2">
            <a:extLst>
              <a:ext uri="{FF2B5EF4-FFF2-40B4-BE49-F238E27FC236}">
                <a16:creationId xmlns:a16="http://schemas.microsoft.com/office/drawing/2014/main" id="{ACBEE775-CA8C-4FD2-96BE-D2AD70C3A5E9}"/>
              </a:ext>
            </a:extLst>
          </p:cNvPr>
          <p:cNvSpPr>
            <a:spLocks noGrp="1"/>
          </p:cNvSpPr>
          <p:nvPr>
            <p:ph idx="1"/>
          </p:nvPr>
        </p:nvSpPr>
        <p:spPr/>
        <p:txBody>
          <a:bodyPr/>
          <a:lstStyle/>
          <a:p>
            <a:endParaRPr lang="sl-SI"/>
          </a:p>
        </p:txBody>
      </p:sp>
      <p:pic>
        <p:nvPicPr>
          <p:cNvPr id="4" name="Slika 3">
            <a:extLst>
              <a:ext uri="{FF2B5EF4-FFF2-40B4-BE49-F238E27FC236}">
                <a16:creationId xmlns:a16="http://schemas.microsoft.com/office/drawing/2014/main" id="{77FA782A-9934-4F8A-8E95-CC2DFDA7901A}"/>
              </a:ext>
            </a:extLst>
          </p:cNvPr>
          <p:cNvPicPr>
            <a:picLocks noChangeAspect="1"/>
          </p:cNvPicPr>
          <p:nvPr/>
        </p:nvPicPr>
        <p:blipFill>
          <a:blip r:embed="rId2"/>
          <a:stretch>
            <a:fillRect/>
          </a:stretch>
        </p:blipFill>
        <p:spPr>
          <a:xfrm>
            <a:off x="269124" y="529456"/>
            <a:ext cx="1612032" cy="1074688"/>
          </a:xfrm>
          <a:prstGeom prst="rect">
            <a:avLst/>
          </a:prstGeom>
        </p:spPr>
      </p:pic>
      <p:pic>
        <p:nvPicPr>
          <p:cNvPr id="5" name="Slika 4">
            <a:extLst>
              <a:ext uri="{FF2B5EF4-FFF2-40B4-BE49-F238E27FC236}">
                <a16:creationId xmlns:a16="http://schemas.microsoft.com/office/drawing/2014/main" id="{8FFBF842-27C6-4328-A852-0348049696EA}"/>
              </a:ext>
            </a:extLst>
          </p:cNvPr>
          <p:cNvPicPr>
            <a:picLocks noChangeAspect="1"/>
          </p:cNvPicPr>
          <p:nvPr/>
        </p:nvPicPr>
        <p:blipFill>
          <a:blip r:embed="rId3"/>
          <a:stretch>
            <a:fillRect/>
          </a:stretch>
        </p:blipFill>
        <p:spPr>
          <a:xfrm>
            <a:off x="2059797" y="1919922"/>
            <a:ext cx="8539195" cy="4006306"/>
          </a:xfrm>
          <a:prstGeom prst="rect">
            <a:avLst/>
          </a:prstGeom>
        </p:spPr>
      </p:pic>
      <p:sp>
        <p:nvSpPr>
          <p:cNvPr id="6" name="Pravokotnik 5">
            <a:extLst>
              <a:ext uri="{FF2B5EF4-FFF2-40B4-BE49-F238E27FC236}">
                <a16:creationId xmlns:a16="http://schemas.microsoft.com/office/drawing/2014/main" id="{35A7828F-BCE3-4CFB-8015-5AEF8167EFD2}"/>
              </a:ext>
            </a:extLst>
          </p:cNvPr>
          <p:cNvSpPr/>
          <p:nvPr/>
        </p:nvSpPr>
        <p:spPr>
          <a:xfrm>
            <a:off x="2642503" y="5174347"/>
            <a:ext cx="6367027" cy="1524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b="1" dirty="0">
                <a:solidFill>
                  <a:schemeClr val="tx1"/>
                </a:solidFill>
              </a:rPr>
              <a:t>Plazmidi so večinoma krožne (lahko tudi linearne) </a:t>
            </a:r>
            <a:r>
              <a:rPr lang="sl-SI" b="1" dirty="0" err="1">
                <a:solidFill>
                  <a:schemeClr val="tx1"/>
                </a:solidFill>
              </a:rPr>
              <a:t>dvovijačne</a:t>
            </a:r>
            <a:r>
              <a:rPr lang="sl-SI" b="1" dirty="0">
                <a:solidFill>
                  <a:schemeClr val="tx1"/>
                </a:solidFill>
              </a:rPr>
              <a:t> molekule DNK, sposobne samostojnega </a:t>
            </a:r>
            <a:r>
              <a:rPr lang="sl-SI" b="1" dirty="0" err="1">
                <a:solidFill>
                  <a:schemeClr val="tx1"/>
                </a:solidFill>
              </a:rPr>
              <a:t>podvojevanja</a:t>
            </a:r>
            <a:r>
              <a:rPr lang="sl-SI" b="1" dirty="0">
                <a:solidFill>
                  <a:schemeClr val="tx1"/>
                </a:solidFill>
              </a:rPr>
              <a:t>.</a:t>
            </a:r>
          </a:p>
        </p:txBody>
      </p:sp>
    </p:spTree>
    <p:extLst>
      <p:ext uri="{BB962C8B-B14F-4D97-AF65-F5344CB8AC3E}">
        <p14:creationId xmlns:p14="http://schemas.microsoft.com/office/powerpoint/2010/main" val="229645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A66F7E3-ED62-4483-A208-3566DCD40B04}"/>
              </a:ext>
            </a:extLst>
          </p:cNvPr>
          <p:cNvSpPr>
            <a:spLocks noGrp="1"/>
          </p:cNvSpPr>
          <p:nvPr>
            <p:ph type="title"/>
          </p:nvPr>
        </p:nvSpPr>
        <p:spPr/>
        <p:txBody>
          <a:bodyPr/>
          <a:lstStyle/>
          <a:p>
            <a:r>
              <a:rPr lang="sl-SI" dirty="0"/>
              <a:t>Ponovimo…</a:t>
            </a:r>
          </a:p>
        </p:txBody>
      </p:sp>
      <p:sp>
        <p:nvSpPr>
          <p:cNvPr id="3" name="Označba mesta vsebine 2">
            <a:extLst>
              <a:ext uri="{FF2B5EF4-FFF2-40B4-BE49-F238E27FC236}">
                <a16:creationId xmlns:a16="http://schemas.microsoft.com/office/drawing/2014/main" id="{0150C685-FCEA-4CE1-BB0C-E952D2EAC596}"/>
              </a:ext>
            </a:extLst>
          </p:cNvPr>
          <p:cNvSpPr>
            <a:spLocks noGrp="1"/>
          </p:cNvSpPr>
          <p:nvPr>
            <p:ph idx="1"/>
          </p:nvPr>
        </p:nvSpPr>
        <p:spPr/>
        <p:txBody>
          <a:bodyPr/>
          <a:lstStyle/>
          <a:p>
            <a:r>
              <a:rPr lang="sl-SI" dirty="0">
                <a:hlinkClick r:id="rId2"/>
              </a:rPr>
              <a:t>https://www.youtube.com/watch?v=tE2IT3LoorY&amp;t=2s</a:t>
            </a:r>
            <a:endParaRPr lang="sl-SI" dirty="0"/>
          </a:p>
          <a:p>
            <a:r>
              <a:rPr lang="sl-SI" dirty="0">
                <a:hlinkClick r:id="rId3"/>
              </a:rPr>
              <a:t>https://www.youtube.com/watch?v=XPX1WKpvVSg</a:t>
            </a:r>
            <a:endParaRPr lang="sl-SI" dirty="0"/>
          </a:p>
          <a:p>
            <a:r>
              <a:rPr lang="sl-SI" dirty="0">
                <a:hlinkClick r:id="rId4"/>
              </a:rPr>
              <a:t>https://www.youtube.com/watch?v=AHHFwbVIms8&amp;t=67s</a:t>
            </a:r>
            <a:r>
              <a:rPr lang="sl-SI" dirty="0"/>
              <a:t> </a:t>
            </a:r>
          </a:p>
          <a:p>
            <a:r>
              <a:rPr lang="sl-SI" dirty="0">
                <a:hlinkClick r:id="rId5"/>
              </a:rPr>
              <a:t>https://www.youtube.com/watch?v=6xQS9sT-CdU</a:t>
            </a:r>
            <a:r>
              <a:rPr lang="sl-SI" dirty="0"/>
              <a:t>  </a:t>
            </a:r>
          </a:p>
        </p:txBody>
      </p:sp>
    </p:spTree>
    <p:extLst>
      <p:ext uri="{BB962C8B-B14F-4D97-AF65-F5344CB8AC3E}">
        <p14:creationId xmlns:p14="http://schemas.microsoft.com/office/powerpoint/2010/main" val="24340348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8966D2F-3485-4885-98A0-4D76B47E7122}"/>
              </a:ext>
            </a:extLst>
          </p:cNvPr>
          <p:cNvSpPr>
            <a:spLocks noGrp="1"/>
          </p:cNvSpPr>
          <p:nvPr>
            <p:ph type="title"/>
          </p:nvPr>
        </p:nvSpPr>
        <p:spPr/>
        <p:txBody>
          <a:bodyPr>
            <a:normAutofit/>
          </a:bodyPr>
          <a:lstStyle/>
          <a:p>
            <a:r>
              <a:rPr lang="sl-SI" dirty="0"/>
              <a:t>Ugotavljanje občutljivosti bakterij na antibiotik - postopek se imenuje ANTIBIOGRAM. </a:t>
            </a:r>
          </a:p>
        </p:txBody>
      </p:sp>
      <p:sp>
        <p:nvSpPr>
          <p:cNvPr id="3" name="Označba mesta vsebine 2">
            <a:extLst>
              <a:ext uri="{FF2B5EF4-FFF2-40B4-BE49-F238E27FC236}">
                <a16:creationId xmlns:a16="http://schemas.microsoft.com/office/drawing/2014/main" id="{C6A60FAA-4B23-4F79-AED5-A579A9703E51}"/>
              </a:ext>
            </a:extLst>
          </p:cNvPr>
          <p:cNvSpPr>
            <a:spLocks noGrp="1"/>
          </p:cNvSpPr>
          <p:nvPr>
            <p:ph idx="1"/>
          </p:nvPr>
        </p:nvSpPr>
        <p:spPr/>
        <p:txBody>
          <a:bodyPr/>
          <a:lstStyle/>
          <a:p>
            <a:endParaRPr lang="sl-SI" dirty="0"/>
          </a:p>
        </p:txBody>
      </p:sp>
      <p:pic>
        <p:nvPicPr>
          <p:cNvPr id="4" name="Slika 3">
            <a:extLst>
              <a:ext uri="{FF2B5EF4-FFF2-40B4-BE49-F238E27FC236}">
                <a16:creationId xmlns:a16="http://schemas.microsoft.com/office/drawing/2014/main" id="{FBB2A610-BAC6-4B86-AE3A-94B77F4F1909}"/>
              </a:ext>
            </a:extLst>
          </p:cNvPr>
          <p:cNvPicPr>
            <a:picLocks noChangeAspect="1"/>
          </p:cNvPicPr>
          <p:nvPr/>
        </p:nvPicPr>
        <p:blipFill>
          <a:blip r:embed="rId2"/>
          <a:stretch>
            <a:fillRect/>
          </a:stretch>
        </p:blipFill>
        <p:spPr>
          <a:xfrm>
            <a:off x="820271" y="2130425"/>
            <a:ext cx="5672091" cy="4254068"/>
          </a:xfrm>
          <a:prstGeom prst="rect">
            <a:avLst/>
          </a:prstGeom>
        </p:spPr>
      </p:pic>
      <p:pic>
        <p:nvPicPr>
          <p:cNvPr id="5" name="Slika 4">
            <a:extLst>
              <a:ext uri="{FF2B5EF4-FFF2-40B4-BE49-F238E27FC236}">
                <a16:creationId xmlns:a16="http://schemas.microsoft.com/office/drawing/2014/main" id="{BE928813-1F27-4EF0-B5FA-DC1F6B5B742B}"/>
              </a:ext>
            </a:extLst>
          </p:cNvPr>
          <p:cNvPicPr>
            <a:picLocks noChangeAspect="1"/>
          </p:cNvPicPr>
          <p:nvPr/>
        </p:nvPicPr>
        <p:blipFill>
          <a:blip r:embed="rId3"/>
          <a:stretch>
            <a:fillRect/>
          </a:stretch>
        </p:blipFill>
        <p:spPr>
          <a:xfrm>
            <a:off x="6684314" y="1825625"/>
            <a:ext cx="5262855" cy="3898561"/>
          </a:xfrm>
          <a:prstGeom prst="rect">
            <a:avLst/>
          </a:prstGeom>
        </p:spPr>
      </p:pic>
    </p:spTree>
    <p:extLst>
      <p:ext uri="{BB962C8B-B14F-4D97-AF65-F5344CB8AC3E}">
        <p14:creationId xmlns:p14="http://schemas.microsoft.com/office/powerpoint/2010/main" val="5954563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E170561-79C9-4F7E-A71D-76D4CF0947ED}"/>
              </a:ext>
            </a:extLst>
          </p:cNvPr>
          <p:cNvSpPr>
            <a:spLocks noGrp="1"/>
          </p:cNvSpPr>
          <p:nvPr>
            <p:ph type="title"/>
          </p:nvPr>
        </p:nvSpPr>
        <p:spPr>
          <a:xfrm>
            <a:off x="913775" y="268712"/>
            <a:ext cx="10364451" cy="1040136"/>
          </a:xfrm>
        </p:spPr>
        <p:txBody>
          <a:bodyPr/>
          <a:lstStyle/>
          <a:p>
            <a:r>
              <a:rPr lang="sl-SI" b="1" dirty="0"/>
              <a:t>KAKO NAREDIMO DIFUZIJSKI ANTIBIOGRAM? </a:t>
            </a:r>
          </a:p>
        </p:txBody>
      </p:sp>
      <p:sp>
        <p:nvSpPr>
          <p:cNvPr id="3" name="Označba mesta vsebine 2">
            <a:extLst>
              <a:ext uri="{FF2B5EF4-FFF2-40B4-BE49-F238E27FC236}">
                <a16:creationId xmlns:a16="http://schemas.microsoft.com/office/drawing/2014/main" id="{1C14A8B6-A316-4093-95AD-93081C91DDCC}"/>
              </a:ext>
            </a:extLst>
          </p:cNvPr>
          <p:cNvSpPr>
            <a:spLocks noGrp="1"/>
          </p:cNvSpPr>
          <p:nvPr>
            <p:ph idx="1"/>
          </p:nvPr>
        </p:nvSpPr>
        <p:spPr>
          <a:xfrm>
            <a:off x="913775" y="1147483"/>
            <a:ext cx="10364452" cy="4643718"/>
          </a:xfrm>
        </p:spPr>
        <p:txBody>
          <a:bodyPr>
            <a:normAutofit/>
          </a:bodyPr>
          <a:lstStyle/>
          <a:p>
            <a:r>
              <a:rPr lang="sl-SI" b="1" dirty="0"/>
              <a:t>1. Izoliramo bakterijo, ki povzroča bolezen (iz krvi, </a:t>
            </a:r>
            <a:r>
              <a:rPr lang="sl-SI" b="1" dirty="0" err="1"/>
              <a:t>likvorja</a:t>
            </a:r>
            <a:r>
              <a:rPr lang="sl-SI" b="1" dirty="0"/>
              <a:t>, ognojka, …). </a:t>
            </a:r>
          </a:p>
          <a:p>
            <a:r>
              <a:rPr lang="sl-SI" b="1" dirty="0"/>
              <a:t>2. Bakterijo razmažemo po gojišču tako, da zrastejo posamezne bakterije, da ne tvori kolonij = tako rast imenujemo </a:t>
            </a:r>
            <a:r>
              <a:rPr lang="sl-SI" b="1" dirty="0" err="1"/>
              <a:t>konfluentna</a:t>
            </a:r>
            <a:r>
              <a:rPr lang="sl-SI" b="1" dirty="0"/>
              <a:t> rast. </a:t>
            </a:r>
          </a:p>
          <a:p>
            <a:r>
              <a:rPr lang="sl-SI" b="1" dirty="0"/>
              <a:t>3. Na gojišče namestimo antibiotične diske (antibiotik difundira v gojišče) . Posamezni antibiotiki delujejo na bakterije. ugotavljamo, kateri antibiotik deluje na bakterijo zaviralno oz. ima najširši zaviralni pas (= CONO INHIBICIJE.) </a:t>
            </a:r>
          </a:p>
          <a:p>
            <a:r>
              <a:rPr lang="sl-SI" b="1" dirty="0"/>
              <a:t>4. Izmerimo premer </a:t>
            </a:r>
            <a:r>
              <a:rPr lang="sl-SI" b="1" dirty="0" err="1"/>
              <a:t>inhibicijske</a:t>
            </a:r>
            <a:r>
              <a:rPr lang="sl-SI" b="1" dirty="0"/>
              <a:t> cone. </a:t>
            </a:r>
            <a:r>
              <a:rPr lang="sl-SI" b="1" dirty="0" err="1"/>
              <a:t>Antibiogram</a:t>
            </a:r>
            <a:r>
              <a:rPr lang="sl-SI" b="1" dirty="0"/>
              <a:t> nam pokaže na katere antibiotike je bakterija občutljiva in pomaga pri izbiri pravega antibiotika za zdravljenje.</a:t>
            </a:r>
          </a:p>
        </p:txBody>
      </p:sp>
    </p:spTree>
    <p:extLst>
      <p:ext uri="{BB962C8B-B14F-4D97-AF65-F5344CB8AC3E}">
        <p14:creationId xmlns:p14="http://schemas.microsoft.com/office/powerpoint/2010/main" val="308858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0C1F744-FD10-4291-A2D7-F858D2B991EC}"/>
              </a:ext>
            </a:extLst>
          </p:cNvPr>
          <p:cNvSpPr>
            <a:spLocks noGrp="1"/>
          </p:cNvSpPr>
          <p:nvPr>
            <p:ph type="title"/>
          </p:nvPr>
        </p:nvSpPr>
        <p:spPr/>
        <p:txBody>
          <a:bodyPr/>
          <a:lstStyle/>
          <a:p>
            <a:endParaRPr lang="sl-SI"/>
          </a:p>
        </p:txBody>
      </p:sp>
      <p:sp>
        <p:nvSpPr>
          <p:cNvPr id="3" name="Označba mesta vsebine 2">
            <a:extLst>
              <a:ext uri="{FF2B5EF4-FFF2-40B4-BE49-F238E27FC236}">
                <a16:creationId xmlns:a16="http://schemas.microsoft.com/office/drawing/2014/main" id="{FA23F36B-7420-42A4-9E6C-026A4C4928AD}"/>
              </a:ext>
            </a:extLst>
          </p:cNvPr>
          <p:cNvSpPr>
            <a:spLocks noGrp="1"/>
          </p:cNvSpPr>
          <p:nvPr>
            <p:ph idx="1"/>
          </p:nvPr>
        </p:nvSpPr>
        <p:spPr/>
        <p:txBody>
          <a:bodyPr/>
          <a:lstStyle/>
          <a:p>
            <a:endParaRPr lang="sl-SI"/>
          </a:p>
        </p:txBody>
      </p:sp>
      <p:pic>
        <p:nvPicPr>
          <p:cNvPr id="4" name="Slika 3">
            <a:extLst>
              <a:ext uri="{FF2B5EF4-FFF2-40B4-BE49-F238E27FC236}">
                <a16:creationId xmlns:a16="http://schemas.microsoft.com/office/drawing/2014/main" id="{CF6CB38F-CA9E-42A1-AD0C-DA2406FFAE04}"/>
              </a:ext>
            </a:extLst>
          </p:cNvPr>
          <p:cNvPicPr>
            <a:picLocks noChangeAspect="1"/>
          </p:cNvPicPr>
          <p:nvPr/>
        </p:nvPicPr>
        <p:blipFill>
          <a:blip r:embed="rId2"/>
          <a:stretch>
            <a:fillRect/>
          </a:stretch>
        </p:blipFill>
        <p:spPr>
          <a:xfrm>
            <a:off x="382801" y="1284894"/>
            <a:ext cx="10895424" cy="4288211"/>
          </a:xfrm>
          <a:prstGeom prst="rect">
            <a:avLst/>
          </a:prstGeom>
        </p:spPr>
      </p:pic>
    </p:spTree>
    <p:extLst>
      <p:ext uri="{BB962C8B-B14F-4D97-AF65-F5344CB8AC3E}">
        <p14:creationId xmlns:p14="http://schemas.microsoft.com/office/powerpoint/2010/main" val="10036478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2AD496F-376C-4A02-9995-15663D3FF79C}"/>
              </a:ext>
            </a:extLst>
          </p:cNvPr>
          <p:cNvSpPr>
            <a:spLocks noGrp="1"/>
          </p:cNvSpPr>
          <p:nvPr>
            <p:ph type="title"/>
          </p:nvPr>
        </p:nvSpPr>
        <p:spPr>
          <a:xfrm>
            <a:off x="1577788" y="618517"/>
            <a:ext cx="9700438" cy="1596177"/>
          </a:xfrm>
        </p:spPr>
        <p:txBody>
          <a:bodyPr/>
          <a:lstStyle/>
          <a:p>
            <a:r>
              <a:rPr lang="sl-SI" b="1" dirty="0"/>
              <a:t>Kaj predstavljajo puščice? </a:t>
            </a:r>
            <a:br>
              <a:rPr lang="sl-SI" b="1" dirty="0"/>
            </a:br>
            <a:r>
              <a:rPr lang="sl-SI" b="1" dirty="0"/>
              <a:t>Na antibiotične diske napiši kratice za nekaj antibiotikov!</a:t>
            </a:r>
          </a:p>
        </p:txBody>
      </p:sp>
      <p:sp>
        <p:nvSpPr>
          <p:cNvPr id="3" name="Označba mesta vsebine 2">
            <a:extLst>
              <a:ext uri="{FF2B5EF4-FFF2-40B4-BE49-F238E27FC236}">
                <a16:creationId xmlns:a16="http://schemas.microsoft.com/office/drawing/2014/main" id="{8E637473-3AC3-4141-BB34-6B4113049BE7}"/>
              </a:ext>
            </a:extLst>
          </p:cNvPr>
          <p:cNvSpPr>
            <a:spLocks noGrp="1"/>
          </p:cNvSpPr>
          <p:nvPr>
            <p:ph idx="1"/>
          </p:nvPr>
        </p:nvSpPr>
        <p:spPr/>
        <p:txBody>
          <a:bodyPr/>
          <a:lstStyle/>
          <a:p>
            <a:endParaRPr lang="sl-SI" dirty="0"/>
          </a:p>
        </p:txBody>
      </p:sp>
      <p:pic>
        <p:nvPicPr>
          <p:cNvPr id="5" name="Slika 4">
            <a:extLst>
              <a:ext uri="{FF2B5EF4-FFF2-40B4-BE49-F238E27FC236}">
                <a16:creationId xmlns:a16="http://schemas.microsoft.com/office/drawing/2014/main" id="{4DA431CF-9584-47D2-A7A1-2FDDC8F136B8}"/>
              </a:ext>
            </a:extLst>
          </p:cNvPr>
          <p:cNvPicPr>
            <a:picLocks noChangeAspect="1"/>
          </p:cNvPicPr>
          <p:nvPr/>
        </p:nvPicPr>
        <p:blipFill>
          <a:blip r:embed="rId2"/>
          <a:stretch>
            <a:fillRect/>
          </a:stretch>
        </p:blipFill>
        <p:spPr>
          <a:xfrm>
            <a:off x="2293355" y="2214694"/>
            <a:ext cx="7227162" cy="4365278"/>
          </a:xfrm>
          <a:prstGeom prst="rect">
            <a:avLst/>
          </a:prstGeom>
        </p:spPr>
      </p:pic>
      <p:pic>
        <p:nvPicPr>
          <p:cNvPr id="6" name="Slika 5">
            <a:extLst>
              <a:ext uri="{FF2B5EF4-FFF2-40B4-BE49-F238E27FC236}">
                <a16:creationId xmlns:a16="http://schemas.microsoft.com/office/drawing/2014/main" id="{329AEC26-077B-4308-90FC-2ECF0A6BCCDD}"/>
              </a:ext>
            </a:extLst>
          </p:cNvPr>
          <p:cNvPicPr>
            <a:picLocks noChangeAspect="1"/>
          </p:cNvPicPr>
          <p:nvPr/>
        </p:nvPicPr>
        <p:blipFill>
          <a:blip r:embed="rId3"/>
          <a:stretch>
            <a:fillRect/>
          </a:stretch>
        </p:blipFill>
        <p:spPr>
          <a:xfrm>
            <a:off x="215336" y="81173"/>
            <a:ext cx="1612032" cy="1074688"/>
          </a:xfrm>
          <a:prstGeom prst="rect">
            <a:avLst/>
          </a:prstGeom>
        </p:spPr>
      </p:pic>
      <p:sp>
        <p:nvSpPr>
          <p:cNvPr id="4" name="Pravokotnik 3">
            <a:extLst>
              <a:ext uri="{FF2B5EF4-FFF2-40B4-BE49-F238E27FC236}">
                <a16:creationId xmlns:a16="http://schemas.microsoft.com/office/drawing/2014/main" id="{DB2FC508-9DDD-4DC7-ADD9-D8C17AEFE0E4}"/>
              </a:ext>
            </a:extLst>
          </p:cNvPr>
          <p:cNvSpPr/>
          <p:nvPr/>
        </p:nvSpPr>
        <p:spPr>
          <a:xfrm>
            <a:off x="215336" y="4186518"/>
            <a:ext cx="2393393" cy="448235"/>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b="1" dirty="0">
                <a:solidFill>
                  <a:schemeClr val="tx1"/>
                </a:solidFill>
              </a:rPr>
              <a:t>Gojišče</a:t>
            </a:r>
          </a:p>
        </p:txBody>
      </p:sp>
      <p:sp>
        <p:nvSpPr>
          <p:cNvPr id="7" name="Pravokotnik 6">
            <a:extLst>
              <a:ext uri="{FF2B5EF4-FFF2-40B4-BE49-F238E27FC236}">
                <a16:creationId xmlns:a16="http://schemas.microsoft.com/office/drawing/2014/main" id="{F0A0A246-6BF1-45F2-B247-5F36BC04A7D4}"/>
              </a:ext>
            </a:extLst>
          </p:cNvPr>
          <p:cNvSpPr/>
          <p:nvPr/>
        </p:nvSpPr>
        <p:spPr>
          <a:xfrm>
            <a:off x="278090" y="3244642"/>
            <a:ext cx="2393393" cy="306208"/>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b="1" dirty="0">
                <a:solidFill>
                  <a:schemeClr val="tx1"/>
                </a:solidFill>
              </a:rPr>
              <a:t>Cona inhibicije</a:t>
            </a:r>
          </a:p>
        </p:txBody>
      </p:sp>
      <p:sp>
        <p:nvSpPr>
          <p:cNvPr id="8" name="Pravokotnik 7">
            <a:extLst>
              <a:ext uri="{FF2B5EF4-FFF2-40B4-BE49-F238E27FC236}">
                <a16:creationId xmlns:a16="http://schemas.microsoft.com/office/drawing/2014/main" id="{1C1C7DE1-F8D8-4E3F-847D-8E3575142A75}"/>
              </a:ext>
            </a:extLst>
          </p:cNvPr>
          <p:cNvSpPr/>
          <p:nvPr/>
        </p:nvSpPr>
        <p:spPr>
          <a:xfrm>
            <a:off x="9287435" y="3953435"/>
            <a:ext cx="2689229" cy="448235"/>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b="1" dirty="0">
                <a:solidFill>
                  <a:schemeClr val="tx1"/>
                </a:solidFill>
              </a:rPr>
              <a:t>Antibiotični disk</a:t>
            </a:r>
          </a:p>
        </p:txBody>
      </p:sp>
    </p:spTree>
    <p:extLst>
      <p:ext uri="{BB962C8B-B14F-4D97-AF65-F5344CB8AC3E}">
        <p14:creationId xmlns:p14="http://schemas.microsoft.com/office/powerpoint/2010/main" val="80051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B134628-D6B9-4955-B38A-6C88A8D09A0B}"/>
              </a:ext>
            </a:extLst>
          </p:cNvPr>
          <p:cNvSpPr>
            <a:spLocks noGrp="1"/>
          </p:cNvSpPr>
          <p:nvPr>
            <p:ph type="title"/>
          </p:nvPr>
        </p:nvSpPr>
        <p:spPr/>
        <p:txBody>
          <a:bodyPr/>
          <a:lstStyle/>
          <a:p>
            <a:r>
              <a:rPr lang="sl-SI" b="1" dirty="0"/>
              <a:t>KAKŠNE LASTNOSTI NAJ BI IMELI ANTIBIOTIKI? </a:t>
            </a:r>
          </a:p>
        </p:txBody>
      </p:sp>
      <p:sp>
        <p:nvSpPr>
          <p:cNvPr id="3" name="Označba mesta vsebine 2">
            <a:extLst>
              <a:ext uri="{FF2B5EF4-FFF2-40B4-BE49-F238E27FC236}">
                <a16:creationId xmlns:a16="http://schemas.microsoft.com/office/drawing/2014/main" id="{0F7D8ADB-5CE7-45B3-A6FC-F2DCC70DEC80}"/>
              </a:ext>
            </a:extLst>
          </p:cNvPr>
          <p:cNvSpPr>
            <a:spLocks noGrp="1"/>
          </p:cNvSpPr>
          <p:nvPr>
            <p:ph idx="1"/>
          </p:nvPr>
        </p:nvSpPr>
        <p:spPr/>
        <p:txBody>
          <a:bodyPr>
            <a:normAutofit fontScale="92500" lnSpcReduction="20000"/>
          </a:bodyPr>
          <a:lstStyle/>
          <a:p>
            <a:r>
              <a:rPr lang="sl-SI" b="1" dirty="0"/>
              <a:t>Selektivnost. </a:t>
            </a:r>
            <a:r>
              <a:rPr lang="sl-SI" dirty="0"/>
              <a:t>Učinkovito naj bi delovali na mikroorganizem in naj ne bi imeli strupenih učinkov na </a:t>
            </a:r>
            <a:r>
              <a:rPr lang="sl-SI" dirty="0" err="1"/>
              <a:t>mIkroorganizem</a:t>
            </a:r>
            <a:r>
              <a:rPr lang="sl-SI" dirty="0"/>
              <a:t>. </a:t>
            </a:r>
          </a:p>
          <a:p>
            <a:r>
              <a:rPr lang="sl-SI" b="1" dirty="0"/>
              <a:t>Širok spekter delovanja. </a:t>
            </a:r>
            <a:r>
              <a:rPr lang="sl-SI" dirty="0"/>
              <a:t>Učinkovali naj bi na več vrst mikroorganizmov, po možnosti na vse, ki povzročajo bolezen. </a:t>
            </a:r>
          </a:p>
          <a:p>
            <a:r>
              <a:rPr lang="sl-SI" b="1" dirty="0"/>
              <a:t>Dolga razpolovna doba v plazmi. </a:t>
            </a:r>
            <a:r>
              <a:rPr lang="sl-SI" dirty="0"/>
              <a:t>Takšne antibiotike je treba jemati v daljših časovnih presledkih, kar je ugodno za bolnika (manj obremenjujoče). </a:t>
            </a:r>
          </a:p>
          <a:p>
            <a:r>
              <a:rPr lang="sl-SI" b="1" dirty="0"/>
              <a:t>Dobro prodiranje v medceličnino, celice in </a:t>
            </a:r>
            <a:r>
              <a:rPr lang="sl-SI" b="1" dirty="0" err="1"/>
              <a:t>likvor</a:t>
            </a:r>
            <a:r>
              <a:rPr lang="sl-SI" b="1" dirty="0"/>
              <a:t>. </a:t>
            </a:r>
          </a:p>
          <a:p>
            <a:r>
              <a:rPr lang="sl-SI" b="1" dirty="0"/>
              <a:t>Možno peroralno </a:t>
            </a:r>
            <a:r>
              <a:rPr lang="sl-SI" dirty="0"/>
              <a:t>jemanje (skozi usta). </a:t>
            </a:r>
          </a:p>
          <a:p>
            <a:r>
              <a:rPr lang="sl-SI" b="1" dirty="0"/>
              <a:t>Odsotnost stranskih učinkov</a:t>
            </a:r>
            <a:r>
              <a:rPr lang="sl-SI" dirty="0"/>
              <a:t>. </a:t>
            </a:r>
          </a:p>
        </p:txBody>
      </p:sp>
    </p:spTree>
    <p:extLst>
      <p:ext uri="{BB962C8B-B14F-4D97-AF65-F5344CB8AC3E}">
        <p14:creationId xmlns:p14="http://schemas.microsoft.com/office/powerpoint/2010/main" val="248146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76336D7E-0546-4F70-B226-D2E0DAD56085}"/>
              </a:ext>
            </a:extLst>
          </p:cNvPr>
          <p:cNvSpPr>
            <a:spLocks noGrp="1"/>
          </p:cNvSpPr>
          <p:nvPr>
            <p:ph idx="1"/>
          </p:nvPr>
        </p:nvSpPr>
        <p:spPr>
          <a:xfrm>
            <a:off x="196598" y="203937"/>
            <a:ext cx="4985001" cy="6026534"/>
          </a:xfrm>
        </p:spPr>
        <p:txBody>
          <a:bodyPr>
            <a:normAutofit/>
          </a:bodyPr>
          <a:lstStyle/>
          <a:p>
            <a:r>
              <a:rPr lang="sl-SI" sz="2400" dirty="0"/>
              <a:t>Leta 1928 je Fleming med raziskovanjem gripe opazil, da je plesen kontaminirala eno izmed njegovih petrijevk s </a:t>
            </a:r>
            <a:r>
              <a:rPr lang="sl-SI" sz="2400" i="1" dirty="0" err="1"/>
              <a:t>Staphylococcus</a:t>
            </a:r>
            <a:r>
              <a:rPr lang="sl-SI" sz="2400" dirty="0"/>
              <a:t> bakterijami. Okoli plesni je bila jasna cona, kjer so bakterije izginile. Plesen je identificiral kot </a:t>
            </a:r>
            <a:r>
              <a:rPr lang="sl-SI" sz="2400" i="1" dirty="0" err="1"/>
              <a:t>Penicillium</a:t>
            </a:r>
            <a:r>
              <a:rPr lang="sl-SI" sz="2400" i="1" dirty="0"/>
              <a:t> </a:t>
            </a:r>
            <a:r>
              <a:rPr lang="sl-SI" sz="2400" i="1" dirty="0" err="1"/>
              <a:t>notatum</a:t>
            </a:r>
            <a:r>
              <a:rPr lang="sl-SI" sz="2400" dirty="0"/>
              <a:t> in snov, ki jo je proizvajala, poimenoval </a:t>
            </a:r>
            <a:r>
              <a:rPr lang="sl-SI" sz="2400" b="1" dirty="0"/>
              <a:t>penicilin</a:t>
            </a:r>
            <a:r>
              <a:rPr lang="sl-SI" sz="2400" dirty="0"/>
              <a:t>. To je pomenilo začetek </a:t>
            </a:r>
            <a:r>
              <a:rPr lang="sl-SI" sz="2400" b="1" dirty="0"/>
              <a:t>dobe antibiotikov</a:t>
            </a:r>
            <a:r>
              <a:rPr lang="sl-SI" sz="2400" dirty="0"/>
              <a:t>.</a:t>
            </a:r>
          </a:p>
        </p:txBody>
      </p:sp>
      <p:pic>
        <p:nvPicPr>
          <p:cNvPr id="4" name="Slika 3">
            <a:extLst>
              <a:ext uri="{FF2B5EF4-FFF2-40B4-BE49-F238E27FC236}">
                <a16:creationId xmlns:a16="http://schemas.microsoft.com/office/drawing/2014/main" id="{AB16EAD0-2873-4E1E-BCF9-1A4F3AA7E9C5}"/>
              </a:ext>
            </a:extLst>
          </p:cNvPr>
          <p:cNvPicPr>
            <a:picLocks noChangeAspect="1"/>
          </p:cNvPicPr>
          <p:nvPr/>
        </p:nvPicPr>
        <p:blipFill>
          <a:blip r:embed="rId2"/>
          <a:stretch>
            <a:fillRect/>
          </a:stretch>
        </p:blipFill>
        <p:spPr>
          <a:xfrm>
            <a:off x="5432611" y="203937"/>
            <a:ext cx="6922770" cy="4796523"/>
          </a:xfrm>
          <a:prstGeom prst="rect">
            <a:avLst/>
          </a:prstGeom>
        </p:spPr>
      </p:pic>
    </p:spTree>
    <p:extLst>
      <p:ext uri="{BB962C8B-B14F-4D97-AF65-F5344CB8AC3E}">
        <p14:creationId xmlns:p14="http://schemas.microsoft.com/office/powerpoint/2010/main" val="32841378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E9DEF85-6F84-4EDF-A460-5BC7A5C498E6}"/>
              </a:ext>
            </a:extLst>
          </p:cNvPr>
          <p:cNvSpPr>
            <a:spLocks noGrp="1"/>
          </p:cNvSpPr>
          <p:nvPr>
            <p:ph type="title"/>
          </p:nvPr>
        </p:nvSpPr>
        <p:spPr/>
        <p:txBody>
          <a:bodyPr/>
          <a:lstStyle/>
          <a:p>
            <a:r>
              <a:rPr lang="sl-SI" b="1" dirty="0"/>
              <a:t>NEŽELENE POSLEDICE ZDRAVLJENJA Z ANTIBIOTIKI </a:t>
            </a:r>
          </a:p>
        </p:txBody>
      </p:sp>
      <p:sp>
        <p:nvSpPr>
          <p:cNvPr id="3" name="Označba mesta vsebine 2">
            <a:extLst>
              <a:ext uri="{FF2B5EF4-FFF2-40B4-BE49-F238E27FC236}">
                <a16:creationId xmlns:a16="http://schemas.microsoft.com/office/drawing/2014/main" id="{42A8F240-B399-4881-999F-BE7619A8B933}"/>
              </a:ext>
            </a:extLst>
          </p:cNvPr>
          <p:cNvSpPr>
            <a:spLocks noGrp="1"/>
          </p:cNvSpPr>
          <p:nvPr>
            <p:ph idx="1"/>
          </p:nvPr>
        </p:nvSpPr>
        <p:spPr/>
        <p:txBody>
          <a:bodyPr/>
          <a:lstStyle/>
          <a:p>
            <a:pPr marL="0" indent="0">
              <a:buNone/>
            </a:pPr>
            <a:r>
              <a:rPr lang="sl-SI" b="1" dirty="0"/>
              <a:t>1. Toksične reakcije (bolečina, glavobol, okvare jeter) </a:t>
            </a:r>
          </a:p>
          <a:p>
            <a:pPr marL="0" indent="0">
              <a:buNone/>
            </a:pPr>
            <a:r>
              <a:rPr lang="sl-SI" b="1" dirty="0"/>
              <a:t>2. </a:t>
            </a:r>
            <a:r>
              <a:rPr lang="sl-SI" b="1" dirty="0" err="1"/>
              <a:t>Preobčutljivostne</a:t>
            </a:r>
            <a:r>
              <a:rPr lang="sl-SI" b="1" dirty="0"/>
              <a:t> reakcije </a:t>
            </a:r>
          </a:p>
          <a:p>
            <a:pPr marL="0" indent="0">
              <a:buNone/>
            </a:pPr>
            <a:r>
              <a:rPr lang="sl-SI" b="1" dirty="0"/>
              <a:t>3. </a:t>
            </a:r>
            <a:r>
              <a:rPr lang="sl-SI" b="1" dirty="0" err="1"/>
              <a:t>Superinfekcija</a:t>
            </a:r>
            <a:r>
              <a:rPr lang="sl-SI" b="1" dirty="0"/>
              <a:t> - razmnoži se pogojno patogen MO normalne flore – oportunisti! </a:t>
            </a:r>
          </a:p>
          <a:p>
            <a:pPr marL="0" indent="0">
              <a:buNone/>
            </a:pPr>
            <a:r>
              <a:rPr lang="sl-SI" b="1" dirty="0"/>
              <a:t>4. Pojav recidivov – ponovitev bolezni </a:t>
            </a:r>
          </a:p>
          <a:p>
            <a:pPr marL="0" indent="0">
              <a:buNone/>
            </a:pPr>
            <a:r>
              <a:rPr lang="sl-SI" b="1" dirty="0"/>
              <a:t>5. Pomanjkanje vitaminov B in K (ki jih sicer proizvajajo bakterije v črevesu) </a:t>
            </a:r>
          </a:p>
        </p:txBody>
      </p:sp>
    </p:spTree>
    <p:extLst>
      <p:ext uri="{BB962C8B-B14F-4D97-AF65-F5344CB8AC3E}">
        <p14:creationId xmlns:p14="http://schemas.microsoft.com/office/powerpoint/2010/main" val="120112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867DF0D-CBEB-4F50-919E-0EB85192DB5A}"/>
              </a:ext>
            </a:extLst>
          </p:cNvPr>
          <p:cNvSpPr>
            <a:spLocks noGrp="1"/>
          </p:cNvSpPr>
          <p:nvPr>
            <p:ph type="title"/>
          </p:nvPr>
        </p:nvSpPr>
        <p:spPr>
          <a:xfrm>
            <a:off x="913775" y="403413"/>
            <a:ext cx="10364451" cy="842682"/>
          </a:xfrm>
        </p:spPr>
        <p:txBody>
          <a:bodyPr/>
          <a:lstStyle/>
          <a:p>
            <a:r>
              <a:rPr lang="sl-SI" b="1" dirty="0"/>
              <a:t>DRUGI KEMOTERAPEVTIKI </a:t>
            </a:r>
          </a:p>
        </p:txBody>
      </p:sp>
      <p:sp>
        <p:nvSpPr>
          <p:cNvPr id="3" name="Označba mesta vsebine 2">
            <a:extLst>
              <a:ext uri="{FF2B5EF4-FFF2-40B4-BE49-F238E27FC236}">
                <a16:creationId xmlns:a16="http://schemas.microsoft.com/office/drawing/2014/main" id="{995B9713-3367-4B3E-A82C-053CF40EE028}"/>
              </a:ext>
            </a:extLst>
          </p:cNvPr>
          <p:cNvSpPr>
            <a:spLocks noGrp="1"/>
          </p:cNvSpPr>
          <p:nvPr>
            <p:ph idx="1"/>
          </p:nvPr>
        </p:nvSpPr>
        <p:spPr>
          <a:xfrm>
            <a:off x="546847" y="1349751"/>
            <a:ext cx="10364452" cy="5208492"/>
          </a:xfrm>
        </p:spPr>
        <p:txBody>
          <a:bodyPr>
            <a:normAutofit/>
          </a:bodyPr>
          <a:lstStyle/>
          <a:p>
            <a:r>
              <a:rPr lang="sl-SI" b="1" dirty="0"/>
              <a:t>PROTIGLIVNI ANTIBIOTIKI = ANTIMIKOTIKI: za površinske in nekatere sistemske </a:t>
            </a:r>
            <a:r>
              <a:rPr lang="sl-SI" b="1" dirty="0" err="1"/>
              <a:t>mikoze</a:t>
            </a:r>
            <a:r>
              <a:rPr lang="sl-SI" b="1" dirty="0"/>
              <a:t> Preiskava za določanje občutljivosti na glivne antimikotike se imenuje MIKOGRAM </a:t>
            </a:r>
          </a:p>
          <a:p>
            <a:pPr marL="0" indent="0">
              <a:buNone/>
            </a:pPr>
            <a:endParaRPr lang="sl-SI" b="1" dirty="0"/>
          </a:p>
        </p:txBody>
      </p:sp>
      <p:pic>
        <p:nvPicPr>
          <p:cNvPr id="4" name="Slika 3">
            <a:extLst>
              <a:ext uri="{FF2B5EF4-FFF2-40B4-BE49-F238E27FC236}">
                <a16:creationId xmlns:a16="http://schemas.microsoft.com/office/drawing/2014/main" id="{4A7F3687-AC84-4226-9AE3-77D5323F9B78}"/>
              </a:ext>
            </a:extLst>
          </p:cNvPr>
          <p:cNvPicPr>
            <a:picLocks noChangeAspect="1"/>
          </p:cNvPicPr>
          <p:nvPr/>
        </p:nvPicPr>
        <p:blipFill>
          <a:blip r:embed="rId2"/>
          <a:stretch>
            <a:fillRect/>
          </a:stretch>
        </p:blipFill>
        <p:spPr>
          <a:xfrm>
            <a:off x="5804645" y="2254627"/>
            <a:ext cx="4415119" cy="4415119"/>
          </a:xfrm>
          <a:prstGeom prst="rect">
            <a:avLst/>
          </a:prstGeom>
        </p:spPr>
      </p:pic>
    </p:spTree>
    <p:extLst>
      <p:ext uri="{BB962C8B-B14F-4D97-AF65-F5344CB8AC3E}">
        <p14:creationId xmlns:p14="http://schemas.microsoft.com/office/powerpoint/2010/main" val="254422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6C7E020-9B69-4EC6-8638-A97822CA3DD6}"/>
              </a:ext>
            </a:extLst>
          </p:cNvPr>
          <p:cNvSpPr>
            <a:spLocks noGrp="1"/>
          </p:cNvSpPr>
          <p:nvPr>
            <p:ph type="title"/>
          </p:nvPr>
        </p:nvSpPr>
        <p:spPr/>
        <p:txBody>
          <a:bodyPr/>
          <a:lstStyle/>
          <a:p>
            <a:r>
              <a:rPr lang="sl-SI" dirty="0"/>
              <a:t>v</a:t>
            </a:r>
          </a:p>
        </p:txBody>
      </p:sp>
      <p:pic>
        <p:nvPicPr>
          <p:cNvPr id="4" name="Slika 3">
            <a:extLst>
              <a:ext uri="{FF2B5EF4-FFF2-40B4-BE49-F238E27FC236}">
                <a16:creationId xmlns:a16="http://schemas.microsoft.com/office/drawing/2014/main" id="{19A1C435-4509-4123-BAAC-07A1BE349D7C}"/>
              </a:ext>
            </a:extLst>
          </p:cNvPr>
          <p:cNvPicPr>
            <a:picLocks noChangeAspect="1"/>
          </p:cNvPicPr>
          <p:nvPr/>
        </p:nvPicPr>
        <p:blipFill>
          <a:blip r:embed="rId2"/>
          <a:stretch>
            <a:fillRect/>
          </a:stretch>
        </p:blipFill>
        <p:spPr>
          <a:xfrm>
            <a:off x="407773" y="0"/>
            <a:ext cx="4237504" cy="4237504"/>
          </a:xfrm>
          <a:prstGeom prst="rect">
            <a:avLst/>
          </a:prstGeom>
        </p:spPr>
      </p:pic>
      <p:pic>
        <p:nvPicPr>
          <p:cNvPr id="5" name="Označba mesta vsebine 4">
            <a:extLst>
              <a:ext uri="{FF2B5EF4-FFF2-40B4-BE49-F238E27FC236}">
                <a16:creationId xmlns:a16="http://schemas.microsoft.com/office/drawing/2014/main" id="{4F33783C-9526-4B2B-8012-2854FD72A3BF}"/>
              </a:ext>
            </a:extLst>
          </p:cNvPr>
          <p:cNvPicPr>
            <a:picLocks noGrp="1" noChangeAspect="1"/>
          </p:cNvPicPr>
          <p:nvPr>
            <p:ph idx="1"/>
          </p:nvPr>
        </p:nvPicPr>
        <p:blipFill>
          <a:blip r:embed="rId3"/>
          <a:stretch>
            <a:fillRect/>
          </a:stretch>
        </p:blipFill>
        <p:spPr>
          <a:xfrm>
            <a:off x="4625789" y="247216"/>
            <a:ext cx="5594724" cy="1967478"/>
          </a:xfrm>
          <a:prstGeom prst="rect">
            <a:avLst/>
          </a:prstGeom>
        </p:spPr>
      </p:pic>
      <p:pic>
        <p:nvPicPr>
          <p:cNvPr id="6" name="Slika 5">
            <a:extLst>
              <a:ext uri="{FF2B5EF4-FFF2-40B4-BE49-F238E27FC236}">
                <a16:creationId xmlns:a16="http://schemas.microsoft.com/office/drawing/2014/main" id="{371EFED9-A92D-4878-97E9-AE3BBADE43A8}"/>
              </a:ext>
            </a:extLst>
          </p:cNvPr>
          <p:cNvPicPr>
            <a:picLocks noChangeAspect="1"/>
          </p:cNvPicPr>
          <p:nvPr/>
        </p:nvPicPr>
        <p:blipFill>
          <a:blip r:embed="rId4"/>
          <a:stretch>
            <a:fillRect/>
          </a:stretch>
        </p:blipFill>
        <p:spPr>
          <a:xfrm>
            <a:off x="6255123" y="1768998"/>
            <a:ext cx="5748618" cy="5748618"/>
          </a:xfrm>
          <a:prstGeom prst="rect">
            <a:avLst/>
          </a:prstGeom>
        </p:spPr>
      </p:pic>
      <p:pic>
        <p:nvPicPr>
          <p:cNvPr id="7" name="Slika 6">
            <a:extLst>
              <a:ext uri="{FF2B5EF4-FFF2-40B4-BE49-F238E27FC236}">
                <a16:creationId xmlns:a16="http://schemas.microsoft.com/office/drawing/2014/main" id="{8DE2DF5F-7246-434E-A8B0-D4DF2F92DC1D}"/>
              </a:ext>
            </a:extLst>
          </p:cNvPr>
          <p:cNvPicPr>
            <a:picLocks noChangeAspect="1"/>
          </p:cNvPicPr>
          <p:nvPr/>
        </p:nvPicPr>
        <p:blipFill>
          <a:blip r:embed="rId5"/>
          <a:stretch>
            <a:fillRect/>
          </a:stretch>
        </p:blipFill>
        <p:spPr>
          <a:xfrm>
            <a:off x="736666" y="2833211"/>
            <a:ext cx="3908611" cy="3908611"/>
          </a:xfrm>
          <a:prstGeom prst="rect">
            <a:avLst/>
          </a:prstGeom>
        </p:spPr>
      </p:pic>
    </p:spTree>
    <p:extLst>
      <p:ext uri="{BB962C8B-B14F-4D97-AF65-F5344CB8AC3E}">
        <p14:creationId xmlns:p14="http://schemas.microsoft.com/office/powerpoint/2010/main" val="354003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4EC5CC0-E3B9-44D1-A2DF-FA8015E5684E}"/>
              </a:ext>
            </a:extLst>
          </p:cNvPr>
          <p:cNvSpPr>
            <a:spLocks noGrp="1"/>
          </p:cNvSpPr>
          <p:nvPr>
            <p:ph type="title"/>
          </p:nvPr>
        </p:nvSpPr>
        <p:spPr/>
        <p:txBody>
          <a:bodyPr/>
          <a:lstStyle/>
          <a:p>
            <a:r>
              <a:rPr lang="sl-SI" dirty="0"/>
              <a:t>PROTIVIRUSNE SPOJINE </a:t>
            </a:r>
            <a:br>
              <a:rPr lang="sl-SI" dirty="0"/>
            </a:br>
            <a:endParaRPr lang="sl-SI" dirty="0"/>
          </a:p>
        </p:txBody>
      </p:sp>
      <p:sp>
        <p:nvSpPr>
          <p:cNvPr id="3" name="Označba mesta vsebine 2">
            <a:extLst>
              <a:ext uri="{FF2B5EF4-FFF2-40B4-BE49-F238E27FC236}">
                <a16:creationId xmlns:a16="http://schemas.microsoft.com/office/drawing/2014/main" id="{1FC180A2-93F4-41AA-BA36-3EFA4DCDFCF6}"/>
              </a:ext>
            </a:extLst>
          </p:cNvPr>
          <p:cNvSpPr>
            <a:spLocks noGrp="1"/>
          </p:cNvSpPr>
          <p:nvPr>
            <p:ph idx="1"/>
          </p:nvPr>
        </p:nvSpPr>
        <p:spPr/>
        <p:txBody>
          <a:bodyPr>
            <a:normAutofit/>
          </a:bodyPr>
          <a:lstStyle/>
          <a:p>
            <a:r>
              <a:rPr lang="sl-SI" dirty="0"/>
              <a:t>Antibiotiki na viruse ne učinkujejo. Obstajajo snovi, ki ovirajo razmnoževanje virusov - prekinejo sintezo nukleinske kisline. Delovanje teh spojin preizkušajo na poskusnih živalih in na celičnih kulturah.</a:t>
            </a:r>
          </a:p>
          <a:p>
            <a:endParaRPr lang="sl-SI" dirty="0"/>
          </a:p>
          <a:p>
            <a:endParaRPr lang="sl-SI" dirty="0"/>
          </a:p>
          <a:p>
            <a:endParaRPr lang="sl-SI" dirty="0"/>
          </a:p>
        </p:txBody>
      </p:sp>
      <p:pic>
        <p:nvPicPr>
          <p:cNvPr id="7" name="Slika 6">
            <a:extLst>
              <a:ext uri="{FF2B5EF4-FFF2-40B4-BE49-F238E27FC236}">
                <a16:creationId xmlns:a16="http://schemas.microsoft.com/office/drawing/2014/main" id="{672E93FE-F811-486B-A645-7352F3A4BD88}"/>
              </a:ext>
            </a:extLst>
          </p:cNvPr>
          <p:cNvPicPr>
            <a:picLocks noChangeAspect="1"/>
          </p:cNvPicPr>
          <p:nvPr/>
        </p:nvPicPr>
        <p:blipFill>
          <a:blip r:embed="rId2"/>
          <a:stretch>
            <a:fillRect/>
          </a:stretch>
        </p:blipFill>
        <p:spPr>
          <a:xfrm>
            <a:off x="6673103" y="3174573"/>
            <a:ext cx="5518897" cy="3683427"/>
          </a:xfrm>
          <a:prstGeom prst="rect">
            <a:avLst/>
          </a:prstGeom>
        </p:spPr>
      </p:pic>
    </p:spTree>
    <p:extLst>
      <p:ext uri="{BB962C8B-B14F-4D97-AF65-F5344CB8AC3E}">
        <p14:creationId xmlns:p14="http://schemas.microsoft.com/office/powerpoint/2010/main" val="262520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D7D2EAF-D347-46FA-9C31-5E33591C9537}"/>
              </a:ext>
            </a:extLst>
          </p:cNvPr>
          <p:cNvSpPr>
            <a:spLocks noGrp="1"/>
          </p:cNvSpPr>
          <p:nvPr>
            <p:ph type="title"/>
          </p:nvPr>
        </p:nvSpPr>
        <p:spPr/>
        <p:txBody>
          <a:bodyPr/>
          <a:lstStyle/>
          <a:p>
            <a:endParaRPr lang="sl-SI"/>
          </a:p>
        </p:txBody>
      </p:sp>
      <p:sp>
        <p:nvSpPr>
          <p:cNvPr id="3" name="Označba mesta vsebine 2">
            <a:extLst>
              <a:ext uri="{FF2B5EF4-FFF2-40B4-BE49-F238E27FC236}">
                <a16:creationId xmlns:a16="http://schemas.microsoft.com/office/drawing/2014/main" id="{CAE67F6C-172F-42A6-80A6-AE300136291C}"/>
              </a:ext>
            </a:extLst>
          </p:cNvPr>
          <p:cNvSpPr>
            <a:spLocks noGrp="1"/>
          </p:cNvSpPr>
          <p:nvPr>
            <p:ph idx="1"/>
          </p:nvPr>
        </p:nvSpPr>
        <p:spPr/>
        <p:txBody>
          <a:bodyPr/>
          <a:lstStyle/>
          <a:p>
            <a:endParaRPr lang="sl-SI"/>
          </a:p>
        </p:txBody>
      </p:sp>
      <p:pic>
        <p:nvPicPr>
          <p:cNvPr id="4" name="Slika 3">
            <a:extLst>
              <a:ext uri="{FF2B5EF4-FFF2-40B4-BE49-F238E27FC236}">
                <a16:creationId xmlns:a16="http://schemas.microsoft.com/office/drawing/2014/main" id="{01E7734C-21BB-4F6D-B5B0-5002F2A815E9}"/>
              </a:ext>
            </a:extLst>
          </p:cNvPr>
          <p:cNvPicPr>
            <a:picLocks noChangeAspect="1"/>
          </p:cNvPicPr>
          <p:nvPr/>
        </p:nvPicPr>
        <p:blipFill>
          <a:blip r:embed="rId2"/>
          <a:stretch>
            <a:fillRect/>
          </a:stretch>
        </p:blipFill>
        <p:spPr>
          <a:xfrm>
            <a:off x="224117" y="262185"/>
            <a:ext cx="6110568" cy="4057417"/>
          </a:xfrm>
          <a:prstGeom prst="rect">
            <a:avLst/>
          </a:prstGeom>
        </p:spPr>
      </p:pic>
      <p:pic>
        <p:nvPicPr>
          <p:cNvPr id="5" name="Slika 4">
            <a:extLst>
              <a:ext uri="{FF2B5EF4-FFF2-40B4-BE49-F238E27FC236}">
                <a16:creationId xmlns:a16="http://schemas.microsoft.com/office/drawing/2014/main" id="{B0D3B32D-D592-4C11-AA64-4ACBB4051341}"/>
              </a:ext>
            </a:extLst>
          </p:cNvPr>
          <p:cNvPicPr>
            <a:picLocks noChangeAspect="1"/>
          </p:cNvPicPr>
          <p:nvPr/>
        </p:nvPicPr>
        <p:blipFill>
          <a:blip r:embed="rId3"/>
          <a:stretch>
            <a:fillRect/>
          </a:stretch>
        </p:blipFill>
        <p:spPr>
          <a:xfrm>
            <a:off x="6334685" y="179294"/>
            <a:ext cx="5351929" cy="5351929"/>
          </a:xfrm>
          <a:prstGeom prst="rect">
            <a:avLst/>
          </a:prstGeom>
        </p:spPr>
      </p:pic>
    </p:spTree>
    <p:extLst>
      <p:ext uri="{BB962C8B-B14F-4D97-AF65-F5344CB8AC3E}">
        <p14:creationId xmlns:p14="http://schemas.microsoft.com/office/powerpoint/2010/main" val="72026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CB7BF066-1EA7-450C-AC7F-4FB66BFF32C9}"/>
              </a:ext>
            </a:extLst>
          </p:cNvPr>
          <p:cNvSpPr>
            <a:spLocks noGrp="1"/>
          </p:cNvSpPr>
          <p:nvPr>
            <p:ph idx="1"/>
          </p:nvPr>
        </p:nvSpPr>
        <p:spPr>
          <a:xfrm>
            <a:off x="913775" y="573741"/>
            <a:ext cx="6419354" cy="5217459"/>
          </a:xfrm>
        </p:spPr>
        <p:txBody>
          <a:bodyPr/>
          <a:lstStyle/>
          <a:p>
            <a:r>
              <a:rPr lang="sl-SI" dirty="0" err="1"/>
              <a:t>Protiparazitne</a:t>
            </a:r>
            <a:r>
              <a:rPr lang="sl-SI" dirty="0"/>
              <a:t> spojine Uporabljajo za zdravljenje bolezni, ki jih povzročajo parazitske živali. </a:t>
            </a:r>
          </a:p>
          <a:p>
            <a:endParaRPr lang="sl-SI" dirty="0"/>
          </a:p>
        </p:txBody>
      </p:sp>
      <p:pic>
        <p:nvPicPr>
          <p:cNvPr id="4" name="Slika 3">
            <a:extLst>
              <a:ext uri="{FF2B5EF4-FFF2-40B4-BE49-F238E27FC236}">
                <a16:creationId xmlns:a16="http://schemas.microsoft.com/office/drawing/2014/main" id="{8CED975F-C1E1-4CA4-BB7F-156AB3EC6669}"/>
              </a:ext>
            </a:extLst>
          </p:cNvPr>
          <p:cNvPicPr>
            <a:picLocks noChangeAspect="1"/>
          </p:cNvPicPr>
          <p:nvPr/>
        </p:nvPicPr>
        <p:blipFill>
          <a:blip r:embed="rId2"/>
          <a:stretch>
            <a:fillRect/>
          </a:stretch>
        </p:blipFill>
        <p:spPr>
          <a:xfrm>
            <a:off x="8188728" y="165848"/>
            <a:ext cx="3637400" cy="6661263"/>
          </a:xfrm>
          <a:prstGeom prst="rect">
            <a:avLst/>
          </a:prstGeom>
        </p:spPr>
      </p:pic>
      <p:pic>
        <p:nvPicPr>
          <p:cNvPr id="5" name="Slika 4">
            <a:extLst>
              <a:ext uri="{FF2B5EF4-FFF2-40B4-BE49-F238E27FC236}">
                <a16:creationId xmlns:a16="http://schemas.microsoft.com/office/drawing/2014/main" id="{23D58B67-B96B-4668-B2CE-DF07C93EDBCE}"/>
              </a:ext>
            </a:extLst>
          </p:cNvPr>
          <p:cNvPicPr>
            <a:picLocks noChangeAspect="1"/>
          </p:cNvPicPr>
          <p:nvPr/>
        </p:nvPicPr>
        <p:blipFill>
          <a:blip r:embed="rId3"/>
          <a:stretch>
            <a:fillRect/>
          </a:stretch>
        </p:blipFill>
        <p:spPr>
          <a:xfrm>
            <a:off x="4688421" y="3191845"/>
            <a:ext cx="3500307" cy="3500307"/>
          </a:xfrm>
          <a:prstGeom prst="rect">
            <a:avLst/>
          </a:prstGeom>
        </p:spPr>
      </p:pic>
      <p:pic>
        <p:nvPicPr>
          <p:cNvPr id="6" name="Slika 5">
            <a:extLst>
              <a:ext uri="{FF2B5EF4-FFF2-40B4-BE49-F238E27FC236}">
                <a16:creationId xmlns:a16="http://schemas.microsoft.com/office/drawing/2014/main" id="{9FF8AB36-3EF6-4CA7-941D-D2711D44E28A}"/>
              </a:ext>
            </a:extLst>
          </p:cNvPr>
          <p:cNvPicPr>
            <a:picLocks noChangeAspect="1"/>
          </p:cNvPicPr>
          <p:nvPr/>
        </p:nvPicPr>
        <p:blipFill>
          <a:blip r:embed="rId4"/>
          <a:stretch>
            <a:fillRect/>
          </a:stretch>
        </p:blipFill>
        <p:spPr>
          <a:xfrm>
            <a:off x="263109" y="3505200"/>
            <a:ext cx="4678325" cy="3352800"/>
          </a:xfrm>
          <a:prstGeom prst="rect">
            <a:avLst/>
          </a:prstGeom>
        </p:spPr>
      </p:pic>
    </p:spTree>
    <p:extLst>
      <p:ext uri="{BB962C8B-B14F-4D97-AF65-F5344CB8AC3E}">
        <p14:creationId xmlns:p14="http://schemas.microsoft.com/office/powerpoint/2010/main" val="132243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9E970E62-BF72-42EB-9B8B-0B585F803C8F}"/>
              </a:ext>
            </a:extLst>
          </p:cNvPr>
          <p:cNvSpPr>
            <a:spLocks noGrp="1"/>
          </p:cNvSpPr>
          <p:nvPr>
            <p:ph idx="1"/>
          </p:nvPr>
        </p:nvSpPr>
        <p:spPr>
          <a:xfrm>
            <a:off x="913775" y="1137979"/>
            <a:ext cx="10364452" cy="5513833"/>
          </a:xfrm>
        </p:spPr>
        <p:txBody>
          <a:bodyPr>
            <a:normAutofit lnSpcReduction="10000"/>
          </a:bodyPr>
          <a:lstStyle/>
          <a:p>
            <a:r>
              <a:rPr lang="de-DE" b="1" dirty="0"/>
              <a:t>1. Kaj so </a:t>
            </a:r>
            <a:r>
              <a:rPr lang="de-DE" b="1" dirty="0" err="1"/>
              <a:t>kemoterapevtiki</a:t>
            </a:r>
            <a:r>
              <a:rPr lang="de-DE" b="1" dirty="0"/>
              <a:t> in </a:t>
            </a:r>
            <a:r>
              <a:rPr lang="de-DE" b="1" dirty="0" err="1"/>
              <a:t>katere</a:t>
            </a:r>
            <a:r>
              <a:rPr lang="de-DE" b="1" dirty="0"/>
              <a:t> so </a:t>
            </a:r>
            <a:r>
              <a:rPr lang="de-DE" b="1" dirty="0" err="1"/>
              <a:t>njihove</a:t>
            </a:r>
            <a:r>
              <a:rPr lang="de-DE" b="1" dirty="0"/>
              <a:t> </a:t>
            </a:r>
            <a:r>
              <a:rPr lang="de-DE" b="1" dirty="0" err="1"/>
              <a:t>sposobnosti</a:t>
            </a:r>
            <a:r>
              <a:rPr lang="de-DE" b="1" dirty="0"/>
              <a:t>?</a:t>
            </a:r>
            <a:endParaRPr lang="sl-SI" b="1" dirty="0"/>
          </a:p>
          <a:p>
            <a:r>
              <a:rPr lang="sl-SI" b="1" dirty="0"/>
              <a:t>2. Kdo je odkril penicilin in kdaj?</a:t>
            </a:r>
          </a:p>
          <a:p>
            <a:r>
              <a:rPr lang="sl-SI" b="1" dirty="0"/>
              <a:t>3. Kako razdelimo antibiotike po njihovem načinu delovanja na mikrobno celico?</a:t>
            </a:r>
          </a:p>
          <a:p>
            <a:r>
              <a:rPr lang="it-IT" b="1" dirty="0"/>
              <a:t>4. </a:t>
            </a:r>
            <a:r>
              <a:rPr lang="it-IT" b="1" dirty="0" err="1"/>
              <a:t>Kako</a:t>
            </a:r>
            <a:r>
              <a:rPr lang="it-IT" b="1" dirty="0"/>
              <a:t> </a:t>
            </a:r>
            <a:r>
              <a:rPr lang="it-IT" b="1" dirty="0" err="1"/>
              <a:t>pridobivamo</a:t>
            </a:r>
            <a:r>
              <a:rPr lang="it-IT" b="1" dirty="0"/>
              <a:t> </a:t>
            </a:r>
            <a:r>
              <a:rPr lang="it-IT" b="1" dirty="0" err="1"/>
              <a:t>penicilin</a:t>
            </a:r>
            <a:r>
              <a:rPr lang="it-IT" b="1" dirty="0"/>
              <a:t>? (</a:t>
            </a:r>
            <a:r>
              <a:rPr lang="it-IT" b="1" dirty="0" err="1"/>
              <a:t>kdo</a:t>
            </a:r>
            <a:r>
              <a:rPr lang="it-IT" b="1" dirty="0"/>
              <a:t> </a:t>
            </a:r>
            <a:r>
              <a:rPr lang="it-IT" b="1" dirty="0" err="1"/>
              <a:t>ga</a:t>
            </a:r>
            <a:r>
              <a:rPr lang="it-IT" b="1" dirty="0"/>
              <a:t> </a:t>
            </a:r>
            <a:r>
              <a:rPr lang="it-IT" b="1" dirty="0" err="1"/>
              <a:t>izloča</a:t>
            </a:r>
            <a:r>
              <a:rPr lang="it-IT" b="1" dirty="0"/>
              <a:t>?)</a:t>
            </a:r>
            <a:endParaRPr lang="sl-SI" b="1" dirty="0"/>
          </a:p>
          <a:p>
            <a:r>
              <a:rPr lang="sl-SI" b="1" dirty="0"/>
              <a:t>Kakšna snov je penicilin po zgradbi?</a:t>
            </a:r>
          </a:p>
          <a:p>
            <a:r>
              <a:rPr lang="sl-SI" b="1" dirty="0"/>
              <a:t>5. Na katere bakterije ima penicilin največji učinek? (v kateri razvojni fazi rasti morajo biti bakterije, da penicilin na njih sploh učinkuje?)</a:t>
            </a:r>
          </a:p>
          <a:p>
            <a:r>
              <a:rPr lang="sl-SI" b="1" dirty="0"/>
              <a:t>6. Kateri antibiotiki imajo podoben učinek kot penicilini (inhibitorji celične stene) in imajo širši spekter delovanja? </a:t>
            </a:r>
          </a:p>
          <a:p>
            <a:r>
              <a:rPr lang="sl-SI" b="1" dirty="0"/>
              <a:t>7. Tetraciklini so antibiotiki, ki zavirajo __________________________________________________ Proizvajajo (izločajo) jih ________________________________ </a:t>
            </a:r>
          </a:p>
        </p:txBody>
      </p:sp>
      <p:pic>
        <p:nvPicPr>
          <p:cNvPr id="4" name="Slika 3">
            <a:extLst>
              <a:ext uri="{FF2B5EF4-FFF2-40B4-BE49-F238E27FC236}">
                <a16:creationId xmlns:a16="http://schemas.microsoft.com/office/drawing/2014/main" id="{1E43201A-7982-4A80-B315-B52CDD261C10}"/>
              </a:ext>
            </a:extLst>
          </p:cNvPr>
          <p:cNvPicPr>
            <a:picLocks noChangeAspect="1"/>
          </p:cNvPicPr>
          <p:nvPr/>
        </p:nvPicPr>
        <p:blipFill>
          <a:blip r:embed="rId2"/>
          <a:stretch>
            <a:fillRect/>
          </a:stretch>
        </p:blipFill>
        <p:spPr>
          <a:xfrm>
            <a:off x="0" y="63291"/>
            <a:ext cx="1612032" cy="1074688"/>
          </a:xfrm>
          <a:prstGeom prst="rect">
            <a:avLst/>
          </a:prstGeom>
        </p:spPr>
      </p:pic>
    </p:spTree>
    <p:extLst>
      <p:ext uri="{BB962C8B-B14F-4D97-AF65-F5344CB8AC3E}">
        <p14:creationId xmlns:p14="http://schemas.microsoft.com/office/powerpoint/2010/main" val="201892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2734DAF7-4A80-44AD-819A-D1E9D0F88857}"/>
              </a:ext>
            </a:extLst>
          </p:cNvPr>
          <p:cNvSpPr>
            <a:spLocks noGrp="1"/>
          </p:cNvSpPr>
          <p:nvPr>
            <p:ph idx="1"/>
          </p:nvPr>
        </p:nvSpPr>
        <p:spPr>
          <a:xfrm>
            <a:off x="913775" y="1074689"/>
            <a:ext cx="10364452" cy="4716512"/>
          </a:xfrm>
        </p:spPr>
        <p:txBody>
          <a:bodyPr>
            <a:normAutofit/>
          </a:bodyPr>
          <a:lstStyle/>
          <a:p>
            <a:r>
              <a:rPr lang="sl-SI" sz="2400" b="1" dirty="0"/>
              <a:t>8. Najpomembnejši učinek streptomicina je na bakterijo ___________________________________ .Katere komplikacije se lahko pojavijo pri uživanju streptomicina? </a:t>
            </a:r>
          </a:p>
          <a:p>
            <a:r>
              <a:rPr lang="sl-SI" sz="2400" b="1" dirty="0"/>
              <a:t>9. Na katere bakterije delujeta antibiotika </a:t>
            </a:r>
            <a:r>
              <a:rPr lang="sl-SI" sz="2400" b="1" dirty="0" err="1"/>
              <a:t>gentamicin</a:t>
            </a:r>
            <a:r>
              <a:rPr lang="sl-SI" sz="2400" b="1" dirty="0"/>
              <a:t> in </a:t>
            </a:r>
            <a:r>
              <a:rPr lang="sl-SI" sz="2400" b="1" dirty="0" err="1"/>
              <a:t>amikacin</a:t>
            </a:r>
            <a:r>
              <a:rPr lang="sl-SI" sz="2400" b="1" dirty="0"/>
              <a:t>? </a:t>
            </a:r>
          </a:p>
          <a:p>
            <a:r>
              <a:rPr lang="sl-SI" sz="2400" b="1" dirty="0"/>
              <a:t>10. Katera dva antibiotika spadata v skupino </a:t>
            </a:r>
            <a:r>
              <a:rPr lang="sl-SI" sz="2400" b="1" dirty="0" err="1"/>
              <a:t>makrolidov</a:t>
            </a:r>
            <a:r>
              <a:rPr lang="sl-SI" sz="2400" b="1" dirty="0"/>
              <a:t>? Kako delujejo </a:t>
            </a:r>
            <a:r>
              <a:rPr lang="sl-SI" sz="2400" b="1" dirty="0" err="1"/>
              <a:t>makrolidi</a:t>
            </a:r>
            <a:r>
              <a:rPr lang="sl-SI" sz="2400" b="1" dirty="0"/>
              <a:t>? </a:t>
            </a:r>
          </a:p>
          <a:p>
            <a:r>
              <a:rPr lang="sl-SI" sz="2400" b="1" dirty="0"/>
              <a:t>11. Kako delujejo sulfonamidi? Kaj zavirajo? Na kakšen način?</a:t>
            </a:r>
          </a:p>
          <a:p>
            <a:r>
              <a:rPr lang="sl-SI" sz="2400" b="1" dirty="0"/>
              <a:t>12. Katera dva sulfonamida se največkrat uporabljata?</a:t>
            </a:r>
          </a:p>
        </p:txBody>
      </p:sp>
      <p:pic>
        <p:nvPicPr>
          <p:cNvPr id="4" name="Slika 3">
            <a:extLst>
              <a:ext uri="{FF2B5EF4-FFF2-40B4-BE49-F238E27FC236}">
                <a16:creationId xmlns:a16="http://schemas.microsoft.com/office/drawing/2014/main" id="{70DD5A6D-061E-49E0-B874-91F5E9D52F09}"/>
              </a:ext>
            </a:extLst>
          </p:cNvPr>
          <p:cNvPicPr>
            <a:picLocks noChangeAspect="1"/>
          </p:cNvPicPr>
          <p:nvPr/>
        </p:nvPicPr>
        <p:blipFill>
          <a:blip r:embed="rId2"/>
          <a:stretch>
            <a:fillRect/>
          </a:stretch>
        </p:blipFill>
        <p:spPr>
          <a:xfrm>
            <a:off x="107759" y="0"/>
            <a:ext cx="1612032" cy="1074688"/>
          </a:xfrm>
          <a:prstGeom prst="rect">
            <a:avLst/>
          </a:prstGeom>
        </p:spPr>
      </p:pic>
    </p:spTree>
    <p:extLst>
      <p:ext uri="{BB962C8B-B14F-4D97-AF65-F5344CB8AC3E}">
        <p14:creationId xmlns:p14="http://schemas.microsoft.com/office/powerpoint/2010/main" val="245126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2940CAE2-E3B4-4F40-BBC7-C17872ABBE2C}"/>
              </a:ext>
            </a:extLst>
          </p:cNvPr>
          <p:cNvSpPr>
            <a:spLocks noGrp="1"/>
          </p:cNvSpPr>
          <p:nvPr>
            <p:ph idx="1"/>
          </p:nvPr>
        </p:nvSpPr>
        <p:spPr>
          <a:xfrm>
            <a:off x="913775" y="1182265"/>
            <a:ext cx="10364452" cy="4608936"/>
          </a:xfrm>
        </p:spPr>
        <p:txBody>
          <a:bodyPr>
            <a:normAutofit/>
          </a:bodyPr>
          <a:lstStyle/>
          <a:p>
            <a:r>
              <a:rPr lang="sl-SI" sz="2400" b="1" dirty="0"/>
              <a:t>13. Odpornost bakterij ali _____________________________ . Kateri so vzroki za nastanek rezistence? </a:t>
            </a:r>
          </a:p>
          <a:p>
            <a:r>
              <a:rPr lang="sl-SI" sz="2400" b="1" dirty="0"/>
              <a:t> 14. Kaj pomeni : ● pridobljena odpornost  ● prenosna odpornost </a:t>
            </a:r>
          </a:p>
          <a:p>
            <a:r>
              <a:rPr lang="sl-SI" sz="2400" b="1" dirty="0"/>
              <a:t>15. Kaj pomeni </a:t>
            </a:r>
            <a:r>
              <a:rPr lang="sl-SI" sz="2400" b="1" dirty="0" err="1"/>
              <a:t>konfluentna</a:t>
            </a:r>
            <a:r>
              <a:rPr lang="sl-SI" sz="2400" b="1" dirty="0"/>
              <a:t> rast bakterij? </a:t>
            </a:r>
          </a:p>
          <a:p>
            <a:r>
              <a:rPr lang="sl-SI" sz="2400" b="1" dirty="0"/>
              <a:t>16. Ali antibiotiki učinkujejo tudi proti glivam? </a:t>
            </a:r>
          </a:p>
          <a:p>
            <a:r>
              <a:rPr lang="sl-SI" sz="2400" b="1" dirty="0"/>
              <a:t>Ali antibiotiki učinkujejo tudi proti virusom?</a:t>
            </a:r>
          </a:p>
        </p:txBody>
      </p:sp>
      <p:pic>
        <p:nvPicPr>
          <p:cNvPr id="4" name="Slika 3">
            <a:extLst>
              <a:ext uri="{FF2B5EF4-FFF2-40B4-BE49-F238E27FC236}">
                <a16:creationId xmlns:a16="http://schemas.microsoft.com/office/drawing/2014/main" id="{297AE335-FC8F-4B0D-9D0A-761BD3EE40AF}"/>
              </a:ext>
            </a:extLst>
          </p:cNvPr>
          <p:cNvPicPr>
            <a:picLocks noChangeAspect="1"/>
          </p:cNvPicPr>
          <p:nvPr/>
        </p:nvPicPr>
        <p:blipFill>
          <a:blip r:embed="rId2"/>
          <a:stretch>
            <a:fillRect/>
          </a:stretch>
        </p:blipFill>
        <p:spPr>
          <a:xfrm>
            <a:off x="0" y="107576"/>
            <a:ext cx="1612032" cy="1074688"/>
          </a:xfrm>
          <a:prstGeom prst="rect">
            <a:avLst/>
          </a:prstGeom>
        </p:spPr>
      </p:pic>
    </p:spTree>
    <p:extLst>
      <p:ext uri="{BB962C8B-B14F-4D97-AF65-F5344CB8AC3E}">
        <p14:creationId xmlns:p14="http://schemas.microsoft.com/office/powerpoint/2010/main" val="367945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193038E8-52C9-465E-95AF-516485D3B0D5}"/>
              </a:ext>
            </a:extLst>
          </p:cNvPr>
          <p:cNvSpPr>
            <a:spLocks noGrp="1"/>
          </p:cNvSpPr>
          <p:nvPr>
            <p:ph idx="1"/>
          </p:nvPr>
        </p:nvSpPr>
        <p:spPr>
          <a:xfrm>
            <a:off x="913774" y="107576"/>
            <a:ext cx="10364452" cy="6544235"/>
          </a:xfrm>
        </p:spPr>
        <p:txBody>
          <a:bodyPr>
            <a:normAutofit lnSpcReduction="10000"/>
          </a:bodyPr>
          <a:lstStyle/>
          <a:p>
            <a:r>
              <a:rPr lang="sl-SI" b="1" dirty="0"/>
              <a:t>17. Na sliki je petrijevka, na kateri rastejo bakterije. Krogi s črkami predstavljajo antibiotične diske, ki so prepojeni z različnimi vrstami antibiotikov.</a:t>
            </a:r>
          </a:p>
          <a:p>
            <a:pPr>
              <a:spcBef>
                <a:spcPts val="0"/>
              </a:spcBef>
            </a:pPr>
            <a:r>
              <a:rPr lang="sl-SI" b="1" dirty="0"/>
              <a:t>KL …… kloramfenikol </a:t>
            </a:r>
          </a:p>
          <a:p>
            <a:pPr>
              <a:spcBef>
                <a:spcPts val="0"/>
              </a:spcBef>
            </a:pPr>
            <a:r>
              <a:rPr lang="sl-SI" b="1" dirty="0"/>
              <a:t>P …… penicilin </a:t>
            </a:r>
          </a:p>
          <a:p>
            <a:pPr>
              <a:spcBef>
                <a:spcPts val="0"/>
              </a:spcBef>
            </a:pPr>
            <a:r>
              <a:rPr lang="sl-SI" b="1" dirty="0"/>
              <a:t>S …… sulfonamid </a:t>
            </a:r>
          </a:p>
          <a:p>
            <a:pPr>
              <a:spcBef>
                <a:spcPts val="0"/>
              </a:spcBef>
            </a:pPr>
            <a:r>
              <a:rPr lang="sl-SI" b="1" dirty="0"/>
              <a:t>CEF …… </a:t>
            </a:r>
            <a:r>
              <a:rPr lang="sl-SI" b="1" dirty="0" err="1"/>
              <a:t>cefalosporin</a:t>
            </a:r>
            <a:r>
              <a:rPr lang="sl-SI" b="1" dirty="0"/>
              <a:t> </a:t>
            </a:r>
          </a:p>
          <a:p>
            <a:pPr>
              <a:spcBef>
                <a:spcPts val="0"/>
              </a:spcBef>
            </a:pPr>
            <a:r>
              <a:rPr lang="sl-SI" b="1" dirty="0"/>
              <a:t>TE …… tetraciklin </a:t>
            </a:r>
          </a:p>
          <a:p>
            <a:endParaRPr lang="sl-SI" b="1" dirty="0"/>
          </a:p>
          <a:p>
            <a:endParaRPr lang="sl-SI" b="1" dirty="0"/>
          </a:p>
          <a:p>
            <a:r>
              <a:rPr lang="sl-SI" b="1" dirty="0"/>
              <a:t>Kako se imenuje metoda, s katero ugotavljamo občutljivost bakterij na antibiotike? </a:t>
            </a:r>
          </a:p>
          <a:p>
            <a:r>
              <a:rPr lang="sl-SI" b="1" dirty="0"/>
              <a:t>Kako se imenuje zbistritev okrog antibiotičnega diska kjer bakterije ne rastejo zaradi vpliva antibiotika? Označi to cono tudi s puščico na sliki! Kateri antibiotik na zgornji sliki je za tega pacienta najbolj učinkovit? </a:t>
            </a:r>
          </a:p>
          <a:p>
            <a:r>
              <a:rPr lang="sl-SI" b="1" dirty="0"/>
              <a:t> Zakaj? Utemelji svoj odgovor! </a:t>
            </a:r>
          </a:p>
        </p:txBody>
      </p:sp>
      <p:pic>
        <p:nvPicPr>
          <p:cNvPr id="5" name="Slika 4">
            <a:extLst>
              <a:ext uri="{FF2B5EF4-FFF2-40B4-BE49-F238E27FC236}">
                <a16:creationId xmlns:a16="http://schemas.microsoft.com/office/drawing/2014/main" id="{015A1871-BB87-48B9-9D93-E37D93B64B3A}"/>
              </a:ext>
            </a:extLst>
          </p:cNvPr>
          <p:cNvPicPr>
            <a:picLocks noChangeAspect="1"/>
          </p:cNvPicPr>
          <p:nvPr/>
        </p:nvPicPr>
        <p:blipFill>
          <a:blip r:embed="rId2"/>
          <a:stretch>
            <a:fillRect/>
          </a:stretch>
        </p:blipFill>
        <p:spPr>
          <a:xfrm>
            <a:off x="8587273" y="1013012"/>
            <a:ext cx="3219245" cy="2850777"/>
          </a:xfrm>
          <a:prstGeom prst="rect">
            <a:avLst/>
          </a:prstGeom>
        </p:spPr>
      </p:pic>
    </p:spTree>
    <p:extLst>
      <p:ext uri="{BB962C8B-B14F-4D97-AF65-F5344CB8AC3E}">
        <p14:creationId xmlns:p14="http://schemas.microsoft.com/office/powerpoint/2010/main" val="2564705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3860107-D9DF-40BC-B456-DD6DA30E1ADF}"/>
              </a:ext>
            </a:extLst>
          </p:cNvPr>
          <p:cNvSpPr>
            <a:spLocks noGrp="1"/>
          </p:cNvSpPr>
          <p:nvPr>
            <p:ph type="title"/>
          </p:nvPr>
        </p:nvSpPr>
        <p:spPr>
          <a:xfrm>
            <a:off x="0" y="71428"/>
            <a:ext cx="8149543" cy="1596177"/>
          </a:xfrm>
        </p:spPr>
        <p:txBody>
          <a:bodyPr/>
          <a:lstStyle/>
          <a:p>
            <a:r>
              <a:rPr lang="sl-SI" dirty="0">
                <a:latin typeface="Arial Black" panose="020B0A04020102020204" pitchFamily="34" charset="0"/>
              </a:rPr>
              <a:t>RAZDELITEV ANTIBIOTIKOV GLEDE NA NAČIN DELOVANJA </a:t>
            </a:r>
          </a:p>
        </p:txBody>
      </p:sp>
      <p:sp>
        <p:nvSpPr>
          <p:cNvPr id="3" name="Označba mesta vsebine 2">
            <a:extLst>
              <a:ext uri="{FF2B5EF4-FFF2-40B4-BE49-F238E27FC236}">
                <a16:creationId xmlns:a16="http://schemas.microsoft.com/office/drawing/2014/main" id="{67A8D6C5-4296-40F6-A057-CB7A7F2528E8}"/>
              </a:ext>
            </a:extLst>
          </p:cNvPr>
          <p:cNvSpPr>
            <a:spLocks noGrp="1"/>
          </p:cNvSpPr>
          <p:nvPr>
            <p:ph idx="1"/>
          </p:nvPr>
        </p:nvSpPr>
        <p:spPr>
          <a:xfrm>
            <a:off x="330425" y="2384781"/>
            <a:ext cx="5257800" cy="3379433"/>
          </a:xfrm>
        </p:spPr>
        <p:txBody>
          <a:bodyPr/>
          <a:lstStyle/>
          <a:p>
            <a:pPr marL="0" indent="0">
              <a:buNone/>
            </a:pPr>
            <a:r>
              <a:rPr lang="sl-SI" sz="2400" dirty="0">
                <a:latin typeface="Arial Black" panose="020B0A04020102020204" pitchFamily="34" charset="0"/>
              </a:rPr>
              <a:t>* INHIBITORJI CELIČNE STENE – največji učinek imajo na celice, ko se ravno delijo! - penicilini, </a:t>
            </a:r>
            <a:r>
              <a:rPr lang="sl-SI" sz="2400" dirty="0" err="1">
                <a:latin typeface="Arial Black" panose="020B0A04020102020204" pitchFamily="34" charset="0"/>
              </a:rPr>
              <a:t>cefalosporini</a:t>
            </a:r>
            <a:r>
              <a:rPr lang="sl-SI" sz="2400" dirty="0">
                <a:latin typeface="Arial Black" panose="020B0A04020102020204" pitchFamily="34" charset="0"/>
              </a:rPr>
              <a:t>, </a:t>
            </a:r>
            <a:r>
              <a:rPr lang="sl-SI" sz="2400" dirty="0" err="1">
                <a:latin typeface="Arial Black" panose="020B0A04020102020204" pitchFamily="34" charset="0"/>
              </a:rPr>
              <a:t>vankomicin</a:t>
            </a:r>
            <a:r>
              <a:rPr lang="sl-SI" sz="2400" dirty="0">
                <a:latin typeface="Arial Black" panose="020B0A04020102020204" pitchFamily="34" charset="0"/>
              </a:rPr>
              <a:t> </a:t>
            </a:r>
          </a:p>
          <a:p>
            <a:pPr marL="0" indent="0">
              <a:buNone/>
            </a:pPr>
            <a:endParaRPr lang="sl-SI" dirty="0"/>
          </a:p>
        </p:txBody>
      </p:sp>
      <p:sp>
        <p:nvSpPr>
          <p:cNvPr id="6" name="Pravokotnik 5">
            <a:extLst>
              <a:ext uri="{FF2B5EF4-FFF2-40B4-BE49-F238E27FC236}">
                <a16:creationId xmlns:a16="http://schemas.microsoft.com/office/drawing/2014/main" id="{064FE8B4-0373-439B-819A-0D6D4602B3E4}"/>
              </a:ext>
            </a:extLst>
          </p:cNvPr>
          <p:cNvSpPr/>
          <p:nvPr/>
        </p:nvSpPr>
        <p:spPr>
          <a:xfrm>
            <a:off x="5656729" y="4150659"/>
            <a:ext cx="5934636" cy="2142565"/>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b="1" dirty="0" err="1">
                <a:solidFill>
                  <a:schemeClr val="tx1"/>
                </a:solidFill>
              </a:rPr>
              <a:t>Amoksiklav</a:t>
            </a:r>
            <a:r>
              <a:rPr lang="sl-SI" b="1" dirty="0">
                <a:solidFill>
                  <a:schemeClr val="tx1"/>
                </a:solidFill>
              </a:rPr>
              <a:t>, </a:t>
            </a:r>
            <a:r>
              <a:rPr lang="sl-SI" b="1" dirty="0" err="1">
                <a:solidFill>
                  <a:schemeClr val="tx1"/>
                </a:solidFill>
              </a:rPr>
              <a:t>Hiconcil</a:t>
            </a:r>
            <a:r>
              <a:rPr lang="sl-SI" b="1" dirty="0">
                <a:solidFill>
                  <a:schemeClr val="tx1"/>
                </a:solidFill>
              </a:rPr>
              <a:t>, </a:t>
            </a:r>
            <a:r>
              <a:rPr lang="sl-SI" b="1" dirty="0" err="1">
                <a:solidFill>
                  <a:schemeClr val="tx1"/>
                </a:solidFill>
              </a:rPr>
              <a:t>Ospamox</a:t>
            </a:r>
            <a:r>
              <a:rPr lang="sl-SI" b="1" dirty="0">
                <a:solidFill>
                  <a:schemeClr val="tx1"/>
                </a:solidFill>
              </a:rPr>
              <a:t>, </a:t>
            </a:r>
            <a:r>
              <a:rPr lang="sl-SI" b="1" dirty="0" err="1">
                <a:solidFill>
                  <a:schemeClr val="tx1"/>
                </a:solidFill>
              </a:rPr>
              <a:t>Ospen</a:t>
            </a:r>
            <a:endParaRPr lang="sl-SI" b="1" dirty="0">
              <a:solidFill>
                <a:schemeClr val="tx1"/>
              </a:solidFill>
            </a:endParaRPr>
          </a:p>
        </p:txBody>
      </p:sp>
    </p:spTree>
    <p:extLst>
      <p:ext uri="{BB962C8B-B14F-4D97-AF65-F5344CB8AC3E}">
        <p14:creationId xmlns:p14="http://schemas.microsoft.com/office/powerpoint/2010/main" val="151791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3CF9CB7-5455-4A3B-800E-FD2857DFB8C3}"/>
              </a:ext>
            </a:extLst>
          </p:cNvPr>
          <p:cNvSpPr>
            <a:spLocks noGrp="1"/>
          </p:cNvSpPr>
          <p:nvPr>
            <p:ph type="title"/>
          </p:nvPr>
        </p:nvSpPr>
        <p:spPr/>
        <p:txBody>
          <a:bodyPr/>
          <a:lstStyle/>
          <a:p>
            <a:endParaRPr lang="sl-SI"/>
          </a:p>
        </p:txBody>
      </p:sp>
      <p:sp>
        <p:nvSpPr>
          <p:cNvPr id="3" name="Označba mesta vsebine 2">
            <a:extLst>
              <a:ext uri="{FF2B5EF4-FFF2-40B4-BE49-F238E27FC236}">
                <a16:creationId xmlns:a16="http://schemas.microsoft.com/office/drawing/2014/main" id="{E8FBFB81-7D1C-45B6-854D-8E2B3729F874}"/>
              </a:ext>
            </a:extLst>
          </p:cNvPr>
          <p:cNvSpPr>
            <a:spLocks noGrp="1"/>
          </p:cNvSpPr>
          <p:nvPr>
            <p:ph idx="1"/>
          </p:nvPr>
        </p:nvSpPr>
        <p:spPr/>
        <p:txBody>
          <a:bodyPr/>
          <a:lstStyle/>
          <a:p>
            <a:endParaRPr lang="sl-SI"/>
          </a:p>
        </p:txBody>
      </p:sp>
      <p:pic>
        <p:nvPicPr>
          <p:cNvPr id="4" name="Slika 3">
            <a:extLst>
              <a:ext uri="{FF2B5EF4-FFF2-40B4-BE49-F238E27FC236}">
                <a16:creationId xmlns:a16="http://schemas.microsoft.com/office/drawing/2014/main" id="{3C13B0D3-EAC6-467D-83BE-B673F7673CB3}"/>
              </a:ext>
            </a:extLst>
          </p:cNvPr>
          <p:cNvPicPr>
            <a:picLocks noChangeAspect="1"/>
          </p:cNvPicPr>
          <p:nvPr/>
        </p:nvPicPr>
        <p:blipFill>
          <a:blip r:embed="rId2"/>
          <a:stretch>
            <a:fillRect/>
          </a:stretch>
        </p:blipFill>
        <p:spPr>
          <a:xfrm>
            <a:off x="4756721" y="3227295"/>
            <a:ext cx="7139443" cy="3351796"/>
          </a:xfrm>
          <a:prstGeom prst="rect">
            <a:avLst/>
          </a:prstGeom>
        </p:spPr>
      </p:pic>
      <p:pic>
        <p:nvPicPr>
          <p:cNvPr id="5" name="Slika 4">
            <a:extLst>
              <a:ext uri="{FF2B5EF4-FFF2-40B4-BE49-F238E27FC236}">
                <a16:creationId xmlns:a16="http://schemas.microsoft.com/office/drawing/2014/main" id="{59F638FF-8DB1-469D-8F34-A82083EBD2A1}"/>
              </a:ext>
            </a:extLst>
          </p:cNvPr>
          <p:cNvPicPr>
            <a:picLocks noChangeAspect="1"/>
          </p:cNvPicPr>
          <p:nvPr/>
        </p:nvPicPr>
        <p:blipFill>
          <a:blip r:embed="rId3"/>
          <a:stretch>
            <a:fillRect/>
          </a:stretch>
        </p:blipFill>
        <p:spPr>
          <a:xfrm>
            <a:off x="174461" y="122765"/>
            <a:ext cx="8354514" cy="3306235"/>
          </a:xfrm>
          <a:prstGeom prst="rect">
            <a:avLst/>
          </a:prstGeom>
        </p:spPr>
      </p:pic>
    </p:spTree>
    <p:extLst>
      <p:ext uri="{BB962C8B-B14F-4D97-AF65-F5344CB8AC3E}">
        <p14:creationId xmlns:p14="http://schemas.microsoft.com/office/powerpoint/2010/main" val="2319721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1DA26F4B-35A0-494A-82D7-EC192E17EAF9}"/>
              </a:ext>
            </a:extLst>
          </p:cNvPr>
          <p:cNvSpPr>
            <a:spLocks noGrp="1"/>
          </p:cNvSpPr>
          <p:nvPr>
            <p:ph sz="quarter" idx="13"/>
          </p:nvPr>
        </p:nvSpPr>
        <p:spPr>
          <a:xfrm>
            <a:off x="169703" y="1783976"/>
            <a:ext cx="4823638" cy="4213411"/>
          </a:xfrm>
        </p:spPr>
        <p:txBody>
          <a:bodyPr/>
          <a:lstStyle/>
          <a:p>
            <a:pPr marL="0" indent="0">
              <a:buNone/>
            </a:pPr>
            <a:r>
              <a:rPr lang="sl-SI" sz="2400" dirty="0">
                <a:latin typeface="Arial Black" panose="020B0A04020102020204" pitchFamily="34" charset="0"/>
              </a:rPr>
              <a:t>* ANTIBIOTIKI, KI ZAVIRAJO SINTEZO BELJAKOVIN bakterij (delujejo na ribosome) – tetraciklini, kloramfenikol, </a:t>
            </a:r>
            <a:r>
              <a:rPr lang="sl-SI" sz="2400" dirty="0" err="1">
                <a:latin typeface="Arial Black" panose="020B0A04020102020204" pitchFamily="34" charset="0"/>
              </a:rPr>
              <a:t>aminoglikozidi</a:t>
            </a:r>
            <a:r>
              <a:rPr lang="sl-SI" sz="2400" dirty="0">
                <a:latin typeface="Arial Black" panose="020B0A04020102020204" pitchFamily="34" charset="0"/>
              </a:rPr>
              <a:t>, </a:t>
            </a:r>
            <a:r>
              <a:rPr lang="sl-SI" sz="2400" dirty="0" err="1">
                <a:latin typeface="Arial Black" panose="020B0A04020102020204" pitchFamily="34" charset="0"/>
              </a:rPr>
              <a:t>makrolidi</a:t>
            </a:r>
            <a:r>
              <a:rPr lang="sl-SI" sz="2400" dirty="0">
                <a:latin typeface="Arial Black" panose="020B0A04020102020204" pitchFamily="34" charset="0"/>
              </a:rPr>
              <a:t>, </a:t>
            </a:r>
            <a:r>
              <a:rPr lang="sl-SI" sz="2400" dirty="0" err="1">
                <a:latin typeface="Arial Black" panose="020B0A04020102020204" pitchFamily="34" charset="0"/>
              </a:rPr>
              <a:t>linkozamidi</a:t>
            </a:r>
            <a:r>
              <a:rPr lang="sl-SI" sz="2400" dirty="0">
                <a:latin typeface="Arial Black" panose="020B0A04020102020204" pitchFamily="34" charset="0"/>
              </a:rPr>
              <a:t> </a:t>
            </a:r>
          </a:p>
          <a:p>
            <a:pPr marL="0" indent="0">
              <a:buNone/>
            </a:pPr>
            <a:endParaRPr lang="sl-SI" dirty="0"/>
          </a:p>
        </p:txBody>
      </p:sp>
      <p:sp>
        <p:nvSpPr>
          <p:cNvPr id="5" name="Pravokotnik 4">
            <a:extLst>
              <a:ext uri="{FF2B5EF4-FFF2-40B4-BE49-F238E27FC236}">
                <a16:creationId xmlns:a16="http://schemas.microsoft.com/office/drawing/2014/main" id="{4038D58D-EDC6-4EE1-B8AC-6EDDC01FFC80}"/>
              </a:ext>
            </a:extLst>
          </p:cNvPr>
          <p:cNvSpPr/>
          <p:nvPr/>
        </p:nvSpPr>
        <p:spPr>
          <a:xfrm>
            <a:off x="5889812" y="2447365"/>
            <a:ext cx="4616824" cy="154641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b="1" dirty="0" err="1">
                <a:solidFill>
                  <a:schemeClr val="tx1"/>
                </a:solidFill>
              </a:rPr>
              <a:t>Sumamed</a:t>
            </a:r>
            <a:r>
              <a:rPr lang="sl-SI" b="1" dirty="0">
                <a:solidFill>
                  <a:schemeClr val="tx1"/>
                </a:solidFill>
              </a:rPr>
              <a:t>, </a:t>
            </a:r>
            <a:r>
              <a:rPr lang="sl-SI" b="1" dirty="0" err="1">
                <a:solidFill>
                  <a:schemeClr val="tx1"/>
                </a:solidFill>
              </a:rPr>
              <a:t>Garamycin</a:t>
            </a:r>
            <a:r>
              <a:rPr lang="sl-SI" b="1" dirty="0">
                <a:solidFill>
                  <a:schemeClr val="tx1"/>
                </a:solidFill>
              </a:rPr>
              <a:t>, </a:t>
            </a:r>
            <a:r>
              <a:rPr lang="sl-SI" b="1" dirty="0" err="1">
                <a:solidFill>
                  <a:schemeClr val="tx1"/>
                </a:solidFill>
              </a:rPr>
              <a:t>Fromilid</a:t>
            </a:r>
            <a:r>
              <a:rPr lang="sl-SI" b="1" dirty="0">
                <a:solidFill>
                  <a:schemeClr val="tx1"/>
                </a:solidFill>
              </a:rPr>
              <a:t>, </a:t>
            </a:r>
            <a:r>
              <a:rPr lang="sl-SI" b="1" dirty="0" err="1">
                <a:solidFill>
                  <a:schemeClr val="tx1"/>
                </a:solidFill>
              </a:rPr>
              <a:t>Klimicin</a:t>
            </a:r>
            <a:endParaRPr lang="sl-SI" b="1" dirty="0">
              <a:solidFill>
                <a:schemeClr val="tx1"/>
              </a:solidFill>
            </a:endParaRPr>
          </a:p>
        </p:txBody>
      </p:sp>
    </p:spTree>
    <p:extLst>
      <p:ext uri="{BB962C8B-B14F-4D97-AF65-F5344CB8AC3E}">
        <p14:creationId xmlns:p14="http://schemas.microsoft.com/office/powerpoint/2010/main" val="203093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Kapljica">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TM04033925[[fn=Kapljica]]</Template>
  <TotalTime>600</TotalTime>
  <Words>3549</Words>
  <Application>Microsoft Office PowerPoint</Application>
  <PresentationFormat>Širokozaslonsko</PresentationFormat>
  <Paragraphs>243</Paragraphs>
  <Slides>69</Slides>
  <Notes>1</Notes>
  <HiddenSlides>0</HiddenSlides>
  <MMClips>0</MMClips>
  <ScaleCrop>false</ScaleCrop>
  <HeadingPairs>
    <vt:vector size="6" baseType="variant">
      <vt:variant>
        <vt:lpstr>Uporabljene pisave</vt:lpstr>
      </vt:variant>
      <vt:variant>
        <vt:i4>5</vt:i4>
      </vt:variant>
      <vt:variant>
        <vt:lpstr>Tema</vt:lpstr>
      </vt:variant>
      <vt:variant>
        <vt:i4>1</vt:i4>
      </vt:variant>
      <vt:variant>
        <vt:lpstr>Naslovi diapozitivov</vt:lpstr>
      </vt:variant>
      <vt:variant>
        <vt:i4>69</vt:i4>
      </vt:variant>
    </vt:vector>
  </HeadingPairs>
  <TitlesOfParts>
    <vt:vector size="75" baseType="lpstr">
      <vt:lpstr>Arial</vt:lpstr>
      <vt:lpstr>Arial Black</vt:lpstr>
      <vt:lpstr>Calibri</vt:lpstr>
      <vt:lpstr>Gadugi</vt:lpstr>
      <vt:lpstr>Tw Cen MT</vt:lpstr>
      <vt:lpstr>Kapljica</vt:lpstr>
      <vt:lpstr>KEMOTERAPEVTIKI</vt:lpstr>
      <vt:lpstr>PowerPointova predstavitev</vt:lpstr>
      <vt:lpstr>ANTIBIOTIKI </vt:lpstr>
      <vt:lpstr>Aleksander Fleming</vt:lpstr>
      <vt:lpstr>PowerPointova predstavitev</vt:lpstr>
      <vt:lpstr>PowerPointova predstavitev</vt:lpstr>
      <vt:lpstr>RAZDELITEV ANTIBIOTIKOV GLEDE NA NAČIN DELOVANJA </vt:lpstr>
      <vt:lpstr>PowerPointova predstavitev</vt:lpstr>
      <vt:lpstr>PowerPointova predstavitev</vt:lpstr>
      <vt:lpstr>PowerPointova predstavitev</vt:lpstr>
      <vt:lpstr>PowerPointova predstavitev</vt:lpstr>
      <vt:lpstr>PowerPointova predstavitev</vt:lpstr>
      <vt:lpstr>PowerPointova predstavitev</vt:lpstr>
      <vt:lpstr>1. INHIBITORJI CELIČNE STENE – največji učinek imajo na celice, ko se ravno delijo!</vt:lpstr>
      <vt:lpstr>Kaj je na sliki?</vt:lpstr>
      <vt:lpstr>Raztopine penicilina G se po vbrizgu hitro absorbirajo in dosežejo max. učinek v 1/2 ure. Podkožno vbrizganje boli, pri oralnem ali rektalnem dajanju se pa precej penicilina razgradi (v črevesju so bakterije, ki tvorijo penicilinazo).</vt:lpstr>
      <vt:lpstr>CEFALOSPORINI</vt:lpstr>
      <vt:lpstr>PowerPointova predstavitev</vt:lpstr>
      <vt:lpstr>PowerPointova predstavitev</vt:lpstr>
      <vt:lpstr>2. ANTIBIOTIKI, KI ZAVIRAJO SINTEZO BELJAKOVIN (delujejo na ribosome) </vt:lpstr>
      <vt:lpstr>PowerPointova predstavitev</vt:lpstr>
      <vt:lpstr>Kaj so mikoplazme, klamidije in rikecije?</vt:lpstr>
      <vt:lpstr>PowerPointova predstavitev</vt:lpstr>
      <vt:lpstr>KLORAMFENIKOL</vt:lpstr>
      <vt:lpstr>Kaj pomeni aplazija celic kostnega mozga?</vt:lpstr>
      <vt:lpstr>PowerPointova predstavitev</vt:lpstr>
      <vt:lpstr>PowerPointova predstavitev</vt:lpstr>
      <vt:lpstr>PowerPointova predstavitev</vt:lpstr>
      <vt:lpstr>PowerPointova predstavitev</vt:lpstr>
      <vt:lpstr>PowerPointova predstavitev</vt:lpstr>
      <vt:lpstr>Kaj so nevtrofilci in makrofagi?</vt:lpstr>
      <vt:lpstr>PowerPointova predstavitev</vt:lpstr>
      <vt:lpstr>V kakšnih pogojih živijo anaerobne bakterije?</vt:lpstr>
      <vt:lpstr>3. ANTIBIOTIKI, KI ZAVIRAJO SINTEZO NUKLEINSKIH KISLIN V BAKTERIJSKI CELICI (+delujejo tudi na beljakovine) </vt:lpstr>
      <vt:lpstr>PowerPointova predstavitev</vt:lpstr>
      <vt:lpstr>Trimetoprim</vt:lpstr>
      <vt:lpstr>Imidazoli</vt:lpstr>
      <vt:lpstr>Kinoloni</vt:lpstr>
      <vt:lpstr>PowerPointova predstavitev</vt:lpstr>
      <vt:lpstr>Gram + in gram - bakterije</vt:lpstr>
      <vt:lpstr>PowerPointova predstavitev</vt:lpstr>
      <vt:lpstr>ANTIBIOTIKI, KI VPLIVAJO NA SESTAVLJANJE CITOPLAZEMSKE MEMBRANE </vt:lpstr>
      <vt:lpstr>DOMAČA NALOGA=posebna ocena 1.11.2025</vt:lpstr>
      <vt:lpstr>REZISTENCA (=ODPORNOST BAKTERIJ PROTI ANTIBIOTIKOM) </vt:lpstr>
      <vt:lpstr>PowerPointova predstavitev</vt:lpstr>
      <vt:lpstr>PowerPointova predstavitev</vt:lpstr>
      <vt:lpstr>PowerPointova predstavitev</vt:lpstr>
      <vt:lpstr>Kaj je bakterijski sev?</vt:lpstr>
      <vt:lpstr>MEHANIZMI za nastanek odpornosti so različni</vt:lpstr>
      <vt:lpstr>Kaj je mutacija?</vt:lpstr>
      <vt:lpstr>RAZVOJ OZ. NASTANEK ODPORNOSTI </vt:lpstr>
      <vt:lpstr>PowerPointova predstavitev</vt:lpstr>
      <vt:lpstr>Kaj je plazmid? Kaj je na njem zapisano? </vt:lpstr>
      <vt:lpstr>Ponovimo…</vt:lpstr>
      <vt:lpstr>Ugotavljanje občutljivosti bakterij na antibiotik - postopek se imenuje ANTIBIOGRAM. </vt:lpstr>
      <vt:lpstr>KAKO NAREDIMO DIFUZIJSKI ANTIBIOGRAM? </vt:lpstr>
      <vt:lpstr>PowerPointova predstavitev</vt:lpstr>
      <vt:lpstr>Kaj predstavljajo puščice?  Na antibiotične diske napiši kratice za nekaj antibiotikov!</vt:lpstr>
      <vt:lpstr>KAKŠNE LASTNOSTI NAJ BI IMELI ANTIBIOTIKI? </vt:lpstr>
      <vt:lpstr>NEŽELENE POSLEDICE ZDRAVLJENJA Z ANTIBIOTIKI </vt:lpstr>
      <vt:lpstr>DRUGI KEMOTERAPEVTIKI </vt:lpstr>
      <vt:lpstr>v</vt:lpstr>
      <vt:lpstr>PROTIVIRUSNE SPOJINE  </vt:lpstr>
      <vt:lpstr>PowerPointova predstavitev</vt:lpstr>
      <vt:lpstr>PowerPointova predstavitev</vt:lpstr>
      <vt:lpstr>PowerPointova predstavitev</vt:lpstr>
      <vt:lpstr>PowerPointova predstavitev</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KEMOTERAPEVTIKI</dc:title>
  <dc:creator>Neva Rebolj</dc:creator>
  <cp:lastModifiedBy>Neva Rebolj</cp:lastModifiedBy>
  <cp:revision>63</cp:revision>
  <dcterms:created xsi:type="dcterms:W3CDTF">2023-06-14T06:23:50Z</dcterms:created>
  <dcterms:modified xsi:type="dcterms:W3CDTF">2025-11-03T14:25:01Z</dcterms:modified>
</cp:coreProperties>
</file>