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26FF2FA-4DC0-46EE-8395-91E6435C4E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LIMFATIČNI ORGANI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3C1801E-4FBD-4AD4-A4A5-82FBE379D7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70218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F59704-D5E6-4DBC-BABF-60C27F743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7D506D2-4714-417E-9F80-4D8A04260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Delimo jih na primarne in sekundarne. </a:t>
            </a:r>
          </a:p>
          <a:p>
            <a:endParaRPr lang="sl-SI" dirty="0"/>
          </a:p>
          <a:p>
            <a:r>
              <a:rPr lang="sl-SI" dirty="0"/>
              <a:t>Primarni so tisti, kjer imunsko zmožni limfociti nastajajo. </a:t>
            </a:r>
          </a:p>
          <a:p>
            <a:endParaRPr lang="sl-SI" dirty="0"/>
          </a:p>
          <a:p>
            <a:r>
              <a:rPr lang="sl-SI" dirty="0"/>
              <a:t>Sekundarni so tisti, kjer se razvija imunski odziv. Tu se limfociti srečajo z antigenom. 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98FB3464-222E-4888-8FFA-697252CD383A}"/>
              </a:ext>
            </a:extLst>
          </p:cNvPr>
          <p:cNvSpPr/>
          <p:nvPr/>
        </p:nvSpPr>
        <p:spPr>
          <a:xfrm>
            <a:off x="5418666" y="4685437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dirty="0"/>
              <a:t>Limfociti T so vrsta limfocitov in so pomembne celice imunske odpornosti. Gre za bele krvničke, ki poleg limfocitov B vršijo pridobljeno imunost. Kot vse krvne celice tudi limfociti T izvirajo iz kostnega mozga, od koder potujejo v priželjc, kjer dozorijo. Obstajajo različne podvrste limfocitov T, ki izvajajo različne naloge.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BD10A58-314D-4258-83CB-ED081FD09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1059" y="0"/>
            <a:ext cx="4711200" cy="356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048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A827F18-35F3-493F-90C1-375A6EF8C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Primarni limfatični organi: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D95D7F2-8EA7-43D4-9FF8-EDF55006DF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• Timus ali priželjc </a:t>
            </a:r>
          </a:p>
          <a:p>
            <a:endParaRPr lang="sl-SI" dirty="0"/>
          </a:p>
          <a:p>
            <a:r>
              <a:rPr lang="sl-SI" dirty="0"/>
              <a:t>Nezreli limfociti pridejo v priželjc, se tam burno razmnožujejo in dozorijo v imunsko zmožne limfocite T (T od timus). </a:t>
            </a:r>
          </a:p>
          <a:p>
            <a:r>
              <a:rPr lang="sl-SI" dirty="0"/>
              <a:t>Limfociti T imajo številne funkcije in so nosilci celične imunosti (to je nastanek različnih celic, ki uravnavajo imunski odziv). </a:t>
            </a:r>
          </a:p>
          <a:p>
            <a:r>
              <a:rPr lang="sl-SI" dirty="0"/>
              <a:t>Timus se razvija samo do pubertete, nato krni. Stari ljudje imajo le še krpice timusa. Kljub temu, da ga je malo, še vedno pošilja zrele limfocite v bezgavke in vranico.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19D012F-9DED-4E61-BBF1-E299134FD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217" y="484094"/>
            <a:ext cx="3967569" cy="191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11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8ECBC5A-7A48-4A7B-93FE-94CD34593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913529"/>
            <a:ext cx="8596668" cy="3127833"/>
          </a:xfrm>
        </p:spPr>
        <p:txBody>
          <a:bodyPr/>
          <a:lstStyle/>
          <a:p>
            <a:r>
              <a:rPr lang="sl-SI" dirty="0"/>
              <a:t>• Kostni mozeg in jetra </a:t>
            </a:r>
          </a:p>
          <a:p>
            <a:endParaRPr lang="sl-SI" dirty="0"/>
          </a:p>
          <a:p>
            <a:r>
              <a:rPr lang="sl-SI" dirty="0"/>
              <a:t>V kostnem mozgu nastajajo limfociti B, ki so odgovorni za protitelesno imunost, to je nastanek protiteles. Pred rojstvom pa limfociti B nastajajo v jetrih.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836BD95-6EE0-43CF-B1FB-27DC50BE5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742" y="9806"/>
            <a:ext cx="4489352" cy="2903723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2E520E98-7EB7-4F39-995F-4821E5D92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6894" y="118222"/>
            <a:ext cx="4327712" cy="357447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2B711A89-0DDB-42BF-AD4B-939E635B5A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117" r="48683"/>
          <a:stretch/>
        </p:blipFill>
        <p:spPr>
          <a:xfrm>
            <a:off x="9054353" y="3901328"/>
            <a:ext cx="2590800" cy="2838450"/>
          </a:xfrm>
          <a:prstGeom prst="rect">
            <a:avLst/>
          </a:prstGeom>
        </p:spPr>
      </p:pic>
      <p:sp>
        <p:nvSpPr>
          <p:cNvPr id="7" name="Pravokotnik 6">
            <a:extLst>
              <a:ext uri="{FF2B5EF4-FFF2-40B4-BE49-F238E27FC236}">
                <a16:creationId xmlns:a16="http://schemas.microsoft.com/office/drawing/2014/main" id="{830B30CA-EA0E-4C39-A7F0-D6E03F95C45F}"/>
              </a:ext>
            </a:extLst>
          </p:cNvPr>
          <p:cNvSpPr/>
          <p:nvPr/>
        </p:nvSpPr>
        <p:spPr>
          <a:xfrm>
            <a:off x="2241176" y="4693173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dirty="0"/>
              <a:t>Limfociti B so vrsta belih krvničk, ki omogočajo humoralni imunski odziv (medtem ko celični imunski odgovor vršijo limfociti T). Poglavitne naloge limfocitov B so proizvodnja protiteles proti antigenom, opravljanje vloge antigen predstavitvenih celic in pretvarjanje v spominske limfocite B. So bistvena komponenta pridobljene imunosti.</a:t>
            </a:r>
          </a:p>
        </p:txBody>
      </p:sp>
    </p:spTree>
    <p:extLst>
      <p:ext uri="{BB962C8B-B14F-4D97-AF65-F5344CB8AC3E}">
        <p14:creationId xmlns:p14="http://schemas.microsoft.com/office/powerpoint/2010/main" val="425467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503BB22-992A-421E-9A08-A0D2780AF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Sekundarni limfatični organi: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E3B983C-ECE1-43AE-B1B9-D9DF1C7DB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695" y="1270000"/>
            <a:ext cx="6610972" cy="3880773"/>
          </a:xfrm>
        </p:spPr>
        <p:txBody>
          <a:bodyPr/>
          <a:lstStyle/>
          <a:p>
            <a:r>
              <a:rPr lang="sl-SI" dirty="0"/>
              <a:t>Vranica in številne bezgavke predstavljajo sekundarne limfatične organe. Bezgavke so vstavljene v limfni ali mezgovni obtok, medtem, ko je vranica vstavljena v krvni obtok. </a:t>
            </a:r>
          </a:p>
          <a:p>
            <a:r>
              <a:rPr lang="sl-SI" dirty="0"/>
              <a:t>Bezgavke in vranica so učinkoviti filtri za antigene. V njih so številni makrofagi, ki prestrežejo antigene. Kjerkoli vdre antigen v telo mora skozi te filtre. Če vdre v tkivo ga prestrežejo bezgavke, če vdre v kri, ga prestreže vranica.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8F64B21-5CAF-473B-8323-BE6404199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0536" y="191340"/>
            <a:ext cx="4343400" cy="629602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722B367A-63A9-40BA-AD92-D8BC0200EF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60" t="3158" r="-1036" b="-3158"/>
          <a:stretch/>
        </p:blipFill>
        <p:spPr>
          <a:xfrm>
            <a:off x="3296463" y="3874434"/>
            <a:ext cx="2664759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712711"/>
      </p:ext>
    </p:extLst>
  </p:cSld>
  <p:clrMapOvr>
    <a:masterClrMapping/>
  </p:clrMapOvr>
</p:sld>
</file>

<file path=ppt/theme/theme1.xml><?xml version="1.0" encoding="utf-8"?>
<a:theme xmlns:a="http://schemas.openxmlformats.org/drawingml/2006/main" name="Gladko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</TotalTime>
  <Words>342</Words>
  <Application>Microsoft Office PowerPoint</Application>
  <PresentationFormat>Širokozaslonsko</PresentationFormat>
  <Paragraphs>20</Paragraphs>
  <Slides>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Gladko</vt:lpstr>
      <vt:lpstr>LIMFATIČNI ORGANI</vt:lpstr>
      <vt:lpstr>PowerPointova predstavitev</vt:lpstr>
      <vt:lpstr>Primarni limfatični organi:</vt:lpstr>
      <vt:lpstr>PowerPointova predstavitev</vt:lpstr>
      <vt:lpstr>Sekundarni limfatični organi: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LIMFATIČNI ORGANI</dc:title>
  <dc:creator>Neva Rebolj</dc:creator>
  <cp:lastModifiedBy>Neva Rebolj</cp:lastModifiedBy>
  <cp:revision>6</cp:revision>
  <dcterms:created xsi:type="dcterms:W3CDTF">2023-06-30T17:09:37Z</dcterms:created>
  <dcterms:modified xsi:type="dcterms:W3CDTF">2023-10-12T06:56:49Z</dcterms:modified>
</cp:coreProperties>
</file>