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88" r:id="rId22"/>
    <p:sldId id="276" r:id="rId23"/>
    <p:sldId id="277" r:id="rId24"/>
    <p:sldId id="289" r:id="rId25"/>
    <p:sldId id="278" r:id="rId26"/>
    <p:sldId id="279" r:id="rId27"/>
    <p:sldId id="287" r:id="rId28"/>
    <p:sldId id="280" r:id="rId29"/>
    <p:sldId id="286" r:id="rId30"/>
    <p:sldId id="281" r:id="rId31"/>
    <p:sldId id="282" r:id="rId32"/>
    <p:sldId id="28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IlZHyptUP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e4GLTiawrQ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B15E5F-4A93-4254-B3A3-14FFC55B87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/>
              <a:t>IMUNOLOGIJA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758F380-A76D-4B35-99F2-5749292EB2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1978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1028BB-2049-4646-9CC6-33688E7A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Dedni dejavniki naravne odpornosti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A4BE5ED-2CB9-459C-B52E-E4C90BF26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30358"/>
          </a:xfrm>
        </p:spPr>
        <p:txBody>
          <a:bodyPr>
            <a:normAutofit/>
          </a:bodyPr>
          <a:lstStyle/>
          <a:p>
            <a:r>
              <a:rPr lang="sl-SI" dirty="0"/>
              <a:t>Prirojena imunost se razlikuje po rasah, po vrstah in osebno. </a:t>
            </a:r>
          </a:p>
          <a:p>
            <a:endParaRPr lang="sl-SI" dirty="0"/>
          </a:p>
          <a:p>
            <a:r>
              <a:rPr lang="sl-SI" dirty="0"/>
              <a:t>Po rasah: na primer malarija poteka pri črncih v mnogo blažji obliki kot pri belcih, črna rasa je bolj občutljiva na tuberkulozo kot bela, belci pa bolj pogosto zbolevamo za gonorejo in davico. </a:t>
            </a:r>
          </a:p>
          <a:p>
            <a:endParaRPr lang="sl-SI" dirty="0"/>
          </a:p>
          <a:p>
            <a:r>
              <a:rPr lang="sl-SI" dirty="0"/>
              <a:t>Po vrstah: na primer ljudje smo zelo občutljivi na povzročitelje tifusa, ošpic, mrzlice, živali so za te povzročitelje neobčutljive – to je vrstni razloček. </a:t>
            </a:r>
          </a:p>
          <a:p>
            <a:endParaRPr lang="sl-SI" dirty="0"/>
          </a:p>
          <a:p>
            <a:r>
              <a:rPr lang="sl-SI" dirty="0"/>
              <a:t>Osebno: ne reagiramo vsi enako na istega povzročitelja. Nekateri so še posebno občutljivi.</a:t>
            </a:r>
          </a:p>
        </p:txBody>
      </p:sp>
    </p:spTree>
    <p:extLst>
      <p:ext uri="{BB962C8B-B14F-4D97-AF65-F5344CB8AC3E}">
        <p14:creationId xmlns:p14="http://schemas.microsoft.com/office/powerpoint/2010/main" val="33359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8BEAC1-1587-45AD-A7B1-D2F9C6E1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Kdo so tako imenovane rizične skupine? Naštej jih.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9F08BB7-7664-4BC5-B263-28A914D80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DFBE72-6A32-4779-AF90-D6F60C6D9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72"/>
            <a:ext cx="3067678" cy="218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00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17B52B-1CB6-4261-A5D5-AF6E65175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Anatomske in mehanske ovire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CE95C9A-0D96-42C8-A246-BFC5947B1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Tem prirojenim dejavnikom, s katerimi se organizem brani pred okužbami rečemo tudi fiziološke pregrade. </a:t>
            </a:r>
          </a:p>
        </p:txBody>
      </p:sp>
    </p:spTree>
    <p:extLst>
      <p:ext uri="{BB962C8B-B14F-4D97-AF65-F5344CB8AC3E}">
        <p14:creationId xmlns:p14="http://schemas.microsoft.com/office/powerpoint/2010/main" val="1072306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FE162C-A6AA-4B9C-A699-595782F01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695" y="48330"/>
            <a:ext cx="8610600" cy="1293028"/>
          </a:xfrm>
        </p:spPr>
        <p:txBody>
          <a:bodyPr/>
          <a:lstStyle/>
          <a:p>
            <a:r>
              <a:rPr lang="sl-SI" b="1" dirty="0"/>
              <a:t>Anatomske in mehanske ovire 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9137115-3672-418A-82BA-28C5EDCCE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" y="1264023"/>
            <a:ext cx="4701988" cy="5396753"/>
          </a:xfrm>
        </p:spPr>
        <p:txBody>
          <a:bodyPr>
            <a:normAutofit/>
          </a:bodyPr>
          <a:lstStyle/>
          <a:p>
            <a:r>
              <a:rPr lang="sl-SI" dirty="0"/>
              <a:t>Nepoškodovana koža, sluznice, ki so naravna prepreka proti vdoru mikroorganizmov v telo. </a:t>
            </a:r>
          </a:p>
          <a:p>
            <a:r>
              <a:rPr lang="sl-SI" dirty="0"/>
              <a:t>Preko kože lahko vdrejo le redki mikroorganizmi - lahko skozi znojnice, lojnice in lasne mešičke. </a:t>
            </a:r>
          </a:p>
          <a:p>
            <a:r>
              <a:rPr lang="sl-SI" dirty="0"/>
              <a:t>Loj in znoj neugodno vplivata na mikroorganizme.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D206CC9-FA07-4C81-97B1-938C70ACC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777" y="2382045"/>
            <a:ext cx="6772836" cy="333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5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623FEF-59FB-4582-91D9-178B6667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Anatomske in mehanske ovire 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720EBBC-50F2-4A85-BE1C-452B3C98E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/>
              <a:t>Sluznice prekriva tanka plast sluzi. Bakterije se nanjo zelo hitro prilepijo. V sluznici so fagociti - posebne celice, ki požirajo mikrobe. So dober obrambni mehanizem, ki ga onemogoči cigaretni dim, alkohol. 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22CC16C-3698-4A37-AF7D-B4F4B723F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98" y="3354463"/>
            <a:ext cx="4724809" cy="307112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12252FD-536D-4850-98B1-1CBDD1B25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461" y="3200854"/>
            <a:ext cx="4123858" cy="343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0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16AFA8-EE41-481C-9ED7-CAB390D8A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Anatomske in mehanske ovire 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211D3CF-8093-4ED3-A33C-C2F3FA61D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Najpogosteje vstopajo mikrobi v telo skozi prebavila in dihala. Fiziološka pregrada so tudi dlačice v nosu in migetalke na dihalni sluznici, ki odstranjujejo mikroorganizme skupaj s sluzjo. Pomaga refleks kihanja in kašlja.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C79A64D-E32D-48D5-B322-818414B02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4" y="3319434"/>
            <a:ext cx="4655199" cy="333769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369C9FF-A7FB-4955-A287-ACB434149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812" y="3429000"/>
            <a:ext cx="4655200" cy="30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667E57-35F1-4B8B-B187-AEB0DF85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Anatomske in mehanske ovire 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A7461B2-50F4-44B9-824E-47760B72E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Slina v ustni votlini izpira mikroorganizme.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12D024C-964E-4F03-9E95-B196AE979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777" y="1818697"/>
            <a:ext cx="4517075" cy="43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39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DD8849-7B98-4B5D-B877-235589CF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Anatomske in mehanske ovire 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5719205-90E5-4013-B02F-0CAA4E0D5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3913094" cy="4024125"/>
          </a:xfrm>
        </p:spPr>
        <p:txBody>
          <a:bodyPr/>
          <a:lstStyle/>
          <a:p>
            <a:r>
              <a:rPr lang="sl-SI" dirty="0"/>
              <a:t>Urin izpira sečnico in preprečuje vdiranje mikroorganizmov v sečni mehur. (Infekcije sečil so največkrat povezana z zastajanjem urina).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7ED1039-3A87-434F-B8D4-6EC83F4D7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248" y="1874902"/>
            <a:ext cx="4488392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4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387ACE-DD39-497E-88B9-4A726E53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Anatomske in mehanske ovire 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696E1FB-5465-43AB-8A38-B890024FE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Tudi normalna mikrobna populacija je pomemben obrambni mehanizem - upira se pritrditvi patogenih mikroorganizmov.</a:t>
            </a:r>
          </a:p>
        </p:txBody>
      </p:sp>
    </p:spTree>
    <p:extLst>
      <p:ext uri="{BB962C8B-B14F-4D97-AF65-F5344CB8AC3E}">
        <p14:creationId xmlns:p14="http://schemas.microsoft.com/office/powerpoint/2010/main" val="3400297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5AA124-55A0-46EC-ADFA-BED2B2AF0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Baktericidne snovi v tkivih in telesnih tekočinah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0FCC5A-31BC-4897-82C4-FC18AD122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 človeških solzah, pa tudi v slini, nosni sluznici, črevesnem soku je encim </a:t>
            </a:r>
            <a:r>
              <a:rPr lang="sl-SI" dirty="0" err="1"/>
              <a:t>lizocim</a:t>
            </a:r>
            <a:r>
              <a:rPr lang="sl-SI" dirty="0"/>
              <a:t>, ki razkroji bakterije (celično steno).  </a:t>
            </a:r>
          </a:p>
          <a:p>
            <a:r>
              <a:rPr lang="sl-SI" dirty="0"/>
              <a:t>V želodcu HCl deluje baktericidno.</a:t>
            </a:r>
          </a:p>
        </p:txBody>
      </p:sp>
    </p:spTree>
    <p:extLst>
      <p:ext uri="{BB962C8B-B14F-4D97-AF65-F5344CB8AC3E}">
        <p14:creationId xmlns:p14="http://schemas.microsoft.com/office/powerpoint/2010/main" val="181192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D01DE6-7106-4D9D-8B59-BD0653D00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MIKROBNE POPULACIJE PRI ČLOVEKU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D030B70-C2DA-4297-B28F-B6BD9E87B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Mikroorganizme, ki živijo na človeškem telesu, na koži, sluznici imenujemo normalna mikrobna populacije ali stalna mikrobna flora oziroma </a:t>
            </a:r>
            <a:r>
              <a:rPr lang="sl-SI" dirty="0" err="1"/>
              <a:t>mikrobiota</a:t>
            </a:r>
            <a:r>
              <a:rPr lang="sl-SI" dirty="0"/>
              <a:t>.</a:t>
            </a:r>
          </a:p>
          <a:p>
            <a:endParaRPr lang="sl-SI" dirty="0"/>
          </a:p>
          <a:p>
            <a:r>
              <a:rPr lang="sl-SI" dirty="0"/>
              <a:t>NASELITEV ALI KOLONIZACIJA je naselitev mikrobov na telesnih površinah, brez vidnih sprememb in reakcij s strani gostitelja.</a:t>
            </a:r>
          </a:p>
          <a:p>
            <a:endParaRPr lang="sl-SI" dirty="0"/>
          </a:p>
          <a:p>
            <a:r>
              <a:rPr lang="sl-SI" dirty="0"/>
              <a:t>INFEKCIJA ALI OKUŽBA je proces, ko mikrob vstopi v gostitelja, se v njem razširi in razmnožuje.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281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89C3CC-EFB4-4B12-9392-3BAF2685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Fagocitoza mikrobov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FA40DA2-CD9C-4642-8F8F-0EC0DEDAD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Celice, ki sodelujejo pri naravni odpornosti so FAGOCITI ali celice požiralke. Imajo sposobnost fagocitoze - požiranje tujkov in mikroorganizmov. Fagocitirane snovi tudi razgradijo. Najbolj intenzivno fagocitozo vršijo predvsem monociti, nevtrofilci in tkivni makrofagi.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2893D57-EA03-486A-9B24-B71A56A74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284" y="3567952"/>
            <a:ext cx="4084861" cy="288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0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495B65-9430-47D5-A26F-EBAE8FAA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2DB72A9-FD24-4916-9EEE-2823ED32F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5" y="215382"/>
            <a:ext cx="5934635" cy="3958355"/>
          </a:xfrm>
          <a:prstGeom prst="rect">
            <a:avLst/>
          </a:prstGeom>
        </p:spPr>
      </p:pic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4614ABF-F225-49A9-9026-BE6D659EF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02940" y="215382"/>
            <a:ext cx="6266329" cy="3227159"/>
          </a:xfrm>
          <a:prstGeom prst="rect">
            <a:avLst/>
          </a:prstGeom>
        </p:spPr>
      </p:pic>
      <p:pic>
        <p:nvPicPr>
          <p:cNvPr id="6" name="Picture 6" descr="NEVTROFILCI so splošna obrambna moč ZAPER terapija dr. Clark tudi uničuje parazite">
            <a:extLst>
              <a:ext uri="{FF2B5EF4-FFF2-40B4-BE49-F238E27FC236}">
                <a16:creationId xmlns:a16="http://schemas.microsoft.com/office/drawing/2014/main" id="{86B28DDA-28EB-4C75-89EE-BBAF40CB5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3991532"/>
            <a:ext cx="6113929" cy="278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EVTROFILCI so obrambni LEVKOCITI imunske celice POŽIRALKE mikrobov, Zapper Zaper Zaperino dr. Clark uničuje parazite ALKIVITA Tesla-Zaper-Geo">
            <a:extLst>
              <a:ext uri="{FF2B5EF4-FFF2-40B4-BE49-F238E27FC236}">
                <a16:creationId xmlns:a16="http://schemas.microsoft.com/office/drawing/2014/main" id="{32178453-3BCC-43B4-9994-81141097F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559" y="4011330"/>
            <a:ext cx="4018828" cy="284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79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D6C8F3-DA31-4AFF-9697-403F4EABE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/>
              <a:t>Kako razdelimo levkocite? Poskušaj jih prepoznati na sliki! 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D195BBAE-6740-47F0-ACCE-1EB2EC573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193925"/>
            <a:ext cx="0" cy="402431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FB3F942-067C-4094-B4F6-120C9B58D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72"/>
            <a:ext cx="3067678" cy="218738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1B2D311-DC18-495D-81B9-669E117D2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061" y="2057401"/>
            <a:ext cx="6652253" cy="4691789"/>
          </a:xfrm>
          <a:prstGeom prst="rect">
            <a:avLst/>
          </a:prstGeom>
        </p:spPr>
      </p:pic>
      <p:pic>
        <p:nvPicPr>
          <p:cNvPr id="1026" name="Picture 2" descr="https://lek.si/media/witlof/images/2020/11/09/08/37/34/podvrste-limfocitov.png">
            <a:extLst>
              <a:ext uri="{FF2B5EF4-FFF2-40B4-BE49-F238E27FC236}">
                <a16:creationId xmlns:a16="http://schemas.microsoft.com/office/drawing/2014/main" id="{44F3AF8B-758E-4D5F-9C2C-382888970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709" y="1995820"/>
            <a:ext cx="6550955" cy="481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52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89A97A-B52B-4B94-8A69-A866AB596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Naravne celice ubijalke – celice NK (</a:t>
            </a:r>
            <a:r>
              <a:rPr lang="sl-SI" b="1" dirty="0" err="1"/>
              <a:t>natural</a:t>
            </a:r>
            <a:r>
              <a:rPr lang="sl-SI" b="1" dirty="0"/>
              <a:t> </a:t>
            </a:r>
            <a:r>
              <a:rPr lang="sl-SI" b="1" dirty="0" err="1"/>
              <a:t>killer</a:t>
            </a:r>
            <a:r>
              <a:rPr lang="sl-SI" b="1" dirty="0"/>
              <a:t> </a:t>
            </a:r>
            <a:r>
              <a:rPr lang="sl-SI" b="1" dirty="0" err="1"/>
              <a:t>cell</a:t>
            </a:r>
            <a:r>
              <a:rPr lang="sl-SI" b="1" dirty="0"/>
              <a:t>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95F0396-0A00-45D3-9D6F-633447841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Naravne celice ubijalke so sposobne prepoznati z virusi okužene celice in jih uničiti. Izločajo strupene molekule, ki povzročijo smrt okužene celice. Spoznajo in uničujejo lahko tudi rakave celice</a:t>
            </a:r>
          </a:p>
          <a:p>
            <a:endParaRPr lang="sl-SI" dirty="0"/>
          </a:p>
          <a:p>
            <a:r>
              <a:rPr lang="sl-SI" dirty="0"/>
              <a:t>Kako delujejo NK? Zdrave celice od obolelih ločijo na osnovi posebnih beljakovin v njihovi </a:t>
            </a:r>
            <a:r>
              <a:rPr lang="sl-SI" dirty="0" err="1"/>
              <a:t>plazmalemi</a:t>
            </a:r>
            <a:r>
              <a:rPr lang="sl-SI" dirty="0"/>
              <a:t>. Vse zdrave telesne celice imajo na svoji površini beljakovino poglavitni kompleks tkivne skladnosti (angl. major </a:t>
            </a:r>
            <a:r>
              <a:rPr lang="sl-SI" dirty="0" err="1"/>
              <a:t>histocompatibility</a:t>
            </a:r>
            <a:r>
              <a:rPr lang="sl-SI" dirty="0"/>
              <a:t> </a:t>
            </a:r>
            <a:r>
              <a:rPr lang="sl-SI" dirty="0" err="1"/>
              <a:t>complex</a:t>
            </a:r>
            <a:r>
              <a:rPr lang="sl-SI" dirty="0"/>
              <a:t> = MHC) Ob virusni okužbi, ali če postanejo celice rakave se te beljakovine prenehajo izražati. Naravne celice ubijalke, ki krožijo po telesu se povežejo s takimi celicami, sprostijo kemične snovi in povzročijo smrt celice. </a:t>
            </a:r>
          </a:p>
        </p:txBody>
      </p:sp>
    </p:spTree>
    <p:extLst>
      <p:ext uri="{BB962C8B-B14F-4D97-AF65-F5344CB8AC3E}">
        <p14:creationId xmlns:p14="http://schemas.microsoft.com/office/powerpoint/2010/main" val="2483369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B42FCC-F281-4F03-AA3D-02802EFE0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6FC7EC9-3CC9-42F6-B68F-257B3629D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89AE216-94E8-4814-8176-261161275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068"/>
            <a:ext cx="8533326" cy="479527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1FD7E5B-9EC1-4CA9-8C08-F0B83C5C1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808" y="3106271"/>
            <a:ext cx="5723036" cy="333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0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31D97D-4360-4057-99E8-C8FA2500D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88259"/>
            <a:ext cx="8610600" cy="1869142"/>
          </a:xfrm>
        </p:spPr>
        <p:txBody>
          <a:bodyPr/>
          <a:lstStyle/>
          <a:p>
            <a:r>
              <a:rPr lang="sl-SI" b="1" dirty="0"/>
              <a:t>Vnetje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6B3306A-088E-4955-9863-53EA6E613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64855"/>
            <a:ext cx="10820400" cy="4024125"/>
          </a:xfrm>
        </p:spPr>
        <p:txBody>
          <a:bodyPr/>
          <a:lstStyle/>
          <a:p>
            <a:r>
              <a:rPr lang="sl-SI" dirty="0"/>
              <a:t>Telo se odzove na napad mikroorganizmov z vnetjem. Vnetje je odziv tkiva na kakršnokoli okvaro. Ob poškodbi ali okužbi se prizadeto področje telesa vname, postane oteklo, boleče, rdeče in toplo. </a:t>
            </a:r>
          </a:p>
          <a:p>
            <a:r>
              <a:rPr lang="sl-SI" dirty="0"/>
              <a:t>Znaki vnetja: vročina, rdečina, nabrekanje tega dela, bolečina.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84E9F5D-4AB6-42A7-B620-05532BE06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783" y="3043184"/>
            <a:ext cx="4895851" cy="362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6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132D97-5136-418F-970E-8294BB4C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Pojasni znake vnetja. Zakaj pride do:</a:t>
            </a:r>
            <a:endParaRPr lang="sl-SI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2BAFF5A-77D8-4BE2-9D65-C39D147D1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  <a:p>
            <a:r>
              <a:rPr lang="sl-SI" dirty="0"/>
              <a:t>Vročine – </a:t>
            </a:r>
          </a:p>
          <a:p>
            <a:r>
              <a:rPr lang="sl-SI" dirty="0"/>
              <a:t>Rdečine –</a:t>
            </a:r>
          </a:p>
          <a:p>
            <a:r>
              <a:rPr lang="sl-SI" dirty="0"/>
              <a:t>Otekline – </a:t>
            </a:r>
          </a:p>
          <a:p>
            <a:r>
              <a:rPr lang="sl-SI" dirty="0"/>
              <a:t>Bolečine –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1C0E0B8-F5B2-426C-9723-6A9330F48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72"/>
            <a:ext cx="3067678" cy="218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23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132D97-5136-418F-970E-8294BB4C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Pojasni znake vnetja. Zakaj pride do:</a:t>
            </a:r>
            <a:endParaRPr lang="sl-SI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2BAFF5A-77D8-4BE2-9D65-C39D147D1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  <a:p>
            <a:r>
              <a:rPr lang="sl-SI" dirty="0"/>
              <a:t>Vročine – odziv telesa na vstop patogenih mikroorganizmov</a:t>
            </a:r>
          </a:p>
          <a:p>
            <a:r>
              <a:rPr lang="sl-SI" dirty="0"/>
              <a:t>Rdečine – po poškodbi tkiva se žile razširijo in zato se poveča pretok krvi v prizadeto območje</a:t>
            </a:r>
          </a:p>
          <a:p>
            <a:r>
              <a:rPr lang="sl-SI" dirty="0"/>
              <a:t>Otekline – prepustnost žilja se poveča, plazma z nevtrofilci začne iztekati</a:t>
            </a:r>
          </a:p>
          <a:p>
            <a:r>
              <a:rPr lang="sl-SI" dirty="0"/>
              <a:t>Bolečine – dražljaj sproži odgovor živčnega sistema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1C0E0B8-F5B2-426C-9723-6A9330F48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72"/>
            <a:ext cx="3067678" cy="2187388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3FF885D2-C528-4505-9D68-A50B0E9349E4}"/>
              </a:ext>
            </a:extLst>
          </p:cNvPr>
          <p:cNvSpPr/>
          <p:nvPr/>
        </p:nvSpPr>
        <p:spPr>
          <a:xfrm>
            <a:off x="3067678" y="5646876"/>
            <a:ext cx="5827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3"/>
              </a:rPr>
              <a:t>https://www.youtube.com/watch?v=gIlZHyptUPM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935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AF37E7-B8AC-4DD1-9E75-543B22E52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1269" y="280278"/>
            <a:ext cx="2550459" cy="544474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Vnetje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FBF1BB1-78D5-4A0E-8C26-3CD532389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24752"/>
            <a:ext cx="10820400" cy="5952566"/>
          </a:xfrm>
        </p:spPr>
        <p:txBody>
          <a:bodyPr>
            <a:normAutofit lnSpcReduction="10000"/>
          </a:bodyPr>
          <a:lstStyle/>
          <a:p>
            <a:r>
              <a:rPr lang="sl-SI" dirty="0"/>
              <a:t>Ne glede na vzrok tkivne okvare, ji sledi sosledje reakcij, ki na mestu okvare močno okrepijo obrambno zmožnost tkiva:</a:t>
            </a:r>
          </a:p>
          <a:p>
            <a:pPr marL="0" indent="0">
              <a:buNone/>
            </a:pPr>
            <a:r>
              <a:rPr lang="sl-SI" dirty="0"/>
              <a:t>- poveča se prekrvavljenost tkiva,</a:t>
            </a:r>
          </a:p>
          <a:p>
            <a:pPr marL="0" indent="0">
              <a:buNone/>
            </a:pPr>
            <a:r>
              <a:rPr lang="sl-SI" dirty="0"/>
              <a:t>- poveča se prepustnost kapilar (omogoči prehod zaščitnih makromolekul (proteinov, protiteles) iz žil v tkivo,</a:t>
            </a:r>
          </a:p>
          <a:p>
            <a:pPr marL="0" indent="0">
              <a:buNone/>
            </a:pPr>
            <a:r>
              <a:rPr lang="sl-SI" dirty="0"/>
              <a:t>- kopičenje obrambnih celic in njihova aktivacija.</a:t>
            </a:r>
          </a:p>
          <a:p>
            <a:r>
              <a:rPr lang="sl-SI" dirty="0"/>
              <a:t>Vnetno reakcijo povzročajo signalne molekule, ki se sprostijo v tkivu v okolici poškodovanega mesta.</a:t>
            </a:r>
          </a:p>
          <a:p>
            <a:r>
              <a:rPr lang="sl-SI" dirty="0"/>
              <a:t>Ena od teh signalnih molekul je HISTAMIN, nakopičen v </a:t>
            </a:r>
            <a:r>
              <a:rPr lang="sl-SI" dirty="0" err="1"/>
              <a:t>mastocitih</a:t>
            </a:r>
            <a:r>
              <a:rPr lang="sl-SI" dirty="0"/>
              <a:t>, posebnih celicah vezivnega tkiva, ki shranjujejo različne signalne snovi. Povzroča </a:t>
            </a:r>
            <a:r>
              <a:rPr lang="sl-SI" dirty="0" err="1"/>
              <a:t>vazodilatacijo</a:t>
            </a:r>
            <a:r>
              <a:rPr lang="sl-SI" dirty="0"/>
              <a:t> in poveča prepustnost ožilja.</a:t>
            </a:r>
          </a:p>
          <a:p>
            <a:r>
              <a:rPr lang="sl-SI" dirty="0"/>
              <a:t>Zaradi otekline so poškodovane drobne žilice, iz katerih izteka krvna plazma in fagociti.</a:t>
            </a:r>
          </a:p>
          <a:p>
            <a:r>
              <a:rPr lang="sl-SI" dirty="0"/>
              <a:t>Levkociti prično potovati proti mestu vnetja in fagocitirajo mikrobe.</a:t>
            </a:r>
          </a:p>
          <a:p>
            <a:r>
              <a:rPr lang="sl-SI" dirty="0"/>
              <a:t>Makrofagi odstranijo ostanke celic in umirijo vnetje.</a:t>
            </a:r>
          </a:p>
          <a:p>
            <a:r>
              <a:rPr lang="sl-SI" dirty="0"/>
              <a:t>Fibrinska mreža zamaši limfne žile in omeji širjenje vnetja.</a:t>
            </a:r>
          </a:p>
        </p:txBody>
      </p:sp>
    </p:spTree>
    <p:extLst>
      <p:ext uri="{BB962C8B-B14F-4D97-AF65-F5344CB8AC3E}">
        <p14:creationId xmlns:p14="http://schemas.microsoft.com/office/powerpoint/2010/main" val="343095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93220B-C855-49A2-A634-5F729A8BF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9296400" cy="1293028"/>
          </a:xfrm>
        </p:spPr>
        <p:txBody>
          <a:bodyPr/>
          <a:lstStyle/>
          <a:p>
            <a:r>
              <a:rPr lang="sl-SI" b="1" dirty="0"/>
              <a:t>Vnetje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0A98B76-1ECB-4227-A66E-53A5BE1C7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E53613D-0F45-4F4C-9E23-4265BB815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26" y="-1"/>
            <a:ext cx="9220200" cy="3276600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21A730E1-E7F6-44D3-BD87-CE7D71C912C7}"/>
              </a:ext>
            </a:extLst>
          </p:cNvPr>
          <p:cNvSpPr/>
          <p:nvPr/>
        </p:nvSpPr>
        <p:spPr>
          <a:xfrm>
            <a:off x="1073523" y="3581401"/>
            <a:ext cx="3247465" cy="3133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 </a:t>
            </a:r>
            <a:r>
              <a:rPr lang="sl-SI" b="1" dirty="0">
                <a:solidFill>
                  <a:schemeClr val="tx1"/>
                </a:solidFill>
              </a:rPr>
              <a:t>Na poškodovanem mestu aktivirani makrofagi in </a:t>
            </a:r>
            <a:r>
              <a:rPr lang="sl-SI" b="1" dirty="0" err="1">
                <a:solidFill>
                  <a:schemeClr val="tx1"/>
                </a:solidFill>
              </a:rPr>
              <a:t>mastociti</a:t>
            </a:r>
            <a:endParaRPr lang="sl-SI" b="1" dirty="0">
              <a:solidFill>
                <a:schemeClr val="tx1"/>
              </a:solidFill>
            </a:endParaRPr>
          </a:p>
          <a:p>
            <a:pPr algn="ctr"/>
            <a:r>
              <a:rPr lang="sl-SI" b="1" dirty="0">
                <a:solidFill>
                  <a:schemeClr val="tx1"/>
                </a:solidFill>
              </a:rPr>
              <a:t> izločijo signalne snovi, ki delujejo na kapilare.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560120A1-C657-4184-82B5-C2AD5F1000DB}"/>
              </a:ext>
            </a:extLst>
          </p:cNvPr>
          <p:cNvSpPr/>
          <p:nvPr/>
        </p:nvSpPr>
        <p:spPr>
          <a:xfrm>
            <a:off x="4616824" y="3581401"/>
            <a:ext cx="3247465" cy="3133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Kapilare se razširijo in njihova stena postane bolj propustna. Nabiranje tekočine, ki se izceja iz kapilar povzroča otekanje. Signalne molekule privabljajo dodatne fagocite (nevtrofilce, makrofage).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7F79737F-DD86-4762-ADF7-B557ECD29ED7}"/>
              </a:ext>
            </a:extLst>
          </p:cNvPr>
          <p:cNvSpPr/>
          <p:nvPr/>
        </p:nvSpPr>
        <p:spPr>
          <a:xfrm>
            <a:off x="8160125" y="3581401"/>
            <a:ext cx="2884393" cy="3133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Fagociti prebavijo patogene in ostanke odmrlih celic, rana se zaceli.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C4781C8B-7AEA-4617-91BA-FE7AAC1E194A}"/>
              </a:ext>
            </a:extLst>
          </p:cNvPr>
          <p:cNvSpPr/>
          <p:nvPr/>
        </p:nvSpPr>
        <p:spPr>
          <a:xfrm>
            <a:off x="8677835" y="2342928"/>
            <a:ext cx="1545291" cy="2658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Fagocitoza 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D6A75A12-792C-4573-9EC8-22FA53932BD1}"/>
              </a:ext>
            </a:extLst>
          </p:cNvPr>
          <p:cNvSpPr/>
          <p:nvPr/>
        </p:nvSpPr>
        <p:spPr>
          <a:xfrm>
            <a:off x="6669741" y="1698680"/>
            <a:ext cx="1326777" cy="3587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Tekočina</a:t>
            </a: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34494AFB-4339-46FF-A387-E667682B03BA}"/>
              </a:ext>
            </a:extLst>
          </p:cNvPr>
          <p:cNvSpPr/>
          <p:nvPr/>
        </p:nvSpPr>
        <p:spPr>
          <a:xfrm>
            <a:off x="3477186" y="80808"/>
            <a:ext cx="932329" cy="2868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Trska </a:t>
            </a: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DE89FD1B-1F69-4D11-B371-ED7C08925CF8}"/>
              </a:ext>
            </a:extLst>
          </p:cNvPr>
          <p:cNvSpPr/>
          <p:nvPr/>
        </p:nvSpPr>
        <p:spPr>
          <a:xfrm>
            <a:off x="3259792" y="1465084"/>
            <a:ext cx="1416424" cy="358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Makrofag</a:t>
            </a:r>
            <a:r>
              <a:rPr lang="sl-SI" dirty="0"/>
              <a:t> </a:t>
            </a: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89091003-1F85-4165-8580-485424C7B978}"/>
              </a:ext>
            </a:extLst>
          </p:cNvPr>
          <p:cNvSpPr/>
          <p:nvPr/>
        </p:nvSpPr>
        <p:spPr>
          <a:xfrm>
            <a:off x="923367" y="71718"/>
            <a:ext cx="1228164" cy="295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Patogeni </a:t>
            </a: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2B9F72AA-2ED8-419F-9090-DE9C14747813}"/>
              </a:ext>
            </a:extLst>
          </p:cNvPr>
          <p:cNvSpPr/>
          <p:nvPr/>
        </p:nvSpPr>
        <p:spPr>
          <a:xfrm>
            <a:off x="3477186" y="2266278"/>
            <a:ext cx="1139638" cy="2868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Kapilara</a:t>
            </a:r>
            <a:r>
              <a:rPr lang="sl-SI" dirty="0"/>
              <a:t> </a:t>
            </a:r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A93B27A6-9A90-4BD4-A26E-154D3CBBC152}"/>
              </a:ext>
            </a:extLst>
          </p:cNvPr>
          <p:cNvSpPr/>
          <p:nvPr/>
        </p:nvSpPr>
        <p:spPr>
          <a:xfrm>
            <a:off x="2022098" y="1490257"/>
            <a:ext cx="1241055" cy="6613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Signalne molekule</a:t>
            </a: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37D604AE-0C97-4CCF-A703-D63FAD1ABA92}"/>
              </a:ext>
            </a:extLst>
          </p:cNvPr>
          <p:cNvSpPr/>
          <p:nvPr/>
        </p:nvSpPr>
        <p:spPr>
          <a:xfrm>
            <a:off x="762557" y="1867224"/>
            <a:ext cx="1228165" cy="2959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err="1">
                <a:solidFill>
                  <a:schemeClr val="tx1"/>
                </a:solidFill>
              </a:rPr>
              <a:t>Mastocit</a:t>
            </a:r>
            <a:r>
              <a:rPr lang="sl-SI" dirty="0"/>
              <a:t> </a:t>
            </a:r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0192F0E6-1F20-458B-837D-AE718745FC12}"/>
              </a:ext>
            </a:extLst>
          </p:cNvPr>
          <p:cNvSpPr/>
          <p:nvPr/>
        </p:nvSpPr>
        <p:spPr>
          <a:xfrm>
            <a:off x="2642625" y="3000890"/>
            <a:ext cx="1479177" cy="2868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Fagocit</a:t>
            </a:r>
            <a:r>
              <a:rPr lang="sl-SI" dirty="0"/>
              <a:t> </a:t>
            </a: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D73340FA-A3E1-4347-9959-4BC786022065}"/>
              </a:ext>
            </a:extLst>
          </p:cNvPr>
          <p:cNvSpPr/>
          <p:nvPr/>
        </p:nvSpPr>
        <p:spPr>
          <a:xfrm>
            <a:off x="971550" y="3012051"/>
            <a:ext cx="1619250" cy="2645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Eritrociti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976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40B3D37-A73C-4324-A907-297FE669A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07460"/>
            <a:ext cx="10820400" cy="4811226"/>
          </a:xfrm>
        </p:spPr>
        <p:txBody>
          <a:bodyPr>
            <a:normAutofit/>
          </a:bodyPr>
          <a:lstStyle/>
          <a:p>
            <a:r>
              <a:rPr lang="sl-SI" dirty="0"/>
              <a:t>SPREMEMBE v delovanju organizma, ki so posledice okužbe imenujemo BOLEZEN. </a:t>
            </a:r>
          </a:p>
          <a:p>
            <a:endParaRPr lang="sl-SI" dirty="0"/>
          </a:p>
          <a:p>
            <a:r>
              <a:rPr lang="sl-SI" dirty="0"/>
              <a:t>Bolezen je odvisna od:</a:t>
            </a:r>
          </a:p>
          <a:p>
            <a:pPr>
              <a:buFontTx/>
              <a:buChar char="-"/>
            </a:pPr>
            <a:r>
              <a:rPr lang="sl-SI" dirty="0"/>
              <a:t>virulence mikroorganizma = stopnja patogenosti, sposobnost poškodovati gostitelja, ga umoriti. Virulenca je odvisna od mnogih vplivov, med katerimi sta najpomembnejša invazivnost in </a:t>
            </a:r>
            <a:r>
              <a:rPr lang="sl-SI" dirty="0" err="1"/>
              <a:t>toksigenost</a:t>
            </a:r>
            <a:r>
              <a:rPr lang="sl-SI" dirty="0"/>
              <a:t> (nekateri so izrazito invazivni </a:t>
            </a:r>
            <a:r>
              <a:rPr lang="sl-SI" dirty="0" err="1"/>
              <a:t>naprimer</a:t>
            </a:r>
            <a:r>
              <a:rPr lang="sl-SI" dirty="0"/>
              <a:t> bacil tifusa, drugi pa močno </a:t>
            </a:r>
            <a:r>
              <a:rPr lang="sl-SI" dirty="0" err="1"/>
              <a:t>toksigeni</a:t>
            </a:r>
            <a:r>
              <a:rPr lang="sl-SI" dirty="0"/>
              <a:t> </a:t>
            </a:r>
            <a:r>
              <a:rPr lang="sl-SI" dirty="0" err="1"/>
              <a:t>naprimer</a:t>
            </a:r>
            <a:r>
              <a:rPr lang="sl-SI" dirty="0"/>
              <a:t> povzročitelj tetanusa)</a:t>
            </a:r>
          </a:p>
          <a:p>
            <a:pPr>
              <a:buFontTx/>
              <a:buChar char="-"/>
            </a:pPr>
            <a:endParaRPr lang="sl-SI" dirty="0"/>
          </a:p>
          <a:p>
            <a:pPr marL="0" indent="0">
              <a:buNone/>
            </a:pPr>
            <a:r>
              <a:rPr lang="sl-SI" dirty="0"/>
              <a:t>- odpornosti gostitelja.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4569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F14C19-04A2-4DC6-8D44-A41AB5A05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PRIDOBLJENA (SPECIFIČNA) ODPORNOST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0B173D6-AF18-44BD-8E78-CDA3EE8FD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93111"/>
          </a:xfrm>
        </p:spPr>
        <p:txBody>
          <a:bodyPr>
            <a:normAutofit lnSpcReduction="10000"/>
          </a:bodyPr>
          <a:lstStyle/>
          <a:p>
            <a:r>
              <a:rPr lang="sl-SI" dirty="0"/>
              <a:t>Je pridobljena proti specifičnemu (določenemu, enemu) mikroorganizmu.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Aktivna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Aktivno pridobljena imunost pomeni, da protitelesa izdelamo sami</a:t>
            </a:r>
          </a:p>
        </p:txBody>
      </p:sp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145AEDCB-8B68-427D-96F0-D5C2CEB29E35}"/>
              </a:ext>
            </a:extLst>
          </p:cNvPr>
          <p:cNvCxnSpPr/>
          <p:nvPr/>
        </p:nvCxnSpPr>
        <p:spPr>
          <a:xfrm flipV="1">
            <a:off x="2151529" y="4016188"/>
            <a:ext cx="1317812" cy="46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E36453BD-BB20-41E5-95D6-40C87278D53B}"/>
              </a:ext>
            </a:extLst>
          </p:cNvPr>
          <p:cNvCxnSpPr>
            <a:cxnSpLocks/>
          </p:cNvCxnSpPr>
          <p:nvPr/>
        </p:nvCxnSpPr>
        <p:spPr>
          <a:xfrm>
            <a:off x="2151529" y="4715436"/>
            <a:ext cx="1317812" cy="537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avokotnik 9">
            <a:extLst>
              <a:ext uri="{FF2B5EF4-FFF2-40B4-BE49-F238E27FC236}">
                <a16:creationId xmlns:a16="http://schemas.microsoft.com/office/drawing/2014/main" id="{D3FBAEDA-94CE-485B-A5B9-8F71ECF802EB}"/>
              </a:ext>
            </a:extLst>
          </p:cNvPr>
          <p:cNvSpPr/>
          <p:nvPr/>
        </p:nvSpPr>
        <p:spPr>
          <a:xfrm>
            <a:off x="3639671" y="3534269"/>
            <a:ext cx="3603812" cy="681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/>
              <a:t>stik ali infekcija </a:t>
            </a: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6E3A410E-629D-4497-8C25-FC19782F0F8C}"/>
              </a:ext>
            </a:extLst>
          </p:cNvPr>
          <p:cNvSpPr/>
          <p:nvPr/>
        </p:nvSpPr>
        <p:spPr>
          <a:xfrm>
            <a:off x="3639671" y="4984377"/>
            <a:ext cx="3603812" cy="681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/>
              <a:t>cepljenje (vakcinacija)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C70DDE3-7163-4B64-BBC9-700DEE32D39F}"/>
              </a:ext>
            </a:extLst>
          </p:cNvPr>
          <p:cNvSpPr/>
          <p:nvPr/>
        </p:nvSpPr>
        <p:spPr>
          <a:xfrm>
            <a:off x="2895600" y="5665695"/>
            <a:ext cx="5931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2"/>
              </a:rPr>
              <a:t>https://www.youtube.com/watch?v=Be4GLTiawrQ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0165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010574-EB6C-4132-B4F2-FB757C57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PRIDOBLJENA (SPECIFIČNA) ODPORNOST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92041B1-8913-45F3-B990-B91C10CB6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4751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Pasivna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Pasivno pridobljena imunost pomeni, da nam protitelesa izdela nekdo drug. </a:t>
            </a:r>
          </a:p>
        </p:txBody>
      </p:sp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E6E3BEA3-B16B-4FF7-9D22-B1BACA4BB043}"/>
              </a:ext>
            </a:extLst>
          </p:cNvPr>
          <p:cNvCxnSpPr/>
          <p:nvPr/>
        </p:nvCxnSpPr>
        <p:spPr>
          <a:xfrm flipV="1">
            <a:off x="1972234" y="3563471"/>
            <a:ext cx="1649506" cy="564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7FFA0C00-DA34-48C9-990D-06E78667AEB7}"/>
              </a:ext>
            </a:extLst>
          </p:cNvPr>
          <p:cNvCxnSpPr>
            <a:cxnSpLocks/>
          </p:cNvCxnSpPr>
          <p:nvPr/>
        </p:nvCxnSpPr>
        <p:spPr>
          <a:xfrm>
            <a:off x="1972234" y="4294991"/>
            <a:ext cx="1586753" cy="497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avokotnik 8">
            <a:extLst>
              <a:ext uri="{FF2B5EF4-FFF2-40B4-BE49-F238E27FC236}">
                <a16:creationId xmlns:a16="http://schemas.microsoft.com/office/drawing/2014/main" id="{A384F5AA-DFD1-4431-9202-719252354FFC}"/>
              </a:ext>
            </a:extLst>
          </p:cNvPr>
          <p:cNvSpPr/>
          <p:nvPr/>
        </p:nvSpPr>
        <p:spPr>
          <a:xfrm>
            <a:off x="3872752" y="2774031"/>
            <a:ext cx="2689411" cy="1152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/>
              <a:t>materina protitelesa se prenesejo skozi placento ali mlekom 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E05AEC24-CDDE-437B-AAB5-D97C7B10A5AB}"/>
              </a:ext>
            </a:extLst>
          </p:cNvPr>
          <p:cNvSpPr/>
          <p:nvPr/>
        </p:nvSpPr>
        <p:spPr>
          <a:xfrm>
            <a:off x="3872753" y="4352813"/>
            <a:ext cx="2689411" cy="879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/>
              <a:t>vbrizganje imunskega seruma (protiteles) </a:t>
            </a:r>
          </a:p>
        </p:txBody>
      </p:sp>
    </p:spTree>
    <p:extLst>
      <p:ext uri="{BB962C8B-B14F-4D97-AF65-F5344CB8AC3E}">
        <p14:creationId xmlns:p14="http://schemas.microsoft.com/office/powerpoint/2010/main" val="1698969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3F8228-40B0-4E4D-842F-CC0D154C5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678" y="737479"/>
            <a:ext cx="8891240" cy="1736780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Razmisli, v čem je razlika med cepljenjem in vbrizganjem imunskega seruma. Navedi primere za oba načina pridobivanja odpornosti</a:t>
            </a:r>
            <a:r>
              <a:rPr lang="sl-SI" dirty="0"/>
              <a:t>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61C84FC-576B-4A9E-A6C0-BBD0D42ED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924868"/>
            <a:ext cx="10820400" cy="3293818"/>
          </a:xfrm>
        </p:spPr>
        <p:txBody>
          <a:bodyPr>
            <a:normAutofit lnSpcReduction="10000"/>
          </a:bodyPr>
          <a:lstStyle/>
          <a:p>
            <a:r>
              <a:rPr lang="sl-SI" dirty="0"/>
              <a:t>Pasivna imunizacija je vbrizgavanje seruma, ki vsebuje že gotova protitelesa (gripa).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Delovanje cepiva temelji na posnemanju naravne imunizacije, ki se zgodi po okužbi z mikrobom; pri tem se odzove imunski sistem in ustvari se specifična odpornost z nastankom protiteles proti povzročitelju. Pri cepljenju vnesemo povzročitelje v obliki živih oslabljenih mikrobov, mrtvih mikrobov ali njihovih imunogenih delov (npr. beljakovin, polisaharidov) s cepivi (tetanus, davica, oslovski kašelj).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EEF67B1-0CD7-4419-8460-04D0816BD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72"/>
            <a:ext cx="3067678" cy="218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7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FF4FF2-3E0C-4397-9D01-13A75964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ODPORNOST GOSTITELJA NA INFEKCIJE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0B11833-D084-490F-9A8C-8EFED0FAF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Naravna ali prirojena odpornost (imunost)</a:t>
            </a:r>
          </a:p>
          <a:p>
            <a:r>
              <a:rPr lang="sl-SI" dirty="0"/>
              <a:t>Specifična ali pridobljena odpornost (imunost)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Temeljna lastnost imunskega sistema je, razlikovanje med "lastnim" in "</a:t>
            </a:r>
            <a:r>
              <a:rPr lang="sl-SI" dirty="0" err="1"/>
              <a:t>nelastnim</a:t>
            </a:r>
            <a:r>
              <a:rPr lang="sl-SI" dirty="0"/>
              <a:t>" (tujim). Celice imunskega sistema lahko spoznajo, ali je kaka molekula tuja ali pripada lastnemu telesu. Če je tuja, jo odstranijo.</a:t>
            </a:r>
          </a:p>
        </p:txBody>
      </p:sp>
    </p:spTree>
    <p:extLst>
      <p:ext uri="{BB962C8B-B14F-4D97-AF65-F5344CB8AC3E}">
        <p14:creationId xmlns:p14="http://schemas.microsoft.com/office/powerpoint/2010/main" val="229400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F5695F-9777-45DC-A19F-E5BE19CC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NARAVNA ODPORNOST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99B3998-7FE8-4C85-8441-3E8428918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Imunost = odpornost. </a:t>
            </a:r>
          </a:p>
          <a:p>
            <a:r>
              <a:rPr lang="sl-SI" dirty="0"/>
              <a:t>Naravna imunost je prirojena in nespecifična.</a:t>
            </a:r>
          </a:p>
        </p:txBody>
      </p:sp>
    </p:spTree>
    <p:extLst>
      <p:ext uri="{BB962C8B-B14F-4D97-AF65-F5344CB8AC3E}">
        <p14:creationId xmlns:p14="http://schemas.microsoft.com/office/powerpoint/2010/main" val="138664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7C1076-54ED-4681-AC8E-D10A3482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Kaj pomeni, da je naravna imunost prirojena?</a:t>
            </a:r>
            <a:endParaRPr lang="sl-SI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923961D-CB1F-4FA2-B2D8-C28F8E519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Stalno prisotna v telesu in je podedovana.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8399654-272A-4035-B8F8-8369CDD55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72"/>
            <a:ext cx="3067678" cy="218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5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59562E-C06B-469B-A6E6-55D99B6E5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Kaj pomeni, da je naravna imunost nespecifična?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5107D71-DA92-465F-977D-103084D84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Varuje nas pred vdorom katerihkoli MO.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BDEFDEF-3061-4B4C-9822-0BEE2B7C4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72"/>
            <a:ext cx="3067678" cy="218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6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862954-2203-4B34-87FD-E59684C1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764372"/>
            <a:ext cx="8763000" cy="2211909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Stopnja naravne odpornosti se razlikuje od posameznika do posameznika. Od česa je odvisna? </a:t>
            </a:r>
            <a:endParaRPr lang="sl-SI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9B12537-EEFC-4525-8CB6-E833DB894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976282"/>
            <a:ext cx="10820400" cy="3242404"/>
          </a:xfrm>
        </p:spPr>
        <p:txBody>
          <a:bodyPr>
            <a:normAutofit fontScale="92500" lnSpcReduction="20000"/>
          </a:bodyPr>
          <a:lstStyle/>
          <a:p>
            <a:r>
              <a:rPr lang="sl-SI" dirty="0"/>
              <a:t>Spol</a:t>
            </a:r>
          </a:p>
          <a:p>
            <a:r>
              <a:rPr lang="sl-SI" dirty="0"/>
              <a:t>Starost</a:t>
            </a:r>
          </a:p>
          <a:p>
            <a:r>
              <a:rPr lang="sl-SI" dirty="0"/>
              <a:t>Način življenja</a:t>
            </a:r>
          </a:p>
          <a:p>
            <a:r>
              <a:rPr lang="sl-SI" dirty="0"/>
              <a:t>Prehranske navade</a:t>
            </a:r>
          </a:p>
          <a:p>
            <a:r>
              <a:rPr lang="sl-SI" dirty="0"/>
              <a:t>Hormonsko stanje</a:t>
            </a:r>
          </a:p>
          <a:p>
            <a:r>
              <a:rPr lang="sl-SI" dirty="0"/>
              <a:t>Dedne lastnostni</a:t>
            </a:r>
          </a:p>
          <a:p>
            <a:r>
              <a:rPr lang="sl-SI" dirty="0"/>
              <a:t>Letni čas</a:t>
            </a:r>
          </a:p>
          <a:p>
            <a:r>
              <a:rPr lang="sl-SI" dirty="0"/>
              <a:t>Preutrujenost</a:t>
            </a:r>
          </a:p>
          <a:p>
            <a:r>
              <a:rPr lang="sl-SI" dirty="0"/>
              <a:t>…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FBD7806-C7F2-4C00-B77E-9DE9F6CC0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72"/>
            <a:ext cx="3067678" cy="218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6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76B8BA-0451-4691-A200-95592068C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Najpomembnejši dejavniki naravne odpornosti so: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8406AF-F4C4-4CAC-B0EB-952222D2C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• dedni dejavniki, </a:t>
            </a:r>
          </a:p>
          <a:p>
            <a:pPr marL="0" indent="0">
              <a:buNone/>
            </a:pPr>
            <a:r>
              <a:rPr lang="sl-SI" dirty="0"/>
              <a:t>• anatomske in mehanske ovire, </a:t>
            </a:r>
          </a:p>
          <a:p>
            <a:pPr marL="0" indent="0">
              <a:buNone/>
            </a:pPr>
            <a:r>
              <a:rPr lang="sl-SI" dirty="0"/>
              <a:t>• nespecifične baktericidne snovi, </a:t>
            </a:r>
          </a:p>
          <a:p>
            <a:pPr marL="0" indent="0">
              <a:buNone/>
            </a:pPr>
            <a:r>
              <a:rPr lang="sl-SI" dirty="0"/>
              <a:t>• fagocitoza mikrobov, </a:t>
            </a:r>
          </a:p>
          <a:p>
            <a:pPr marL="0" indent="0">
              <a:buNone/>
            </a:pPr>
            <a:r>
              <a:rPr lang="sl-SI" dirty="0"/>
              <a:t>• naravne celice ubijalke, </a:t>
            </a:r>
          </a:p>
          <a:p>
            <a:pPr marL="0" indent="0">
              <a:buNone/>
            </a:pPr>
            <a:r>
              <a:rPr lang="sl-SI" dirty="0"/>
              <a:t>• vnetje. </a:t>
            </a:r>
          </a:p>
        </p:txBody>
      </p:sp>
    </p:spTree>
    <p:extLst>
      <p:ext uri="{BB962C8B-B14F-4D97-AF65-F5344CB8AC3E}">
        <p14:creationId xmlns:p14="http://schemas.microsoft.com/office/powerpoint/2010/main" val="1336946572"/>
      </p:ext>
    </p:extLst>
  </p:cSld>
  <p:clrMapOvr>
    <a:masterClrMapping/>
  </p:clrMapOvr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343</TotalTime>
  <Words>1352</Words>
  <Application>Microsoft Office PowerPoint</Application>
  <PresentationFormat>Širokozaslonsko</PresentationFormat>
  <Paragraphs>158</Paragraphs>
  <Slides>32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32</vt:i4>
      </vt:variant>
    </vt:vector>
  </HeadingPairs>
  <TitlesOfParts>
    <vt:vector size="35" baseType="lpstr">
      <vt:lpstr>Arial</vt:lpstr>
      <vt:lpstr>Century Gothic</vt:lpstr>
      <vt:lpstr>Sled pare</vt:lpstr>
      <vt:lpstr>IMUNOLOGIJA</vt:lpstr>
      <vt:lpstr>MIKROBNE POPULACIJE PRI ČLOVEKU</vt:lpstr>
      <vt:lpstr>PowerPointova predstavitev</vt:lpstr>
      <vt:lpstr>ODPORNOST GOSTITELJA NA INFEKCIJE</vt:lpstr>
      <vt:lpstr>NARAVNA ODPORNOST</vt:lpstr>
      <vt:lpstr>Kaj pomeni, da je naravna imunost prirojena?</vt:lpstr>
      <vt:lpstr>Kaj pomeni, da je naravna imunost nespecifična?</vt:lpstr>
      <vt:lpstr>Stopnja naravne odpornosti se razlikuje od posameznika do posameznika. Od česa je odvisna? </vt:lpstr>
      <vt:lpstr>Najpomembnejši dejavniki naravne odpornosti so:</vt:lpstr>
      <vt:lpstr>Dedni dejavniki naravne odpornosti</vt:lpstr>
      <vt:lpstr>Kdo so tako imenovane rizične skupine? Naštej jih.</vt:lpstr>
      <vt:lpstr>Anatomske in mehanske ovire </vt:lpstr>
      <vt:lpstr>Anatomske in mehanske ovire </vt:lpstr>
      <vt:lpstr>Anatomske in mehanske ovire </vt:lpstr>
      <vt:lpstr>Anatomske in mehanske ovire </vt:lpstr>
      <vt:lpstr>Anatomske in mehanske ovire </vt:lpstr>
      <vt:lpstr>Anatomske in mehanske ovire </vt:lpstr>
      <vt:lpstr>Anatomske in mehanske ovire </vt:lpstr>
      <vt:lpstr>Baktericidne snovi v tkivih in telesnih tekočinah</vt:lpstr>
      <vt:lpstr>Fagocitoza mikrobov</vt:lpstr>
      <vt:lpstr>PowerPointova predstavitev</vt:lpstr>
      <vt:lpstr>Kako razdelimo levkocite? Poskušaj jih prepoznati na sliki! </vt:lpstr>
      <vt:lpstr>Naravne celice ubijalke – celice NK (natural killer cell)</vt:lpstr>
      <vt:lpstr>PowerPointova predstavitev</vt:lpstr>
      <vt:lpstr>Vnetje</vt:lpstr>
      <vt:lpstr>Pojasni znake vnetja. Zakaj pride do:</vt:lpstr>
      <vt:lpstr>Pojasni znake vnetja. Zakaj pride do:</vt:lpstr>
      <vt:lpstr>Vnetje</vt:lpstr>
      <vt:lpstr>Vnetje</vt:lpstr>
      <vt:lpstr>PRIDOBLJENA (SPECIFIČNA) ODPORNOST</vt:lpstr>
      <vt:lpstr>PRIDOBLJENA (SPECIFIČNA) ODPORNOST</vt:lpstr>
      <vt:lpstr>Razmisli, v čem je razlika med cepljenjem in vbrizganjem imunskega seruma. Navedi primere za oba načina pridobivanja odpornosti.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IMUNOLOGIJA</dc:title>
  <dc:creator>Neva Rebolj</dc:creator>
  <cp:lastModifiedBy>Neva Rebolj</cp:lastModifiedBy>
  <cp:revision>26</cp:revision>
  <dcterms:created xsi:type="dcterms:W3CDTF">2023-06-30T15:06:53Z</dcterms:created>
  <dcterms:modified xsi:type="dcterms:W3CDTF">2023-10-12T06:45:28Z</dcterms:modified>
</cp:coreProperties>
</file>