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3" r:id="rId17"/>
    <p:sldId id="274" r:id="rId18"/>
    <p:sldId id="275" r:id="rId19"/>
    <p:sldId id="276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n8csriq6e8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A9JFaeU7Io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IZwbfvMY5Q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E46D2AD-9738-4D33-821C-6CCB714798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PROTITELESA 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E8D85F81-05F9-44B5-AB91-FF22AEF084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042846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2067DA6-4E8C-4C8E-B1AB-BEF89208B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Aglutinacija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F1FF207-02E4-4174-94BB-FB5225E240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335741"/>
            <a:ext cx="8915400" cy="4575481"/>
          </a:xfrm>
        </p:spPr>
        <p:txBody>
          <a:bodyPr>
            <a:normAutofit/>
          </a:bodyPr>
          <a:lstStyle/>
          <a:p>
            <a:r>
              <a:rPr lang="sl-SI" sz="2400" dirty="0"/>
              <a:t>Protitelesa se vežejo na antigene in jih zlepijo v zrnca.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1EC063E-170D-4308-9C69-03233A9ED3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2710" y="1800196"/>
            <a:ext cx="8980395" cy="4295622"/>
          </a:xfrm>
          <a:prstGeom prst="rect">
            <a:avLst/>
          </a:prstGeom>
        </p:spPr>
      </p:pic>
      <p:sp>
        <p:nvSpPr>
          <p:cNvPr id="5" name="Pravokotnik 4">
            <a:extLst>
              <a:ext uri="{FF2B5EF4-FFF2-40B4-BE49-F238E27FC236}">
                <a16:creationId xmlns:a16="http://schemas.microsoft.com/office/drawing/2014/main" id="{D191F457-6D19-4497-8EFC-95B14213DF5E}"/>
              </a:ext>
            </a:extLst>
          </p:cNvPr>
          <p:cNvSpPr/>
          <p:nvPr/>
        </p:nvSpPr>
        <p:spPr>
          <a:xfrm>
            <a:off x="2000408" y="6253521"/>
            <a:ext cx="5763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>
                <a:hlinkClick r:id="rId3"/>
              </a:rPr>
              <a:t>https://www.youtube.com/watch?v=9n8csriq6e8</a:t>
            </a:r>
            <a:r>
              <a:rPr lang="sl-S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72755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62DA4E4-FA07-4C71-8C8F-05591BB25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Imobilizacija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5086910-69DD-4DEB-8D3E-FBA6307AE6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/>
              <a:t>Protitelesa delujejo na gibljive bakterije, da postanejo negibljive in propadejo.</a:t>
            </a:r>
            <a:endParaRPr lang="sl-SI" sz="2400" dirty="0"/>
          </a:p>
        </p:txBody>
      </p:sp>
      <p:sp>
        <p:nvSpPr>
          <p:cNvPr id="5" name="Diagram poteka: prekinitev 4">
            <a:extLst>
              <a:ext uri="{FF2B5EF4-FFF2-40B4-BE49-F238E27FC236}">
                <a16:creationId xmlns:a16="http://schemas.microsoft.com/office/drawing/2014/main" id="{6C070E8A-5E6D-436A-9382-0D74C8A647BA}"/>
              </a:ext>
            </a:extLst>
          </p:cNvPr>
          <p:cNvSpPr/>
          <p:nvPr/>
        </p:nvSpPr>
        <p:spPr>
          <a:xfrm rot="766092">
            <a:off x="3337697" y="4381770"/>
            <a:ext cx="4831977" cy="1228164"/>
          </a:xfrm>
          <a:prstGeom prst="flowChartTerminator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Prostoročno: oblika 6">
            <a:extLst>
              <a:ext uri="{FF2B5EF4-FFF2-40B4-BE49-F238E27FC236}">
                <a16:creationId xmlns:a16="http://schemas.microsoft.com/office/drawing/2014/main" id="{342DE2E9-6D8D-44C2-A975-5B929CE0D444}"/>
              </a:ext>
            </a:extLst>
          </p:cNvPr>
          <p:cNvSpPr/>
          <p:nvPr/>
        </p:nvSpPr>
        <p:spPr>
          <a:xfrm>
            <a:off x="4938260" y="3091960"/>
            <a:ext cx="1497106" cy="1066800"/>
          </a:xfrm>
          <a:custGeom>
            <a:avLst/>
            <a:gdLst>
              <a:gd name="connsiteX0" fmla="*/ 0 w 1497106"/>
              <a:gd name="connsiteY0" fmla="*/ 1066800 h 1066800"/>
              <a:gd name="connsiteX1" fmla="*/ 8964 w 1497106"/>
              <a:gd name="connsiteY1" fmla="*/ 986118 h 1066800"/>
              <a:gd name="connsiteX2" fmla="*/ 17929 w 1497106"/>
              <a:gd name="connsiteY2" fmla="*/ 959224 h 1066800"/>
              <a:gd name="connsiteX3" fmla="*/ 44823 w 1497106"/>
              <a:gd name="connsiteY3" fmla="*/ 932330 h 1066800"/>
              <a:gd name="connsiteX4" fmla="*/ 71717 w 1497106"/>
              <a:gd name="connsiteY4" fmla="*/ 887506 h 1066800"/>
              <a:gd name="connsiteX5" fmla="*/ 143435 w 1497106"/>
              <a:gd name="connsiteY5" fmla="*/ 824753 h 1066800"/>
              <a:gd name="connsiteX6" fmla="*/ 170329 w 1497106"/>
              <a:gd name="connsiteY6" fmla="*/ 815788 h 1066800"/>
              <a:gd name="connsiteX7" fmla="*/ 233082 w 1497106"/>
              <a:gd name="connsiteY7" fmla="*/ 788894 h 1066800"/>
              <a:gd name="connsiteX8" fmla="*/ 618564 w 1497106"/>
              <a:gd name="connsiteY8" fmla="*/ 788894 h 1066800"/>
              <a:gd name="connsiteX9" fmla="*/ 699247 w 1497106"/>
              <a:gd name="connsiteY9" fmla="*/ 770965 h 1066800"/>
              <a:gd name="connsiteX10" fmla="*/ 726141 w 1497106"/>
              <a:gd name="connsiteY10" fmla="*/ 762000 h 1066800"/>
              <a:gd name="connsiteX11" fmla="*/ 797858 w 1497106"/>
              <a:gd name="connsiteY11" fmla="*/ 744071 h 1066800"/>
              <a:gd name="connsiteX12" fmla="*/ 824753 w 1497106"/>
              <a:gd name="connsiteY12" fmla="*/ 699247 h 1066800"/>
              <a:gd name="connsiteX13" fmla="*/ 842682 w 1497106"/>
              <a:gd name="connsiteY13" fmla="*/ 672353 h 1066800"/>
              <a:gd name="connsiteX14" fmla="*/ 860611 w 1497106"/>
              <a:gd name="connsiteY14" fmla="*/ 600635 h 1066800"/>
              <a:gd name="connsiteX15" fmla="*/ 878541 w 1497106"/>
              <a:gd name="connsiteY15" fmla="*/ 546847 h 1066800"/>
              <a:gd name="connsiteX16" fmla="*/ 896470 w 1497106"/>
              <a:gd name="connsiteY16" fmla="*/ 475130 h 1066800"/>
              <a:gd name="connsiteX17" fmla="*/ 950258 w 1497106"/>
              <a:gd name="connsiteY17" fmla="*/ 242047 h 1066800"/>
              <a:gd name="connsiteX18" fmla="*/ 959223 w 1497106"/>
              <a:gd name="connsiteY18" fmla="*/ 215153 h 1066800"/>
              <a:gd name="connsiteX19" fmla="*/ 1021976 w 1497106"/>
              <a:gd name="connsiteY19" fmla="*/ 134471 h 1066800"/>
              <a:gd name="connsiteX20" fmla="*/ 1075764 w 1497106"/>
              <a:gd name="connsiteY20" fmla="*/ 116541 h 1066800"/>
              <a:gd name="connsiteX21" fmla="*/ 1210235 w 1497106"/>
              <a:gd name="connsiteY21" fmla="*/ 125506 h 1066800"/>
              <a:gd name="connsiteX22" fmla="*/ 1290917 w 1497106"/>
              <a:gd name="connsiteY22" fmla="*/ 134471 h 1066800"/>
              <a:gd name="connsiteX23" fmla="*/ 1353670 w 1497106"/>
              <a:gd name="connsiteY23" fmla="*/ 125506 h 1066800"/>
              <a:gd name="connsiteX24" fmla="*/ 1425388 w 1497106"/>
              <a:gd name="connsiteY24" fmla="*/ 71718 h 1066800"/>
              <a:gd name="connsiteX25" fmla="*/ 1443317 w 1497106"/>
              <a:gd name="connsiteY25" fmla="*/ 53788 h 1066800"/>
              <a:gd name="connsiteX26" fmla="*/ 1452282 w 1497106"/>
              <a:gd name="connsiteY26" fmla="*/ 26894 h 1066800"/>
              <a:gd name="connsiteX27" fmla="*/ 1488141 w 1497106"/>
              <a:gd name="connsiteY27" fmla="*/ 8965 h 1066800"/>
              <a:gd name="connsiteX28" fmla="*/ 1497106 w 1497106"/>
              <a:gd name="connsiteY28" fmla="*/ 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497106" h="1066800">
                <a:moveTo>
                  <a:pt x="0" y="1066800"/>
                </a:moveTo>
                <a:cubicBezTo>
                  <a:pt x="2988" y="1039906"/>
                  <a:pt x="4516" y="1012809"/>
                  <a:pt x="8964" y="986118"/>
                </a:cubicBezTo>
                <a:cubicBezTo>
                  <a:pt x="10517" y="976797"/>
                  <a:pt x="12687" y="967087"/>
                  <a:pt x="17929" y="959224"/>
                </a:cubicBezTo>
                <a:cubicBezTo>
                  <a:pt x="24962" y="948675"/>
                  <a:pt x="37216" y="942472"/>
                  <a:pt x="44823" y="932330"/>
                </a:cubicBezTo>
                <a:cubicBezTo>
                  <a:pt x="55278" y="918390"/>
                  <a:pt x="60832" y="901112"/>
                  <a:pt x="71717" y="887506"/>
                </a:cubicBezTo>
                <a:cubicBezTo>
                  <a:pt x="87296" y="868032"/>
                  <a:pt x="117756" y="837593"/>
                  <a:pt x="143435" y="824753"/>
                </a:cubicBezTo>
                <a:cubicBezTo>
                  <a:pt x="151887" y="820527"/>
                  <a:pt x="161877" y="820014"/>
                  <a:pt x="170329" y="815788"/>
                </a:cubicBezTo>
                <a:cubicBezTo>
                  <a:pt x="232237" y="784834"/>
                  <a:pt x="158453" y="807552"/>
                  <a:pt x="233082" y="788894"/>
                </a:cubicBezTo>
                <a:cubicBezTo>
                  <a:pt x="423848" y="800116"/>
                  <a:pt x="394604" y="803343"/>
                  <a:pt x="618564" y="788894"/>
                </a:cubicBezTo>
                <a:cubicBezTo>
                  <a:pt x="630509" y="788123"/>
                  <a:pt x="684961" y="775047"/>
                  <a:pt x="699247" y="770965"/>
                </a:cubicBezTo>
                <a:cubicBezTo>
                  <a:pt x="708333" y="768369"/>
                  <a:pt x="716974" y="764292"/>
                  <a:pt x="726141" y="762000"/>
                </a:cubicBezTo>
                <a:lnTo>
                  <a:pt x="797858" y="744071"/>
                </a:lnTo>
                <a:cubicBezTo>
                  <a:pt x="832878" y="709051"/>
                  <a:pt x="801478" y="745796"/>
                  <a:pt x="824753" y="699247"/>
                </a:cubicBezTo>
                <a:cubicBezTo>
                  <a:pt x="829571" y="689610"/>
                  <a:pt x="837864" y="681990"/>
                  <a:pt x="842682" y="672353"/>
                </a:cubicBezTo>
                <a:cubicBezTo>
                  <a:pt x="853565" y="650587"/>
                  <a:pt x="854471" y="623147"/>
                  <a:pt x="860611" y="600635"/>
                </a:cubicBezTo>
                <a:cubicBezTo>
                  <a:pt x="865584" y="582402"/>
                  <a:pt x="873957" y="565182"/>
                  <a:pt x="878541" y="546847"/>
                </a:cubicBezTo>
                <a:lnTo>
                  <a:pt x="896470" y="475130"/>
                </a:lnTo>
                <a:cubicBezTo>
                  <a:pt x="916214" y="267823"/>
                  <a:pt x="875022" y="336095"/>
                  <a:pt x="950258" y="242047"/>
                </a:cubicBezTo>
                <a:cubicBezTo>
                  <a:pt x="953246" y="233082"/>
                  <a:pt x="955501" y="223839"/>
                  <a:pt x="959223" y="215153"/>
                </a:cubicBezTo>
                <a:cubicBezTo>
                  <a:pt x="973869" y="180980"/>
                  <a:pt x="987837" y="156196"/>
                  <a:pt x="1021976" y="134471"/>
                </a:cubicBezTo>
                <a:cubicBezTo>
                  <a:pt x="1037921" y="124324"/>
                  <a:pt x="1075764" y="116541"/>
                  <a:pt x="1075764" y="116541"/>
                </a:cubicBezTo>
                <a:lnTo>
                  <a:pt x="1210235" y="125506"/>
                </a:lnTo>
                <a:cubicBezTo>
                  <a:pt x="1237201" y="127753"/>
                  <a:pt x="1263857" y="134471"/>
                  <a:pt x="1290917" y="134471"/>
                </a:cubicBezTo>
                <a:cubicBezTo>
                  <a:pt x="1312047" y="134471"/>
                  <a:pt x="1332752" y="128494"/>
                  <a:pt x="1353670" y="125506"/>
                </a:cubicBezTo>
                <a:cubicBezTo>
                  <a:pt x="1404647" y="100018"/>
                  <a:pt x="1380081" y="117026"/>
                  <a:pt x="1425388" y="71718"/>
                </a:cubicBezTo>
                <a:lnTo>
                  <a:pt x="1443317" y="53788"/>
                </a:lnTo>
                <a:cubicBezTo>
                  <a:pt x="1446305" y="44823"/>
                  <a:pt x="1445600" y="33576"/>
                  <a:pt x="1452282" y="26894"/>
                </a:cubicBezTo>
                <a:cubicBezTo>
                  <a:pt x="1461732" y="17444"/>
                  <a:pt x="1476682" y="15841"/>
                  <a:pt x="1488141" y="8965"/>
                </a:cubicBezTo>
                <a:cubicBezTo>
                  <a:pt x="1491765" y="6791"/>
                  <a:pt x="1494118" y="2988"/>
                  <a:pt x="1497106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8" name="Prostoročno: oblika 7">
            <a:extLst>
              <a:ext uri="{FF2B5EF4-FFF2-40B4-BE49-F238E27FC236}">
                <a16:creationId xmlns:a16="http://schemas.microsoft.com/office/drawing/2014/main" id="{B32B0919-44D2-419D-88FC-C3996CF327F4}"/>
              </a:ext>
            </a:extLst>
          </p:cNvPr>
          <p:cNvSpPr/>
          <p:nvPr/>
        </p:nvSpPr>
        <p:spPr>
          <a:xfrm rot="18946098">
            <a:off x="6409691" y="3207954"/>
            <a:ext cx="1497106" cy="1066800"/>
          </a:xfrm>
          <a:custGeom>
            <a:avLst/>
            <a:gdLst>
              <a:gd name="connsiteX0" fmla="*/ 0 w 1497106"/>
              <a:gd name="connsiteY0" fmla="*/ 1066800 h 1066800"/>
              <a:gd name="connsiteX1" fmla="*/ 8964 w 1497106"/>
              <a:gd name="connsiteY1" fmla="*/ 986118 h 1066800"/>
              <a:gd name="connsiteX2" fmla="*/ 17929 w 1497106"/>
              <a:gd name="connsiteY2" fmla="*/ 959224 h 1066800"/>
              <a:gd name="connsiteX3" fmla="*/ 44823 w 1497106"/>
              <a:gd name="connsiteY3" fmla="*/ 932330 h 1066800"/>
              <a:gd name="connsiteX4" fmla="*/ 71717 w 1497106"/>
              <a:gd name="connsiteY4" fmla="*/ 887506 h 1066800"/>
              <a:gd name="connsiteX5" fmla="*/ 143435 w 1497106"/>
              <a:gd name="connsiteY5" fmla="*/ 824753 h 1066800"/>
              <a:gd name="connsiteX6" fmla="*/ 170329 w 1497106"/>
              <a:gd name="connsiteY6" fmla="*/ 815788 h 1066800"/>
              <a:gd name="connsiteX7" fmla="*/ 233082 w 1497106"/>
              <a:gd name="connsiteY7" fmla="*/ 788894 h 1066800"/>
              <a:gd name="connsiteX8" fmla="*/ 618564 w 1497106"/>
              <a:gd name="connsiteY8" fmla="*/ 788894 h 1066800"/>
              <a:gd name="connsiteX9" fmla="*/ 699247 w 1497106"/>
              <a:gd name="connsiteY9" fmla="*/ 770965 h 1066800"/>
              <a:gd name="connsiteX10" fmla="*/ 726141 w 1497106"/>
              <a:gd name="connsiteY10" fmla="*/ 762000 h 1066800"/>
              <a:gd name="connsiteX11" fmla="*/ 797858 w 1497106"/>
              <a:gd name="connsiteY11" fmla="*/ 744071 h 1066800"/>
              <a:gd name="connsiteX12" fmla="*/ 824753 w 1497106"/>
              <a:gd name="connsiteY12" fmla="*/ 699247 h 1066800"/>
              <a:gd name="connsiteX13" fmla="*/ 842682 w 1497106"/>
              <a:gd name="connsiteY13" fmla="*/ 672353 h 1066800"/>
              <a:gd name="connsiteX14" fmla="*/ 860611 w 1497106"/>
              <a:gd name="connsiteY14" fmla="*/ 600635 h 1066800"/>
              <a:gd name="connsiteX15" fmla="*/ 878541 w 1497106"/>
              <a:gd name="connsiteY15" fmla="*/ 546847 h 1066800"/>
              <a:gd name="connsiteX16" fmla="*/ 896470 w 1497106"/>
              <a:gd name="connsiteY16" fmla="*/ 475130 h 1066800"/>
              <a:gd name="connsiteX17" fmla="*/ 950258 w 1497106"/>
              <a:gd name="connsiteY17" fmla="*/ 242047 h 1066800"/>
              <a:gd name="connsiteX18" fmla="*/ 959223 w 1497106"/>
              <a:gd name="connsiteY18" fmla="*/ 215153 h 1066800"/>
              <a:gd name="connsiteX19" fmla="*/ 1021976 w 1497106"/>
              <a:gd name="connsiteY19" fmla="*/ 134471 h 1066800"/>
              <a:gd name="connsiteX20" fmla="*/ 1075764 w 1497106"/>
              <a:gd name="connsiteY20" fmla="*/ 116541 h 1066800"/>
              <a:gd name="connsiteX21" fmla="*/ 1210235 w 1497106"/>
              <a:gd name="connsiteY21" fmla="*/ 125506 h 1066800"/>
              <a:gd name="connsiteX22" fmla="*/ 1290917 w 1497106"/>
              <a:gd name="connsiteY22" fmla="*/ 134471 h 1066800"/>
              <a:gd name="connsiteX23" fmla="*/ 1353670 w 1497106"/>
              <a:gd name="connsiteY23" fmla="*/ 125506 h 1066800"/>
              <a:gd name="connsiteX24" fmla="*/ 1425388 w 1497106"/>
              <a:gd name="connsiteY24" fmla="*/ 71718 h 1066800"/>
              <a:gd name="connsiteX25" fmla="*/ 1443317 w 1497106"/>
              <a:gd name="connsiteY25" fmla="*/ 53788 h 1066800"/>
              <a:gd name="connsiteX26" fmla="*/ 1452282 w 1497106"/>
              <a:gd name="connsiteY26" fmla="*/ 26894 h 1066800"/>
              <a:gd name="connsiteX27" fmla="*/ 1488141 w 1497106"/>
              <a:gd name="connsiteY27" fmla="*/ 8965 h 1066800"/>
              <a:gd name="connsiteX28" fmla="*/ 1497106 w 1497106"/>
              <a:gd name="connsiteY28" fmla="*/ 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497106" h="1066800">
                <a:moveTo>
                  <a:pt x="0" y="1066800"/>
                </a:moveTo>
                <a:cubicBezTo>
                  <a:pt x="2988" y="1039906"/>
                  <a:pt x="4516" y="1012809"/>
                  <a:pt x="8964" y="986118"/>
                </a:cubicBezTo>
                <a:cubicBezTo>
                  <a:pt x="10517" y="976797"/>
                  <a:pt x="12687" y="967087"/>
                  <a:pt x="17929" y="959224"/>
                </a:cubicBezTo>
                <a:cubicBezTo>
                  <a:pt x="24962" y="948675"/>
                  <a:pt x="37216" y="942472"/>
                  <a:pt x="44823" y="932330"/>
                </a:cubicBezTo>
                <a:cubicBezTo>
                  <a:pt x="55278" y="918390"/>
                  <a:pt x="60832" y="901112"/>
                  <a:pt x="71717" y="887506"/>
                </a:cubicBezTo>
                <a:cubicBezTo>
                  <a:pt x="87296" y="868032"/>
                  <a:pt x="117756" y="837593"/>
                  <a:pt x="143435" y="824753"/>
                </a:cubicBezTo>
                <a:cubicBezTo>
                  <a:pt x="151887" y="820527"/>
                  <a:pt x="161877" y="820014"/>
                  <a:pt x="170329" y="815788"/>
                </a:cubicBezTo>
                <a:cubicBezTo>
                  <a:pt x="232237" y="784834"/>
                  <a:pt x="158453" y="807552"/>
                  <a:pt x="233082" y="788894"/>
                </a:cubicBezTo>
                <a:cubicBezTo>
                  <a:pt x="423848" y="800116"/>
                  <a:pt x="394604" y="803343"/>
                  <a:pt x="618564" y="788894"/>
                </a:cubicBezTo>
                <a:cubicBezTo>
                  <a:pt x="630509" y="788123"/>
                  <a:pt x="684961" y="775047"/>
                  <a:pt x="699247" y="770965"/>
                </a:cubicBezTo>
                <a:cubicBezTo>
                  <a:pt x="708333" y="768369"/>
                  <a:pt x="716974" y="764292"/>
                  <a:pt x="726141" y="762000"/>
                </a:cubicBezTo>
                <a:lnTo>
                  <a:pt x="797858" y="744071"/>
                </a:lnTo>
                <a:cubicBezTo>
                  <a:pt x="832878" y="709051"/>
                  <a:pt x="801478" y="745796"/>
                  <a:pt x="824753" y="699247"/>
                </a:cubicBezTo>
                <a:cubicBezTo>
                  <a:pt x="829571" y="689610"/>
                  <a:pt x="837864" y="681990"/>
                  <a:pt x="842682" y="672353"/>
                </a:cubicBezTo>
                <a:cubicBezTo>
                  <a:pt x="853565" y="650587"/>
                  <a:pt x="854471" y="623147"/>
                  <a:pt x="860611" y="600635"/>
                </a:cubicBezTo>
                <a:cubicBezTo>
                  <a:pt x="865584" y="582402"/>
                  <a:pt x="873957" y="565182"/>
                  <a:pt x="878541" y="546847"/>
                </a:cubicBezTo>
                <a:lnTo>
                  <a:pt x="896470" y="475130"/>
                </a:lnTo>
                <a:cubicBezTo>
                  <a:pt x="916214" y="267823"/>
                  <a:pt x="875022" y="336095"/>
                  <a:pt x="950258" y="242047"/>
                </a:cubicBezTo>
                <a:cubicBezTo>
                  <a:pt x="953246" y="233082"/>
                  <a:pt x="955501" y="223839"/>
                  <a:pt x="959223" y="215153"/>
                </a:cubicBezTo>
                <a:cubicBezTo>
                  <a:pt x="973869" y="180980"/>
                  <a:pt x="987837" y="156196"/>
                  <a:pt x="1021976" y="134471"/>
                </a:cubicBezTo>
                <a:cubicBezTo>
                  <a:pt x="1037921" y="124324"/>
                  <a:pt x="1075764" y="116541"/>
                  <a:pt x="1075764" y="116541"/>
                </a:cubicBezTo>
                <a:lnTo>
                  <a:pt x="1210235" y="125506"/>
                </a:lnTo>
                <a:cubicBezTo>
                  <a:pt x="1237201" y="127753"/>
                  <a:pt x="1263857" y="134471"/>
                  <a:pt x="1290917" y="134471"/>
                </a:cubicBezTo>
                <a:cubicBezTo>
                  <a:pt x="1312047" y="134471"/>
                  <a:pt x="1332752" y="128494"/>
                  <a:pt x="1353670" y="125506"/>
                </a:cubicBezTo>
                <a:cubicBezTo>
                  <a:pt x="1404647" y="100018"/>
                  <a:pt x="1380081" y="117026"/>
                  <a:pt x="1425388" y="71718"/>
                </a:cubicBezTo>
                <a:lnTo>
                  <a:pt x="1443317" y="53788"/>
                </a:lnTo>
                <a:cubicBezTo>
                  <a:pt x="1446305" y="44823"/>
                  <a:pt x="1445600" y="33576"/>
                  <a:pt x="1452282" y="26894"/>
                </a:cubicBezTo>
                <a:cubicBezTo>
                  <a:pt x="1461732" y="17444"/>
                  <a:pt x="1476682" y="15841"/>
                  <a:pt x="1488141" y="8965"/>
                </a:cubicBezTo>
                <a:cubicBezTo>
                  <a:pt x="1491765" y="6791"/>
                  <a:pt x="1494118" y="2988"/>
                  <a:pt x="1497106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Prostoročno: oblika 8">
            <a:extLst>
              <a:ext uri="{FF2B5EF4-FFF2-40B4-BE49-F238E27FC236}">
                <a16:creationId xmlns:a16="http://schemas.microsoft.com/office/drawing/2014/main" id="{E1330498-4A06-4332-A166-B7C08D76201D}"/>
              </a:ext>
            </a:extLst>
          </p:cNvPr>
          <p:cNvSpPr/>
          <p:nvPr/>
        </p:nvSpPr>
        <p:spPr>
          <a:xfrm>
            <a:off x="7974218" y="3984319"/>
            <a:ext cx="1497106" cy="1066800"/>
          </a:xfrm>
          <a:custGeom>
            <a:avLst/>
            <a:gdLst>
              <a:gd name="connsiteX0" fmla="*/ 0 w 1497106"/>
              <a:gd name="connsiteY0" fmla="*/ 1066800 h 1066800"/>
              <a:gd name="connsiteX1" fmla="*/ 8964 w 1497106"/>
              <a:gd name="connsiteY1" fmla="*/ 986118 h 1066800"/>
              <a:gd name="connsiteX2" fmla="*/ 17929 w 1497106"/>
              <a:gd name="connsiteY2" fmla="*/ 959224 h 1066800"/>
              <a:gd name="connsiteX3" fmla="*/ 44823 w 1497106"/>
              <a:gd name="connsiteY3" fmla="*/ 932330 h 1066800"/>
              <a:gd name="connsiteX4" fmla="*/ 71717 w 1497106"/>
              <a:gd name="connsiteY4" fmla="*/ 887506 h 1066800"/>
              <a:gd name="connsiteX5" fmla="*/ 143435 w 1497106"/>
              <a:gd name="connsiteY5" fmla="*/ 824753 h 1066800"/>
              <a:gd name="connsiteX6" fmla="*/ 170329 w 1497106"/>
              <a:gd name="connsiteY6" fmla="*/ 815788 h 1066800"/>
              <a:gd name="connsiteX7" fmla="*/ 233082 w 1497106"/>
              <a:gd name="connsiteY7" fmla="*/ 788894 h 1066800"/>
              <a:gd name="connsiteX8" fmla="*/ 618564 w 1497106"/>
              <a:gd name="connsiteY8" fmla="*/ 788894 h 1066800"/>
              <a:gd name="connsiteX9" fmla="*/ 699247 w 1497106"/>
              <a:gd name="connsiteY9" fmla="*/ 770965 h 1066800"/>
              <a:gd name="connsiteX10" fmla="*/ 726141 w 1497106"/>
              <a:gd name="connsiteY10" fmla="*/ 762000 h 1066800"/>
              <a:gd name="connsiteX11" fmla="*/ 797858 w 1497106"/>
              <a:gd name="connsiteY11" fmla="*/ 744071 h 1066800"/>
              <a:gd name="connsiteX12" fmla="*/ 824753 w 1497106"/>
              <a:gd name="connsiteY12" fmla="*/ 699247 h 1066800"/>
              <a:gd name="connsiteX13" fmla="*/ 842682 w 1497106"/>
              <a:gd name="connsiteY13" fmla="*/ 672353 h 1066800"/>
              <a:gd name="connsiteX14" fmla="*/ 860611 w 1497106"/>
              <a:gd name="connsiteY14" fmla="*/ 600635 h 1066800"/>
              <a:gd name="connsiteX15" fmla="*/ 878541 w 1497106"/>
              <a:gd name="connsiteY15" fmla="*/ 546847 h 1066800"/>
              <a:gd name="connsiteX16" fmla="*/ 896470 w 1497106"/>
              <a:gd name="connsiteY16" fmla="*/ 475130 h 1066800"/>
              <a:gd name="connsiteX17" fmla="*/ 950258 w 1497106"/>
              <a:gd name="connsiteY17" fmla="*/ 242047 h 1066800"/>
              <a:gd name="connsiteX18" fmla="*/ 959223 w 1497106"/>
              <a:gd name="connsiteY18" fmla="*/ 215153 h 1066800"/>
              <a:gd name="connsiteX19" fmla="*/ 1021976 w 1497106"/>
              <a:gd name="connsiteY19" fmla="*/ 134471 h 1066800"/>
              <a:gd name="connsiteX20" fmla="*/ 1075764 w 1497106"/>
              <a:gd name="connsiteY20" fmla="*/ 116541 h 1066800"/>
              <a:gd name="connsiteX21" fmla="*/ 1210235 w 1497106"/>
              <a:gd name="connsiteY21" fmla="*/ 125506 h 1066800"/>
              <a:gd name="connsiteX22" fmla="*/ 1290917 w 1497106"/>
              <a:gd name="connsiteY22" fmla="*/ 134471 h 1066800"/>
              <a:gd name="connsiteX23" fmla="*/ 1353670 w 1497106"/>
              <a:gd name="connsiteY23" fmla="*/ 125506 h 1066800"/>
              <a:gd name="connsiteX24" fmla="*/ 1425388 w 1497106"/>
              <a:gd name="connsiteY24" fmla="*/ 71718 h 1066800"/>
              <a:gd name="connsiteX25" fmla="*/ 1443317 w 1497106"/>
              <a:gd name="connsiteY25" fmla="*/ 53788 h 1066800"/>
              <a:gd name="connsiteX26" fmla="*/ 1452282 w 1497106"/>
              <a:gd name="connsiteY26" fmla="*/ 26894 h 1066800"/>
              <a:gd name="connsiteX27" fmla="*/ 1488141 w 1497106"/>
              <a:gd name="connsiteY27" fmla="*/ 8965 h 1066800"/>
              <a:gd name="connsiteX28" fmla="*/ 1497106 w 1497106"/>
              <a:gd name="connsiteY28" fmla="*/ 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497106" h="1066800">
                <a:moveTo>
                  <a:pt x="0" y="1066800"/>
                </a:moveTo>
                <a:cubicBezTo>
                  <a:pt x="2988" y="1039906"/>
                  <a:pt x="4516" y="1012809"/>
                  <a:pt x="8964" y="986118"/>
                </a:cubicBezTo>
                <a:cubicBezTo>
                  <a:pt x="10517" y="976797"/>
                  <a:pt x="12687" y="967087"/>
                  <a:pt x="17929" y="959224"/>
                </a:cubicBezTo>
                <a:cubicBezTo>
                  <a:pt x="24962" y="948675"/>
                  <a:pt x="37216" y="942472"/>
                  <a:pt x="44823" y="932330"/>
                </a:cubicBezTo>
                <a:cubicBezTo>
                  <a:pt x="55278" y="918390"/>
                  <a:pt x="60832" y="901112"/>
                  <a:pt x="71717" y="887506"/>
                </a:cubicBezTo>
                <a:cubicBezTo>
                  <a:pt x="87296" y="868032"/>
                  <a:pt x="117756" y="837593"/>
                  <a:pt x="143435" y="824753"/>
                </a:cubicBezTo>
                <a:cubicBezTo>
                  <a:pt x="151887" y="820527"/>
                  <a:pt x="161877" y="820014"/>
                  <a:pt x="170329" y="815788"/>
                </a:cubicBezTo>
                <a:cubicBezTo>
                  <a:pt x="232237" y="784834"/>
                  <a:pt x="158453" y="807552"/>
                  <a:pt x="233082" y="788894"/>
                </a:cubicBezTo>
                <a:cubicBezTo>
                  <a:pt x="423848" y="800116"/>
                  <a:pt x="394604" y="803343"/>
                  <a:pt x="618564" y="788894"/>
                </a:cubicBezTo>
                <a:cubicBezTo>
                  <a:pt x="630509" y="788123"/>
                  <a:pt x="684961" y="775047"/>
                  <a:pt x="699247" y="770965"/>
                </a:cubicBezTo>
                <a:cubicBezTo>
                  <a:pt x="708333" y="768369"/>
                  <a:pt x="716974" y="764292"/>
                  <a:pt x="726141" y="762000"/>
                </a:cubicBezTo>
                <a:lnTo>
                  <a:pt x="797858" y="744071"/>
                </a:lnTo>
                <a:cubicBezTo>
                  <a:pt x="832878" y="709051"/>
                  <a:pt x="801478" y="745796"/>
                  <a:pt x="824753" y="699247"/>
                </a:cubicBezTo>
                <a:cubicBezTo>
                  <a:pt x="829571" y="689610"/>
                  <a:pt x="837864" y="681990"/>
                  <a:pt x="842682" y="672353"/>
                </a:cubicBezTo>
                <a:cubicBezTo>
                  <a:pt x="853565" y="650587"/>
                  <a:pt x="854471" y="623147"/>
                  <a:pt x="860611" y="600635"/>
                </a:cubicBezTo>
                <a:cubicBezTo>
                  <a:pt x="865584" y="582402"/>
                  <a:pt x="873957" y="565182"/>
                  <a:pt x="878541" y="546847"/>
                </a:cubicBezTo>
                <a:lnTo>
                  <a:pt x="896470" y="475130"/>
                </a:lnTo>
                <a:cubicBezTo>
                  <a:pt x="916214" y="267823"/>
                  <a:pt x="875022" y="336095"/>
                  <a:pt x="950258" y="242047"/>
                </a:cubicBezTo>
                <a:cubicBezTo>
                  <a:pt x="953246" y="233082"/>
                  <a:pt x="955501" y="223839"/>
                  <a:pt x="959223" y="215153"/>
                </a:cubicBezTo>
                <a:cubicBezTo>
                  <a:pt x="973869" y="180980"/>
                  <a:pt x="987837" y="156196"/>
                  <a:pt x="1021976" y="134471"/>
                </a:cubicBezTo>
                <a:cubicBezTo>
                  <a:pt x="1037921" y="124324"/>
                  <a:pt x="1075764" y="116541"/>
                  <a:pt x="1075764" y="116541"/>
                </a:cubicBezTo>
                <a:lnTo>
                  <a:pt x="1210235" y="125506"/>
                </a:lnTo>
                <a:cubicBezTo>
                  <a:pt x="1237201" y="127753"/>
                  <a:pt x="1263857" y="134471"/>
                  <a:pt x="1290917" y="134471"/>
                </a:cubicBezTo>
                <a:cubicBezTo>
                  <a:pt x="1312047" y="134471"/>
                  <a:pt x="1332752" y="128494"/>
                  <a:pt x="1353670" y="125506"/>
                </a:cubicBezTo>
                <a:cubicBezTo>
                  <a:pt x="1404647" y="100018"/>
                  <a:pt x="1380081" y="117026"/>
                  <a:pt x="1425388" y="71718"/>
                </a:cubicBezTo>
                <a:lnTo>
                  <a:pt x="1443317" y="53788"/>
                </a:lnTo>
                <a:cubicBezTo>
                  <a:pt x="1446305" y="44823"/>
                  <a:pt x="1445600" y="33576"/>
                  <a:pt x="1452282" y="26894"/>
                </a:cubicBezTo>
                <a:cubicBezTo>
                  <a:pt x="1461732" y="17444"/>
                  <a:pt x="1476682" y="15841"/>
                  <a:pt x="1488141" y="8965"/>
                </a:cubicBezTo>
                <a:cubicBezTo>
                  <a:pt x="1491765" y="6791"/>
                  <a:pt x="1494118" y="2988"/>
                  <a:pt x="1497106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Prostoročno: oblika 9">
            <a:extLst>
              <a:ext uri="{FF2B5EF4-FFF2-40B4-BE49-F238E27FC236}">
                <a16:creationId xmlns:a16="http://schemas.microsoft.com/office/drawing/2014/main" id="{23489DF9-3313-4148-BC8F-4DA8BE3DCADB}"/>
              </a:ext>
            </a:extLst>
          </p:cNvPr>
          <p:cNvSpPr/>
          <p:nvPr/>
        </p:nvSpPr>
        <p:spPr>
          <a:xfrm rot="994313">
            <a:off x="2746643" y="5087659"/>
            <a:ext cx="1497106" cy="1066800"/>
          </a:xfrm>
          <a:custGeom>
            <a:avLst/>
            <a:gdLst>
              <a:gd name="connsiteX0" fmla="*/ 0 w 1497106"/>
              <a:gd name="connsiteY0" fmla="*/ 1066800 h 1066800"/>
              <a:gd name="connsiteX1" fmla="*/ 8964 w 1497106"/>
              <a:gd name="connsiteY1" fmla="*/ 986118 h 1066800"/>
              <a:gd name="connsiteX2" fmla="*/ 17929 w 1497106"/>
              <a:gd name="connsiteY2" fmla="*/ 959224 h 1066800"/>
              <a:gd name="connsiteX3" fmla="*/ 44823 w 1497106"/>
              <a:gd name="connsiteY3" fmla="*/ 932330 h 1066800"/>
              <a:gd name="connsiteX4" fmla="*/ 71717 w 1497106"/>
              <a:gd name="connsiteY4" fmla="*/ 887506 h 1066800"/>
              <a:gd name="connsiteX5" fmla="*/ 143435 w 1497106"/>
              <a:gd name="connsiteY5" fmla="*/ 824753 h 1066800"/>
              <a:gd name="connsiteX6" fmla="*/ 170329 w 1497106"/>
              <a:gd name="connsiteY6" fmla="*/ 815788 h 1066800"/>
              <a:gd name="connsiteX7" fmla="*/ 233082 w 1497106"/>
              <a:gd name="connsiteY7" fmla="*/ 788894 h 1066800"/>
              <a:gd name="connsiteX8" fmla="*/ 618564 w 1497106"/>
              <a:gd name="connsiteY8" fmla="*/ 788894 h 1066800"/>
              <a:gd name="connsiteX9" fmla="*/ 699247 w 1497106"/>
              <a:gd name="connsiteY9" fmla="*/ 770965 h 1066800"/>
              <a:gd name="connsiteX10" fmla="*/ 726141 w 1497106"/>
              <a:gd name="connsiteY10" fmla="*/ 762000 h 1066800"/>
              <a:gd name="connsiteX11" fmla="*/ 797858 w 1497106"/>
              <a:gd name="connsiteY11" fmla="*/ 744071 h 1066800"/>
              <a:gd name="connsiteX12" fmla="*/ 824753 w 1497106"/>
              <a:gd name="connsiteY12" fmla="*/ 699247 h 1066800"/>
              <a:gd name="connsiteX13" fmla="*/ 842682 w 1497106"/>
              <a:gd name="connsiteY13" fmla="*/ 672353 h 1066800"/>
              <a:gd name="connsiteX14" fmla="*/ 860611 w 1497106"/>
              <a:gd name="connsiteY14" fmla="*/ 600635 h 1066800"/>
              <a:gd name="connsiteX15" fmla="*/ 878541 w 1497106"/>
              <a:gd name="connsiteY15" fmla="*/ 546847 h 1066800"/>
              <a:gd name="connsiteX16" fmla="*/ 896470 w 1497106"/>
              <a:gd name="connsiteY16" fmla="*/ 475130 h 1066800"/>
              <a:gd name="connsiteX17" fmla="*/ 950258 w 1497106"/>
              <a:gd name="connsiteY17" fmla="*/ 242047 h 1066800"/>
              <a:gd name="connsiteX18" fmla="*/ 959223 w 1497106"/>
              <a:gd name="connsiteY18" fmla="*/ 215153 h 1066800"/>
              <a:gd name="connsiteX19" fmla="*/ 1021976 w 1497106"/>
              <a:gd name="connsiteY19" fmla="*/ 134471 h 1066800"/>
              <a:gd name="connsiteX20" fmla="*/ 1075764 w 1497106"/>
              <a:gd name="connsiteY20" fmla="*/ 116541 h 1066800"/>
              <a:gd name="connsiteX21" fmla="*/ 1210235 w 1497106"/>
              <a:gd name="connsiteY21" fmla="*/ 125506 h 1066800"/>
              <a:gd name="connsiteX22" fmla="*/ 1290917 w 1497106"/>
              <a:gd name="connsiteY22" fmla="*/ 134471 h 1066800"/>
              <a:gd name="connsiteX23" fmla="*/ 1353670 w 1497106"/>
              <a:gd name="connsiteY23" fmla="*/ 125506 h 1066800"/>
              <a:gd name="connsiteX24" fmla="*/ 1425388 w 1497106"/>
              <a:gd name="connsiteY24" fmla="*/ 71718 h 1066800"/>
              <a:gd name="connsiteX25" fmla="*/ 1443317 w 1497106"/>
              <a:gd name="connsiteY25" fmla="*/ 53788 h 1066800"/>
              <a:gd name="connsiteX26" fmla="*/ 1452282 w 1497106"/>
              <a:gd name="connsiteY26" fmla="*/ 26894 h 1066800"/>
              <a:gd name="connsiteX27" fmla="*/ 1488141 w 1497106"/>
              <a:gd name="connsiteY27" fmla="*/ 8965 h 1066800"/>
              <a:gd name="connsiteX28" fmla="*/ 1497106 w 1497106"/>
              <a:gd name="connsiteY28" fmla="*/ 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497106" h="1066800">
                <a:moveTo>
                  <a:pt x="0" y="1066800"/>
                </a:moveTo>
                <a:cubicBezTo>
                  <a:pt x="2988" y="1039906"/>
                  <a:pt x="4516" y="1012809"/>
                  <a:pt x="8964" y="986118"/>
                </a:cubicBezTo>
                <a:cubicBezTo>
                  <a:pt x="10517" y="976797"/>
                  <a:pt x="12687" y="967087"/>
                  <a:pt x="17929" y="959224"/>
                </a:cubicBezTo>
                <a:cubicBezTo>
                  <a:pt x="24962" y="948675"/>
                  <a:pt x="37216" y="942472"/>
                  <a:pt x="44823" y="932330"/>
                </a:cubicBezTo>
                <a:cubicBezTo>
                  <a:pt x="55278" y="918390"/>
                  <a:pt x="60832" y="901112"/>
                  <a:pt x="71717" y="887506"/>
                </a:cubicBezTo>
                <a:cubicBezTo>
                  <a:pt x="87296" y="868032"/>
                  <a:pt x="117756" y="837593"/>
                  <a:pt x="143435" y="824753"/>
                </a:cubicBezTo>
                <a:cubicBezTo>
                  <a:pt x="151887" y="820527"/>
                  <a:pt x="161877" y="820014"/>
                  <a:pt x="170329" y="815788"/>
                </a:cubicBezTo>
                <a:cubicBezTo>
                  <a:pt x="232237" y="784834"/>
                  <a:pt x="158453" y="807552"/>
                  <a:pt x="233082" y="788894"/>
                </a:cubicBezTo>
                <a:cubicBezTo>
                  <a:pt x="423848" y="800116"/>
                  <a:pt x="394604" y="803343"/>
                  <a:pt x="618564" y="788894"/>
                </a:cubicBezTo>
                <a:cubicBezTo>
                  <a:pt x="630509" y="788123"/>
                  <a:pt x="684961" y="775047"/>
                  <a:pt x="699247" y="770965"/>
                </a:cubicBezTo>
                <a:cubicBezTo>
                  <a:pt x="708333" y="768369"/>
                  <a:pt x="716974" y="764292"/>
                  <a:pt x="726141" y="762000"/>
                </a:cubicBezTo>
                <a:lnTo>
                  <a:pt x="797858" y="744071"/>
                </a:lnTo>
                <a:cubicBezTo>
                  <a:pt x="832878" y="709051"/>
                  <a:pt x="801478" y="745796"/>
                  <a:pt x="824753" y="699247"/>
                </a:cubicBezTo>
                <a:cubicBezTo>
                  <a:pt x="829571" y="689610"/>
                  <a:pt x="837864" y="681990"/>
                  <a:pt x="842682" y="672353"/>
                </a:cubicBezTo>
                <a:cubicBezTo>
                  <a:pt x="853565" y="650587"/>
                  <a:pt x="854471" y="623147"/>
                  <a:pt x="860611" y="600635"/>
                </a:cubicBezTo>
                <a:cubicBezTo>
                  <a:pt x="865584" y="582402"/>
                  <a:pt x="873957" y="565182"/>
                  <a:pt x="878541" y="546847"/>
                </a:cubicBezTo>
                <a:lnTo>
                  <a:pt x="896470" y="475130"/>
                </a:lnTo>
                <a:cubicBezTo>
                  <a:pt x="916214" y="267823"/>
                  <a:pt x="875022" y="336095"/>
                  <a:pt x="950258" y="242047"/>
                </a:cubicBezTo>
                <a:cubicBezTo>
                  <a:pt x="953246" y="233082"/>
                  <a:pt x="955501" y="223839"/>
                  <a:pt x="959223" y="215153"/>
                </a:cubicBezTo>
                <a:cubicBezTo>
                  <a:pt x="973869" y="180980"/>
                  <a:pt x="987837" y="156196"/>
                  <a:pt x="1021976" y="134471"/>
                </a:cubicBezTo>
                <a:cubicBezTo>
                  <a:pt x="1037921" y="124324"/>
                  <a:pt x="1075764" y="116541"/>
                  <a:pt x="1075764" y="116541"/>
                </a:cubicBezTo>
                <a:lnTo>
                  <a:pt x="1210235" y="125506"/>
                </a:lnTo>
                <a:cubicBezTo>
                  <a:pt x="1237201" y="127753"/>
                  <a:pt x="1263857" y="134471"/>
                  <a:pt x="1290917" y="134471"/>
                </a:cubicBezTo>
                <a:cubicBezTo>
                  <a:pt x="1312047" y="134471"/>
                  <a:pt x="1332752" y="128494"/>
                  <a:pt x="1353670" y="125506"/>
                </a:cubicBezTo>
                <a:cubicBezTo>
                  <a:pt x="1404647" y="100018"/>
                  <a:pt x="1380081" y="117026"/>
                  <a:pt x="1425388" y="71718"/>
                </a:cubicBezTo>
                <a:lnTo>
                  <a:pt x="1443317" y="53788"/>
                </a:lnTo>
                <a:cubicBezTo>
                  <a:pt x="1446305" y="44823"/>
                  <a:pt x="1445600" y="33576"/>
                  <a:pt x="1452282" y="26894"/>
                </a:cubicBezTo>
                <a:cubicBezTo>
                  <a:pt x="1461732" y="17444"/>
                  <a:pt x="1476682" y="15841"/>
                  <a:pt x="1488141" y="8965"/>
                </a:cubicBezTo>
                <a:cubicBezTo>
                  <a:pt x="1491765" y="6791"/>
                  <a:pt x="1494118" y="2988"/>
                  <a:pt x="1497106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11" name="Prostoročno: oblika 10">
            <a:extLst>
              <a:ext uri="{FF2B5EF4-FFF2-40B4-BE49-F238E27FC236}">
                <a16:creationId xmlns:a16="http://schemas.microsoft.com/office/drawing/2014/main" id="{1FEB7FC7-49F1-4DE8-B8DB-34C2A71B50A8}"/>
              </a:ext>
            </a:extLst>
          </p:cNvPr>
          <p:cNvSpPr/>
          <p:nvPr/>
        </p:nvSpPr>
        <p:spPr>
          <a:xfrm>
            <a:off x="4549364" y="5699357"/>
            <a:ext cx="1497106" cy="1066800"/>
          </a:xfrm>
          <a:custGeom>
            <a:avLst/>
            <a:gdLst>
              <a:gd name="connsiteX0" fmla="*/ 0 w 1497106"/>
              <a:gd name="connsiteY0" fmla="*/ 1066800 h 1066800"/>
              <a:gd name="connsiteX1" fmla="*/ 8964 w 1497106"/>
              <a:gd name="connsiteY1" fmla="*/ 986118 h 1066800"/>
              <a:gd name="connsiteX2" fmla="*/ 17929 w 1497106"/>
              <a:gd name="connsiteY2" fmla="*/ 959224 h 1066800"/>
              <a:gd name="connsiteX3" fmla="*/ 44823 w 1497106"/>
              <a:gd name="connsiteY3" fmla="*/ 932330 h 1066800"/>
              <a:gd name="connsiteX4" fmla="*/ 71717 w 1497106"/>
              <a:gd name="connsiteY4" fmla="*/ 887506 h 1066800"/>
              <a:gd name="connsiteX5" fmla="*/ 143435 w 1497106"/>
              <a:gd name="connsiteY5" fmla="*/ 824753 h 1066800"/>
              <a:gd name="connsiteX6" fmla="*/ 170329 w 1497106"/>
              <a:gd name="connsiteY6" fmla="*/ 815788 h 1066800"/>
              <a:gd name="connsiteX7" fmla="*/ 233082 w 1497106"/>
              <a:gd name="connsiteY7" fmla="*/ 788894 h 1066800"/>
              <a:gd name="connsiteX8" fmla="*/ 618564 w 1497106"/>
              <a:gd name="connsiteY8" fmla="*/ 788894 h 1066800"/>
              <a:gd name="connsiteX9" fmla="*/ 699247 w 1497106"/>
              <a:gd name="connsiteY9" fmla="*/ 770965 h 1066800"/>
              <a:gd name="connsiteX10" fmla="*/ 726141 w 1497106"/>
              <a:gd name="connsiteY10" fmla="*/ 762000 h 1066800"/>
              <a:gd name="connsiteX11" fmla="*/ 797858 w 1497106"/>
              <a:gd name="connsiteY11" fmla="*/ 744071 h 1066800"/>
              <a:gd name="connsiteX12" fmla="*/ 824753 w 1497106"/>
              <a:gd name="connsiteY12" fmla="*/ 699247 h 1066800"/>
              <a:gd name="connsiteX13" fmla="*/ 842682 w 1497106"/>
              <a:gd name="connsiteY13" fmla="*/ 672353 h 1066800"/>
              <a:gd name="connsiteX14" fmla="*/ 860611 w 1497106"/>
              <a:gd name="connsiteY14" fmla="*/ 600635 h 1066800"/>
              <a:gd name="connsiteX15" fmla="*/ 878541 w 1497106"/>
              <a:gd name="connsiteY15" fmla="*/ 546847 h 1066800"/>
              <a:gd name="connsiteX16" fmla="*/ 896470 w 1497106"/>
              <a:gd name="connsiteY16" fmla="*/ 475130 h 1066800"/>
              <a:gd name="connsiteX17" fmla="*/ 950258 w 1497106"/>
              <a:gd name="connsiteY17" fmla="*/ 242047 h 1066800"/>
              <a:gd name="connsiteX18" fmla="*/ 959223 w 1497106"/>
              <a:gd name="connsiteY18" fmla="*/ 215153 h 1066800"/>
              <a:gd name="connsiteX19" fmla="*/ 1021976 w 1497106"/>
              <a:gd name="connsiteY19" fmla="*/ 134471 h 1066800"/>
              <a:gd name="connsiteX20" fmla="*/ 1075764 w 1497106"/>
              <a:gd name="connsiteY20" fmla="*/ 116541 h 1066800"/>
              <a:gd name="connsiteX21" fmla="*/ 1210235 w 1497106"/>
              <a:gd name="connsiteY21" fmla="*/ 125506 h 1066800"/>
              <a:gd name="connsiteX22" fmla="*/ 1290917 w 1497106"/>
              <a:gd name="connsiteY22" fmla="*/ 134471 h 1066800"/>
              <a:gd name="connsiteX23" fmla="*/ 1353670 w 1497106"/>
              <a:gd name="connsiteY23" fmla="*/ 125506 h 1066800"/>
              <a:gd name="connsiteX24" fmla="*/ 1425388 w 1497106"/>
              <a:gd name="connsiteY24" fmla="*/ 71718 h 1066800"/>
              <a:gd name="connsiteX25" fmla="*/ 1443317 w 1497106"/>
              <a:gd name="connsiteY25" fmla="*/ 53788 h 1066800"/>
              <a:gd name="connsiteX26" fmla="*/ 1452282 w 1497106"/>
              <a:gd name="connsiteY26" fmla="*/ 26894 h 1066800"/>
              <a:gd name="connsiteX27" fmla="*/ 1488141 w 1497106"/>
              <a:gd name="connsiteY27" fmla="*/ 8965 h 1066800"/>
              <a:gd name="connsiteX28" fmla="*/ 1497106 w 1497106"/>
              <a:gd name="connsiteY28" fmla="*/ 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497106" h="1066800">
                <a:moveTo>
                  <a:pt x="0" y="1066800"/>
                </a:moveTo>
                <a:cubicBezTo>
                  <a:pt x="2988" y="1039906"/>
                  <a:pt x="4516" y="1012809"/>
                  <a:pt x="8964" y="986118"/>
                </a:cubicBezTo>
                <a:cubicBezTo>
                  <a:pt x="10517" y="976797"/>
                  <a:pt x="12687" y="967087"/>
                  <a:pt x="17929" y="959224"/>
                </a:cubicBezTo>
                <a:cubicBezTo>
                  <a:pt x="24962" y="948675"/>
                  <a:pt x="37216" y="942472"/>
                  <a:pt x="44823" y="932330"/>
                </a:cubicBezTo>
                <a:cubicBezTo>
                  <a:pt x="55278" y="918390"/>
                  <a:pt x="60832" y="901112"/>
                  <a:pt x="71717" y="887506"/>
                </a:cubicBezTo>
                <a:cubicBezTo>
                  <a:pt x="87296" y="868032"/>
                  <a:pt x="117756" y="837593"/>
                  <a:pt x="143435" y="824753"/>
                </a:cubicBezTo>
                <a:cubicBezTo>
                  <a:pt x="151887" y="820527"/>
                  <a:pt x="161877" y="820014"/>
                  <a:pt x="170329" y="815788"/>
                </a:cubicBezTo>
                <a:cubicBezTo>
                  <a:pt x="232237" y="784834"/>
                  <a:pt x="158453" y="807552"/>
                  <a:pt x="233082" y="788894"/>
                </a:cubicBezTo>
                <a:cubicBezTo>
                  <a:pt x="423848" y="800116"/>
                  <a:pt x="394604" y="803343"/>
                  <a:pt x="618564" y="788894"/>
                </a:cubicBezTo>
                <a:cubicBezTo>
                  <a:pt x="630509" y="788123"/>
                  <a:pt x="684961" y="775047"/>
                  <a:pt x="699247" y="770965"/>
                </a:cubicBezTo>
                <a:cubicBezTo>
                  <a:pt x="708333" y="768369"/>
                  <a:pt x="716974" y="764292"/>
                  <a:pt x="726141" y="762000"/>
                </a:cubicBezTo>
                <a:lnTo>
                  <a:pt x="797858" y="744071"/>
                </a:lnTo>
                <a:cubicBezTo>
                  <a:pt x="832878" y="709051"/>
                  <a:pt x="801478" y="745796"/>
                  <a:pt x="824753" y="699247"/>
                </a:cubicBezTo>
                <a:cubicBezTo>
                  <a:pt x="829571" y="689610"/>
                  <a:pt x="837864" y="681990"/>
                  <a:pt x="842682" y="672353"/>
                </a:cubicBezTo>
                <a:cubicBezTo>
                  <a:pt x="853565" y="650587"/>
                  <a:pt x="854471" y="623147"/>
                  <a:pt x="860611" y="600635"/>
                </a:cubicBezTo>
                <a:cubicBezTo>
                  <a:pt x="865584" y="582402"/>
                  <a:pt x="873957" y="565182"/>
                  <a:pt x="878541" y="546847"/>
                </a:cubicBezTo>
                <a:lnTo>
                  <a:pt x="896470" y="475130"/>
                </a:lnTo>
                <a:cubicBezTo>
                  <a:pt x="916214" y="267823"/>
                  <a:pt x="875022" y="336095"/>
                  <a:pt x="950258" y="242047"/>
                </a:cubicBezTo>
                <a:cubicBezTo>
                  <a:pt x="953246" y="233082"/>
                  <a:pt x="955501" y="223839"/>
                  <a:pt x="959223" y="215153"/>
                </a:cubicBezTo>
                <a:cubicBezTo>
                  <a:pt x="973869" y="180980"/>
                  <a:pt x="987837" y="156196"/>
                  <a:pt x="1021976" y="134471"/>
                </a:cubicBezTo>
                <a:cubicBezTo>
                  <a:pt x="1037921" y="124324"/>
                  <a:pt x="1075764" y="116541"/>
                  <a:pt x="1075764" y="116541"/>
                </a:cubicBezTo>
                <a:lnTo>
                  <a:pt x="1210235" y="125506"/>
                </a:lnTo>
                <a:cubicBezTo>
                  <a:pt x="1237201" y="127753"/>
                  <a:pt x="1263857" y="134471"/>
                  <a:pt x="1290917" y="134471"/>
                </a:cubicBezTo>
                <a:cubicBezTo>
                  <a:pt x="1312047" y="134471"/>
                  <a:pt x="1332752" y="128494"/>
                  <a:pt x="1353670" y="125506"/>
                </a:cubicBezTo>
                <a:cubicBezTo>
                  <a:pt x="1404647" y="100018"/>
                  <a:pt x="1380081" y="117026"/>
                  <a:pt x="1425388" y="71718"/>
                </a:cubicBezTo>
                <a:lnTo>
                  <a:pt x="1443317" y="53788"/>
                </a:lnTo>
                <a:cubicBezTo>
                  <a:pt x="1446305" y="44823"/>
                  <a:pt x="1445600" y="33576"/>
                  <a:pt x="1452282" y="26894"/>
                </a:cubicBezTo>
                <a:cubicBezTo>
                  <a:pt x="1461732" y="17444"/>
                  <a:pt x="1476682" y="15841"/>
                  <a:pt x="1488141" y="8965"/>
                </a:cubicBezTo>
                <a:cubicBezTo>
                  <a:pt x="1491765" y="6791"/>
                  <a:pt x="1494118" y="2988"/>
                  <a:pt x="1497106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12" name="Prostoročno: oblika 11">
            <a:extLst>
              <a:ext uri="{FF2B5EF4-FFF2-40B4-BE49-F238E27FC236}">
                <a16:creationId xmlns:a16="http://schemas.microsoft.com/office/drawing/2014/main" id="{5B97FAC2-A5FF-4B15-86B9-A8449CBBAB33}"/>
              </a:ext>
            </a:extLst>
          </p:cNvPr>
          <p:cNvSpPr/>
          <p:nvPr/>
        </p:nvSpPr>
        <p:spPr>
          <a:xfrm rot="3276186">
            <a:off x="1776183" y="3648064"/>
            <a:ext cx="1497106" cy="1066800"/>
          </a:xfrm>
          <a:custGeom>
            <a:avLst/>
            <a:gdLst>
              <a:gd name="connsiteX0" fmla="*/ 0 w 1497106"/>
              <a:gd name="connsiteY0" fmla="*/ 1066800 h 1066800"/>
              <a:gd name="connsiteX1" fmla="*/ 8964 w 1497106"/>
              <a:gd name="connsiteY1" fmla="*/ 986118 h 1066800"/>
              <a:gd name="connsiteX2" fmla="*/ 17929 w 1497106"/>
              <a:gd name="connsiteY2" fmla="*/ 959224 h 1066800"/>
              <a:gd name="connsiteX3" fmla="*/ 44823 w 1497106"/>
              <a:gd name="connsiteY3" fmla="*/ 932330 h 1066800"/>
              <a:gd name="connsiteX4" fmla="*/ 71717 w 1497106"/>
              <a:gd name="connsiteY4" fmla="*/ 887506 h 1066800"/>
              <a:gd name="connsiteX5" fmla="*/ 143435 w 1497106"/>
              <a:gd name="connsiteY5" fmla="*/ 824753 h 1066800"/>
              <a:gd name="connsiteX6" fmla="*/ 170329 w 1497106"/>
              <a:gd name="connsiteY6" fmla="*/ 815788 h 1066800"/>
              <a:gd name="connsiteX7" fmla="*/ 233082 w 1497106"/>
              <a:gd name="connsiteY7" fmla="*/ 788894 h 1066800"/>
              <a:gd name="connsiteX8" fmla="*/ 618564 w 1497106"/>
              <a:gd name="connsiteY8" fmla="*/ 788894 h 1066800"/>
              <a:gd name="connsiteX9" fmla="*/ 699247 w 1497106"/>
              <a:gd name="connsiteY9" fmla="*/ 770965 h 1066800"/>
              <a:gd name="connsiteX10" fmla="*/ 726141 w 1497106"/>
              <a:gd name="connsiteY10" fmla="*/ 762000 h 1066800"/>
              <a:gd name="connsiteX11" fmla="*/ 797858 w 1497106"/>
              <a:gd name="connsiteY11" fmla="*/ 744071 h 1066800"/>
              <a:gd name="connsiteX12" fmla="*/ 824753 w 1497106"/>
              <a:gd name="connsiteY12" fmla="*/ 699247 h 1066800"/>
              <a:gd name="connsiteX13" fmla="*/ 842682 w 1497106"/>
              <a:gd name="connsiteY13" fmla="*/ 672353 h 1066800"/>
              <a:gd name="connsiteX14" fmla="*/ 860611 w 1497106"/>
              <a:gd name="connsiteY14" fmla="*/ 600635 h 1066800"/>
              <a:gd name="connsiteX15" fmla="*/ 878541 w 1497106"/>
              <a:gd name="connsiteY15" fmla="*/ 546847 h 1066800"/>
              <a:gd name="connsiteX16" fmla="*/ 896470 w 1497106"/>
              <a:gd name="connsiteY16" fmla="*/ 475130 h 1066800"/>
              <a:gd name="connsiteX17" fmla="*/ 950258 w 1497106"/>
              <a:gd name="connsiteY17" fmla="*/ 242047 h 1066800"/>
              <a:gd name="connsiteX18" fmla="*/ 959223 w 1497106"/>
              <a:gd name="connsiteY18" fmla="*/ 215153 h 1066800"/>
              <a:gd name="connsiteX19" fmla="*/ 1021976 w 1497106"/>
              <a:gd name="connsiteY19" fmla="*/ 134471 h 1066800"/>
              <a:gd name="connsiteX20" fmla="*/ 1075764 w 1497106"/>
              <a:gd name="connsiteY20" fmla="*/ 116541 h 1066800"/>
              <a:gd name="connsiteX21" fmla="*/ 1210235 w 1497106"/>
              <a:gd name="connsiteY21" fmla="*/ 125506 h 1066800"/>
              <a:gd name="connsiteX22" fmla="*/ 1290917 w 1497106"/>
              <a:gd name="connsiteY22" fmla="*/ 134471 h 1066800"/>
              <a:gd name="connsiteX23" fmla="*/ 1353670 w 1497106"/>
              <a:gd name="connsiteY23" fmla="*/ 125506 h 1066800"/>
              <a:gd name="connsiteX24" fmla="*/ 1425388 w 1497106"/>
              <a:gd name="connsiteY24" fmla="*/ 71718 h 1066800"/>
              <a:gd name="connsiteX25" fmla="*/ 1443317 w 1497106"/>
              <a:gd name="connsiteY25" fmla="*/ 53788 h 1066800"/>
              <a:gd name="connsiteX26" fmla="*/ 1452282 w 1497106"/>
              <a:gd name="connsiteY26" fmla="*/ 26894 h 1066800"/>
              <a:gd name="connsiteX27" fmla="*/ 1488141 w 1497106"/>
              <a:gd name="connsiteY27" fmla="*/ 8965 h 1066800"/>
              <a:gd name="connsiteX28" fmla="*/ 1497106 w 1497106"/>
              <a:gd name="connsiteY28" fmla="*/ 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497106" h="1066800">
                <a:moveTo>
                  <a:pt x="0" y="1066800"/>
                </a:moveTo>
                <a:cubicBezTo>
                  <a:pt x="2988" y="1039906"/>
                  <a:pt x="4516" y="1012809"/>
                  <a:pt x="8964" y="986118"/>
                </a:cubicBezTo>
                <a:cubicBezTo>
                  <a:pt x="10517" y="976797"/>
                  <a:pt x="12687" y="967087"/>
                  <a:pt x="17929" y="959224"/>
                </a:cubicBezTo>
                <a:cubicBezTo>
                  <a:pt x="24962" y="948675"/>
                  <a:pt x="37216" y="942472"/>
                  <a:pt x="44823" y="932330"/>
                </a:cubicBezTo>
                <a:cubicBezTo>
                  <a:pt x="55278" y="918390"/>
                  <a:pt x="60832" y="901112"/>
                  <a:pt x="71717" y="887506"/>
                </a:cubicBezTo>
                <a:cubicBezTo>
                  <a:pt x="87296" y="868032"/>
                  <a:pt x="117756" y="837593"/>
                  <a:pt x="143435" y="824753"/>
                </a:cubicBezTo>
                <a:cubicBezTo>
                  <a:pt x="151887" y="820527"/>
                  <a:pt x="161877" y="820014"/>
                  <a:pt x="170329" y="815788"/>
                </a:cubicBezTo>
                <a:cubicBezTo>
                  <a:pt x="232237" y="784834"/>
                  <a:pt x="158453" y="807552"/>
                  <a:pt x="233082" y="788894"/>
                </a:cubicBezTo>
                <a:cubicBezTo>
                  <a:pt x="423848" y="800116"/>
                  <a:pt x="394604" y="803343"/>
                  <a:pt x="618564" y="788894"/>
                </a:cubicBezTo>
                <a:cubicBezTo>
                  <a:pt x="630509" y="788123"/>
                  <a:pt x="684961" y="775047"/>
                  <a:pt x="699247" y="770965"/>
                </a:cubicBezTo>
                <a:cubicBezTo>
                  <a:pt x="708333" y="768369"/>
                  <a:pt x="716974" y="764292"/>
                  <a:pt x="726141" y="762000"/>
                </a:cubicBezTo>
                <a:lnTo>
                  <a:pt x="797858" y="744071"/>
                </a:lnTo>
                <a:cubicBezTo>
                  <a:pt x="832878" y="709051"/>
                  <a:pt x="801478" y="745796"/>
                  <a:pt x="824753" y="699247"/>
                </a:cubicBezTo>
                <a:cubicBezTo>
                  <a:pt x="829571" y="689610"/>
                  <a:pt x="837864" y="681990"/>
                  <a:pt x="842682" y="672353"/>
                </a:cubicBezTo>
                <a:cubicBezTo>
                  <a:pt x="853565" y="650587"/>
                  <a:pt x="854471" y="623147"/>
                  <a:pt x="860611" y="600635"/>
                </a:cubicBezTo>
                <a:cubicBezTo>
                  <a:pt x="865584" y="582402"/>
                  <a:pt x="873957" y="565182"/>
                  <a:pt x="878541" y="546847"/>
                </a:cubicBezTo>
                <a:lnTo>
                  <a:pt x="896470" y="475130"/>
                </a:lnTo>
                <a:cubicBezTo>
                  <a:pt x="916214" y="267823"/>
                  <a:pt x="875022" y="336095"/>
                  <a:pt x="950258" y="242047"/>
                </a:cubicBezTo>
                <a:cubicBezTo>
                  <a:pt x="953246" y="233082"/>
                  <a:pt x="955501" y="223839"/>
                  <a:pt x="959223" y="215153"/>
                </a:cubicBezTo>
                <a:cubicBezTo>
                  <a:pt x="973869" y="180980"/>
                  <a:pt x="987837" y="156196"/>
                  <a:pt x="1021976" y="134471"/>
                </a:cubicBezTo>
                <a:cubicBezTo>
                  <a:pt x="1037921" y="124324"/>
                  <a:pt x="1075764" y="116541"/>
                  <a:pt x="1075764" y="116541"/>
                </a:cubicBezTo>
                <a:lnTo>
                  <a:pt x="1210235" y="125506"/>
                </a:lnTo>
                <a:cubicBezTo>
                  <a:pt x="1237201" y="127753"/>
                  <a:pt x="1263857" y="134471"/>
                  <a:pt x="1290917" y="134471"/>
                </a:cubicBezTo>
                <a:cubicBezTo>
                  <a:pt x="1312047" y="134471"/>
                  <a:pt x="1332752" y="128494"/>
                  <a:pt x="1353670" y="125506"/>
                </a:cubicBezTo>
                <a:cubicBezTo>
                  <a:pt x="1404647" y="100018"/>
                  <a:pt x="1380081" y="117026"/>
                  <a:pt x="1425388" y="71718"/>
                </a:cubicBezTo>
                <a:lnTo>
                  <a:pt x="1443317" y="53788"/>
                </a:lnTo>
                <a:cubicBezTo>
                  <a:pt x="1446305" y="44823"/>
                  <a:pt x="1445600" y="33576"/>
                  <a:pt x="1452282" y="26894"/>
                </a:cubicBezTo>
                <a:cubicBezTo>
                  <a:pt x="1461732" y="17444"/>
                  <a:pt x="1476682" y="15841"/>
                  <a:pt x="1488141" y="8965"/>
                </a:cubicBezTo>
                <a:cubicBezTo>
                  <a:pt x="1491765" y="6791"/>
                  <a:pt x="1494118" y="2988"/>
                  <a:pt x="1497106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cxnSp>
        <p:nvCxnSpPr>
          <p:cNvPr id="14" name="Raven puščični povezovalnik 13">
            <a:extLst>
              <a:ext uri="{FF2B5EF4-FFF2-40B4-BE49-F238E27FC236}">
                <a16:creationId xmlns:a16="http://schemas.microsoft.com/office/drawing/2014/main" id="{8A628C48-1C2C-4F25-813D-2C58607B978C}"/>
              </a:ext>
            </a:extLst>
          </p:cNvPr>
          <p:cNvCxnSpPr>
            <a:stCxn id="9" idx="23"/>
          </p:cNvCxnSpPr>
          <p:nvPr/>
        </p:nvCxnSpPr>
        <p:spPr>
          <a:xfrm flipV="1">
            <a:off x="9327888" y="3230299"/>
            <a:ext cx="1138522" cy="8795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Raven puščični povezovalnik 14">
            <a:extLst>
              <a:ext uri="{FF2B5EF4-FFF2-40B4-BE49-F238E27FC236}">
                <a16:creationId xmlns:a16="http://schemas.microsoft.com/office/drawing/2014/main" id="{B00741FF-69F4-4F9D-B87E-2DD854873027}"/>
              </a:ext>
            </a:extLst>
          </p:cNvPr>
          <p:cNvCxnSpPr>
            <a:cxnSpLocks/>
          </p:cNvCxnSpPr>
          <p:nvPr/>
        </p:nvCxnSpPr>
        <p:spPr>
          <a:xfrm>
            <a:off x="7725707" y="5699357"/>
            <a:ext cx="1256928" cy="3047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Pravokotnik 16">
            <a:extLst>
              <a:ext uri="{FF2B5EF4-FFF2-40B4-BE49-F238E27FC236}">
                <a16:creationId xmlns:a16="http://schemas.microsoft.com/office/drawing/2014/main" id="{7D848377-15C2-45B7-A297-9CDBC7171B51}"/>
              </a:ext>
            </a:extLst>
          </p:cNvPr>
          <p:cNvSpPr/>
          <p:nvPr/>
        </p:nvSpPr>
        <p:spPr>
          <a:xfrm>
            <a:off x="10535660" y="2903220"/>
            <a:ext cx="1623060" cy="5257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err="1">
                <a:solidFill>
                  <a:schemeClr val="tx1"/>
                </a:solidFill>
              </a:rPr>
              <a:t>Flagel</a:t>
            </a:r>
            <a:r>
              <a:rPr lang="sl-SI" dirty="0"/>
              <a:t> </a:t>
            </a:r>
          </a:p>
        </p:txBody>
      </p:sp>
      <p:sp>
        <p:nvSpPr>
          <p:cNvPr id="18" name="Pravokotnik 17">
            <a:extLst>
              <a:ext uri="{FF2B5EF4-FFF2-40B4-BE49-F238E27FC236}">
                <a16:creationId xmlns:a16="http://schemas.microsoft.com/office/drawing/2014/main" id="{1FC85A5B-70EF-4662-96FF-78D72D8306E4}"/>
              </a:ext>
            </a:extLst>
          </p:cNvPr>
          <p:cNvSpPr/>
          <p:nvPr/>
        </p:nvSpPr>
        <p:spPr>
          <a:xfrm>
            <a:off x="9159240" y="5694781"/>
            <a:ext cx="1623060" cy="5257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>
                <a:solidFill>
                  <a:schemeClr val="tx1"/>
                </a:solidFill>
              </a:rPr>
              <a:t>Bakterija</a:t>
            </a:r>
            <a:r>
              <a:rPr lang="sl-SI" dirty="0"/>
              <a:t> </a:t>
            </a:r>
          </a:p>
        </p:txBody>
      </p:sp>
      <p:pic>
        <p:nvPicPr>
          <p:cNvPr id="20" name="Slika 19">
            <a:extLst>
              <a:ext uri="{FF2B5EF4-FFF2-40B4-BE49-F238E27FC236}">
                <a16:creationId xmlns:a16="http://schemas.microsoft.com/office/drawing/2014/main" id="{C8D2847F-479D-4364-A621-C10B850483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126982">
            <a:off x="7136251" y="3156719"/>
            <a:ext cx="588669" cy="601751"/>
          </a:xfrm>
          <a:prstGeom prst="rect">
            <a:avLst/>
          </a:prstGeom>
        </p:spPr>
      </p:pic>
      <p:pic>
        <p:nvPicPr>
          <p:cNvPr id="21" name="Slika 20">
            <a:extLst>
              <a:ext uri="{FF2B5EF4-FFF2-40B4-BE49-F238E27FC236}">
                <a16:creationId xmlns:a16="http://schemas.microsoft.com/office/drawing/2014/main" id="{C918CCA6-F826-40B8-836E-203B5F67A2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955034">
            <a:off x="5482831" y="5910749"/>
            <a:ext cx="588669" cy="601751"/>
          </a:xfrm>
          <a:prstGeom prst="rect">
            <a:avLst/>
          </a:prstGeom>
        </p:spPr>
      </p:pic>
      <p:pic>
        <p:nvPicPr>
          <p:cNvPr id="22" name="Slika 21">
            <a:extLst>
              <a:ext uri="{FF2B5EF4-FFF2-40B4-BE49-F238E27FC236}">
                <a16:creationId xmlns:a16="http://schemas.microsoft.com/office/drawing/2014/main" id="{9718306B-1E1B-4C15-B4DD-059D575839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2230401" y="3631220"/>
            <a:ext cx="588669" cy="601751"/>
          </a:xfrm>
          <a:prstGeom prst="rect">
            <a:avLst/>
          </a:prstGeom>
        </p:spPr>
      </p:pic>
      <p:cxnSp>
        <p:nvCxnSpPr>
          <p:cNvPr id="24" name="Raven puščični povezovalnik 23">
            <a:extLst>
              <a:ext uri="{FF2B5EF4-FFF2-40B4-BE49-F238E27FC236}">
                <a16:creationId xmlns:a16="http://schemas.microsoft.com/office/drawing/2014/main" id="{20A8E5C1-AC1A-4A8E-BBA9-7AD3EE993F06}"/>
              </a:ext>
            </a:extLst>
          </p:cNvPr>
          <p:cNvCxnSpPr/>
          <p:nvPr/>
        </p:nvCxnSpPr>
        <p:spPr>
          <a:xfrm flipH="1">
            <a:off x="7430585" y="1409700"/>
            <a:ext cx="295122" cy="17564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ravokotnik 24">
            <a:extLst>
              <a:ext uri="{FF2B5EF4-FFF2-40B4-BE49-F238E27FC236}">
                <a16:creationId xmlns:a16="http://schemas.microsoft.com/office/drawing/2014/main" id="{1EC6C89B-591D-4762-AF5F-99A074A4C1F7}"/>
              </a:ext>
            </a:extLst>
          </p:cNvPr>
          <p:cNvSpPr/>
          <p:nvPr/>
        </p:nvSpPr>
        <p:spPr>
          <a:xfrm>
            <a:off x="7430585" y="876300"/>
            <a:ext cx="2656390" cy="533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>
                <a:solidFill>
                  <a:schemeClr val="tx1"/>
                </a:solidFill>
              </a:rPr>
              <a:t>Protitelo - </a:t>
            </a:r>
            <a:r>
              <a:rPr lang="sl-SI" b="1" dirty="0" err="1">
                <a:solidFill>
                  <a:schemeClr val="tx1"/>
                </a:solidFill>
              </a:rPr>
              <a:t>imobilizin</a:t>
            </a:r>
            <a:endParaRPr lang="sl-SI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836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29CB543-0CE9-4805-8F09-D1576E517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Zgradba protiteles: 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F660C83-6664-450B-BF14-7ECAEEED6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389529"/>
            <a:ext cx="8915400" cy="4521693"/>
          </a:xfrm>
        </p:spPr>
        <p:txBody>
          <a:bodyPr/>
          <a:lstStyle/>
          <a:p>
            <a:r>
              <a:rPr lang="sl-SI" dirty="0"/>
              <a:t>Vsa protitelesa imajo enako osnovno zgradbo. </a:t>
            </a:r>
          </a:p>
          <a:p>
            <a:r>
              <a:rPr lang="sl-SI" dirty="0"/>
              <a:t>Zgrajena so iz 4 podenot, od katerih sta dve lahki in dve težki podenoti (verigi). </a:t>
            </a:r>
          </a:p>
          <a:p>
            <a:r>
              <a:rPr lang="sl-SI" dirty="0"/>
              <a:t>Težki verigi sta približno 2X daljši in zato 2X težji. </a:t>
            </a:r>
          </a:p>
          <a:p>
            <a:r>
              <a:rPr lang="sl-SI" dirty="0"/>
              <a:t>Podenote so sestavljene iz aminokislin. </a:t>
            </a:r>
          </a:p>
          <a:p>
            <a:r>
              <a:rPr lang="sl-SI" dirty="0"/>
              <a:t>Na sredini verige je gibljivo mesto - tu so podenote povezane med seboj z </a:t>
            </a:r>
            <a:r>
              <a:rPr lang="sl-SI" dirty="0" err="1"/>
              <a:t>disulfidnimi</a:t>
            </a:r>
            <a:r>
              <a:rPr lang="sl-SI" dirty="0"/>
              <a:t> vezmi ali </a:t>
            </a:r>
            <a:r>
              <a:rPr lang="sl-SI" dirty="0" err="1"/>
              <a:t>disulfidnimi</a:t>
            </a:r>
            <a:r>
              <a:rPr lang="sl-SI" dirty="0"/>
              <a:t> mostički ( -S-S-). </a:t>
            </a:r>
          </a:p>
          <a:p>
            <a:r>
              <a:rPr lang="sl-SI" dirty="0"/>
              <a:t>Na koncih obeh podenot je </a:t>
            </a:r>
            <a:r>
              <a:rPr lang="sl-SI" dirty="0" err="1"/>
              <a:t>vezišče</a:t>
            </a:r>
            <a:r>
              <a:rPr lang="sl-SI" dirty="0"/>
              <a:t> za antigen, ki se imenuje </a:t>
            </a:r>
            <a:r>
              <a:rPr lang="sl-SI" dirty="0" err="1"/>
              <a:t>paratop</a:t>
            </a:r>
            <a:r>
              <a:rPr lang="sl-SI" dirty="0"/>
              <a:t>. </a:t>
            </a:r>
          </a:p>
          <a:p>
            <a:r>
              <a:rPr lang="sl-SI" dirty="0" err="1"/>
              <a:t>Vezišče</a:t>
            </a:r>
            <a:r>
              <a:rPr lang="sl-SI" dirty="0"/>
              <a:t> za antigen je variabilna regija = se spreminja, pri vsakem protitelesu je drugačna. </a:t>
            </a:r>
          </a:p>
          <a:p>
            <a:r>
              <a:rPr lang="sl-SI" dirty="0"/>
              <a:t>Po tem delu se protitelesa med seboj razlikujejo.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56AF69E-0548-411B-808A-0839EF334C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861" y="190500"/>
            <a:ext cx="104775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257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9404985-5C95-4113-AE21-C1ABAAC5C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0313" y="642040"/>
            <a:ext cx="8911687" cy="1280890"/>
          </a:xfrm>
        </p:spPr>
        <p:txBody>
          <a:bodyPr/>
          <a:lstStyle/>
          <a:p>
            <a:r>
              <a:rPr lang="sl-SI" dirty="0"/>
              <a:t>Na sliki označi dele protitelesa!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12DB12D-19BF-4023-B9E4-CA70F5A8F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9709" y="2257366"/>
            <a:ext cx="3067678" cy="377762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sl-SI" dirty="0"/>
              <a:t>lahka veriga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dirty="0"/>
              <a:t>težka veriga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dirty="0"/>
              <a:t>konstantni del protitelesa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dirty="0"/>
              <a:t>variabilni del protitelesa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dirty="0" err="1"/>
              <a:t>paratop</a:t>
            </a:r>
            <a:r>
              <a:rPr lang="sl-SI" dirty="0"/>
              <a:t>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dirty="0" err="1"/>
              <a:t>disulfidne</a:t>
            </a:r>
            <a:r>
              <a:rPr lang="sl-SI" dirty="0"/>
              <a:t> vezi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4B05854-93A1-483E-B9E0-0AF654C802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067678" cy="2187388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4D33B41A-924C-4199-A97C-30E0F4AED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9765" y="1460687"/>
            <a:ext cx="3793965" cy="538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702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F970967-00E6-4FC4-93B4-518008699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Razredi (skupine) protiteles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63EF8EE-1C45-4DBC-B5FE-F43CF957E4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2000" dirty="0"/>
              <a:t>Človeške </a:t>
            </a:r>
            <a:r>
              <a:rPr lang="sl-SI" sz="2000" dirty="0" err="1"/>
              <a:t>imunoglobuline</a:t>
            </a:r>
            <a:r>
              <a:rPr lang="sl-SI" sz="2000" dirty="0"/>
              <a:t> razvrstimo v 5 razredov. Razlikujejo se po kemični zgradbi težke verige in po bioloških lastnostih. Ko vdre antigen v telo sproži nastanek vseh petih razredov protiteles, ki pa imajo različno (vsak svojo) funkcijo.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705705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1C36EFE-576C-4B43-85C0-2B7B34962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Imunoglobulini</a:t>
            </a:r>
            <a:r>
              <a:rPr lang="sl-SI" dirty="0"/>
              <a:t> G = </a:t>
            </a:r>
            <a:r>
              <a:rPr lang="sl-SI" dirty="0" err="1"/>
              <a:t>IgG</a:t>
            </a:r>
            <a:r>
              <a:rPr lang="sl-SI" dirty="0"/>
              <a:t> 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11CA96A-DF10-48D7-B52C-38266C91B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5928" y="1515035"/>
            <a:ext cx="4628683" cy="4396187"/>
          </a:xfrm>
        </p:spPr>
        <p:txBody>
          <a:bodyPr>
            <a:normAutofit/>
          </a:bodyPr>
          <a:lstStyle/>
          <a:p>
            <a:r>
              <a:rPr lang="sl-SI" sz="2400" dirty="0"/>
              <a:t>Teh je največ (70% vseh protiteles), najdemo jih povsod po telesu. So učinkovita obramba pred virusi, bakterijami in toksini. Protitelesa </a:t>
            </a:r>
            <a:r>
              <a:rPr lang="sl-SI" sz="2400" dirty="0" err="1"/>
              <a:t>IgG</a:t>
            </a:r>
            <a:r>
              <a:rPr lang="sl-SI" sz="2400" dirty="0"/>
              <a:t> prekrijejo mikrobe, ki tako postanejo lahek plen fagocitov. 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95D4A152-F214-42B6-960B-15B4975405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448" y="1264555"/>
            <a:ext cx="4320987" cy="547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4787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6C1DC9F-9DAB-4D7A-884B-7E8840935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Imunoglobulini</a:t>
            </a:r>
            <a:r>
              <a:rPr lang="sl-SI" dirty="0"/>
              <a:t> A = </a:t>
            </a:r>
            <a:r>
              <a:rPr lang="sl-SI" dirty="0" err="1"/>
              <a:t>IgA</a:t>
            </a:r>
            <a:r>
              <a:rPr lang="sl-SI" dirty="0"/>
              <a:t> 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5A37483-0D77-43F9-9BA3-2E796F5B3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6634" y="2133600"/>
            <a:ext cx="4807977" cy="3777622"/>
          </a:xfrm>
        </p:spPr>
        <p:txBody>
          <a:bodyPr>
            <a:normAutofit/>
          </a:bodyPr>
          <a:lstStyle/>
          <a:p>
            <a:r>
              <a:rPr lang="sl-SI" sz="2400" dirty="0"/>
              <a:t>So glavni </a:t>
            </a:r>
            <a:r>
              <a:rPr lang="sl-SI" sz="2400" dirty="0" err="1"/>
              <a:t>imunoglobulini</a:t>
            </a:r>
            <a:r>
              <a:rPr lang="sl-SI" sz="2400" dirty="0"/>
              <a:t> v različnih izločkih – na primer nosni izločki, slina, solze, materino mleko, na sluznicah sečil in spolovil. So zaščitni dejavnik pri vdoru mikrobov skozi sluznico, otežijo vdor antigenov skozi sluznice.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180A670-09E9-439E-BA46-8CA83F9D4B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928" y="1800576"/>
            <a:ext cx="5291789" cy="444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3737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4C60004-5D9B-4E47-A14E-2C67E2E4D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Imunoglobulini</a:t>
            </a:r>
            <a:r>
              <a:rPr lang="sl-SI" dirty="0"/>
              <a:t> M = </a:t>
            </a:r>
            <a:r>
              <a:rPr lang="sl-SI" dirty="0" err="1"/>
              <a:t>IgM</a:t>
            </a:r>
            <a:r>
              <a:rPr lang="sl-SI" dirty="0"/>
              <a:t> 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E7C9F14-FDB6-4523-BFF2-FFC5A8898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0942" y="2133600"/>
            <a:ext cx="3801034" cy="3777622"/>
          </a:xfrm>
        </p:spPr>
        <p:txBody>
          <a:bodyPr>
            <a:normAutofit/>
          </a:bodyPr>
          <a:lstStyle/>
          <a:p>
            <a:r>
              <a:rPr lang="sl-SI" sz="2400" dirty="0"/>
              <a:t>So zelo velike molekule. Zaradi svoje mase se nahajajo izključno v ožilju, ne morejo difundirati v tkivni prostor. </a:t>
            </a:r>
            <a:r>
              <a:rPr lang="sl-SI" sz="2400" dirty="0" err="1"/>
              <a:t>IgM</a:t>
            </a:r>
            <a:r>
              <a:rPr lang="sl-SI" sz="2400" dirty="0"/>
              <a:t> so prva protitelesa, ki se pojavijo v telesu po vdoru antigena</a:t>
            </a:r>
            <a:r>
              <a:rPr lang="sl-SI" sz="2000" dirty="0"/>
              <a:t>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9910E8E9-7E97-4031-A3EB-201D95475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0847" y="1727791"/>
            <a:ext cx="4997089" cy="513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56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77B05B6-4A02-4E19-8253-E5539CAAA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Imunoglobulini</a:t>
            </a:r>
            <a:r>
              <a:rPr lang="sl-SI" dirty="0"/>
              <a:t> D = </a:t>
            </a:r>
            <a:r>
              <a:rPr lang="sl-SI" dirty="0" err="1"/>
              <a:t>IgD</a:t>
            </a:r>
            <a:r>
              <a:rPr lang="sl-SI" dirty="0"/>
              <a:t> 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78A0F1D-95A4-463E-85DA-433988A94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4125237" cy="3777622"/>
          </a:xfrm>
        </p:spPr>
        <p:txBody>
          <a:bodyPr>
            <a:normAutofit/>
          </a:bodyPr>
          <a:lstStyle/>
          <a:p>
            <a:r>
              <a:rPr lang="sl-SI" sz="2400" dirty="0"/>
              <a:t>V krvni plazmi jih je zelo malo. Veliko jih je na površini limfocitov B, kjer delujejo kot </a:t>
            </a:r>
            <a:r>
              <a:rPr lang="sl-SI" sz="2400" dirty="0" err="1"/>
              <a:t>vezišče</a:t>
            </a:r>
            <a:r>
              <a:rPr lang="sl-SI" sz="2400" dirty="0"/>
              <a:t> za antigen (so sestavni del receptorja za antigen), ne delujejo kot protitelesa. 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E48018EC-21C6-4F00-AE23-D98B40A2AE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0861" y="1246094"/>
            <a:ext cx="4125237" cy="5486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8051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1E54E9-EB85-4EF8-84ED-670FD41C2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Imunoglobulini</a:t>
            </a:r>
            <a:r>
              <a:rPr lang="sl-SI" dirty="0"/>
              <a:t> E = </a:t>
            </a:r>
            <a:r>
              <a:rPr lang="sl-SI" dirty="0" err="1"/>
              <a:t>IgE</a:t>
            </a:r>
            <a:r>
              <a:rPr lang="sl-SI" dirty="0"/>
              <a:t> 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3BDA177-2ED6-4C00-9128-DFF0CC4BD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3937094" cy="3777622"/>
          </a:xfrm>
        </p:spPr>
        <p:txBody>
          <a:bodyPr>
            <a:normAutofit/>
          </a:bodyPr>
          <a:lstStyle/>
          <a:p>
            <a:r>
              <a:rPr lang="sl-SI" sz="2400" dirty="0"/>
              <a:t>Povečano količino teh najdemo pri bolnikih, ki trpijo za alergijami, kot sta na primer seneni nahod in astma. Prav tako se njihovo število poveča pri okužbah s parazitskimi živalmi.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E1B55B2-2A10-47B6-82F9-1CCEC857B0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3506" y="1403809"/>
            <a:ext cx="4744457" cy="5237204"/>
          </a:xfrm>
          <a:prstGeom prst="rect">
            <a:avLst/>
          </a:prstGeom>
        </p:spPr>
      </p:pic>
      <p:sp>
        <p:nvSpPr>
          <p:cNvPr id="5" name="Pravokotnik 4">
            <a:extLst>
              <a:ext uri="{FF2B5EF4-FFF2-40B4-BE49-F238E27FC236}">
                <a16:creationId xmlns:a16="http://schemas.microsoft.com/office/drawing/2014/main" id="{A9896C9D-F508-4491-B9C3-087EA1C4CE64}"/>
              </a:ext>
            </a:extLst>
          </p:cNvPr>
          <p:cNvSpPr/>
          <p:nvPr/>
        </p:nvSpPr>
        <p:spPr>
          <a:xfrm>
            <a:off x="464037" y="6049224"/>
            <a:ext cx="58881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>
                <a:hlinkClick r:id="rId3"/>
              </a:rPr>
              <a:t>https://www.youtube.com/watch?v=6A9JFaeU7Io</a:t>
            </a:r>
            <a:r>
              <a:rPr lang="sl-S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66259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4E03E5D-71CC-4F75-BFC5-872DA016B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PROTITELESA ali IMUNOGLOBULINI Ig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8224348-1A40-47AE-BB4F-55AD57517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2470" y="1748118"/>
            <a:ext cx="4512141" cy="4163104"/>
          </a:xfrm>
        </p:spPr>
        <p:txBody>
          <a:bodyPr>
            <a:normAutofit/>
          </a:bodyPr>
          <a:lstStyle/>
          <a:p>
            <a:r>
              <a:rPr lang="sl-SI" sz="2400" dirty="0"/>
              <a:t>Protitelesa so beljakovinske molekule, ki jih imenujemo </a:t>
            </a:r>
            <a:r>
              <a:rPr lang="sl-SI" sz="2400" dirty="0" err="1"/>
              <a:t>imunoglobulini</a:t>
            </a:r>
            <a:r>
              <a:rPr lang="sl-SI" sz="2400" dirty="0"/>
              <a:t>. Tvorijo jih limfociti B. Nekateri limfociti B se spremenijo v celice tako imenovane PLAZMATKE, ki izdelujejo protitelesa.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FB95BFA-E811-4544-B131-62AA784054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16" y="1514903"/>
            <a:ext cx="6619874" cy="471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304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5E2AC4F-0B6E-467D-808C-D5605CCE3D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618565"/>
            <a:ext cx="8915400" cy="5292657"/>
          </a:xfrm>
        </p:spPr>
        <p:txBody>
          <a:bodyPr>
            <a:normAutofit/>
          </a:bodyPr>
          <a:lstStyle/>
          <a:p>
            <a:r>
              <a:rPr lang="sl-SI" sz="2400" dirty="0"/>
              <a:t>Protitelo se veže z antigenom. Tako antigene onesposobijo ali pa sprožijo različne mehanizme, ki antigene odstranijo iz organizma. 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AEB7B5A-6CBD-4EC7-9EB4-E7CEF7DB59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860" y="2446157"/>
            <a:ext cx="10902753" cy="369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811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67FA1FB-DC43-453C-BF8B-3FAB5CC0F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06188"/>
            <a:ext cx="8915400" cy="5705034"/>
          </a:xfrm>
        </p:spPr>
        <p:txBody>
          <a:bodyPr>
            <a:normAutofit/>
          </a:bodyPr>
          <a:lstStyle/>
          <a:p>
            <a:r>
              <a:rPr lang="sl-SI" sz="2400" dirty="0"/>
              <a:t>Na molekuli antigena je posebno mesto - </a:t>
            </a:r>
            <a:r>
              <a:rPr lang="sl-SI" sz="2400" dirty="0" err="1"/>
              <a:t>epitop</a:t>
            </a:r>
            <a:r>
              <a:rPr lang="sl-SI" sz="2400" dirty="0"/>
              <a:t> ali antigenska determinanta, ki se poveže s posebnim delom na protitelesu – </a:t>
            </a:r>
            <a:r>
              <a:rPr lang="sl-SI" sz="2400" dirty="0" err="1"/>
              <a:t>paratop</a:t>
            </a:r>
            <a:r>
              <a:rPr lang="sl-SI" sz="2400" dirty="0"/>
              <a:t> ali </a:t>
            </a:r>
            <a:r>
              <a:rPr lang="sl-SI" sz="2400" dirty="0" err="1"/>
              <a:t>vezišče</a:t>
            </a:r>
            <a:r>
              <a:rPr lang="sl-SI" sz="2400" dirty="0"/>
              <a:t> za antigen. Antigenska determinanta se veže z </a:t>
            </a:r>
            <a:r>
              <a:rPr lang="sl-SI" sz="2400" dirty="0" err="1"/>
              <a:t>veziščem</a:t>
            </a:r>
            <a:r>
              <a:rPr lang="sl-SI" sz="2400" dirty="0"/>
              <a:t> kot "ključ in ključavnica". 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C3888AE8-A75B-4CD5-BBE7-17DDE3CA3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8109" y="2469894"/>
            <a:ext cx="7825068" cy="409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690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0D0B820-5243-47E5-B013-54F3339D8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Reakcije med antigeni in protitelesi</a:t>
            </a:r>
            <a:br>
              <a:rPr lang="sl-SI" dirty="0"/>
            </a:br>
            <a:r>
              <a:rPr lang="pl-PL" sz="2700" dirty="0"/>
              <a:t>Vsako reakcijo skicirajte. Pomagajte si z učbenikom, Prostori za stran 106 do 108 ali spletom.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FC272E0-C18B-4F06-878D-C5A6CDECCB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89636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3AAA4A1-0C15-4D74-94DE-999B9960A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Precipitacija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271236B-043B-462D-A0C5-0DE9D8717C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457265"/>
            <a:ext cx="8915400" cy="3777622"/>
          </a:xfrm>
        </p:spPr>
        <p:txBody>
          <a:bodyPr>
            <a:normAutofit/>
          </a:bodyPr>
          <a:lstStyle/>
          <a:p>
            <a:r>
              <a:rPr lang="sl-SI" sz="2400" dirty="0"/>
              <a:t>Je reakcija, v kateri protitelesa reagirajo s topnimi antigeni in pri tem nastanejo večji, netopni kompleksi (nastane usedlina).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DC167F7-910E-464A-B655-E40CF1F1E2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7464" y="3065659"/>
            <a:ext cx="3641760" cy="3473938"/>
          </a:xfrm>
          <a:prstGeom prst="rect">
            <a:avLst/>
          </a:prstGeom>
        </p:spPr>
      </p:pic>
      <p:cxnSp>
        <p:nvCxnSpPr>
          <p:cNvPr id="6" name="Raven puščični povezovalnik 5">
            <a:extLst>
              <a:ext uri="{FF2B5EF4-FFF2-40B4-BE49-F238E27FC236}">
                <a16:creationId xmlns:a16="http://schemas.microsoft.com/office/drawing/2014/main" id="{D1C2A0BF-D9EE-4207-938C-B10F7316B184}"/>
              </a:ext>
            </a:extLst>
          </p:cNvPr>
          <p:cNvCxnSpPr/>
          <p:nvPr/>
        </p:nvCxnSpPr>
        <p:spPr>
          <a:xfrm flipV="1">
            <a:off x="7404847" y="3263153"/>
            <a:ext cx="2492188" cy="1658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Raven puščični povezovalnik 7">
            <a:extLst>
              <a:ext uri="{FF2B5EF4-FFF2-40B4-BE49-F238E27FC236}">
                <a16:creationId xmlns:a16="http://schemas.microsoft.com/office/drawing/2014/main" id="{D5850290-5029-47CB-878E-2EA2CD612EB1}"/>
              </a:ext>
            </a:extLst>
          </p:cNvPr>
          <p:cNvCxnSpPr/>
          <p:nvPr/>
        </p:nvCxnSpPr>
        <p:spPr>
          <a:xfrm>
            <a:off x="8274424" y="4545106"/>
            <a:ext cx="1568823" cy="4123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Pravokotnik 8">
            <a:extLst>
              <a:ext uri="{FF2B5EF4-FFF2-40B4-BE49-F238E27FC236}">
                <a16:creationId xmlns:a16="http://schemas.microsoft.com/office/drawing/2014/main" id="{8437DFD0-CF07-467E-953D-8B5F08C725A1}"/>
              </a:ext>
            </a:extLst>
          </p:cNvPr>
          <p:cNvSpPr/>
          <p:nvPr/>
        </p:nvSpPr>
        <p:spPr>
          <a:xfrm>
            <a:off x="10024630" y="2953803"/>
            <a:ext cx="2043953" cy="6187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>
                <a:solidFill>
                  <a:schemeClr val="tx1"/>
                </a:solidFill>
              </a:rPr>
              <a:t>Protitelesa - </a:t>
            </a:r>
            <a:r>
              <a:rPr lang="sl-SI" b="1" dirty="0" err="1">
                <a:solidFill>
                  <a:schemeClr val="tx1"/>
                </a:solidFill>
              </a:rPr>
              <a:t>precipitini</a:t>
            </a:r>
            <a:endParaRPr lang="sl-SI" b="1" dirty="0">
              <a:solidFill>
                <a:schemeClr val="tx1"/>
              </a:solidFill>
            </a:endParaRPr>
          </a:p>
        </p:txBody>
      </p:sp>
      <p:sp>
        <p:nvSpPr>
          <p:cNvPr id="10" name="Pravokotnik 9">
            <a:extLst>
              <a:ext uri="{FF2B5EF4-FFF2-40B4-BE49-F238E27FC236}">
                <a16:creationId xmlns:a16="http://schemas.microsoft.com/office/drawing/2014/main" id="{04F2621F-DC87-4D59-9328-7B1B1CB9D5ED}"/>
              </a:ext>
            </a:extLst>
          </p:cNvPr>
          <p:cNvSpPr/>
          <p:nvPr/>
        </p:nvSpPr>
        <p:spPr>
          <a:xfrm>
            <a:off x="9977718" y="4648132"/>
            <a:ext cx="2043953" cy="6187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>
                <a:solidFill>
                  <a:schemeClr val="tx1"/>
                </a:solidFill>
              </a:rPr>
              <a:t>Topna molekula</a:t>
            </a:r>
          </a:p>
        </p:txBody>
      </p:sp>
    </p:spTree>
    <p:extLst>
      <p:ext uri="{BB962C8B-B14F-4D97-AF65-F5344CB8AC3E}">
        <p14:creationId xmlns:p14="http://schemas.microsoft.com/office/powerpoint/2010/main" val="2274631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2F5D00E-5541-4F92-8402-3DCAEBEAF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Nevtralizacija toksina 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64FCC27-6832-4293-ACC4-EE77BDC4F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741" y="2133600"/>
            <a:ext cx="3218329" cy="3777622"/>
          </a:xfrm>
        </p:spPr>
        <p:txBody>
          <a:bodyPr>
            <a:noAutofit/>
          </a:bodyPr>
          <a:lstStyle/>
          <a:p>
            <a:r>
              <a:rPr lang="sl-SI" sz="2400" b="1" dirty="0"/>
              <a:t>Je reakcija, pri kateri protitelesa nevtralizirajo Delovanje toksinov (strupov) in tako preprečijo bolezenske pojave, ki so posledica delovanja toksinov.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0918203-6CBC-48E2-BCE2-366E13CA7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3463" y="1335239"/>
            <a:ext cx="8165420" cy="4993843"/>
          </a:xfrm>
          <a:prstGeom prst="rect">
            <a:avLst/>
          </a:prstGeom>
        </p:spPr>
      </p:pic>
      <p:sp>
        <p:nvSpPr>
          <p:cNvPr id="5" name="Pravokotnik 4">
            <a:extLst>
              <a:ext uri="{FF2B5EF4-FFF2-40B4-BE49-F238E27FC236}">
                <a16:creationId xmlns:a16="http://schemas.microsoft.com/office/drawing/2014/main" id="{746FEA77-480E-43A3-B356-51F0761D1CE4}"/>
              </a:ext>
            </a:extLst>
          </p:cNvPr>
          <p:cNvSpPr/>
          <p:nvPr/>
        </p:nvSpPr>
        <p:spPr>
          <a:xfrm>
            <a:off x="4256137" y="2671482"/>
            <a:ext cx="1470212" cy="75751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>
                <a:solidFill>
                  <a:schemeClr val="tx1"/>
                </a:solidFill>
              </a:rPr>
              <a:t>Celice toksina</a:t>
            </a:r>
          </a:p>
        </p:txBody>
      </p:sp>
      <p:sp>
        <p:nvSpPr>
          <p:cNvPr id="6" name="Pravokotnik 5">
            <a:extLst>
              <a:ext uri="{FF2B5EF4-FFF2-40B4-BE49-F238E27FC236}">
                <a16:creationId xmlns:a16="http://schemas.microsoft.com/office/drawing/2014/main" id="{38CEB2B2-6732-4BCC-8B81-E79B39E33696}"/>
              </a:ext>
            </a:extLst>
          </p:cNvPr>
          <p:cNvSpPr/>
          <p:nvPr/>
        </p:nvSpPr>
        <p:spPr>
          <a:xfrm>
            <a:off x="6351781" y="2671482"/>
            <a:ext cx="1470212" cy="75751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>
                <a:solidFill>
                  <a:schemeClr val="tx1"/>
                </a:solidFill>
              </a:rPr>
              <a:t>Celica </a:t>
            </a:r>
          </a:p>
        </p:txBody>
      </p:sp>
      <p:sp>
        <p:nvSpPr>
          <p:cNvPr id="7" name="Pravokotnik 6">
            <a:extLst>
              <a:ext uri="{FF2B5EF4-FFF2-40B4-BE49-F238E27FC236}">
                <a16:creationId xmlns:a16="http://schemas.microsoft.com/office/drawing/2014/main" id="{8DB03B14-B430-40AE-9416-26825CC69B23}"/>
              </a:ext>
            </a:extLst>
          </p:cNvPr>
          <p:cNvSpPr/>
          <p:nvPr/>
        </p:nvSpPr>
        <p:spPr>
          <a:xfrm>
            <a:off x="8385432" y="2635623"/>
            <a:ext cx="1857791" cy="75751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>
                <a:solidFill>
                  <a:schemeClr val="tx1"/>
                </a:solidFill>
              </a:rPr>
              <a:t>Uničena celica</a:t>
            </a:r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id="{07ADE4CB-03AC-4E14-9245-F08C57D576EE}"/>
              </a:ext>
            </a:extLst>
          </p:cNvPr>
          <p:cNvSpPr/>
          <p:nvPr/>
        </p:nvSpPr>
        <p:spPr>
          <a:xfrm>
            <a:off x="4256137" y="4500282"/>
            <a:ext cx="1470212" cy="75751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>
                <a:solidFill>
                  <a:schemeClr val="tx1"/>
                </a:solidFill>
              </a:rPr>
              <a:t>Celice toksina</a:t>
            </a:r>
          </a:p>
        </p:txBody>
      </p:sp>
      <p:sp>
        <p:nvSpPr>
          <p:cNvPr id="9" name="Pravokotnik 8">
            <a:extLst>
              <a:ext uri="{FF2B5EF4-FFF2-40B4-BE49-F238E27FC236}">
                <a16:creationId xmlns:a16="http://schemas.microsoft.com/office/drawing/2014/main" id="{E389629C-C5AB-4EE3-9184-235CE4ECCE6C}"/>
              </a:ext>
            </a:extLst>
          </p:cNvPr>
          <p:cNvSpPr/>
          <p:nvPr/>
        </p:nvSpPr>
        <p:spPr>
          <a:xfrm>
            <a:off x="7650326" y="4500282"/>
            <a:ext cx="1470212" cy="75751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>
                <a:solidFill>
                  <a:schemeClr val="tx1"/>
                </a:solidFill>
              </a:rPr>
              <a:t>Celica</a:t>
            </a:r>
            <a:r>
              <a:rPr lang="sl-SI" dirty="0"/>
              <a:t> </a:t>
            </a:r>
          </a:p>
        </p:txBody>
      </p:sp>
      <p:sp>
        <p:nvSpPr>
          <p:cNvPr id="10" name="Pravokotnik 9">
            <a:extLst>
              <a:ext uri="{FF2B5EF4-FFF2-40B4-BE49-F238E27FC236}">
                <a16:creationId xmlns:a16="http://schemas.microsoft.com/office/drawing/2014/main" id="{97C6D2C9-BD6A-46F5-8A0F-103619E4DF08}"/>
              </a:ext>
            </a:extLst>
          </p:cNvPr>
          <p:cNvSpPr/>
          <p:nvPr/>
        </p:nvSpPr>
        <p:spPr>
          <a:xfrm>
            <a:off x="5887742" y="4500282"/>
            <a:ext cx="1678470" cy="75751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>
                <a:solidFill>
                  <a:schemeClr val="tx1"/>
                </a:solidFill>
              </a:rPr>
              <a:t>Protitelesa-antitoksin</a:t>
            </a:r>
            <a:r>
              <a:rPr lang="sl-SI" dirty="0"/>
              <a:t> </a:t>
            </a:r>
          </a:p>
        </p:txBody>
      </p:sp>
      <p:sp>
        <p:nvSpPr>
          <p:cNvPr id="11" name="Pravokotnik 10">
            <a:extLst>
              <a:ext uri="{FF2B5EF4-FFF2-40B4-BE49-F238E27FC236}">
                <a16:creationId xmlns:a16="http://schemas.microsoft.com/office/drawing/2014/main" id="{30BBF4C7-5EFF-456B-A778-837B1898D6C4}"/>
              </a:ext>
            </a:extLst>
          </p:cNvPr>
          <p:cNvSpPr/>
          <p:nvPr/>
        </p:nvSpPr>
        <p:spPr>
          <a:xfrm>
            <a:off x="9172741" y="4500282"/>
            <a:ext cx="2346674" cy="128089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>
                <a:solidFill>
                  <a:schemeClr val="tx1"/>
                </a:solidFill>
              </a:rPr>
              <a:t>Nevtralizacija toksina in nepoškodovana celica</a:t>
            </a:r>
          </a:p>
        </p:txBody>
      </p:sp>
    </p:spTree>
    <p:extLst>
      <p:ext uri="{BB962C8B-B14F-4D97-AF65-F5344CB8AC3E}">
        <p14:creationId xmlns:p14="http://schemas.microsoft.com/office/powerpoint/2010/main" val="200991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FAA0D31-6540-4295-8F44-DD69933E2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Opsonizacija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CECEBC8-38DE-43DD-84BE-14B146332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413361"/>
            <a:ext cx="8915400" cy="1025039"/>
          </a:xfrm>
        </p:spPr>
        <p:txBody>
          <a:bodyPr>
            <a:normAutofit/>
          </a:bodyPr>
          <a:lstStyle/>
          <a:p>
            <a:r>
              <a:rPr lang="sl-SI" sz="2400" dirty="0"/>
              <a:t>Protitelesa prekrijejo površino antigena, da ga fagociti lažje požrejo in razgradijo.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CB59652-6BA0-4592-A5E0-658FB4ADE7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589" y="2261981"/>
            <a:ext cx="10748682" cy="4497861"/>
          </a:xfrm>
          <a:prstGeom prst="rect">
            <a:avLst/>
          </a:prstGeom>
        </p:spPr>
      </p:pic>
      <p:sp>
        <p:nvSpPr>
          <p:cNvPr id="5" name="Pravokotnik 4">
            <a:extLst>
              <a:ext uri="{FF2B5EF4-FFF2-40B4-BE49-F238E27FC236}">
                <a16:creationId xmlns:a16="http://schemas.microsoft.com/office/drawing/2014/main" id="{53BE0A41-24E3-46C7-8ABC-B3BB07721CE5}"/>
              </a:ext>
            </a:extLst>
          </p:cNvPr>
          <p:cNvSpPr/>
          <p:nvPr/>
        </p:nvSpPr>
        <p:spPr>
          <a:xfrm>
            <a:off x="1845141" y="5800844"/>
            <a:ext cx="2287588" cy="71717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>
                <a:solidFill>
                  <a:schemeClr val="tx1"/>
                </a:solidFill>
              </a:rPr>
              <a:t>Proizvodnja protiteles</a:t>
            </a:r>
          </a:p>
        </p:txBody>
      </p:sp>
      <p:sp>
        <p:nvSpPr>
          <p:cNvPr id="6" name="Pravokotnik 5">
            <a:extLst>
              <a:ext uri="{FF2B5EF4-FFF2-40B4-BE49-F238E27FC236}">
                <a16:creationId xmlns:a16="http://schemas.microsoft.com/office/drawing/2014/main" id="{00A302F2-C000-48FB-BAC0-E6A28B1D8981}"/>
              </a:ext>
            </a:extLst>
          </p:cNvPr>
          <p:cNvSpPr/>
          <p:nvPr/>
        </p:nvSpPr>
        <p:spPr>
          <a:xfrm>
            <a:off x="4857281" y="5875301"/>
            <a:ext cx="2287588" cy="71717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>
                <a:solidFill>
                  <a:schemeClr val="tx1"/>
                </a:solidFill>
              </a:rPr>
              <a:t>Protitelo - </a:t>
            </a:r>
            <a:r>
              <a:rPr lang="sl-SI" b="1" dirty="0" err="1">
                <a:solidFill>
                  <a:schemeClr val="tx1"/>
                </a:solidFill>
              </a:rPr>
              <a:t>opsonin</a:t>
            </a:r>
            <a:endParaRPr lang="sl-SI" b="1" dirty="0">
              <a:solidFill>
                <a:schemeClr val="tx1"/>
              </a:solidFill>
            </a:endParaRPr>
          </a:p>
        </p:txBody>
      </p:sp>
      <p:sp>
        <p:nvSpPr>
          <p:cNvPr id="7" name="Pravokotnik 6">
            <a:extLst>
              <a:ext uri="{FF2B5EF4-FFF2-40B4-BE49-F238E27FC236}">
                <a16:creationId xmlns:a16="http://schemas.microsoft.com/office/drawing/2014/main" id="{DB352BA3-E3A9-4C65-9A98-393682802553}"/>
              </a:ext>
            </a:extLst>
          </p:cNvPr>
          <p:cNvSpPr/>
          <p:nvPr/>
        </p:nvSpPr>
        <p:spPr>
          <a:xfrm>
            <a:off x="4952206" y="2663230"/>
            <a:ext cx="2287588" cy="71717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err="1">
                <a:solidFill>
                  <a:schemeClr val="tx1"/>
                </a:solidFill>
              </a:rPr>
              <a:t>Opsonizacija</a:t>
            </a:r>
            <a:r>
              <a:rPr lang="sl-SI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id="{38D167E3-537A-483C-B832-953DD9DC81E2}"/>
              </a:ext>
            </a:extLst>
          </p:cNvPr>
          <p:cNvSpPr/>
          <p:nvPr/>
        </p:nvSpPr>
        <p:spPr>
          <a:xfrm>
            <a:off x="7313051" y="6159432"/>
            <a:ext cx="2287588" cy="71717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>
                <a:solidFill>
                  <a:schemeClr val="tx1"/>
                </a:solidFill>
              </a:rPr>
              <a:t>Prebava </a:t>
            </a:r>
          </a:p>
        </p:txBody>
      </p:sp>
      <p:sp>
        <p:nvSpPr>
          <p:cNvPr id="9" name="Pravokotnik 8">
            <a:extLst>
              <a:ext uri="{FF2B5EF4-FFF2-40B4-BE49-F238E27FC236}">
                <a16:creationId xmlns:a16="http://schemas.microsoft.com/office/drawing/2014/main" id="{10853C42-DFC0-47D3-BD9C-85459FDF4085}"/>
              </a:ext>
            </a:extLst>
          </p:cNvPr>
          <p:cNvSpPr/>
          <p:nvPr/>
        </p:nvSpPr>
        <p:spPr>
          <a:xfrm>
            <a:off x="9070694" y="2335662"/>
            <a:ext cx="2538600" cy="71717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>
                <a:solidFill>
                  <a:schemeClr val="tx1"/>
                </a:solidFill>
              </a:rPr>
              <a:t>Fagocitoza </a:t>
            </a:r>
          </a:p>
        </p:txBody>
      </p:sp>
      <p:sp>
        <p:nvSpPr>
          <p:cNvPr id="10" name="Pravokotnik 9">
            <a:extLst>
              <a:ext uri="{FF2B5EF4-FFF2-40B4-BE49-F238E27FC236}">
                <a16:creationId xmlns:a16="http://schemas.microsoft.com/office/drawing/2014/main" id="{2115798E-13C4-4700-BAC2-3760866B0E40}"/>
              </a:ext>
            </a:extLst>
          </p:cNvPr>
          <p:cNvSpPr/>
          <p:nvPr/>
        </p:nvSpPr>
        <p:spPr>
          <a:xfrm>
            <a:off x="6096000" y="174199"/>
            <a:ext cx="5987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>
                <a:hlinkClick r:id="rId3"/>
              </a:rPr>
              <a:t>https://www.youtube.com/watch?v=oIZwbfvMY5Q</a:t>
            </a:r>
            <a:r>
              <a:rPr lang="sl-S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19979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68F12FF-7FDA-415B-9998-D6A34ED51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Liza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CFF2079-3B56-462C-9761-6EB40AAC7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6059" y="1264555"/>
            <a:ext cx="8915400" cy="3777622"/>
          </a:xfrm>
        </p:spPr>
        <p:txBody>
          <a:bodyPr>
            <a:normAutofit/>
          </a:bodyPr>
          <a:lstStyle/>
          <a:p>
            <a:r>
              <a:rPr lang="es-ES" sz="2400" dirty="0"/>
              <a:t>Protitelesa razgradijo (lizirajo) antigene. </a:t>
            </a:r>
            <a:endParaRPr lang="sl-SI" sz="24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942685FB-DB56-491C-801A-6812F4E6F8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46" y="3153366"/>
            <a:ext cx="2059025" cy="1505136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7ABF7B7E-699C-42A2-BFEB-CF95FC0F6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0211" y="4658502"/>
            <a:ext cx="2059025" cy="1505136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20DC230B-20C5-4FF5-9AE7-688E2916A9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1485" y="4658502"/>
            <a:ext cx="2059025" cy="1505136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3C960A9C-5010-4149-BE8B-F04C8E096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4341" y="4658502"/>
            <a:ext cx="2059025" cy="1505136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D7469749-3A38-40B1-BCE5-9B2F7F17FC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607494" y="2743660"/>
            <a:ext cx="588669" cy="601751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5797DE30-6BA4-4BBD-9902-028D48EE79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1396926" y="2743659"/>
            <a:ext cx="588669" cy="601751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7CFC2389-C213-4CA6-A3F9-30E0E58086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4202930" y="4142065"/>
            <a:ext cx="588669" cy="601751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78CB3690-FD36-4C3A-9154-B8609379C4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3161731" y="4195941"/>
            <a:ext cx="588669" cy="601751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291CBCEC-EA9A-4A2D-96D8-7124EEAD99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7034124" y="4147311"/>
            <a:ext cx="588669" cy="601751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2FF2898B-8018-4323-AFE0-31554A698D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5967254" y="4132846"/>
            <a:ext cx="588669" cy="601751"/>
          </a:xfrm>
          <a:prstGeom prst="rect">
            <a:avLst/>
          </a:prstGeom>
        </p:spPr>
      </p:pic>
      <p:sp>
        <p:nvSpPr>
          <p:cNvPr id="15" name="Elipsa 14">
            <a:extLst>
              <a:ext uri="{FF2B5EF4-FFF2-40B4-BE49-F238E27FC236}">
                <a16:creationId xmlns:a16="http://schemas.microsoft.com/office/drawing/2014/main" id="{2650F353-C29C-4329-9049-8FA7259BE5FF}"/>
              </a:ext>
            </a:extLst>
          </p:cNvPr>
          <p:cNvSpPr/>
          <p:nvPr/>
        </p:nvSpPr>
        <p:spPr>
          <a:xfrm>
            <a:off x="3767280" y="3203149"/>
            <a:ext cx="364400" cy="79809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17" name="Raven puščični povezovalnik 16">
            <a:extLst>
              <a:ext uri="{FF2B5EF4-FFF2-40B4-BE49-F238E27FC236}">
                <a16:creationId xmlns:a16="http://schemas.microsoft.com/office/drawing/2014/main" id="{47612248-E342-4821-922B-6B97681CDB6D}"/>
              </a:ext>
            </a:extLst>
          </p:cNvPr>
          <p:cNvCxnSpPr>
            <a:endCxn id="12" idx="2"/>
          </p:cNvCxnSpPr>
          <p:nvPr/>
        </p:nvCxnSpPr>
        <p:spPr>
          <a:xfrm flipH="1">
            <a:off x="3456065" y="3756212"/>
            <a:ext cx="294335" cy="4397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ven puščični povezovalnik 17">
            <a:extLst>
              <a:ext uri="{FF2B5EF4-FFF2-40B4-BE49-F238E27FC236}">
                <a16:creationId xmlns:a16="http://schemas.microsoft.com/office/drawing/2014/main" id="{4BBA3119-E3EB-4429-8FF2-A52127D9907E}"/>
              </a:ext>
            </a:extLst>
          </p:cNvPr>
          <p:cNvCxnSpPr>
            <a:cxnSpLocks/>
            <a:stCxn id="15" idx="3"/>
          </p:cNvCxnSpPr>
          <p:nvPr/>
        </p:nvCxnSpPr>
        <p:spPr>
          <a:xfrm flipH="1">
            <a:off x="3797227" y="3884361"/>
            <a:ext cx="23418" cy="9629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ven puščični povezovalnik 19">
            <a:extLst>
              <a:ext uri="{FF2B5EF4-FFF2-40B4-BE49-F238E27FC236}">
                <a16:creationId xmlns:a16="http://schemas.microsoft.com/office/drawing/2014/main" id="{BFED2C04-E727-4A8F-B022-EB25C3B4CA9B}"/>
              </a:ext>
            </a:extLst>
          </p:cNvPr>
          <p:cNvCxnSpPr>
            <a:cxnSpLocks/>
          </p:cNvCxnSpPr>
          <p:nvPr/>
        </p:nvCxnSpPr>
        <p:spPr>
          <a:xfrm>
            <a:off x="4001142" y="3951456"/>
            <a:ext cx="80908" cy="7813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ven puščični povezovalnik 21">
            <a:extLst>
              <a:ext uri="{FF2B5EF4-FFF2-40B4-BE49-F238E27FC236}">
                <a16:creationId xmlns:a16="http://schemas.microsoft.com/office/drawing/2014/main" id="{386F79B6-D44A-494A-A85E-A63009F6E925}"/>
              </a:ext>
            </a:extLst>
          </p:cNvPr>
          <p:cNvCxnSpPr>
            <a:cxnSpLocks/>
          </p:cNvCxnSpPr>
          <p:nvPr/>
        </p:nvCxnSpPr>
        <p:spPr>
          <a:xfrm>
            <a:off x="4117688" y="3808360"/>
            <a:ext cx="262030" cy="4278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lipsa 23">
            <a:extLst>
              <a:ext uri="{FF2B5EF4-FFF2-40B4-BE49-F238E27FC236}">
                <a16:creationId xmlns:a16="http://schemas.microsoft.com/office/drawing/2014/main" id="{C7BB2D40-6E94-4776-8675-4ED98D84E46E}"/>
              </a:ext>
            </a:extLst>
          </p:cNvPr>
          <p:cNvSpPr/>
          <p:nvPr/>
        </p:nvSpPr>
        <p:spPr>
          <a:xfrm rot="19968391">
            <a:off x="3489499" y="3089670"/>
            <a:ext cx="364400" cy="79809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5" name="Elipsa 24">
            <a:extLst>
              <a:ext uri="{FF2B5EF4-FFF2-40B4-BE49-F238E27FC236}">
                <a16:creationId xmlns:a16="http://schemas.microsoft.com/office/drawing/2014/main" id="{947B9B09-31B6-4EC1-B2D5-2924FA210B70}"/>
              </a:ext>
            </a:extLst>
          </p:cNvPr>
          <p:cNvSpPr/>
          <p:nvPr/>
        </p:nvSpPr>
        <p:spPr>
          <a:xfrm rot="1105973">
            <a:off x="3956283" y="2983002"/>
            <a:ext cx="364400" cy="79809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6" name="Elipsa 25">
            <a:extLst>
              <a:ext uri="{FF2B5EF4-FFF2-40B4-BE49-F238E27FC236}">
                <a16:creationId xmlns:a16="http://schemas.microsoft.com/office/drawing/2014/main" id="{7249D8CE-6E5D-42C0-8D44-D97C564D5928}"/>
              </a:ext>
            </a:extLst>
          </p:cNvPr>
          <p:cNvSpPr/>
          <p:nvPr/>
        </p:nvSpPr>
        <p:spPr>
          <a:xfrm rot="2278237">
            <a:off x="3818942" y="2793432"/>
            <a:ext cx="364400" cy="79809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7" name="Elipsa 26">
            <a:extLst>
              <a:ext uri="{FF2B5EF4-FFF2-40B4-BE49-F238E27FC236}">
                <a16:creationId xmlns:a16="http://schemas.microsoft.com/office/drawing/2014/main" id="{2EB27FCC-B033-429B-89D7-1C6561A7E9B0}"/>
              </a:ext>
            </a:extLst>
          </p:cNvPr>
          <p:cNvSpPr/>
          <p:nvPr/>
        </p:nvSpPr>
        <p:spPr>
          <a:xfrm rot="19961726">
            <a:off x="3554900" y="2615027"/>
            <a:ext cx="364400" cy="79809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8" name="Elipsa 27">
            <a:extLst>
              <a:ext uri="{FF2B5EF4-FFF2-40B4-BE49-F238E27FC236}">
                <a16:creationId xmlns:a16="http://schemas.microsoft.com/office/drawing/2014/main" id="{B4640DAF-2399-43EC-A133-40174FFADA47}"/>
              </a:ext>
            </a:extLst>
          </p:cNvPr>
          <p:cNvSpPr/>
          <p:nvPr/>
        </p:nvSpPr>
        <p:spPr>
          <a:xfrm>
            <a:off x="6545949" y="3224219"/>
            <a:ext cx="364400" cy="79809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31" name="Raven puščični povezovalnik 30">
            <a:extLst>
              <a:ext uri="{FF2B5EF4-FFF2-40B4-BE49-F238E27FC236}">
                <a16:creationId xmlns:a16="http://schemas.microsoft.com/office/drawing/2014/main" id="{CFCBC742-1542-4E1A-B780-900F2C901AEA}"/>
              </a:ext>
            </a:extLst>
          </p:cNvPr>
          <p:cNvCxnSpPr/>
          <p:nvPr/>
        </p:nvCxnSpPr>
        <p:spPr>
          <a:xfrm flipH="1">
            <a:off x="6240118" y="3756212"/>
            <a:ext cx="294335" cy="4397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aven puščični povezovalnik 31">
            <a:extLst>
              <a:ext uri="{FF2B5EF4-FFF2-40B4-BE49-F238E27FC236}">
                <a16:creationId xmlns:a16="http://schemas.microsoft.com/office/drawing/2014/main" id="{46F32085-F02E-4E7C-811C-334EFAE4DBA5}"/>
              </a:ext>
            </a:extLst>
          </p:cNvPr>
          <p:cNvCxnSpPr>
            <a:cxnSpLocks/>
          </p:cNvCxnSpPr>
          <p:nvPr/>
        </p:nvCxnSpPr>
        <p:spPr>
          <a:xfrm>
            <a:off x="6899795" y="3760684"/>
            <a:ext cx="276524" cy="4081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aven puščični povezovalnik 33">
            <a:extLst>
              <a:ext uri="{FF2B5EF4-FFF2-40B4-BE49-F238E27FC236}">
                <a16:creationId xmlns:a16="http://schemas.microsoft.com/office/drawing/2014/main" id="{FBC64729-D9EE-4C36-9452-3125B58BCF38}"/>
              </a:ext>
            </a:extLst>
          </p:cNvPr>
          <p:cNvCxnSpPr>
            <a:cxnSpLocks/>
          </p:cNvCxnSpPr>
          <p:nvPr/>
        </p:nvCxnSpPr>
        <p:spPr>
          <a:xfrm>
            <a:off x="6857360" y="3915099"/>
            <a:ext cx="58738" cy="4878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aven puščični povezovalnik 34">
            <a:extLst>
              <a:ext uri="{FF2B5EF4-FFF2-40B4-BE49-F238E27FC236}">
                <a16:creationId xmlns:a16="http://schemas.microsoft.com/office/drawing/2014/main" id="{3A689FA0-5B70-4876-A7C0-FE5A4BA171D4}"/>
              </a:ext>
            </a:extLst>
          </p:cNvPr>
          <p:cNvCxnSpPr>
            <a:cxnSpLocks/>
          </p:cNvCxnSpPr>
          <p:nvPr/>
        </p:nvCxnSpPr>
        <p:spPr>
          <a:xfrm>
            <a:off x="6571763" y="3864893"/>
            <a:ext cx="71088" cy="6199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Elipsa 38">
            <a:extLst>
              <a:ext uri="{FF2B5EF4-FFF2-40B4-BE49-F238E27FC236}">
                <a16:creationId xmlns:a16="http://schemas.microsoft.com/office/drawing/2014/main" id="{792CF172-F438-4993-9242-982CD0718DD6}"/>
              </a:ext>
            </a:extLst>
          </p:cNvPr>
          <p:cNvSpPr/>
          <p:nvPr/>
        </p:nvSpPr>
        <p:spPr>
          <a:xfrm rot="5400000">
            <a:off x="7123355" y="2434534"/>
            <a:ext cx="364400" cy="79809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pic>
        <p:nvPicPr>
          <p:cNvPr id="40" name="Slika 39">
            <a:extLst>
              <a:ext uri="{FF2B5EF4-FFF2-40B4-BE49-F238E27FC236}">
                <a16:creationId xmlns:a16="http://schemas.microsoft.com/office/drawing/2014/main" id="{38730BCA-C528-4FB0-B07D-A7F33A2A62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4225" y="2833579"/>
            <a:ext cx="2059025" cy="1505136"/>
          </a:xfrm>
          <a:prstGeom prst="rect">
            <a:avLst/>
          </a:prstGeom>
        </p:spPr>
      </p:pic>
      <p:sp>
        <p:nvSpPr>
          <p:cNvPr id="41" name="Elipsa 40">
            <a:extLst>
              <a:ext uri="{FF2B5EF4-FFF2-40B4-BE49-F238E27FC236}">
                <a16:creationId xmlns:a16="http://schemas.microsoft.com/office/drawing/2014/main" id="{4CB60E30-5B7E-46D3-9A96-B2E1A3D837E1}"/>
              </a:ext>
            </a:extLst>
          </p:cNvPr>
          <p:cNvSpPr/>
          <p:nvPr/>
        </p:nvSpPr>
        <p:spPr>
          <a:xfrm rot="8075913">
            <a:off x="7896078" y="2924170"/>
            <a:ext cx="364400" cy="79809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2" name="Elipsa 41">
            <a:extLst>
              <a:ext uri="{FF2B5EF4-FFF2-40B4-BE49-F238E27FC236}">
                <a16:creationId xmlns:a16="http://schemas.microsoft.com/office/drawing/2014/main" id="{40AFB8DF-8CB6-4B98-8016-D5EE89AA0854}"/>
              </a:ext>
            </a:extLst>
          </p:cNvPr>
          <p:cNvSpPr/>
          <p:nvPr/>
        </p:nvSpPr>
        <p:spPr>
          <a:xfrm rot="9141464">
            <a:off x="8285509" y="4611577"/>
            <a:ext cx="364400" cy="73450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3" name="Elipsa 42">
            <a:extLst>
              <a:ext uri="{FF2B5EF4-FFF2-40B4-BE49-F238E27FC236}">
                <a16:creationId xmlns:a16="http://schemas.microsoft.com/office/drawing/2014/main" id="{988E4B96-3E45-4EFC-B58E-877AEB8CA293}"/>
              </a:ext>
            </a:extLst>
          </p:cNvPr>
          <p:cNvSpPr/>
          <p:nvPr/>
        </p:nvSpPr>
        <p:spPr>
          <a:xfrm rot="10800000">
            <a:off x="8965423" y="4484870"/>
            <a:ext cx="364400" cy="79809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4" name="Elipsa 43">
            <a:extLst>
              <a:ext uri="{FF2B5EF4-FFF2-40B4-BE49-F238E27FC236}">
                <a16:creationId xmlns:a16="http://schemas.microsoft.com/office/drawing/2014/main" id="{F394C13B-0786-4E05-88D8-58EDF3D747A5}"/>
              </a:ext>
            </a:extLst>
          </p:cNvPr>
          <p:cNvSpPr/>
          <p:nvPr/>
        </p:nvSpPr>
        <p:spPr>
          <a:xfrm rot="9166507">
            <a:off x="8533347" y="4285981"/>
            <a:ext cx="364400" cy="79809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45" name="Raven puščični povezovalnik 44">
            <a:extLst>
              <a:ext uri="{FF2B5EF4-FFF2-40B4-BE49-F238E27FC236}">
                <a16:creationId xmlns:a16="http://schemas.microsoft.com/office/drawing/2014/main" id="{0C2AFF8E-D910-404A-B487-6EEA67AF67CF}"/>
              </a:ext>
            </a:extLst>
          </p:cNvPr>
          <p:cNvCxnSpPr>
            <a:cxnSpLocks/>
          </p:cNvCxnSpPr>
          <p:nvPr/>
        </p:nvCxnSpPr>
        <p:spPr>
          <a:xfrm>
            <a:off x="8337060" y="3711008"/>
            <a:ext cx="276524" cy="4081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aven puščični povezovalnik 45">
            <a:extLst>
              <a:ext uri="{FF2B5EF4-FFF2-40B4-BE49-F238E27FC236}">
                <a16:creationId xmlns:a16="http://schemas.microsoft.com/office/drawing/2014/main" id="{457ADAD9-8513-43F0-889B-8736E28797A2}"/>
              </a:ext>
            </a:extLst>
          </p:cNvPr>
          <p:cNvCxnSpPr>
            <a:cxnSpLocks/>
          </p:cNvCxnSpPr>
          <p:nvPr/>
        </p:nvCxnSpPr>
        <p:spPr>
          <a:xfrm flipV="1">
            <a:off x="6567827" y="2892001"/>
            <a:ext cx="255155" cy="3169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Elipsa 48">
            <a:extLst>
              <a:ext uri="{FF2B5EF4-FFF2-40B4-BE49-F238E27FC236}">
                <a16:creationId xmlns:a16="http://schemas.microsoft.com/office/drawing/2014/main" id="{6A0A4463-2A14-4B97-A917-6B36A860F77E}"/>
              </a:ext>
            </a:extLst>
          </p:cNvPr>
          <p:cNvSpPr/>
          <p:nvPr/>
        </p:nvSpPr>
        <p:spPr>
          <a:xfrm rot="10800000">
            <a:off x="10257327" y="2892000"/>
            <a:ext cx="364400" cy="144671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1" name="Elipsa 50">
            <a:extLst>
              <a:ext uri="{FF2B5EF4-FFF2-40B4-BE49-F238E27FC236}">
                <a16:creationId xmlns:a16="http://schemas.microsoft.com/office/drawing/2014/main" id="{A814D2D6-D923-4DAE-9986-02E8234C3092}"/>
              </a:ext>
            </a:extLst>
          </p:cNvPr>
          <p:cNvSpPr/>
          <p:nvPr/>
        </p:nvSpPr>
        <p:spPr>
          <a:xfrm rot="10800000">
            <a:off x="10612874" y="2849102"/>
            <a:ext cx="364400" cy="144671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2" name="Elipsa 51">
            <a:extLst>
              <a:ext uri="{FF2B5EF4-FFF2-40B4-BE49-F238E27FC236}">
                <a16:creationId xmlns:a16="http://schemas.microsoft.com/office/drawing/2014/main" id="{D8171FCD-A805-42FC-995F-61B595F5C5E9}"/>
              </a:ext>
            </a:extLst>
          </p:cNvPr>
          <p:cNvSpPr/>
          <p:nvPr/>
        </p:nvSpPr>
        <p:spPr>
          <a:xfrm rot="10800000">
            <a:off x="10893737" y="2881424"/>
            <a:ext cx="364400" cy="144671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53" name="Raven puščični povezovalnik 52">
            <a:extLst>
              <a:ext uri="{FF2B5EF4-FFF2-40B4-BE49-F238E27FC236}">
                <a16:creationId xmlns:a16="http://schemas.microsoft.com/office/drawing/2014/main" id="{BBD67C7D-3A5A-40BA-995C-E4BD829DC901}"/>
              </a:ext>
            </a:extLst>
          </p:cNvPr>
          <p:cNvCxnSpPr>
            <a:cxnSpLocks/>
          </p:cNvCxnSpPr>
          <p:nvPr/>
        </p:nvCxnSpPr>
        <p:spPr>
          <a:xfrm flipV="1">
            <a:off x="10977274" y="2274460"/>
            <a:ext cx="138262" cy="4777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Raven puščični povezovalnik 55">
            <a:extLst>
              <a:ext uri="{FF2B5EF4-FFF2-40B4-BE49-F238E27FC236}">
                <a16:creationId xmlns:a16="http://schemas.microsoft.com/office/drawing/2014/main" id="{05DFA0D9-3AE6-40AA-8E14-0AF2D72F2F06}"/>
              </a:ext>
            </a:extLst>
          </p:cNvPr>
          <p:cNvCxnSpPr>
            <a:cxnSpLocks/>
          </p:cNvCxnSpPr>
          <p:nvPr/>
        </p:nvCxnSpPr>
        <p:spPr>
          <a:xfrm flipH="1" flipV="1">
            <a:off x="10178687" y="2346425"/>
            <a:ext cx="284418" cy="4193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Raven puščični povezovalnik 56">
            <a:extLst>
              <a:ext uri="{FF2B5EF4-FFF2-40B4-BE49-F238E27FC236}">
                <a16:creationId xmlns:a16="http://schemas.microsoft.com/office/drawing/2014/main" id="{A394F2A6-B732-4025-A183-F182C6EC3E3B}"/>
              </a:ext>
            </a:extLst>
          </p:cNvPr>
          <p:cNvCxnSpPr>
            <a:cxnSpLocks/>
          </p:cNvCxnSpPr>
          <p:nvPr/>
        </p:nvCxnSpPr>
        <p:spPr>
          <a:xfrm flipV="1">
            <a:off x="10693681" y="2226834"/>
            <a:ext cx="0" cy="5168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Pravokotnik 59">
            <a:extLst>
              <a:ext uri="{FF2B5EF4-FFF2-40B4-BE49-F238E27FC236}">
                <a16:creationId xmlns:a16="http://schemas.microsoft.com/office/drawing/2014/main" id="{BC089D9A-98B9-408A-9C1C-0365ED207258}"/>
              </a:ext>
            </a:extLst>
          </p:cNvPr>
          <p:cNvSpPr/>
          <p:nvPr/>
        </p:nvSpPr>
        <p:spPr>
          <a:xfrm>
            <a:off x="325648" y="1815179"/>
            <a:ext cx="1958971" cy="8233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>
                <a:solidFill>
                  <a:schemeClr val="tx1"/>
                </a:solidFill>
              </a:rPr>
              <a:t>Protitelo (lizin) se veže na površino MO</a:t>
            </a:r>
          </a:p>
        </p:txBody>
      </p:sp>
      <p:sp>
        <p:nvSpPr>
          <p:cNvPr id="61" name="Pravokotnik 60">
            <a:extLst>
              <a:ext uri="{FF2B5EF4-FFF2-40B4-BE49-F238E27FC236}">
                <a16:creationId xmlns:a16="http://schemas.microsoft.com/office/drawing/2014/main" id="{1E5600BE-B629-497C-8EE7-573223E3329F}"/>
              </a:ext>
            </a:extLst>
          </p:cNvPr>
          <p:cNvSpPr/>
          <p:nvPr/>
        </p:nvSpPr>
        <p:spPr>
          <a:xfrm>
            <a:off x="2841159" y="2081688"/>
            <a:ext cx="2469977" cy="4886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>
                <a:solidFill>
                  <a:schemeClr val="tx1"/>
                </a:solidFill>
              </a:rPr>
              <a:t>Vezava komplementa</a:t>
            </a:r>
          </a:p>
        </p:txBody>
      </p:sp>
      <p:sp>
        <p:nvSpPr>
          <p:cNvPr id="62" name="Pravokotnik 61">
            <a:extLst>
              <a:ext uri="{FF2B5EF4-FFF2-40B4-BE49-F238E27FC236}">
                <a16:creationId xmlns:a16="http://schemas.microsoft.com/office/drawing/2014/main" id="{EA201A78-9535-471E-8F86-B2A4C395223C}"/>
              </a:ext>
            </a:extLst>
          </p:cNvPr>
          <p:cNvSpPr/>
          <p:nvPr/>
        </p:nvSpPr>
        <p:spPr>
          <a:xfrm>
            <a:off x="6183424" y="2005944"/>
            <a:ext cx="2469977" cy="5348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>
                <a:solidFill>
                  <a:schemeClr val="tx1"/>
                </a:solidFill>
              </a:rPr>
              <a:t>Številne zaporedne reakcije</a:t>
            </a:r>
          </a:p>
        </p:txBody>
      </p:sp>
      <p:sp>
        <p:nvSpPr>
          <p:cNvPr id="63" name="Pravokotnik 62">
            <a:extLst>
              <a:ext uri="{FF2B5EF4-FFF2-40B4-BE49-F238E27FC236}">
                <a16:creationId xmlns:a16="http://schemas.microsoft.com/office/drawing/2014/main" id="{07C01AEE-E792-4F33-9F53-DDC0A3395993}"/>
              </a:ext>
            </a:extLst>
          </p:cNvPr>
          <p:cNvSpPr/>
          <p:nvPr/>
        </p:nvSpPr>
        <p:spPr>
          <a:xfrm>
            <a:off x="9652029" y="1637279"/>
            <a:ext cx="2083304" cy="4886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>
                <a:solidFill>
                  <a:schemeClr val="tx1"/>
                </a:solidFill>
              </a:rPr>
              <a:t>Liza celice</a:t>
            </a:r>
          </a:p>
        </p:txBody>
      </p:sp>
    </p:spTree>
    <p:extLst>
      <p:ext uri="{BB962C8B-B14F-4D97-AF65-F5344CB8AC3E}">
        <p14:creationId xmlns:p14="http://schemas.microsoft.com/office/powerpoint/2010/main" val="3506055588"/>
      </p:ext>
    </p:extLst>
  </p:cSld>
  <p:clrMapOvr>
    <a:masterClrMapping/>
  </p:clrMapOvr>
</p:sld>
</file>

<file path=ppt/theme/theme1.xml><?xml version="1.0" encoding="utf-8"?>
<a:theme xmlns:a="http://schemas.openxmlformats.org/drawingml/2006/main" name="Šelest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135</TotalTime>
  <Words>674</Words>
  <Application>Microsoft Office PowerPoint</Application>
  <PresentationFormat>Širokozaslonsko</PresentationFormat>
  <Paragraphs>70</Paragraphs>
  <Slides>19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19</vt:i4>
      </vt:variant>
    </vt:vector>
  </HeadingPairs>
  <TitlesOfParts>
    <vt:vector size="24" baseType="lpstr">
      <vt:lpstr>Arial</vt:lpstr>
      <vt:lpstr>Century Gothic</vt:lpstr>
      <vt:lpstr>Wingdings</vt:lpstr>
      <vt:lpstr>Wingdings 3</vt:lpstr>
      <vt:lpstr>Šelest</vt:lpstr>
      <vt:lpstr>PROTITELESA </vt:lpstr>
      <vt:lpstr>PROTITELESA ali IMUNOGLOBULINI Ig</vt:lpstr>
      <vt:lpstr>PowerPointova predstavitev</vt:lpstr>
      <vt:lpstr>PowerPointova predstavitev</vt:lpstr>
      <vt:lpstr>Reakcije med antigeni in protitelesi Vsako reakcijo skicirajte. Pomagajte si z učbenikom, Prostori za stran 106 do 108 ali spletom.</vt:lpstr>
      <vt:lpstr>Precipitacija</vt:lpstr>
      <vt:lpstr>Nevtralizacija toksina </vt:lpstr>
      <vt:lpstr>Opsonizacija</vt:lpstr>
      <vt:lpstr>Liza</vt:lpstr>
      <vt:lpstr>Aglutinacija</vt:lpstr>
      <vt:lpstr>Imobilizacija</vt:lpstr>
      <vt:lpstr>Zgradba protiteles: </vt:lpstr>
      <vt:lpstr>Na sliki označi dele protitelesa!</vt:lpstr>
      <vt:lpstr>Razredi (skupine) protiteles</vt:lpstr>
      <vt:lpstr>Imunoglobulini G = IgG </vt:lpstr>
      <vt:lpstr>Imunoglobulini A = IgA </vt:lpstr>
      <vt:lpstr>Imunoglobulini M = IgM </vt:lpstr>
      <vt:lpstr>Imunoglobulini D = IgD </vt:lpstr>
      <vt:lpstr>Imunoglobulini E = IgE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PROTITELESA</dc:title>
  <dc:creator>Neva Rebolj</dc:creator>
  <cp:lastModifiedBy>Neva Rebolj</cp:lastModifiedBy>
  <cp:revision>22</cp:revision>
  <dcterms:created xsi:type="dcterms:W3CDTF">2023-06-30T17:10:01Z</dcterms:created>
  <dcterms:modified xsi:type="dcterms:W3CDTF">2023-10-12T06:57:22Z</dcterms:modified>
</cp:coreProperties>
</file>