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3B8912-EE07-48A1-8E2F-82CCC251A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PROTITELESNI IMUNSKI ODZIV</a:t>
            </a:r>
            <a:br>
              <a:rPr lang="sl-SI" b="1" dirty="0"/>
            </a:br>
            <a:br>
              <a:rPr lang="sl-SI" b="1" dirty="0"/>
            </a:br>
            <a:r>
              <a:rPr lang="sl-SI" b="1" dirty="0"/>
              <a:t>CELIČNI IMUNSKI ODZIV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615A32-7484-4AA8-AF31-63CC3996D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274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5A3FFA-A4C9-4788-B292-0B521BAD5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471" y="215153"/>
            <a:ext cx="8915400" cy="3777622"/>
          </a:xfrm>
        </p:spPr>
        <p:txBody>
          <a:bodyPr/>
          <a:lstStyle/>
          <a:p>
            <a:r>
              <a:rPr lang="sl-SI" b="1" dirty="0"/>
              <a:t>celice T zaviralke</a:t>
            </a:r>
            <a:r>
              <a:rPr lang="sl-SI" dirty="0"/>
              <a:t>, zavirajo limfocite T in celice pomagalke, ustavijo imunski odziv, </a:t>
            </a:r>
          </a:p>
          <a:p>
            <a:r>
              <a:rPr lang="sl-SI" dirty="0"/>
              <a:t>v celice ubijalke ali citotoksične celice T, ki neposredno reagirajo z antigenom, ubijejo z virusi okužene celice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A66C82-A328-4224-A99D-066D18540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65" y="1815353"/>
            <a:ext cx="8242063" cy="48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6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91483A-8340-400F-94C4-10D0653EC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244"/>
            <a:ext cx="8915400" cy="3777622"/>
          </a:xfrm>
        </p:spPr>
        <p:txBody>
          <a:bodyPr/>
          <a:lstStyle/>
          <a:p>
            <a:r>
              <a:rPr lang="sl-SI" dirty="0"/>
              <a:t>Celice ubijalke ubijejo tarče neposredno. Tarča se razkroji. Celica ubijalka ostane nepoškodovana in lahko napade naslednjo tarčo. Na ta način ubijejo celice okužene z virusom in celice presajene z drugega posameznika. Tudi pri tej vrsti imunosti nastanejo limfociti T spominske celice, ki si antigen zapomnijo.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8C2165EE-6703-4BF2-ADA9-163D5814D7A7}"/>
              </a:ext>
            </a:extLst>
          </p:cNvPr>
          <p:cNvSpPr/>
          <p:nvPr/>
        </p:nvSpPr>
        <p:spPr>
          <a:xfrm>
            <a:off x="4955241" y="15390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Proces aktivacije posebnih enot imunskega sistema. T-celica pomagalka se preko makrofaga seznani s podatki o sovražniku v obliki antigena (levo). T-celica ubijalka uničuje celice, ki imajo na površini antigen (desno).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922FEDC-DC42-4E40-8178-2430643A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0" y="3251799"/>
            <a:ext cx="8722824" cy="36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6C1087-4D14-445E-A97A-DE278FA2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968F11-6E77-4288-8A1B-372F81E46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AE2FE90-20C5-408A-BA43-B703400A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375" y="3383111"/>
            <a:ext cx="7584609" cy="303242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3B5AE47-6C7D-4D00-AEBD-9B93EDC9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143" y="442466"/>
            <a:ext cx="6236749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C8876-BD0F-4EE6-A39D-7D75BE51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PROTITELESNI IMUNSKI ODZIV (ali HUMORALNA IMUNOST)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24B7FF-FF67-4A8A-A377-69F4FACB6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Protitelesna imunost temelji na nastanku specifičnih protiteles, ki potujejo po krvi in drugih telesnih tekočinah in se povežejo z antigenom, ki je izzval njihov nastanek. </a:t>
            </a:r>
          </a:p>
          <a:p>
            <a:endParaRPr lang="sl-SI" sz="2000" dirty="0"/>
          </a:p>
          <a:p>
            <a:r>
              <a:rPr lang="sl-SI" sz="2000" dirty="0"/>
              <a:t>Humoralna imunost je posledica tistih antigenov, ki se nahajajo v telesnih tekočinah (humor (latinsko) = vlaga). Protitelesa so molekule, ki se vežejo na antigen (reagirajo z antigenom) in opozorijo imunske celice, da jih je treba odstraniti.</a:t>
            </a:r>
          </a:p>
        </p:txBody>
      </p:sp>
    </p:spTree>
    <p:extLst>
      <p:ext uri="{BB962C8B-B14F-4D97-AF65-F5344CB8AC3E}">
        <p14:creationId xmlns:p14="http://schemas.microsoft.com/office/powerpoint/2010/main" val="22957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554E4A-D164-444D-B48A-5F89FB8A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942" y="537882"/>
            <a:ext cx="8915400" cy="3777622"/>
          </a:xfrm>
        </p:spPr>
        <p:txBody>
          <a:bodyPr>
            <a:normAutofit/>
          </a:bodyPr>
          <a:lstStyle/>
          <a:p>
            <a:r>
              <a:rPr lang="sl-SI" sz="2400" dirty="0"/>
              <a:t>Mesto na protitelesu, ki prepozna antigen in se nanj veže, se imenuje </a:t>
            </a:r>
            <a:r>
              <a:rPr lang="sl-SI" sz="2400" dirty="0" err="1"/>
              <a:t>paratop</a:t>
            </a:r>
            <a:r>
              <a:rPr lang="sl-SI" sz="2400" dirty="0"/>
              <a:t> (</a:t>
            </a:r>
            <a:r>
              <a:rPr lang="sl-SI" sz="2400" dirty="0" err="1"/>
              <a:t>vezišče</a:t>
            </a:r>
            <a:r>
              <a:rPr lang="sl-SI" sz="2400" dirty="0"/>
              <a:t> za antigen, spreminjajoči se del protitelesa). To je tisti del, po katerem se protitelesa med seboj razlikujejo.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407AC84-B78B-4FD0-8DB3-0204DDC29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62" y="2299454"/>
            <a:ext cx="4424961" cy="408666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59F2979-5DA2-4946-BE10-844B5E91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81369"/>
            <a:ext cx="4892855" cy="39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297B28-3F57-4842-BD4A-3349A7386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22729"/>
            <a:ext cx="8915400" cy="6418729"/>
          </a:xfrm>
        </p:spPr>
        <p:txBody>
          <a:bodyPr/>
          <a:lstStyle/>
          <a:p>
            <a:r>
              <a:rPr lang="sl-SI" sz="2000" dirty="0"/>
              <a:t>Za humoralno imunost ali protitelesni imunski odziv so odgovorni limfociti B. Ko limfocit B sreča antigen za katerega je specifičen (in ga prepozna), se začne živahno deliti in iz njega nastajajo plazmatke. Plazmatke tvorijo protitelesa. Drugi limfociti B pa se spremenijo v spominske celice, ki predstavljajo naš imunski spomin.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Limfociti B se torej lahko razvijejo v </a:t>
            </a: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E8C89DA8-AE24-46E6-9CEE-7B94B6FEA9D9}"/>
              </a:ext>
            </a:extLst>
          </p:cNvPr>
          <p:cNvCxnSpPr/>
          <p:nvPr/>
        </p:nvCxnSpPr>
        <p:spPr>
          <a:xfrm flipV="1">
            <a:off x="6911788" y="4697506"/>
            <a:ext cx="1030941" cy="636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62DDD68A-C8AD-4401-97D8-B3C8E8C8D1D2}"/>
              </a:ext>
            </a:extLst>
          </p:cNvPr>
          <p:cNvCxnSpPr>
            <a:cxnSpLocks/>
          </p:cNvCxnSpPr>
          <p:nvPr/>
        </p:nvCxnSpPr>
        <p:spPr>
          <a:xfrm>
            <a:off x="6911788" y="5508809"/>
            <a:ext cx="1030941" cy="515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8">
            <a:extLst>
              <a:ext uri="{FF2B5EF4-FFF2-40B4-BE49-F238E27FC236}">
                <a16:creationId xmlns:a16="http://schemas.microsoft.com/office/drawing/2014/main" id="{D18AC45B-D684-48DE-BCFA-8B8D4A7F5EFF}"/>
              </a:ext>
            </a:extLst>
          </p:cNvPr>
          <p:cNvSpPr/>
          <p:nvPr/>
        </p:nvSpPr>
        <p:spPr>
          <a:xfrm>
            <a:off x="8184776" y="4392706"/>
            <a:ext cx="2850777" cy="753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plazmatke, ki proizvajajo protitelesa.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F7E15BDD-0755-45C3-B71D-0635309042C0}"/>
              </a:ext>
            </a:extLst>
          </p:cNvPr>
          <p:cNvSpPr/>
          <p:nvPr/>
        </p:nvSpPr>
        <p:spPr>
          <a:xfrm>
            <a:off x="8184776" y="5567082"/>
            <a:ext cx="2850777" cy="753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spominske celice, ki predstavljajo imunski spomin</a:t>
            </a:r>
            <a:endParaRPr lang="sl-SI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DBBF5CE-D8C5-4F7A-BD62-24273967EE3D}"/>
              </a:ext>
            </a:extLst>
          </p:cNvPr>
          <p:cNvSpPr/>
          <p:nvPr/>
        </p:nvSpPr>
        <p:spPr>
          <a:xfrm>
            <a:off x="463271" y="2273976"/>
            <a:ext cx="84566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Plazmatke v kri sproščajo protitelesa, ki so natanko določena le enemu antigenu in ga lahko s tako določeno zgradbo tudi uničijo. Plazmatke ne živijo zelo dolgo, vendar pa lahko proizvedejo od 2000–20000 protiteles na sekundo. Male spominske celice imunskega sistema pa ostajajo v organizmu zelo dolgo in zadržujejo imunski spomin. Takoj ob ponovnem stiku z istim antigenom se pretvorijo v plazmatke, ki v kri sproščajo protitelesa. To omogoča hitrejši in močnejši imunski odziv.</a:t>
            </a:r>
          </a:p>
        </p:txBody>
      </p:sp>
    </p:spTree>
    <p:extLst>
      <p:ext uri="{BB962C8B-B14F-4D97-AF65-F5344CB8AC3E}">
        <p14:creationId xmlns:p14="http://schemas.microsoft.com/office/powerpoint/2010/main" val="8991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10C78E-5541-4DD7-8329-2E3EBB04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18" y="1344706"/>
            <a:ext cx="8915400" cy="3777622"/>
          </a:xfrm>
        </p:spPr>
        <p:txBody>
          <a:bodyPr>
            <a:normAutofit/>
          </a:bodyPr>
          <a:lstStyle/>
          <a:p>
            <a:r>
              <a:rPr lang="sl-SI" sz="2000" dirty="0"/>
              <a:t>Vsak limfocit B proizvaja eno specifično vrsto protiteles. Vsak limfocit prepozna le enega ali nekaj zelo podobnih antigenov. </a:t>
            </a:r>
          </a:p>
        </p:txBody>
      </p:sp>
    </p:spTree>
    <p:extLst>
      <p:ext uri="{BB962C8B-B14F-4D97-AF65-F5344CB8AC3E}">
        <p14:creationId xmlns:p14="http://schemas.microsoft.com/office/powerpoint/2010/main" val="286565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55CA3B-6A49-4F1A-AA19-AA4DF4E2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68941"/>
            <a:ext cx="8915400" cy="6508377"/>
          </a:xfrm>
        </p:spPr>
        <p:txBody>
          <a:bodyPr>
            <a:normAutofit lnSpcReduction="10000"/>
          </a:bodyPr>
          <a:lstStyle/>
          <a:p>
            <a:r>
              <a:rPr lang="sl-SI" dirty="0"/>
              <a:t>Vdoru antigena v telo sledi latentna faza – od vdora antigena do pojava prvih protiteles. To je obdobje, v katerem še ne moremo dokazati protiteles in traja od nekaj dni do nekaj tednov (odvisno od količine in vrste antigena). </a:t>
            </a:r>
          </a:p>
          <a:p>
            <a:r>
              <a:rPr lang="sl-SI" dirty="0"/>
              <a:t>Nato se začnejo pojavljati protitelesa. </a:t>
            </a:r>
          </a:p>
          <a:p>
            <a:r>
              <a:rPr lang="sl-SI" dirty="0"/>
              <a:t>To prvo pojavljanje protiteles, ko antigen prvič vdre v naše telo imenujemo primarni odziv. Za primarni odziv je značilno, da je šibak in latentna doba je dolga. </a:t>
            </a:r>
          </a:p>
          <a:p>
            <a:r>
              <a:rPr lang="sl-SI" dirty="0"/>
              <a:t>V primarnem odzivu nastanejo pretežno protitelesa </a:t>
            </a:r>
            <a:r>
              <a:rPr lang="sl-SI" dirty="0" err="1"/>
              <a:t>IgM</a:t>
            </a:r>
            <a:r>
              <a:rPr lang="sl-SI" dirty="0"/>
              <a:t>. Nato se pojavijo protitelesa </a:t>
            </a:r>
            <a:r>
              <a:rPr lang="sl-SI" dirty="0" err="1"/>
              <a:t>IgG</a:t>
            </a:r>
            <a:r>
              <a:rPr lang="sl-SI" dirty="0"/>
              <a:t>, ki jih je veliko manj. </a:t>
            </a:r>
          </a:p>
          <a:p>
            <a:r>
              <a:rPr lang="sl-SI" dirty="0"/>
              <a:t>Plazmatke poginejo v 2-3 dneh in nastajanje protiteles preneha. </a:t>
            </a:r>
          </a:p>
          <a:p>
            <a:r>
              <a:rPr lang="sl-SI" dirty="0"/>
              <a:t>Ko isti antigen naslednjič vstopi v naše telo (drugič, tretjič, …), se sreča s spominskimi celicami in jih aktivira. </a:t>
            </a:r>
          </a:p>
          <a:p>
            <a:r>
              <a:rPr lang="sl-SI" dirty="0"/>
              <a:t>Spominske celice so mirujoče celice, ki živijo dolgo časa in čakajo na naslednji stik z antigenom. </a:t>
            </a:r>
          </a:p>
          <a:p>
            <a:r>
              <a:rPr lang="sl-SI" dirty="0"/>
              <a:t>Tudi njih tvorijo limfociti B in ta pojav imenujemo imunski spomin. </a:t>
            </a:r>
          </a:p>
          <a:p>
            <a:r>
              <a:rPr lang="sl-SI" dirty="0"/>
              <a:t>Odziv imunskega sistema, ko antigen drugič vstopi v naše telo, imenujemo sekundarni imunski odziv. V sekundarnem imunskem odzivu se najprej pojavi veliko protiteles </a:t>
            </a:r>
            <a:r>
              <a:rPr lang="sl-SI" dirty="0" err="1"/>
              <a:t>IgG</a:t>
            </a:r>
            <a:r>
              <a:rPr lang="sl-SI" dirty="0"/>
              <a:t> in kasneje manj </a:t>
            </a:r>
            <a:r>
              <a:rPr lang="sl-SI" dirty="0" err="1"/>
              <a:t>IgM</a:t>
            </a:r>
            <a:r>
              <a:rPr lang="sl-SI" dirty="0"/>
              <a:t>. Je mnogo močnejši, hitrejši in latentna doba je krajša.</a:t>
            </a:r>
          </a:p>
        </p:txBody>
      </p:sp>
    </p:spTree>
    <p:extLst>
      <p:ext uri="{BB962C8B-B14F-4D97-AF65-F5344CB8AC3E}">
        <p14:creationId xmlns:p14="http://schemas.microsoft.com/office/powerpoint/2010/main" val="21761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041383-CA89-4AE3-94B4-0D4CF6B4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Primerjavo med primarnim in sekundarnim imunskim odzivom najbolje prikažemo z grafikonom: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072C73-B262-47B0-92EB-DFFA0073B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659EAE-194B-45E7-BA93-D687A0C2B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08" y="2384672"/>
            <a:ext cx="10190904" cy="412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5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AEFB5D-687E-4BF8-8050-0F1B81A7E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CELIČNI IMUNSKI ODZIV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740218-B642-4109-9471-F534CCB9E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 celično imunost so odgovorni limfociti T. </a:t>
            </a:r>
          </a:p>
          <a:p>
            <a:r>
              <a:rPr lang="sl-SI" dirty="0"/>
              <a:t>Celična imunost je pomembna pri obrambi proti znotraj celičnim parazitom. </a:t>
            </a:r>
          </a:p>
          <a:p>
            <a:r>
              <a:rPr lang="sl-SI" dirty="0"/>
              <a:t>Ker so povzročitelji znotraj celic, so fizično nedostopni protitelesom. Limfociti T tudi usmerjajo imunski odziv (uravnavajo jakost imunskega odziva). </a:t>
            </a:r>
          </a:p>
          <a:p>
            <a:r>
              <a:rPr lang="sl-SI" dirty="0"/>
              <a:t>Antigeni, ki izzovejo celični imunski odgovor so predvsem virusi in glivice, lahko pa so tudi deli bakterij ali drugih vrst celic. </a:t>
            </a:r>
          </a:p>
        </p:txBody>
      </p:sp>
    </p:spTree>
    <p:extLst>
      <p:ext uri="{BB962C8B-B14F-4D97-AF65-F5344CB8AC3E}">
        <p14:creationId xmlns:p14="http://schemas.microsoft.com/office/powerpoint/2010/main" val="159359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66BA06-6B07-426A-A090-C00BA6CA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23" y="116785"/>
            <a:ext cx="10237695" cy="1280890"/>
          </a:xfrm>
        </p:spPr>
        <p:txBody>
          <a:bodyPr>
            <a:normAutofit fontScale="90000"/>
          </a:bodyPr>
          <a:lstStyle/>
          <a:p>
            <a:r>
              <a:rPr lang="sl-SI" dirty="0"/>
              <a:t>Celični imunski odziv se začne z vezanjem antigena na receptor limfocita T. Nato se limfociti T začno diferencirati (razvijati, nastajati) v tri vrste celic: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3CEC3D-2114-487E-9472-C3F56D59F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965" y="2626659"/>
            <a:ext cx="5408611" cy="4007223"/>
          </a:xfrm>
        </p:spPr>
        <p:txBody>
          <a:bodyPr>
            <a:normAutofit/>
          </a:bodyPr>
          <a:lstStyle/>
          <a:p>
            <a:r>
              <a:rPr lang="sl-SI" dirty="0"/>
              <a:t>v </a:t>
            </a:r>
            <a:r>
              <a:rPr lang="sl-SI" b="1" dirty="0"/>
              <a:t>celice T pomagalke</a:t>
            </a:r>
            <a:r>
              <a:rPr lang="sl-SI" dirty="0"/>
              <a:t>, izločajo številne kemične snovi imenovane </a:t>
            </a:r>
            <a:r>
              <a:rPr lang="sl-SI" dirty="0" err="1"/>
              <a:t>limfokini</a:t>
            </a:r>
            <a:r>
              <a:rPr lang="sl-SI" dirty="0"/>
              <a:t>, ki pomagajo limfocitom B pri protitelesnem imunskem odzivu, spodbujajo limfocite T k razmnoževanju, spodbujajo makrofage in pospešijo imunski odziv.</a:t>
            </a:r>
          </a:p>
          <a:p>
            <a:r>
              <a:rPr lang="sl-SI" dirty="0" err="1"/>
              <a:t>Limfokini</a:t>
            </a:r>
            <a:r>
              <a:rPr lang="sl-SI" dirty="0"/>
              <a:t> so različne snovi, ki ojačajo celični imunski odgovor. Te snovi vzpodbudijo ostale limfocite k razmnoževanju, spodbujajo makrofage in jih zadržujejo na mestih imunskega odgovora. Znan </a:t>
            </a:r>
            <a:r>
              <a:rPr lang="sl-SI" dirty="0" err="1"/>
              <a:t>limfokin</a:t>
            </a:r>
            <a:r>
              <a:rPr lang="sl-SI" dirty="0"/>
              <a:t> je gama interferon, ki ima protivirusno delovanje in spodbuja makrofage.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F199BA96-BD3A-4257-A120-9EB7A8E3BBDE}"/>
              </a:ext>
            </a:extLst>
          </p:cNvPr>
          <p:cNvSpPr/>
          <p:nvPr/>
        </p:nvSpPr>
        <p:spPr>
          <a:xfrm>
            <a:off x="687389" y="3429000"/>
            <a:ext cx="43389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Celice pomagalke so podvrsta limfocitov T, ki se po aktivaciji hitro delijo in izločajo citokine, le-ti pa uravnavajo imunski odziv. Spodbudijo limfocite B, da le-ti izločajo protitelesa, hkrati pa spodbujajo delovanje drugih limfocitov T.</a:t>
            </a:r>
          </a:p>
        </p:txBody>
      </p:sp>
    </p:spTree>
    <p:extLst>
      <p:ext uri="{BB962C8B-B14F-4D97-AF65-F5344CB8AC3E}">
        <p14:creationId xmlns:p14="http://schemas.microsoft.com/office/powerpoint/2010/main" val="30273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859</Words>
  <Application>Microsoft Office PowerPoint</Application>
  <PresentationFormat>Širokozaslonsko</PresentationFormat>
  <Paragraphs>43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Šelest</vt:lpstr>
      <vt:lpstr>PROTITELESNI IMUNSKI ODZIV  CELIČNI IMUNSKI ODZIV </vt:lpstr>
      <vt:lpstr>PROTITELESNI IMUNSKI ODZIV (ali HUMORALNA IMUNOST) </vt:lpstr>
      <vt:lpstr>PowerPointova predstavitev</vt:lpstr>
      <vt:lpstr>PowerPointova predstavitev</vt:lpstr>
      <vt:lpstr>PowerPointova predstavitev</vt:lpstr>
      <vt:lpstr>PowerPointova predstavitev</vt:lpstr>
      <vt:lpstr>Primerjavo med primarnim in sekundarnim imunskim odzivom najbolje prikažemo z grafikonom:</vt:lpstr>
      <vt:lpstr>CELIČNI IMUNSKI ODZIV</vt:lpstr>
      <vt:lpstr>Celični imunski odziv se začne z vezanjem antigena na receptor limfocita T. Nato se limfociti T začno diferencirati (razvijati, nastajati) v tri vrste celic: 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PROTITELESNI IMUNSKI ODZIV  CELIČNI IMUNSKI ODZIV</dc:title>
  <dc:creator>Neva Rebolj</dc:creator>
  <cp:lastModifiedBy>Neva Rebolj</cp:lastModifiedBy>
  <cp:revision>7</cp:revision>
  <dcterms:created xsi:type="dcterms:W3CDTF">2023-06-30T17:25:33Z</dcterms:created>
  <dcterms:modified xsi:type="dcterms:W3CDTF">2023-10-12T06:54:38Z</dcterms:modified>
</cp:coreProperties>
</file>