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51"/>
  </p:notesMasterIdLst>
  <p:sldIdLst>
    <p:sldId id="256" r:id="rId2"/>
    <p:sldId id="337" r:id="rId3"/>
    <p:sldId id="510" r:id="rId4"/>
    <p:sldId id="509" r:id="rId5"/>
    <p:sldId id="508" r:id="rId6"/>
    <p:sldId id="511" r:id="rId7"/>
    <p:sldId id="507" r:id="rId8"/>
    <p:sldId id="512" r:id="rId9"/>
    <p:sldId id="506" r:id="rId10"/>
    <p:sldId id="505" r:id="rId11"/>
    <p:sldId id="504" r:id="rId12"/>
    <p:sldId id="503" r:id="rId13"/>
    <p:sldId id="502" r:id="rId14"/>
    <p:sldId id="526" r:id="rId15"/>
    <p:sldId id="501" r:id="rId16"/>
    <p:sldId id="500" r:id="rId17"/>
    <p:sldId id="499" r:id="rId18"/>
    <p:sldId id="498" r:id="rId19"/>
    <p:sldId id="496" r:id="rId20"/>
    <p:sldId id="495" r:id="rId21"/>
    <p:sldId id="494" r:id="rId22"/>
    <p:sldId id="493" r:id="rId23"/>
    <p:sldId id="492" r:id="rId24"/>
    <p:sldId id="491" r:id="rId25"/>
    <p:sldId id="490" r:id="rId26"/>
    <p:sldId id="489" r:id="rId27"/>
    <p:sldId id="488" r:id="rId28"/>
    <p:sldId id="487" r:id="rId29"/>
    <p:sldId id="486" r:id="rId30"/>
    <p:sldId id="527" r:id="rId31"/>
    <p:sldId id="485" r:id="rId32"/>
    <p:sldId id="484" r:id="rId33"/>
    <p:sldId id="483" r:id="rId34"/>
    <p:sldId id="482" r:id="rId35"/>
    <p:sldId id="528" r:id="rId36"/>
    <p:sldId id="481" r:id="rId37"/>
    <p:sldId id="514" r:id="rId38"/>
    <p:sldId id="515" r:id="rId39"/>
    <p:sldId id="518" r:id="rId40"/>
    <p:sldId id="529" r:id="rId41"/>
    <p:sldId id="519" r:id="rId42"/>
    <p:sldId id="517" r:id="rId43"/>
    <p:sldId id="520" r:id="rId44"/>
    <p:sldId id="521" r:id="rId45"/>
    <p:sldId id="522" r:id="rId46"/>
    <p:sldId id="524" r:id="rId47"/>
    <p:sldId id="530" r:id="rId48"/>
    <p:sldId id="525" r:id="rId49"/>
    <p:sldId id="480" r:id="rId50"/>
  </p:sldIdLst>
  <p:sldSz cx="12192000" cy="6858000"/>
  <p:notesSz cx="6797675" cy="9929813"/>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porabnik" initials="U"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4660"/>
  </p:normalViewPr>
  <p:slideViewPr>
    <p:cSldViewPr>
      <p:cViewPr varScale="1">
        <p:scale>
          <a:sx n="81" d="100"/>
          <a:sy n="81" d="100"/>
        </p:scale>
        <p:origin x="787"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CFFB9F7D-4B49-4B23-B679-6E68B4BE7EC8}" type="datetimeFigureOut">
              <a:rPr lang="sl-SI" smtClean="0"/>
              <a:t>19. 10. 2023</a:t>
            </a:fld>
            <a:endParaRPr lang="sl-SI"/>
          </a:p>
        </p:txBody>
      </p:sp>
      <p:sp>
        <p:nvSpPr>
          <p:cNvPr id="4" name="Označba mesta stranske slike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4600E6DF-B7D9-4C44-AF14-63E97866C64C}" type="slidenum">
              <a:rPr lang="sl-SI" smtClean="0"/>
              <a:t>‹#›</a:t>
            </a:fld>
            <a:endParaRPr lang="sl-SI"/>
          </a:p>
        </p:txBody>
      </p:sp>
    </p:spTree>
    <p:extLst>
      <p:ext uri="{BB962C8B-B14F-4D97-AF65-F5344CB8AC3E}">
        <p14:creationId xmlns:p14="http://schemas.microsoft.com/office/powerpoint/2010/main" val="514357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4600E6DF-B7D9-4C44-AF14-63E97866C64C}" type="slidenum">
              <a:rPr lang="sl-SI" smtClean="0"/>
              <a:t>29</a:t>
            </a:fld>
            <a:endParaRPr lang="sl-SI"/>
          </a:p>
        </p:txBody>
      </p:sp>
    </p:spTree>
    <p:extLst>
      <p:ext uri="{BB962C8B-B14F-4D97-AF65-F5344CB8AC3E}">
        <p14:creationId xmlns:p14="http://schemas.microsoft.com/office/powerpoint/2010/main" val="2468064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AEC3A2C-A1AA-51E1-A6B3-FA10C42F3D67}"/>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FE8C6528-E4B6-847B-8905-743C6C7BD3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58C97951-AB88-3662-93A5-6A264AA0AB73}"/>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5" name="Označba mesta noge 4">
            <a:extLst>
              <a:ext uri="{FF2B5EF4-FFF2-40B4-BE49-F238E27FC236}">
                <a16:creationId xmlns:a16="http://schemas.microsoft.com/office/drawing/2014/main" id="{821C3BBC-E3A4-83C6-B090-7472D0EC9FE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C60E5E00-A6FB-AA4B-AA1C-FFAE0A69D958}"/>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1509131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2411D9A-5270-733C-5CEE-429BC085BFD8}"/>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F3F90C28-448B-D860-3FAB-D1E92BD504C5}"/>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4136EF8B-7774-A3EC-DA38-C503B3CB1D0C}"/>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5" name="Označba mesta noge 4">
            <a:extLst>
              <a:ext uri="{FF2B5EF4-FFF2-40B4-BE49-F238E27FC236}">
                <a16:creationId xmlns:a16="http://schemas.microsoft.com/office/drawing/2014/main" id="{B078DD7D-F147-1DB0-ABC5-70E7B7720798}"/>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2A933150-4F94-B09A-1289-DAB026E2F4BB}"/>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2335018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2C12FB3F-D31C-9B46-7A82-18C2F7A6715A}"/>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463986B4-432C-EF95-1334-025F683B8669}"/>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89A4D41C-9001-02D0-5812-5B3471F5B91E}"/>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5" name="Označba mesta noge 4">
            <a:extLst>
              <a:ext uri="{FF2B5EF4-FFF2-40B4-BE49-F238E27FC236}">
                <a16:creationId xmlns:a16="http://schemas.microsoft.com/office/drawing/2014/main" id="{F49EBEA0-608A-83AF-D537-C8D1C3C8753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0E55D6DF-41CC-E380-9211-F0ACE56C7490}"/>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1904580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909C3DC-D1F1-99ED-0F4D-7757C2088FBC}"/>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770BBCF8-9355-EAC8-DECE-0816803BBCAB}"/>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F37FC8AD-5ED2-7293-CCA1-97817A835EB6}"/>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5" name="Označba mesta noge 4">
            <a:extLst>
              <a:ext uri="{FF2B5EF4-FFF2-40B4-BE49-F238E27FC236}">
                <a16:creationId xmlns:a16="http://schemas.microsoft.com/office/drawing/2014/main" id="{2356A51A-BFAA-7B28-B8BE-DFBFD6AD40A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0A232A28-EC59-D15A-7DCC-894A07D4BE18}"/>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4019830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FA892D3-F56F-59F6-5292-5863539BCCDC}"/>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B1AEFF08-25E9-1F6C-25B2-05C3E2FDFE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4B880699-E905-7181-E6FF-43BBD637C983}"/>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5" name="Označba mesta noge 4">
            <a:extLst>
              <a:ext uri="{FF2B5EF4-FFF2-40B4-BE49-F238E27FC236}">
                <a16:creationId xmlns:a16="http://schemas.microsoft.com/office/drawing/2014/main" id="{16B55056-3237-D5DB-6AD4-C43D893DE03C}"/>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60D82EA4-CBC5-ED64-6975-6E1A3C3918C9}"/>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314483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C4DF904-633B-619C-9484-B99007DF3678}"/>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E7B73821-FDB8-47A4-BB78-96D5B3A5EB71}"/>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9E78C22B-4B27-917C-33D9-95882510E2BC}"/>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A7FE3F58-F14B-4D1E-52FD-098B92397BE8}"/>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6" name="Označba mesta noge 5">
            <a:extLst>
              <a:ext uri="{FF2B5EF4-FFF2-40B4-BE49-F238E27FC236}">
                <a16:creationId xmlns:a16="http://schemas.microsoft.com/office/drawing/2014/main" id="{3260016A-0934-4B4B-BC7D-F9ABF0AEEC0D}"/>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3C71247E-43F1-B1FD-0EED-796CEF06F458}"/>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2852207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29FCF77-68E1-9E81-B5EF-5FBB8B8179E3}"/>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C012A191-F080-9500-56A4-ACE5CAEDDD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DE9EE0FA-6C07-BD65-B5DB-1B133F3881CE}"/>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69CDE0DA-F196-3A7E-A629-604F8B055E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F2551604-4638-CE36-7A8A-51DA267E6A21}"/>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14F8199D-294D-F8EA-C68F-8FDAA263F27C}"/>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8" name="Označba mesta noge 7">
            <a:extLst>
              <a:ext uri="{FF2B5EF4-FFF2-40B4-BE49-F238E27FC236}">
                <a16:creationId xmlns:a16="http://schemas.microsoft.com/office/drawing/2014/main" id="{BBABF239-9179-1DDD-5217-F60B10CB8110}"/>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40A30800-6E4D-6719-4877-8795281163F9}"/>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1338561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53D23B0-D969-9EE7-6FD3-9CFD64A6E870}"/>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FBCEBAE9-8242-E5B0-F599-728807A04361}"/>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4" name="Označba mesta noge 3">
            <a:extLst>
              <a:ext uri="{FF2B5EF4-FFF2-40B4-BE49-F238E27FC236}">
                <a16:creationId xmlns:a16="http://schemas.microsoft.com/office/drawing/2014/main" id="{59642E34-1512-F2B2-6C3A-51FFF0C1D641}"/>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C4CDD129-E7A0-D4A9-EE5B-DB71558FD9D9}"/>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3414065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8DC7333E-5FDF-768F-CDBB-83251A8C6BFB}"/>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3" name="Označba mesta noge 2">
            <a:extLst>
              <a:ext uri="{FF2B5EF4-FFF2-40B4-BE49-F238E27FC236}">
                <a16:creationId xmlns:a16="http://schemas.microsoft.com/office/drawing/2014/main" id="{04F683E2-D55B-7B65-C813-9C4B9155C5A2}"/>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BB43915C-B5E6-3866-7F1F-84972AF33C42}"/>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1683431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17910EF-69C2-ECEB-B4BE-C954B8A6B363}"/>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8A4B1E35-1259-91BC-3795-AE2715BA76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9041BD21-C14D-39B5-6D8B-D273AA0EA9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B05E39B7-258B-6D53-38B8-D7D5900944DD}"/>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6" name="Označba mesta noge 5">
            <a:extLst>
              <a:ext uri="{FF2B5EF4-FFF2-40B4-BE49-F238E27FC236}">
                <a16:creationId xmlns:a16="http://schemas.microsoft.com/office/drawing/2014/main" id="{BD3215F9-1215-2C08-908A-64D8BC2B8A28}"/>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8FF7DAB3-B8EA-FBBA-6AA9-86FA8809167D}"/>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1340568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D90BB00-CA42-13DD-9CE0-C42AF6EA63F3}"/>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8DDC763B-838A-A546-F775-B3B73BCA4F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08E88F19-084C-5082-FDFF-4C2842182A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14AA17F0-5743-A868-F4DC-A6B1F80205C0}"/>
              </a:ext>
            </a:extLst>
          </p:cNvPr>
          <p:cNvSpPr>
            <a:spLocks noGrp="1"/>
          </p:cNvSpPr>
          <p:nvPr>
            <p:ph type="dt" sz="half" idx="10"/>
          </p:nvPr>
        </p:nvSpPr>
        <p:spPr/>
        <p:txBody>
          <a:bodyPr/>
          <a:lstStyle/>
          <a:p>
            <a:fld id="{D2D21E7F-131B-46EF-9897-CAE09F741E76}" type="datetimeFigureOut">
              <a:rPr lang="sl-SI" smtClean="0"/>
              <a:t>19. 10. 2023</a:t>
            </a:fld>
            <a:endParaRPr lang="sl-SI"/>
          </a:p>
        </p:txBody>
      </p:sp>
      <p:sp>
        <p:nvSpPr>
          <p:cNvPr id="6" name="Označba mesta noge 5">
            <a:extLst>
              <a:ext uri="{FF2B5EF4-FFF2-40B4-BE49-F238E27FC236}">
                <a16:creationId xmlns:a16="http://schemas.microsoft.com/office/drawing/2014/main" id="{CD464679-4AA8-4531-9B6A-92C9FEEC17E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F7F55B56-E98B-3A09-E920-F794C5748A2E}"/>
              </a:ext>
            </a:extLst>
          </p:cNvPr>
          <p:cNvSpPr>
            <a:spLocks noGrp="1"/>
          </p:cNvSpPr>
          <p:nvPr>
            <p:ph type="sldNum" sz="quarter" idx="12"/>
          </p:nvPr>
        </p:nvSpPr>
        <p:spPr/>
        <p:txBody>
          <a:bodyPr/>
          <a:lstStyle/>
          <a:p>
            <a:fld id="{9F8F820C-D631-4F11-B9EC-90D85AB0DBE5}" type="slidenum">
              <a:rPr lang="sl-SI" smtClean="0"/>
              <a:t>‹#›</a:t>
            </a:fld>
            <a:endParaRPr lang="sl-SI"/>
          </a:p>
        </p:txBody>
      </p:sp>
    </p:spTree>
    <p:extLst>
      <p:ext uri="{BB962C8B-B14F-4D97-AF65-F5344CB8AC3E}">
        <p14:creationId xmlns:p14="http://schemas.microsoft.com/office/powerpoint/2010/main" val="1342234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F2350A0B-FB1F-D7FE-99FE-AE1B35821A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FDE98801-8940-D74C-03D1-22C3927C3C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3D916BB1-C00E-EA44-3117-697FA9F26E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D21E7F-131B-46EF-9897-CAE09F741E76}" type="datetimeFigureOut">
              <a:rPr lang="sl-SI" smtClean="0"/>
              <a:t>19. 10. 2023</a:t>
            </a:fld>
            <a:endParaRPr lang="sl-SI"/>
          </a:p>
        </p:txBody>
      </p:sp>
      <p:sp>
        <p:nvSpPr>
          <p:cNvPr id="5" name="Označba mesta noge 4">
            <a:extLst>
              <a:ext uri="{FF2B5EF4-FFF2-40B4-BE49-F238E27FC236}">
                <a16:creationId xmlns:a16="http://schemas.microsoft.com/office/drawing/2014/main" id="{E64E5B7C-D4CD-9B07-435D-C4B1BBCC92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a:extLst>
              <a:ext uri="{FF2B5EF4-FFF2-40B4-BE49-F238E27FC236}">
                <a16:creationId xmlns:a16="http://schemas.microsoft.com/office/drawing/2014/main" id="{B367F749-716F-45FB-1718-D355C7669E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8F820C-D631-4F11-B9EC-90D85AB0DBE5}" type="slidenum">
              <a:rPr lang="sl-SI" smtClean="0"/>
              <a:t>‹#›</a:t>
            </a:fld>
            <a:endParaRPr lang="sl-SI"/>
          </a:p>
        </p:txBody>
      </p:sp>
    </p:spTree>
    <p:extLst>
      <p:ext uri="{BB962C8B-B14F-4D97-AF65-F5344CB8AC3E}">
        <p14:creationId xmlns:p14="http://schemas.microsoft.com/office/powerpoint/2010/main" val="27490707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pisrs.si/Pis.web/pregledPredpisa?id=PRAV13004"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www.pisrs.si/Pis.web/pregledPredpisa?id=PRAV13005"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mf.uppd@mf-rs.si"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www.uradni-list.si/1/objava.jsp?sop=2020-01-0552" TargetMode="External"/><Relationship Id="rId3" Type="http://schemas.openxmlformats.org/officeDocument/2006/relationships/hyperlink" Target="http://www.uradni-list.si/1/objava.jsp?sop=2012-01-2065" TargetMode="External"/><Relationship Id="rId7" Type="http://schemas.openxmlformats.org/officeDocument/2006/relationships/hyperlink" Target="http://www.uradni-list.si/1/objava.jsp?sop=2017-01-1445"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www.uradni-list.si/1/objava.jsp?sop=2016-01-1628" TargetMode="External"/><Relationship Id="rId11" Type="http://schemas.openxmlformats.org/officeDocument/2006/relationships/hyperlink" Target="http://www.uradni-list.si/1/objava.jsp?sop=2021-01-3697" TargetMode="External"/><Relationship Id="rId5" Type="http://schemas.openxmlformats.org/officeDocument/2006/relationships/hyperlink" Target="http://www.uradni-list.si/1/objava.jsp?sop=2015-01-2227" TargetMode="External"/><Relationship Id="rId10" Type="http://schemas.openxmlformats.org/officeDocument/2006/relationships/hyperlink" Target="http://www.uradni-list.si/1/objava.jsp?sop=2021-01-2055" TargetMode="External"/><Relationship Id="rId4" Type="http://schemas.openxmlformats.org/officeDocument/2006/relationships/hyperlink" Target="http://www.uradni-list.si/1/objava.jsp?sop=2016-21-0263" TargetMode="External"/><Relationship Id="rId9" Type="http://schemas.openxmlformats.org/officeDocument/2006/relationships/hyperlink" Target="http://www.uradni-list.si/1/objava.jsp?sop=2020-01-1559"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ctrTitle"/>
          </p:nvPr>
        </p:nvSpPr>
        <p:spPr>
          <a:xfrm>
            <a:off x="1524000" y="1122362"/>
            <a:ext cx="9144000" cy="1466291"/>
          </a:xfrm>
        </p:spPr>
        <p:txBody>
          <a:bodyPr>
            <a:noAutofit/>
          </a:bodyPr>
          <a:lstStyle/>
          <a:p>
            <a:r>
              <a:rPr lang="sl-SI" sz="4000" b="1" dirty="0">
                <a:solidFill>
                  <a:srgbClr val="FF0000"/>
                </a:solidFill>
                <a:latin typeface="Arial" panose="020B0604020202020204" pitchFamily="34" charset="0"/>
                <a:cs typeface="Arial" panose="020B0604020202020204" pitchFamily="34" charset="0"/>
              </a:rPr>
              <a:t>Preprečevanje pranja denarja in financiranje terorizma (ZPPDFT-2)</a:t>
            </a:r>
            <a:br>
              <a:rPr lang="sl-SI" sz="4000" b="1" dirty="0">
                <a:latin typeface="Arial" panose="020B0604020202020204" pitchFamily="34" charset="0"/>
                <a:cs typeface="Arial" panose="020B0604020202020204" pitchFamily="34" charset="0"/>
              </a:rPr>
            </a:br>
            <a:endParaRPr lang="sl-SI" sz="4000" dirty="0">
              <a:latin typeface="Arial" panose="020B0604020202020204" pitchFamily="34" charset="0"/>
              <a:cs typeface="Arial" panose="020B0604020202020204" pitchFamily="34" charset="0"/>
            </a:endParaRPr>
          </a:p>
        </p:txBody>
      </p:sp>
      <p:sp>
        <p:nvSpPr>
          <p:cNvPr id="3" name="Podnaslov 2"/>
          <p:cNvSpPr>
            <a:spLocks noGrp="1"/>
          </p:cNvSpPr>
          <p:nvPr>
            <p:ph type="subTitle" idx="1"/>
          </p:nvPr>
        </p:nvSpPr>
        <p:spPr>
          <a:xfrm>
            <a:off x="1524000" y="2884868"/>
            <a:ext cx="9144000" cy="3065170"/>
          </a:xfrm>
        </p:spPr>
        <p:txBody>
          <a:bodyPr>
            <a:normAutofit/>
          </a:bodyPr>
          <a:lstStyle/>
          <a:p>
            <a:pPr marL="342900" indent="-342900" algn="just">
              <a:buFont typeface="Wingdings" panose="05000000000000000000" pitchFamily="2" charset="2"/>
              <a:buChar char="v"/>
            </a:pPr>
            <a:endParaRPr lang="sl-SI" sz="2000" b="1"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v"/>
            </a:pPr>
            <a:endParaRPr lang="sl-SI" sz="2000" b="1" dirty="0">
              <a:latin typeface="Arial" panose="020B0604020202020204" pitchFamily="34" charset="0"/>
              <a:cs typeface="Arial" panose="020B0604020202020204" pitchFamily="34" charset="0"/>
            </a:endParaRPr>
          </a:p>
          <a:p>
            <a:endParaRPr lang="sl-SI" sz="3200" b="1" dirty="0">
              <a:latin typeface="Arial" panose="020B0604020202020204" pitchFamily="34" charset="0"/>
              <a:cs typeface="Arial" panose="020B0604020202020204" pitchFamily="34" charset="0"/>
            </a:endParaRPr>
          </a:p>
          <a:p>
            <a:endParaRPr lang="sl-SI" sz="3200" b="1" dirty="0">
              <a:latin typeface="Arial" panose="020B0604020202020204" pitchFamily="34" charset="0"/>
              <a:cs typeface="Arial" panose="020B0604020202020204" pitchFamily="34" charset="0"/>
            </a:endParaRPr>
          </a:p>
          <a:p>
            <a:endParaRPr lang="sl-SI" sz="3200" b="1" dirty="0">
              <a:latin typeface="Arial" panose="020B0604020202020204" pitchFamily="34" charset="0"/>
              <a:cs typeface="Arial" panose="020B0604020202020204" pitchFamily="34" charset="0"/>
            </a:endParaRPr>
          </a:p>
          <a:p>
            <a:r>
              <a:rPr lang="sl-SI" sz="3200" b="1" dirty="0">
                <a:latin typeface="Arial" panose="020B0604020202020204" pitchFamily="34" charset="0"/>
                <a:cs typeface="Arial" panose="020B0604020202020204" pitchFamily="34" charset="0"/>
              </a:rPr>
              <a:t>Suzana Emeršič, univ. dipl. pravnica</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9776" y="2624138"/>
            <a:ext cx="4392488" cy="2317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5538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903635"/>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p>
        </p:txBody>
      </p:sp>
      <p:sp>
        <p:nvSpPr>
          <p:cNvPr id="3" name="Označba mesta vsebine 2"/>
          <p:cNvSpPr>
            <a:spLocks noGrp="1"/>
          </p:cNvSpPr>
          <p:nvPr>
            <p:ph idx="1"/>
          </p:nvPr>
        </p:nvSpPr>
        <p:spPr>
          <a:xfrm>
            <a:off x="838200" y="1268760"/>
            <a:ext cx="10515600" cy="5589239"/>
          </a:xfrm>
        </p:spPr>
        <p:txBody>
          <a:bodyPr>
            <a:normAutofit/>
          </a:bodyPr>
          <a:lstStyle/>
          <a:p>
            <a:pPr marL="0" indent="0" algn="just">
              <a:buNone/>
            </a:pPr>
            <a:r>
              <a:rPr lang="sl-SI" sz="2000" dirty="0">
                <a:latin typeface="Arial" panose="020B0604020202020204" pitchFamily="34" charset="0"/>
                <a:cs typeface="Arial" panose="020B0604020202020204" pitchFamily="34" charset="0"/>
              </a:rPr>
              <a:t>ZPPDFT-2 v 17. členu </a:t>
            </a:r>
            <a:r>
              <a:rPr lang="sl-SI" sz="2000" b="1" dirty="0">
                <a:solidFill>
                  <a:srgbClr val="FF0000"/>
                </a:solidFill>
                <a:latin typeface="Arial" panose="020B0604020202020204" pitchFamily="34" charset="0"/>
                <a:cs typeface="Arial" panose="020B0604020202020204" pitchFamily="34" charset="0"/>
              </a:rPr>
              <a:t>zavezancem nalaga </a:t>
            </a:r>
            <a:r>
              <a:rPr lang="sl-SI" sz="2000" dirty="0">
                <a:latin typeface="Arial" panose="020B0604020202020204" pitchFamily="34" charset="0"/>
                <a:cs typeface="Arial" panose="020B0604020202020204" pitchFamily="34" charset="0"/>
              </a:rPr>
              <a:t>izvajanje ukrepov za odkrivanje in preprečevanje pranja denarja ter financiranja terorizma. V skladu s tem so zavezanci dolžni v procese svoje dejavnosti vgraditi predpisane preventivne ukrepe, s katerimi zmanjšajo možnost tveganja zlorabe za pranje denarja in financiranja terorizma.</a:t>
            </a:r>
          </a:p>
          <a:p>
            <a:pPr marL="0" indent="0" algn="just">
              <a:buNone/>
            </a:pPr>
            <a:endParaRPr lang="sl-SI" sz="8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sl-SI" sz="2000" dirty="0">
                <a:solidFill>
                  <a:srgbClr val="0070C0"/>
                </a:solidFill>
                <a:latin typeface="Arial" panose="020B0604020202020204" pitchFamily="34" charset="0"/>
                <a:cs typeface="Arial" panose="020B0604020202020204" pitchFamily="34" charset="0"/>
              </a:rPr>
              <a:t> Ocena tveganja za pranje denarja in financiranje terorizma</a:t>
            </a:r>
          </a:p>
          <a:p>
            <a:pPr lvl="3" algn="just">
              <a:buFont typeface="Wingdings" panose="05000000000000000000" pitchFamily="2" charset="2"/>
              <a:buChar char="v"/>
            </a:pPr>
            <a:endParaRPr lang="sl-SI" sz="800" dirty="0">
              <a:solidFill>
                <a:srgbClr val="00B050"/>
              </a:solidFill>
              <a:latin typeface="Arial" panose="020B0604020202020204" pitchFamily="34" charset="0"/>
              <a:cs typeface="Arial" panose="020B0604020202020204" pitchFamily="34" charset="0"/>
            </a:endParaRPr>
          </a:p>
          <a:p>
            <a:pPr lvl="3" algn="just">
              <a:buFont typeface="Wingdings" panose="05000000000000000000" pitchFamily="2" charset="2"/>
              <a:buChar char="v"/>
            </a:pPr>
            <a:r>
              <a:rPr lang="sl-SI" sz="1400" dirty="0">
                <a:solidFill>
                  <a:schemeClr val="accent6">
                    <a:lumMod val="75000"/>
                  </a:schemeClr>
                </a:solidFill>
                <a:latin typeface="Arial" panose="020B0604020202020204" pitchFamily="34" charset="0"/>
                <a:cs typeface="Arial" panose="020B0604020202020204" pitchFamily="34" charset="0"/>
              </a:rPr>
              <a:t>V skladu s 169. členom ZPPDFT-2 nadzorni organi samostojno ali v sodelovanju z drugimi nadzornimi organi izdajo priporočila ali smernice.  Zavezanci nato izdelajo oceno tveganja za posamezne skupine ali vrste strank, poslovna razmerja, transakcije, produkte, storitve ali distribucijske poti ob upoštevanju dejavnikov geografskega tveganja glede na možne zlorabe za pranje denarja ali financiranja terorizma pri tem pa se upošteva;</a:t>
            </a:r>
          </a:p>
          <a:p>
            <a:pPr marL="1371600" lvl="3" indent="0" algn="just">
              <a:buNone/>
            </a:pPr>
            <a:endParaRPr lang="sl-SI" sz="1400" dirty="0">
              <a:solidFill>
                <a:srgbClr val="00B050"/>
              </a:solidFill>
              <a:latin typeface="Arial" panose="020B0604020202020204" pitchFamily="34" charset="0"/>
              <a:cs typeface="Arial" panose="020B0604020202020204" pitchFamily="34" charset="0"/>
            </a:endParaRPr>
          </a:p>
        </p:txBody>
      </p:sp>
      <p:sp>
        <p:nvSpPr>
          <p:cNvPr id="5" name="Pravokotnik 4"/>
          <p:cNvSpPr/>
          <p:nvPr/>
        </p:nvSpPr>
        <p:spPr>
          <a:xfrm>
            <a:off x="3550644" y="4221088"/>
            <a:ext cx="7803156" cy="25324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a:buFont typeface="Arial" panose="020B0604020202020204" pitchFamily="34" charset="0"/>
              <a:buChar char="•"/>
            </a:pPr>
            <a:r>
              <a:rPr lang="sl-SI" sz="1200" dirty="0">
                <a:latin typeface="Arial" panose="020B0604020202020204" pitchFamily="34" charset="0"/>
                <a:cs typeface="Arial" panose="020B0604020202020204" pitchFamily="34" charset="0"/>
              </a:rPr>
              <a:t>smernice za preprečevanje pranja denarja in financiranja terorizma, izdane s strani Agencije za trg vrednostnih papirjev, ki so objavljene na spletni strani Agencije in Urada,</a:t>
            </a:r>
          </a:p>
          <a:p>
            <a:pPr marL="171450" indent="-171450" algn="just">
              <a:buFont typeface="Arial" panose="020B0604020202020204" pitchFamily="34" charset="0"/>
              <a:buChar char="•"/>
            </a:pPr>
            <a:r>
              <a:rPr lang="sl-SI" sz="1200" dirty="0">
                <a:latin typeface="Arial" panose="020B0604020202020204" pitchFamily="34" charset="0"/>
                <a:cs typeface="Arial" panose="020B0604020202020204" pitchFamily="34" charset="0"/>
              </a:rPr>
              <a:t>skupne smernice ESMA, EBA in EIOPA na podlagi členov 17. in 18(4) Direktive (EU) 2015/849 o poenostavljenem in okrepljenem skrbnem preverjanju strank ter dejavnikih, ki bi jih kreditne in finančne institucije morale upoštevati pri oceni tveganja pranja denarja in financiranja terorizma, povezanega s posameznimi poslovnimi odnosi in občasnimi transakcijami, ki so objavljene na spletni strani Agencije,</a:t>
            </a:r>
          </a:p>
          <a:p>
            <a:pPr marL="171450" indent="-171450" algn="just">
              <a:buFont typeface="Arial" panose="020B0604020202020204" pitchFamily="34" charset="0"/>
              <a:buChar char="•"/>
            </a:pPr>
            <a:r>
              <a:rPr lang="sl-SI" sz="1200" dirty="0">
                <a:latin typeface="Arial" panose="020B0604020202020204" pitchFamily="34" charset="0"/>
                <a:cs typeface="Arial" panose="020B0604020202020204" pitchFamily="34" charset="0"/>
              </a:rPr>
              <a:t>ugotovitve nacionalne ocene tveganja, ki se posodablja najmanj vsake 4 leta in je objavljena na spletni strani Urada in Agencije,</a:t>
            </a:r>
          </a:p>
          <a:p>
            <a:pPr marL="171450" indent="-171450" algn="just">
              <a:buFont typeface="Arial" panose="020B0604020202020204" pitchFamily="34" charset="0"/>
              <a:buChar char="•"/>
            </a:pPr>
            <a:r>
              <a:rPr lang="sl-SI" sz="1200" dirty="0">
                <a:latin typeface="Arial" panose="020B0604020202020204" pitchFamily="34" charset="0"/>
                <a:cs typeface="Arial" panose="020B0604020202020204" pitchFamily="34" charset="0"/>
              </a:rPr>
              <a:t>priporočilo Evropske komisije evropskemu parlamentu in Svetu o oceni tveganja pranja denarja in financiranja terorizma, ki vpliva na notranji trg in je povezano s čezmejnimi dejavnostmi (nadnacionalna ocena tveganja), </a:t>
            </a:r>
          </a:p>
          <a:p>
            <a:pPr marL="171450" indent="-171450" algn="just">
              <a:buFont typeface="Arial" panose="020B0604020202020204" pitchFamily="34" charset="0"/>
              <a:buChar char="•"/>
            </a:pPr>
            <a:r>
              <a:rPr lang="sl-SI" sz="1200" dirty="0">
                <a:latin typeface="Arial" panose="020B0604020202020204" pitchFamily="34" charset="0"/>
                <a:cs typeface="Arial" panose="020B0604020202020204" pitchFamily="34" charset="0"/>
              </a:rPr>
              <a:t>ZPPDFT-2 ter podzakonske akte, ter</a:t>
            </a:r>
          </a:p>
          <a:p>
            <a:pPr marL="171450" indent="-171450" algn="just">
              <a:buFont typeface="Arial" panose="020B0604020202020204" pitchFamily="34" charset="0"/>
              <a:buChar char="•"/>
            </a:pPr>
            <a:r>
              <a:rPr lang="sl-SI" sz="1200" dirty="0">
                <a:latin typeface="Arial" panose="020B0604020202020204" pitchFamily="34" charset="0"/>
                <a:cs typeface="Arial" panose="020B0604020202020204" pitchFamily="34" charset="0"/>
              </a:rPr>
              <a:t>do sedaj veljavno analizo tveganja.</a:t>
            </a:r>
          </a:p>
        </p:txBody>
      </p:sp>
      <p:sp>
        <p:nvSpPr>
          <p:cNvPr id="6" name="Elipsa 5"/>
          <p:cNvSpPr/>
          <p:nvPr/>
        </p:nvSpPr>
        <p:spPr>
          <a:xfrm>
            <a:off x="838200" y="4221088"/>
            <a:ext cx="2161456" cy="237626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Tx/>
              <a:buChar char="-"/>
            </a:pPr>
            <a:r>
              <a:rPr lang="sl-SI" sz="1200" dirty="0">
                <a:solidFill>
                  <a:srgbClr val="FF0000"/>
                </a:solidFill>
                <a:latin typeface="Arial" panose="020B0604020202020204" pitchFamily="34" charset="0"/>
                <a:cs typeface="Arial" panose="020B0604020202020204" pitchFamily="34" charset="0"/>
              </a:rPr>
              <a:t>Potrdi poslovodstvo zavezanca.</a:t>
            </a:r>
          </a:p>
          <a:p>
            <a:pPr marL="285750" indent="-285750" algn="just">
              <a:buFontTx/>
              <a:buChar char="-"/>
            </a:pPr>
            <a:r>
              <a:rPr lang="sl-SI" sz="1200" dirty="0">
                <a:solidFill>
                  <a:srgbClr val="FF0000"/>
                </a:solidFill>
                <a:latin typeface="Arial" panose="020B0604020202020204" pitchFamily="34" charset="0"/>
                <a:cs typeface="Arial" panose="020B0604020202020204" pitchFamily="34" charset="0"/>
              </a:rPr>
              <a:t>Obvezno posodabljanje </a:t>
            </a:r>
            <a:r>
              <a:rPr lang="sl-SI" sz="1000" dirty="0">
                <a:solidFill>
                  <a:srgbClr val="FF0000"/>
                </a:solidFill>
                <a:latin typeface="Arial" panose="020B0604020202020204" pitchFamily="34" charset="0"/>
                <a:cs typeface="Arial" panose="020B0604020202020204" pitchFamily="34" charset="0"/>
              </a:rPr>
              <a:t>(elektronsko poslovanje, novi produkti, nove distribucijske poti).</a:t>
            </a:r>
          </a:p>
        </p:txBody>
      </p:sp>
    </p:spTree>
    <p:extLst>
      <p:ext uri="{BB962C8B-B14F-4D97-AF65-F5344CB8AC3E}">
        <p14:creationId xmlns:p14="http://schemas.microsoft.com/office/powerpoint/2010/main" val="664341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1047651"/>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38200" y="1825624"/>
            <a:ext cx="10515600" cy="4627711"/>
          </a:xfrm>
        </p:spPr>
        <p:txBody>
          <a:bodyPr>
            <a:normAutofit lnSpcReduction="10000"/>
          </a:bodyPr>
          <a:lstStyle/>
          <a:p>
            <a:pPr marL="0" indent="0">
              <a:buNone/>
            </a:pPr>
            <a:r>
              <a:rPr lang="sl-SI" sz="2400" dirty="0">
                <a:latin typeface="Arial" panose="020B0604020202020204" pitchFamily="34" charset="0"/>
                <a:cs typeface="Arial" panose="020B0604020202020204" pitchFamily="34" charset="0"/>
              </a:rPr>
              <a:t>Najpogostejši uporabljeni dejavniki za presojanje tveganja so:</a:t>
            </a:r>
          </a:p>
          <a:p>
            <a:pPr marL="0" indent="0">
              <a:buNone/>
            </a:pPr>
            <a:endParaRPr lang="sl-SI" sz="2400" dirty="0">
              <a:latin typeface="Arial" panose="020B0604020202020204" pitchFamily="34" charset="0"/>
              <a:cs typeface="Arial" panose="020B0604020202020204" pitchFamily="34" charset="0"/>
            </a:endParaRPr>
          </a:p>
          <a:p>
            <a:pPr>
              <a:buFont typeface="Wingdings" panose="05000000000000000000" pitchFamily="2" charset="2"/>
              <a:buChar char="Ø"/>
            </a:pPr>
            <a:r>
              <a:rPr lang="sl-SI" sz="2400" dirty="0">
                <a:solidFill>
                  <a:srgbClr val="0070C0"/>
                </a:solidFill>
                <a:latin typeface="Arial" panose="020B0604020202020204" pitchFamily="34" charset="0"/>
                <a:cs typeface="Arial" panose="020B0604020202020204" pitchFamily="34" charset="0"/>
              </a:rPr>
              <a:t> Deželno oziroma geografsko tveganje </a:t>
            </a:r>
            <a:r>
              <a:rPr lang="sl-SI" sz="1800" dirty="0">
                <a:solidFill>
                  <a:schemeClr val="accent6">
                    <a:lumMod val="75000"/>
                  </a:schemeClr>
                </a:solidFill>
                <a:latin typeface="Arial" panose="020B0604020202020204" pitchFamily="34" charset="0"/>
                <a:cs typeface="Arial" panose="020B0604020202020204" pitchFamily="34" charset="0"/>
              </a:rPr>
              <a:t>(so določeni s pravilnikom).</a:t>
            </a:r>
          </a:p>
          <a:p>
            <a:pPr>
              <a:buFont typeface="Wingdings" panose="05000000000000000000" pitchFamily="2" charset="2"/>
              <a:buChar char="Ø"/>
            </a:pPr>
            <a:r>
              <a:rPr lang="sl-SI" sz="2400" dirty="0">
                <a:solidFill>
                  <a:srgbClr val="0070C0"/>
                </a:solidFill>
                <a:latin typeface="Arial" panose="020B0604020202020204" pitchFamily="34" charset="0"/>
                <a:cs typeface="Arial" panose="020B0604020202020204" pitchFamily="34" charset="0"/>
              </a:rPr>
              <a:t> Tveganje stranke </a:t>
            </a:r>
            <a:r>
              <a:rPr lang="sl-SI" sz="1600" dirty="0">
                <a:solidFill>
                  <a:schemeClr val="accent6">
                    <a:lumMod val="75000"/>
                  </a:schemeClr>
                </a:solidFill>
                <a:latin typeface="Arial" panose="020B0604020202020204" pitchFamily="34" charset="0"/>
                <a:cs typeface="Arial" panose="020B0604020202020204" pitchFamily="34" charset="0"/>
              </a:rPr>
              <a:t>(okoliščine, ki odstopajo od običajnih, neujemanje osebnih podatkov, stranka ne želi razkriti svoje identitete).</a:t>
            </a:r>
          </a:p>
          <a:p>
            <a:pPr>
              <a:buFont typeface="Wingdings" panose="05000000000000000000" pitchFamily="2" charset="2"/>
              <a:buChar char="Ø"/>
            </a:pPr>
            <a:r>
              <a:rPr lang="sl-SI" sz="2400" dirty="0">
                <a:solidFill>
                  <a:srgbClr val="0070C0"/>
                </a:solidFill>
                <a:latin typeface="Arial" panose="020B0604020202020204" pitchFamily="34" charset="0"/>
                <a:cs typeface="Arial" panose="020B0604020202020204" pitchFamily="34" charset="0"/>
              </a:rPr>
              <a:t> Tveganje, vezano na transakcijo oz. posel, vključno s finančnim tveganjem </a:t>
            </a:r>
            <a:r>
              <a:rPr lang="sl-SI" sz="1600" dirty="0">
                <a:solidFill>
                  <a:schemeClr val="accent6">
                    <a:lumMod val="75000"/>
                  </a:schemeClr>
                </a:solidFill>
                <a:latin typeface="Arial" panose="020B0604020202020204" pitchFamily="34" charset="0"/>
                <a:cs typeface="Arial" panose="020B0604020202020204" pitchFamily="34" charset="0"/>
              </a:rPr>
              <a:t>(tveganja so opredeljena s pravilnikom)</a:t>
            </a:r>
            <a:r>
              <a:rPr lang="sl-SI" sz="2400" dirty="0">
                <a:solidFill>
                  <a:schemeClr val="accent6">
                    <a:lumMod val="75000"/>
                  </a:schemeClr>
                </a:solidFill>
                <a:latin typeface="Arial" panose="020B0604020202020204" pitchFamily="34" charset="0"/>
                <a:cs typeface="Arial" panose="020B0604020202020204" pitchFamily="34" charset="0"/>
              </a:rPr>
              <a:t>.</a:t>
            </a:r>
          </a:p>
          <a:p>
            <a:pPr>
              <a:buFont typeface="Wingdings" panose="05000000000000000000" pitchFamily="2" charset="2"/>
              <a:buChar char="Ø"/>
            </a:pPr>
            <a:r>
              <a:rPr lang="sl-SI" sz="2400" dirty="0">
                <a:solidFill>
                  <a:srgbClr val="0070C0"/>
                </a:solidFill>
                <a:latin typeface="Arial" panose="020B0604020202020204" pitchFamily="34" charset="0"/>
                <a:cs typeface="Arial" panose="020B0604020202020204" pitchFamily="34" charset="0"/>
              </a:rPr>
              <a:t> Tveganje, značilno za opravljanje investicijskih storitev in poslov </a:t>
            </a:r>
            <a:r>
              <a:rPr lang="sl-SI" sz="1600" dirty="0">
                <a:solidFill>
                  <a:schemeClr val="accent6">
                    <a:lumMod val="75000"/>
                  </a:schemeClr>
                </a:solidFill>
                <a:latin typeface="Arial" panose="020B0604020202020204" pitchFamily="34" charset="0"/>
                <a:cs typeface="Arial" panose="020B0604020202020204" pitchFamily="34" charset="0"/>
              </a:rPr>
              <a:t>(Tveganja so vezna na ugotavljanje dejanskih lastnikov stranke v primerih, da je stranka izdelala prinosniške delnice. V vseh takih primerih se mora zavezanec z največjo verjetnostjo prepričati, da dejansko pozna svojo stranko in njene lastnike. V kolikor v to ni popolnoma prepričan, je za zavezanca taka stranka preveč tvegana in mora oceniti, ali je zaradi povečanega tveganja sploh smiselno poslovati s tako stranko. Posebej je potrebno opozoriti na določbo o prepovedi sklepanja poslovnega razmerja, skladno s katero zavezanec ne sme skleniti poslovnega razmerja ali opraviti transakcij, če stranka izkazuje lastništvo pravne osebe podobnega tujega prava na podlagi delnic na prinosnika, katerih sledljivost ni omogočena prek centralne klirinško-depotne družbe ali podobnega registra ali trgovalnih računov).</a:t>
            </a:r>
          </a:p>
          <a:p>
            <a:pPr marL="0" indent="0">
              <a:buNone/>
            </a:pPr>
            <a:endParaRPr lang="sl-SI" sz="2400" dirty="0">
              <a:solidFill>
                <a:srgbClr val="0070C0"/>
              </a:solidFill>
              <a:latin typeface="Arial" panose="020B0604020202020204" pitchFamily="34" charset="0"/>
              <a:cs typeface="Arial" panose="020B0604020202020204" pitchFamily="34" charset="0"/>
            </a:endParaRPr>
          </a:p>
          <a:p>
            <a:pPr>
              <a:buFont typeface="Wingdings" panose="05000000000000000000" pitchFamily="2" charset="2"/>
              <a:buChar char="Ø"/>
            </a:pPr>
            <a:endParaRPr lang="sl-SI" sz="24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6530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1047651"/>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p:txBody>
          <a:bodyPr>
            <a:normAutofit/>
          </a:bodyPr>
          <a:lstStyle/>
          <a:p>
            <a:pPr marL="0" indent="0">
              <a:buNone/>
            </a:pPr>
            <a:r>
              <a:rPr lang="sl-SI" sz="1800" i="1" dirty="0">
                <a:solidFill>
                  <a:schemeClr val="accent6">
                    <a:lumMod val="75000"/>
                  </a:schemeClr>
                </a:solidFill>
                <a:latin typeface="Arial" panose="020B0604020202020204" pitchFamily="34" charset="0"/>
                <a:cs typeface="Arial" panose="020B0604020202020204" pitchFamily="34" charset="0"/>
              </a:rPr>
              <a:t>Zavezanci so dolžni obvezno vzpostaviti politiko kontrol in postopkov za učinkovito ublažitev in obvladovanje tveganj pranja denarja in financiranja terorizma, in sicer:</a:t>
            </a:r>
          </a:p>
          <a:p>
            <a:pPr>
              <a:buFont typeface="Wingdings" panose="05000000000000000000" pitchFamily="2" charset="2"/>
              <a:buChar char="Ø"/>
            </a:pPr>
            <a:r>
              <a:rPr lang="sl-SI" sz="1600" dirty="0">
                <a:solidFill>
                  <a:srgbClr val="0070C0"/>
                </a:solidFill>
                <a:latin typeface="Arial" panose="020B0604020202020204" pitchFamily="34" charset="0"/>
                <a:cs typeface="Arial" panose="020B0604020202020204" pitchFamily="34" charset="0"/>
              </a:rPr>
              <a:t> srednja ali velika družba mora za preverjanje notranjih politik, postopkov in kontrol vzpostaviti samostojno službo notranje revizije, ter imenovati enega od članov upravnega ali poslovodnega organa, ki bo odgovoren za izvajanje teh nalog.</a:t>
            </a:r>
          </a:p>
          <a:p>
            <a:pPr>
              <a:buFont typeface="Wingdings" panose="05000000000000000000" pitchFamily="2" charset="2"/>
              <a:buChar char="Ø"/>
            </a:pPr>
            <a:r>
              <a:rPr lang="sl-SI" sz="1600" dirty="0">
                <a:solidFill>
                  <a:srgbClr val="0070C0"/>
                </a:solidFill>
                <a:latin typeface="Arial" panose="020B0604020202020204" pitchFamily="34" charset="0"/>
                <a:cs typeface="Arial" panose="020B0604020202020204" pitchFamily="34" charset="0"/>
              </a:rPr>
              <a:t> vsi zavezanci, ki imajo štiri ali več zaposlenih morajo imenovati pooblaščenca za izvajanje  teh nalog.</a:t>
            </a:r>
          </a:p>
          <a:p>
            <a:pPr>
              <a:buFont typeface="Wingdings" panose="05000000000000000000" pitchFamily="2" charset="2"/>
              <a:buChar char="Ø"/>
            </a:pPr>
            <a:r>
              <a:rPr lang="sl-SI" sz="1600" dirty="0">
                <a:solidFill>
                  <a:srgbClr val="0070C0"/>
                </a:solidFill>
                <a:latin typeface="Arial" panose="020B0604020202020204" pitchFamily="34" charset="0"/>
                <a:cs typeface="Arial" panose="020B0604020202020204" pitchFamily="34" charset="0"/>
              </a:rPr>
              <a:t>Zavezanci morajo pripraviti izhodišča za sprejem politike obvladovanja tveganj in upoštevati naslednje usmeritve.</a:t>
            </a:r>
          </a:p>
          <a:p>
            <a:pPr marL="0" indent="0">
              <a:buNone/>
            </a:pPr>
            <a:endParaRPr lang="sl-SI" sz="1600" dirty="0">
              <a:solidFill>
                <a:srgbClr val="0070C0"/>
              </a:solidFill>
              <a:latin typeface="Arial" panose="020B0604020202020204" pitchFamily="34" charset="0"/>
              <a:cs typeface="Arial" panose="020B0604020202020204" pitchFamily="34" charset="0"/>
            </a:endParaRPr>
          </a:p>
        </p:txBody>
      </p:sp>
      <p:sp>
        <p:nvSpPr>
          <p:cNvPr id="5" name="Pravokotnik 4"/>
          <p:cNvSpPr/>
          <p:nvPr/>
        </p:nvSpPr>
        <p:spPr>
          <a:xfrm>
            <a:off x="1297753" y="4463400"/>
            <a:ext cx="9478767" cy="18459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rabicPeriod"/>
            </a:pPr>
            <a:r>
              <a:rPr lang="sl-SI" sz="1400" dirty="0">
                <a:latin typeface="Arial" panose="020B0604020202020204" pitchFamily="34" charset="0"/>
                <a:cs typeface="Arial" panose="020B0604020202020204" pitchFamily="34" charset="0"/>
              </a:rPr>
              <a:t>Namen in cilje obvladovanja tveganj za pranje denarja in financiranje terorizma ter njihovo povezanost s poslovnimi cilji in strateškimi usmeritvami zavezanca.</a:t>
            </a:r>
          </a:p>
          <a:p>
            <a:pPr marL="342900" indent="-342900" algn="just">
              <a:buFont typeface="+mj-lt"/>
              <a:buAutoNum type="arabicPeriod"/>
            </a:pPr>
            <a:r>
              <a:rPr lang="sl-SI" sz="1400" dirty="0">
                <a:latin typeface="Arial" panose="020B0604020202020204" pitchFamily="34" charset="0"/>
                <a:cs typeface="Arial" panose="020B0604020202020204" pitchFamily="34" charset="0"/>
              </a:rPr>
              <a:t>Področja in poslovne procese pri zavezancu, ki so lahko izpostavljeni tveganjem za pranje denarja ali financiranje terorizma.</a:t>
            </a:r>
          </a:p>
          <a:p>
            <a:pPr marL="342900" indent="-342900" algn="just">
              <a:buFont typeface="+mj-lt"/>
              <a:buAutoNum type="arabicPeriod"/>
            </a:pPr>
            <a:r>
              <a:rPr lang="sl-SI" sz="1400" dirty="0">
                <a:latin typeface="Arial" panose="020B0604020202020204" pitchFamily="34" charset="0"/>
                <a:cs typeface="Arial" panose="020B0604020202020204" pitchFamily="34" charset="0"/>
              </a:rPr>
              <a:t>Tveganja pranja denarja in financiranja terorizma na vseh ključnih poslovnih področjih pri zavezancu.</a:t>
            </a:r>
          </a:p>
          <a:p>
            <a:pPr marL="342900" indent="-342900" algn="just">
              <a:buFont typeface="+mj-lt"/>
              <a:buAutoNum type="arabicPeriod"/>
            </a:pPr>
            <a:r>
              <a:rPr lang="sl-SI" sz="1400" dirty="0">
                <a:latin typeface="Arial" panose="020B0604020202020204" pitchFamily="34" charset="0"/>
                <a:cs typeface="Arial" panose="020B0604020202020204" pitchFamily="34" charset="0"/>
              </a:rPr>
              <a:t>Ukrepe za odpravo tveganj pranja denarja in financiranja terorizma.</a:t>
            </a:r>
          </a:p>
          <a:p>
            <a:pPr marL="342900" indent="-342900" algn="just">
              <a:buFont typeface="+mj-lt"/>
              <a:buAutoNum type="arabicPeriod"/>
            </a:pPr>
            <a:r>
              <a:rPr lang="sl-SI" sz="1400" dirty="0">
                <a:latin typeface="Arial" panose="020B0604020202020204" pitchFamily="34" charset="0"/>
                <a:cs typeface="Arial" panose="020B0604020202020204" pitchFamily="34" charset="0"/>
              </a:rPr>
              <a:t>Vlogo in odgovornost poslovodstva zavezanca pri uvedbi in spremljanju obvladovanja tveganj za pranje denarja in financiranje terorizma.</a:t>
            </a:r>
          </a:p>
        </p:txBody>
      </p:sp>
    </p:spTree>
    <p:extLst>
      <p:ext uri="{BB962C8B-B14F-4D97-AF65-F5344CB8AC3E}">
        <p14:creationId xmlns:p14="http://schemas.microsoft.com/office/powerpoint/2010/main" val="665984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827" y="-5796"/>
            <a:ext cx="12289536" cy="7260198"/>
          </a:xfrm>
          <a:prstGeom prst="rect">
            <a:avLst/>
          </a:prstGeom>
        </p:spPr>
      </p:pic>
      <p:sp>
        <p:nvSpPr>
          <p:cNvPr id="2" name="Naslov 1"/>
          <p:cNvSpPr>
            <a:spLocks noGrp="1"/>
          </p:cNvSpPr>
          <p:nvPr>
            <p:ph type="title"/>
          </p:nvPr>
        </p:nvSpPr>
        <p:spPr>
          <a:xfrm>
            <a:off x="838200" y="365125"/>
            <a:ext cx="10515600" cy="903635"/>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PREGLED STRANKE</a:t>
            </a:r>
            <a:endParaRPr lang="sl-SI" sz="2800" dirty="0">
              <a:solidFill>
                <a:srgbClr val="FF0000"/>
              </a:solidFill>
            </a:endParaRPr>
          </a:p>
        </p:txBody>
      </p:sp>
      <p:sp>
        <p:nvSpPr>
          <p:cNvPr id="3" name="Označba mesta vsebine 2"/>
          <p:cNvSpPr>
            <a:spLocks noGrp="1"/>
          </p:cNvSpPr>
          <p:nvPr>
            <p:ph idx="1"/>
          </p:nvPr>
        </p:nvSpPr>
        <p:spPr>
          <a:xfrm>
            <a:off x="983432" y="1340768"/>
            <a:ext cx="10370368" cy="6048672"/>
          </a:xfrm>
        </p:spPr>
        <p:txBody>
          <a:bodyPr>
            <a:normAutofit fontScale="92500" lnSpcReduction="10000"/>
          </a:bodyPr>
          <a:lstStyle/>
          <a:p>
            <a:pPr marL="0" indent="0" algn="just">
              <a:buNone/>
            </a:pPr>
            <a:endParaRPr lang="sl-SI" sz="1300" dirty="0">
              <a:latin typeface="Arial" panose="020B0604020202020204" pitchFamily="34" charset="0"/>
              <a:cs typeface="Arial" panose="020B0604020202020204" pitchFamily="34" charset="0"/>
            </a:endParaRPr>
          </a:p>
          <a:p>
            <a:pPr marL="0" indent="0" algn="just">
              <a:buNone/>
            </a:pPr>
            <a:r>
              <a:rPr lang="sl-SI" sz="2600" dirty="0">
                <a:latin typeface="Arial" panose="020B0604020202020204" pitchFamily="34" charset="0"/>
                <a:cs typeface="Arial" panose="020B0604020202020204" pitchFamily="34" charset="0"/>
              </a:rPr>
              <a:t>Izvajanje ukrepov za poznavanje stranke je ključen element in nujen predpogoj za izvedbo predpisanih ukrepov pregleda stranke, saj je od umestitve stranke, poslovnega razmerja, storitve ali transakcije v eno od kategorij tveganosti odvisna vrsta pregleda stranke, ki ga bo zavezanec opravil v skladu z ZPPDFT-2 (običajen pregled, poglobljen pregled, poenostavljen pregled). v sistemu odkrivanja in preprečevanja pranja denarja. Zavezanec s pregledom stranke na verodostojen način ugotovi in potrdi identiteto stranke ter spozna namen transakcije oziroma predvideno naravo poslovnega razmerja. Zavezanec pregled stranke opravi v naslednjih primerih:</a:t>
            </a:r>
          </a:p>
          <a:p>
            <a:pPr marL="0" indent="0" algn="just">
              <a:buNone/>
            </a:pPr>
            <a:r>
              <a:rPr lang="sl-SI" sz="2600" dirty="0">
                <a:latin typeface="Arial" panose="020B0604020202020204" pitchFamily="34" charset="0"/>
                <a:cs typeface="Arial" panose="020B0604020202020204" pitchFamily="34" charset="0"/>
              </a:rPr>
              <a:t> </a:t>
            </a:r>
          </a:p>
          <a:p>
            <a:pPr algn="just">
              <a:buFont typeface="Wingdings" panose="05000000000000000000" pitchFamily="2" charset="2"/>
              <a:buChar char="Ø"/>
            </a:pPr>
            <a:r>
              <a:rPr lang="sl-SI" sz="2400" dirty="0">
                <a:solidFill>
                  <a:srgbClr val="0070C0"/>
                </a:solidFill>
                <a:latin typeface="Arial" panose="020B0604020202020204" pitchFamily="34" charset="0"/>
                <a:cs typeface="Arial" panose="020B0604020202020204" pitchFamily="34" charset="0"/>
              </a:rPr>
              <a:t>pri sklepanju poslovnega razmerja s stranko, pri čemer se za poslovno razmerje šteje vsak poslovni ali drug pogodbeni odnos, ki ga stranka sklene ali vzpostavi pri zavezancu in je povezan z opravljanjem dejavnosti zavezanca, npr. pogodba o opravljanju investicijskih storitev, pogodba o borznem posredovanju, pogodba o gospodarjenju s finančnimi instrumenti, pristop stranke k pravilom upravljanja vzajemnega sklada družbe za upravljanje, ipd.,</a:t>
            </a:r>
          </a:p>
        </p:txBody>
      </p:sp>
    </p:spTree>
    <p:extLst>
      <p:ext uri="{BB962C8B-B14F-4D97-AF65-F5344CB8AC3E}">
        <p14:creationId xmlns:p14="http://schemas.microsoft.com/office/powerpoint/2010/main" val="2088316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633CDB82-CA3E-3DE3-8119-B62872F85715}"/>
              </a:ext>
            </a:extLst>
          </p:cNvPr>
          <p:cNvSpPr>
            <a:spLocks noGrp="1"/>
          </p:cNvSpPr>
          <p:nvPr>
            <p:ph idx="1"/>
          </p:nvPr>
        </p:nvSpPr>
        <p:spPr>
          <a:xfrm>
            <a:off x="838200" y="548680"/>
            <a:ext cx="10515600" cy="5616624"/>
          </a:xfrm>
        </p:spPr>
        <p:txBody>
          <a:bodyPr>
            <a:normAutofit/>
          </a:bodyPr>
          <a:lstStyle/>
          <a:p>
            <a:pPr algn="just">
              <a:buFont typeface="Wingdings" panose="05000000000000000000" pitchFamily="2" charset="2"/>
              <a:buChar char="Ø"/>
            </a:pPr>
            <a:r>
              <a:rPr lang="sl-SI" sz="2400" dirty="0">
                <a:solidFill>
                  <a:srgbClr val="0070C0"/>
                </a:solidFill>
                <a:latin typeface="Arial" panose="020B0604020202020204" pitchFamily="34" charset="0"/>
                <a:cs typeface="Arial" panose="020B0604020202020204" pitchFamily="34" charset="0"/>
              </a:rPr>
              <a:t>pri vsaki transakciji v vrednosti 15.000 EUR ali več, ne glede na to, ali poteka posamično ali z več transakcijami, ki so med seboj očitno povezane. Kot transakcije, ki so med seboj očitno povezane lahko štejemo:</a:t>
            </a:r>
          </a:p>
          <a:p>
            <a:pPr marL="0" indent="0" algn="just">
              <a:buNone/>
            </a:pPr>
            <a:endParaRPr lang="sl-SI" sz="1300" dirty="0">
              <a:solidFill>
                <a:srgbClr val="0070C0"/>
              </a:solidFill>
              <a:latin typeface="Arial" panose="020B0604020202020204" pitchFamily="34" charset="0"/>
              <a:cs typeface="Arial" panose="020B0604020202020204" pitchFamily="34" charset="0"/>
            </a:endParaRPr>
          </a:p>
          <a:p>
            <a:pPr marL="914400" lvl="1" indent="-457200" algn="just">
              <a:buAutoNum type="alphaLcPeriod"/>
            </a:pPr>
            <a:r>
              <a:rPr lang="sl-SI" sz="1900" dirty="0">
                <a:solidFill>
                  <a:schemeClr val="accent6">
                    <a:lumMod val="75000"/>
                  </a:schemeClr>
                </a:solidFill>
                <a:latin typeface="Arial" panose="020B0604020202020204" pitchFamily="34" charset="0"/>
                <a:cs typeface="Arial" panose="020B0604020202020204" pitchFamily="34" charset="0"/>
              </a:rPr>
              <a:t>dve ali več zaporednih med seboj ločenih transakcij, ki skupaj presežejo znesek 15.000 EUR in jih posamezna stranka izvrši znotraj 6 mesecev v korist iste tretje osebe za isti namen, </a:t>
            </a:r>
          </a:p>
          <a:p>
            <a:pPr marL="914400" lvl="1" indent="-457200" algn="just">
              <a:buAutoNum type="alphaLcPeriod"/>
            </a:pPr>
            <a:r>
              <a:rPr lang="sl-SI" sz="1900" dirty="0">
                <a:solidFill>
                  <a:schemeClr val="accent6">
                    <a:lumMod val="75000"/>
                  </a:schemeClr>
                </a:solidFill>
                <a:latin typeface="Arial" panose="020B0604020202020204" pitchFamily="34" charset="0"/>
                <a:cs typeface="Arial" panose="020B0604020202020204" pitchFamily="34" charset="0"/>
              </a:rPr>
              <a:t>dve ali več transakcij, ki skupaj presežejo znesek 15.000 EUR in jih znotraj 6 mesecev izvrši več oseb, ki so med seboj sorodstveno ali kapitalsko povezane, v korist iste tretje osebe za isti namen.</a:t>
            </a:r>
          </a:p>
          <a:p>
            <a:pPr marL="457200" lvl="1" indent="0" algn="just">
              <a:buNone/>
            </a:pPr>
            <a:endParaRPr lang="sl-SI" sz="1300" dirty="0">
              <a:solidFill>
                <a:srgbClr val="00B050"/>
              </a:solidFill>
              <a:latin typeface="Arial" panose="020B0604020202020204" pitchFamily="34" charset="0"/>
              <a:cs typeface="Arial" panose="020B0604020202020204" pitchFamily="34" charset="0"/>
            </a:endParaRPr>
          </a:p>
          <a:p>
            <a:pPr algn="just">
              <a:buFont typeface="Wingdings" panose="05000000000000000000" pitchFamily="2" charset="2"/>
              <a:buChar char="Ø"/>
            </a:pPr>
            <a:r>
              <a:rPr lang="sl-SI" sz="2400" dirty="0">
                <a:solidFill>
                  <a:srgbClr val="0070C0"/>
                </a:solidFill>
                <a:latin typeface="Arial" panose="020B0604020202020204" pitchFamily="34" charset="0"/>
                <a:cs typeface="Arial" panose="020B0604020202020204" pitchFamily="34" charset="0"/>
              </a:rPr>
              <a:t>pri dvomu o verodostojnosti in ustreznosti predhodno pridobljenih podatkov o stranki ali dejanskem lastniku stranke,</a:t>
            </a:r>
          </a:p>
          <a:p>
            <a:pPr algn="just">
              <a:buFont typeface="Wingdings" panose="05000000000000000000" pitchFamily="2" charset="2"/>
              <a:buChar char="Ø"/>
            </a:pPr>
            <a:r>
              <a:rPr lang="sl-SI" sz="2400" dirty="0">
                <a:solidFill>
                  <a:srgbClr val="0070C0"/>
                </a:solidFill>
                <a:latin typeface="Arial" panose="020B0604020202020204" pitchFamily="34" charset="0"/>
                <a:cs typeface="Arial" panose="020B0604020202020204" pitchFamily="34" charset="0"/>
              </a:rPr>
              <a:t>vedno, kadar v zvezi s transakcijo, stranko, sredstvi ali premoženjem obstajajo razlogi za sum pranja denarja ali financiranja terorizma, ne glede na vrednost transakcije.</a:t>
            </a:r>
          </a:p>
          <a:p>
            <a:pPr marL="0" indent="0">
              <a:buNone/>
            </a:pPr>
            <a:endParaRPr lang="sl-SI" dirty="0"/>
          </a:p>
        </p:txBody>
      </p:sp>
    </p:spTree>
    <p:extLst>
      <p:ext uri="{BB962C8B-B14F-4D97-AF65-F5344CB8AC3E}">
        <p14:creationId xmlns:p14="http://schemas.microsoft.com/office/powerpoint/2010/main" val="117310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08" y="-34001"/>
            <a:ext cx="12289536" cy="7260198"/>
          </a:xfrm>
          <a:prstGeom prst="rect">
            <a:avLst/>
          </a:prstGeom>
        </p:spPr>
      </p:pic>
      <p:sp>
        <p:nvSpPr>
          <p:cNvPr id="2" name="Naslov 1"/>
          <p:cNvSpPr>
            <a:spLocks noGrp="1"/>
          </p:cNvSpPr>
          <p:nvPr>
            <p:ph type="title"/>
          </p:nvPr>
        </p:nvSpPr>
        <p:spPr>
          <a:xfrm>
            <a:off x="838200" y="365125"/>
            <a:ext cx="10515600" cy="903635"/>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PREGLED STRANKE PO ZPPDFT-2</a:t>
            </a:r>
            <a:endParaRPr lang="sl-SI" sz="2800" dirty="0">
              <a:solidFill>
                <a:srgbClr val="FF0000"/>
              </a:solidFill>
            </a:endParaRPr>
          </a:p>
        </p:txBody>
      </p:sp>
      <p:sp>
        <p:nvSpPr>
          <p:cNvPr id="3" name="Označba mesta vsebine 2"/>
          <p:cNvSpPr>
            <a:spLocks noGrp="1"/>
          </p:cNvSpPr>
          <p:nvPr>
            <p:ph idx="1"/>
          </p:nvPr>
        </p:nvSpPr>
        <p:spPr>
          <a:xfrm>
            <a:off x="838200" y="1825624"/>
            <a:ext cx="10586392" cy="5491807"/>
          </a:xfrm>
        </p:spPr>
        <p:txBody>
          <a:bodyPr>
            <a:normAutofit/>
          </a:bodyPr>
          <a:lstStyle/>
          <a:p>
            <a:pPr marL="0" indent="0">
              <a:buNone/>
            </a:pPr>
            <a:r>
              <a:rPr lang="sl-SI" sz="2400" dirty="0">
                <a:latin typeface="Arial" panose="020B0604020202020204" pitchFamily="34" charset="0"/>
                <a:cs typeface="Arial" panose="020B0604020202020204" pitchFamily="34" charset="0"/>
              </a:rPr>
              <a:t>Pregled stranke obsega naslednje </a:t>
            </a:r>
            <a:r>
              <a:rPr lang="sl-SI" sz="2400" u="sng" dirty="0">
                <a:solidFill>
                  <a:srgbClr val="FF0000"/>
                </a:solidFill>
                <a:latin typeface="Arial" panose="020B0604020202020204" pitchFamily="34" charset="0"/>
                <a:cs typeface="Arial" panose="020B0604020202020204" pitchFamily="34" charset="0"/>
              </a:rPr>
              <a:t>ukrepe</a:t>
            </a:r>
            <a:r>
              <a:rPr lang="sl-SI" sz="2400" dirty="0">
                <a:latin typeface="Arial" panose="020B0604020202020204" pitchFamily="34" charset="0"/>
                <a:cs typeface="Arial" panose="020B0604020202020204" pitchFamily="34" charset="0"/>
              </a:rPr>
              <a:t>:</a:t>
            </a:r>
          </a:p>
          <a:p>
            <a:pPr marL="457200" indent="-457200">
              <a:buFont typeface="+mj-lt"/>
              <a:buAutoNum type="arabicPeriod"/>
            </a:pPr>
            <a:r>
              <a:rPr lang="sl-SI" sz="2000" b="1" dirty="0">
                <a:solidFill>
                  <a:srgbClr val="00B050"/>
                </a:solidFill>
                <a:latin typeface="Arial" panose="020B0604020202020204" pitchFamily="34" charset="0"/>
                <a:cs typeface="Arial" panose="020B0604020202020204" pitchFamily="34" charset="0"/>
              </a:rPr>
              <a:t>Ugotavljanje istovetnosti stranke </a:t>
            </a:r>
            <a:r>
              <a:rPr lang="sl-SI" sz="2000" dirty="0">
                <a:solidFill>
                  <a:srgbClr val="0070C0"/>
                </a:solidFill>
                <a:latin typeface="Arial" panose="020B0604020202020204" pitchFamily="34" charset="0"/>
                <a:cs typeface="Arial" panose="020B0604020202020204" pitchFamily="34" charset="0"/>
              </a:rPr>
              <a:t>in preverjanje njene istovetnosti na podlagi verodostojnih, neodvisnih in objektivnih virov.</a:t>
            </a:r>
          </a:p>
          <a:p>
            <a:pPr marL="457200" indent="-457200">
              <a:buFont typeface="+mj-lt"/>
              <a:buAutoNum type="arabicPeriod"/>
            </a:pPr>
            <a:r>
              <a:rPr lang="sl-SI" sz="2000" b="1" dirty="0">
                <a:solidFill>
                  <a:srgbClr val="00B050"/>
                </a:solidFill>
                <a:latin typeface="Arial" panose="020B0604020202020204" pitchFamily="34" charset="0"/>
                <a:cs typeface="Arial" panose="020B0604020202020204" pitchFamily="34" charset="0"/>
              </a:rPr>
              <a:t>Ugotavljanje dejanskega lastnika stra</a:t>
            </a:r>
            <a:r>
              <a:rPr lang="sl-SI" sz="2000" dirty="0">
                <a:solidFill>
                  <a:srgbClr val="0070C0"/>
                </a:solidFill>
                <a:latin typeface="Arial" panose="020B0604020202020204" pitchFamily="34" charset="0"/>
                <a:cs typeface="Arial" panose="020B0604020202020204" pitchFamily="34" charset="0"/>
              </a:rPr>
              <a:t>nke (če je stranka pravna oseba ali podoben pravni subjekt tujega prava).</a:t>
            </a:r>
          </a:p>
          <a:p>
            <a:pPr marL="457200" indent="-457200">
              <a:buFont typeface="+mj-lt"/>
              <a:buAutoNum type="arabicPeriod"/>
            </a:pPr>
            <a:r>
              <a:rPr lang="sl-SI" sz="2000" b="1" dirty="0">
                <a:solidFill>
                  <a:srgbClr val="00B050"/>
                </a:solidFill>
                <a:latin typeface="Arial" panose="020B0604020202020204" pitchFamily="34" charset="0"/>
                <a:cs typeface="Arial" panose="020B0604020202020204" pitchFamily="34" charset="0"/>
              </a:rPr>
              <a:t>Pridobitev podatkov o namenu</a:t>
            </a:r>
            <a:r>
              <a:rPr lang="sl-SI" sz="2000" dirty="0">
                <a:solidFill>
                  <a:srgbClr val="0070C0"/>
                </a:solidFill>
                <a:latin typeface="Arial" panose="020B0604020202020204" pitchFamily="34" charset="0"/>
                <a:cs typeface="Arial" panose="020B0604020202020204" pitchFamily="34" charset="0"/>
              </a:rPr>
              <a:t> in predvideni naravi poslovnega razmerja ali transakcije ter drugih podatkov po ZPPDFT-2.</a:t>
            </a:r>
          </a:p>
          <a:p>
            <a:pPr marL="457200" indent="-457200">
              <a:buFont typeface="+mj-lt"/>
              <a:buAutoNum type="arabicPeriod"/>
            </a:pPr>
            <a:r>
              <a:rPr lang="sl-SI" sz="2000" b="1" dirty="0">
                <a:solidFill>
                  <a:srgbClr val="00B050"/>
                </a:solidFill>
                <a:latin typeface="Arial" panose="020B0604020202020204" pitchFamily="34" charset="0"/>
                <a:cs typeface="Arial" panose="020B0604020202020204" pitchFamily="34" charset="0"/>
              </a:rPr>
              <a:t>Redno skrbno spremljanje </a:t>
            </a:r>
            <a:r>
              <a:rPr lang="sl-SI" sz="2000" dirty="0">
                <a:solidFill>
                  <a:srgbClr val="0070C0"/>
                </a:solidFill>
                <a:latin typeface="Arial" panose="020B0604020202020204" pitchFamily="34" charset="0"/>
                <a:cs typeface="Arial" panose="020B0604020202020204" pitchFamily="34" charset="0"/>
              </a:rPr>
              <a:t>poslovnih aktivnosti, ki jih stranka izvaja pri zavezancu.</a:t>
            </a:r>
          </a:p>
        </p:txBody>
      </p:sp>
      <p:sp>
        <p:nvSpPr>
          <p:cNvPr id="5" name="Pravokotnik 4"/>
          <p:cNvSpPr/>
          <p:nvPr/>
        </p:nvSpPr>
        <p:spPr>
          <a:xfrm>
            <a:off x="2135560" y="4869160"/>
            <a:ext cx="8640960"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dirty="0"/>
              <a:t>Kot sklenitev poslovnega razmerja med stranko in družbo za upravljanje se šteje tudi pristop stranke k pravilom upravljanja vzajemnega sklada.</a:t>
            </a:r>
          </a:p>
          <a:p>
            <a:pPr algn="ctr"/>
            <a:r>
              <a:rPr lang="sl-SI" dirty="0"/>
              <a:t>Kot sklenitev poslovnega razmerja med stranko in zavezancem  se šteje tudi pristop stranke k pravilom upravljanja investicijskega sklada.</a:t>
            </a:r>
          </a:p>
        </p:txBody>
      </p:sp>
    </p:spTree>
    <p:extLst>
      <p:ext uri="{BB962C8B-B14F-4D97-AF65-F5344CB8AC3E}">
        <p14:creationId xmlns:p14="http://schemas.microsoft.com/office/powerpoint/2010/main" val="3052936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975643"/>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39416" y="1268760"/>
            <a:ext cx="10514384" cy="5930478"/>
          </a:xfrm>
        </p:spPr>
        <p:txBody>
          <a:bodyPr>
            <a:normAutofit/>
          </a:bodyPr>
          <a:lstStyle/>
          <a:p>
            <a:pPr marL="0" indent="0" algn="just">
              <a:buNone/>
            </a:pPr>
            <a:endParaRPr lang="sl-SI" sz="2200" b="1" dirty="0">
              <a:latin typeface="Arial" panose="020B0604020202020204" pitchFamily="34" charset="0"/>
              <a:cs typeface="Arial" panose="020B0604020202020204" pitchFamily="34" charset="0"/>
            </a:endParaRPr>
          </a:p>
          <a:p>
            <a:pPr marL="0" indent="0" algn="just">
              <a:buNone/>
            </a:pPr>
            <a:r>
              <a:rPr lang="sl-SI" sz="2200" b="1" dirty="0">
                <a:solidFill>
                  <a:srgbClr val="0070C0"/>
                </a:solidFill>
                <a:latin typeface="Arial" panose="020B0604020202020204" pitchFamily="34" charset="0"/>
                <a:cs typeface="Arial" panose="020B0604020202020204" pitchFamily="34" charset="0"/>
              </a:rPr>
              <a:t>Zavezanec</a:t>
            </a:r>
            <a:r>
              <a:rPr lang="sl-SI" sz="2200" b="1" dirty="0">
                <a:latin typeface="Arial" panose="020B0604020202020204" pitchFamily="34" charset="0"/>
                <a:cs typeface="Arial" panose="020B0604020202020204" pitchFamily="34" charset="0"/>
              </a:rPr>
              <a:t>, </a:t>
            </a:r>
            <a:r>
              <a:rPr lang="sl-SI" sz="2200" dirty="0">
                <a:latin typeface="Arial" panose="020B0604020202020204" pitchFamily="34" charset="0"/>
                <a:cs typeface="Arial" panose="020B0604020202020204" pitchFamily="34" charset="0"/>
              </a:rPr>
              <a:t>ki omenjenih </a:t>
            </a:r>
            <a:r>
              <a:rPr lang="sl-SI" sz="2200" u="sng" dirty="0">
                <a:solidFill>
                  <a:srgbClr val="FF0000"/>
                </a:solidFill>
                <a:latin typeface="Arial" panose="020B0604020202020204" pitchFamily="34" charset="0"/>
                <a:cs typeface="Arial" panose="020B0604020202020204" pitchFamily="34" charset="0"/>
              </a:rPr>
              <a:t>ukrepov</a:t>
            </a:r>
            <a:r>
              <a:rPr lang="sl-SI" sz="2200" dirty="0">
                <a:latin typeface="Arial" panose="020B0604020202020204" pitchFamily="34" charset="0"/>
                <a:cs typeface="Arial" panose="020B0604020202020204" pitchFamily="34" charset="0"/>
              </a:rPr>
              <a:t>, ne more izvesti v skladu z določbami ZPPDFT-2, ne sme skleniti poslovnega razmerja ali opraviti transakcije oziroma mora prekiniti poslovno razmerje, če je to že sklenjeno, in preučiti možnost, da Uradu sporoči podatke o stranki oziroma sumljivi transakciji. </a:t>
            </a:r>
          </a:p>
          <a:p>
            <a:pPr marL="0" indent="0" algn="just">
              <a:buNone/>
            </a:pPr>
            <a:endParaRPr lang="sl-SI" sz="2200" dirty="0">
              <a:latin typeface="Arial" panose="020B0604020202020204" pitchFamily="34" charset="0"/>
              <a:cs typeface="Arial" panose="020B0604020202020204" pitchFamily="34" charset="0"/>
            </a:endParaRPr>
          </a:p>
          <a:p>
            <a:pPr marL="0" indent="0" algn="just">
              <a:buNone/>
            </a:pPr>
            <a:r>
              <a:rPr lang="sl-SI" sz="2200" dirty="0">
                <a:latin typeface="Arial" panose="020B0604020202020204" pitchFamily="34" charset="0"/>
                <a:cs typeface="Arial" panose="020B0604020202020204" pitchFamily="34" charset="0"/>
              </a:rPr>
              <a:t>V zvezi z navedenim se zavezancu svetuje, da se na enem mestu zbirajo razlogi ter indici, zaradi katerih poslovno razmerje ni bilo sklenjeno ali je bilo obstoječe poslovno razmerje prekinjeno, da bi se pri zavezancu na ta način oblikovala dobra praksa, s katero bi bili seznanjeni vsi zaposleni in s tem pridobili izkušnje, da bi se lahko v prihodnje izognili morebitnim podobnim poskusom sklepanja pogodbenih odnosov z visoko tveganimi strankami.</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8168" y="5661249"/>
            <a:ext cx="2619375"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3211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975643"/>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38200" y="1825624"/>
            <a:ext cx="10515600" cy="4843735"/>
          </a:xfrm>
        </p:spPr>
        <p:txBody>
          <a:bodyPr>
            <a:normAutofit lnSpcReduction="10000"/>
          </a:bodyPr>
          <a:lstStyle/>
          <a:p>
            <a:pPr marL="0" indent="0" algn="just">
              <a:buNone/>
            </a:pPr>
            <a:r>
              <a:rPr lang="sl-SI" sz="2000" dirty="0">
                <a:latin typeface="Arial" panose="020B0604020202020204" pitchFamily="34" charset="0"/>
                <a:cs typeface="Arial" panose="020B0604020202020204" pitchFamily="34" charset="0"/>
              </a:rPr>
              <a:t>Pri ugotavljanju in preverjanju istovetnosti stranke mora zavezanec pridobiti podatke o stranki glede na status stranke (npr. ali je stranka fizična oseba, pooblaščenec fizične osebe, pooblaščenec pravne osebe, pravna oseba, itd.).Zavezanec omenjene podatke po ZPPDFT-2 lahko pridobi na naslednje možne načine:</a:t>
            </a:r>
          </a:p>
          <a:p>
            <a:pPr marL="0" indent="0" algn="just">
              <a:buNone/>
            </a:pPr>
            <a:endParaRPr lang="sl-SI" sz="20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sl-SI" sz="2000" dirty="0">
                <a:solidFill>
                  <a:srgbClr val="0070C0"/>
                </a:solidFill>
                <a:latin typeface="Arial" panose="020B0604020202020204" pitchFamily="34" charset="0"/>
                <a:cs typeface="Arial" panose="020B0604020202020204" pitchFamily="34" charset="0"/>
              </a:rPr>
              <a:t> Z vpogledom v uradni osebni dokument stranke v njeni osebni navzočnosti.</a:t>
            </a:r>
          </a:p>
          <a:p>
            <a:pPr algn="just">
              <a:buFont typeface="Wingdings" panose="05000000000000000000" pitchFamily="2" charset="2"/>
              <a:buChar char="Ø"/>
            </a:pPr>
            <a:r>
              <a:rPr lang="sl-SI" sz="2000" dirty="0">
                <a:solidFill>
                  <a:srgbClr val="0070C0"/>
                </a:solidFill>
                <a:latin typeface="Arial" panose="020B0604020202020204" pitchFamily="34" charset="0"/>
                <a:cs typeface="Arial" panose="020B0604020202020204" pitchFamily="34" charset="0"/>
              </a:rPr>
              <a:t> N</a:t>
            </a:r>
            <a:r>
              <a:rPr lang="nn-NO" sz="2000" dirty="0">
                <a:solidFill>
                  <a:srgbClr val="0070C0"/>
                </a:solidFill>
                <a:latin typeface="Arial" panose="020B0604020202020204" pitchFamily="34" charset="0"/>
                <a:cs typeface="Arial" panose="020B0604020202020204" pitchFamily="34" charset="0"/>
              </a:rPr>
              <a:t>a podlagi sredstva elektronske identifikacije (kvalificiranega digitalnega potrdila stranke)</a:t>
            </a:r>
            <a:r>
              <a:rPr lang="sl-SI" sz="2000" dirty="0">
                <a:solidFill>
                  <a:srgbClr val="0070C0"/>
                </a:solidFill>
                <a:latin typeface="Arial" panose="020B0604020202020204" pitchFamily="34" charset="0"/>
                <a:cs typeface="Arial" panose="020B0604020202020204" pitchFamily="34" charset="0"/>
              </a:rPr>
              <a:t>.</a:t>
            </a:r>
          </a:p>
          <a:p>
            <a:pPr algn="just">
              <a:buFont typeface="Wingdings" panose="05000000000000000000" pitchFamily="2" charset="2"/>
              <a:buChar char="Ø"/>
            </a:pPr>
            <a:r>
              <a:rPr lang="sl-SI" sz="2000" dirty="0">
                <a:solidFill>
                  <a:srgbClr val="0070C0"/>
                </a:solidFill>
                <a:latin typeface="Arial" panose="020B0604020202020204" pitchFamily="34" charset="0"/>
                <a:cs typeface="Arial" panose="020B0604020202020204" pitchFamily="34" charset="0"/>
              </a:rPr>
              <a:t> Prepusti pregled stranke tretji osebi </a:t>
            </a:r>
            <a:r>
              <a:rPr lang="sl-SI" sz="1400" dirty="0">
                <a:solidFill>
                  <a:schemeClr val="accent6">
                    <a:lumMod val="75000"/>
                  </a:schemeClr>
                </a:solidFill>
                <a:latin typeface="Arial" panose="020B0604020202020204" pitchFamily="34" charset="0"/>
                <a:cs typeface="Arial" panose="020B0604020202020204" pitchFamily="34" charset="0"/>
              </a:rPr>
              <a:t>(potrebno preveriti, če izpolnjuje vse pogoje, ki jih določa ZPPDFT-2).</a:t>
            </a:r>
          </a:p>
          <a:p>
            <a:pPr algn="just">
              <a:buFont typeface="Wingdings" panose="05000000000000000000" pitchFamily="2" charset="2"/>
              <a:buChar char="Ø"/>
            </a:pPr>
            <a:r>
              <a:rPr lang="sl-SI" sz="2000" dirty="0">
                <a:solidFill>
                  <a:srgbClr val="0070C0"/>
                </a:solidFill>
                <a:latin typeface="Arial" panose="020B0604020202020204" pitchFamily="34" charset="0"/>
                <a:cs typeface="Arial" panose="020B0604020202020204" pitchFamily="34" charset="0"/>
              </a:rPr>
              <a:t> Z uporabo video elektronske identifikacije.</a:t>
            </a:r>
          </a:p>
          <a:p>
            <a:pPr marL="0" indent="0" algn="just">
              <a:buNone/>
            </a:pPr>
            <a:endParaRPr lang="sl-SI" sz="1600" dirty="0">
              <a:solidFill>
                <a:srgbClr val="0070C0"/>
              </a:solidFill>
              <a:latin typeface="Arial" panose="020B0604020202020204" pitchFamily="34" charset="0"/>
              <a:cs typeface="Arial" panose="020B0604020202020204" pitchFamily="34" charset="0"/>
            </a:endParaRPr>
          </a:p>
          <a:p>
            <a:pPr marL="0" indent="0" algn="just">
              <a:buNone/>
            </a:pPr>
            <a:r>
              <a:rPr lang="sl-SI" sz="2000" dirty="0">
                <a:solidFill>
                  <a:srgbClr val="0070C0"/>
                </a:solidFill>
                <a:latin typeface="Arial" panose="020B0604020202020204" pitchFamily="34" charset="0"/>
                <a:cs typeface="Arial" panose="020B0604020202020204" pitchFamily="34" charset="0"/>
              </a:rPr>
              <a:t>Podrobneje urejata spodaj navedena pravilnika:</a:t>
            </a:r>
          </a:p>
          <a:p>
            <a:r>
              <a:rPr lang="sl-SI" sz="2000" dirty="0">
                <a:hlinkClick r:id="rId3"/>
              </a:rPr>
              <a:t>Pravilnik o določitvi pogojev za ugotavljanje in preverjanje istovetnosti stranke z uporabo sredstva elektronske identifikacije </a:t>
            </a:r>
            <a:endParaRPr lang="sl-SI" sz="2000" dirty="0"/>
          </a:p>
          <a:p>
            <a:r>
              <a:rPr lang="sl-SI" sz="2000" u="sng" dirty="0">
                <a:hlinkClick r:id="rId4"/>
              </a:rPr>
              <a:t>Pravilnik o tehničnih pogojih, ki jih morajo izpolnjevati </a:t>
            </a:r>
            <a:r>
              <a:rPr lang="sl-SI" sz="2000" u="sng" dirty="0" err="1">
                <a:hlinkClick r:id="rId4"/>
              </a:rPr>
              <a:t>videoelektronska</a:t>
            </a:r>
            <a:r>
              <a:rPr lang="sl-SI" sz="2000" u="sng" dirty="0">
                <a:hlinkClick r:id="rId4"/>
              </a:rPr>
              <a:t> identifikacijska sredstva </a:t>
            </a:r>
            <a:endParaRPr lang="sl-SI" sz="2000" dirty="0"/>
          </a:p>
          <a:p>
            <a:pPr marL="0" indent="0" algn="just">
              <a:buNone/>
            </a:pPr>
            <a:endParaRPr lang="sl-SI" sz="20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6953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903635"/>
          </a:xfrm>
        </p:spPr>
        <p:txBody>
          <a:bodyPr>
            <a:normAutofit/>
          </a:bodyPr>
          <a:lstStyle/>
          <a:p>
            <a:pPr algn="ctr"/>
            <a:r>
              <a:rPr lang="sl-SI" sz="3200" b="1" dirty="0">
                <a:solidFill>
                  <a:srgbClr val="FF0000"/>
                </a:solidFill>
                <a:latin typeface="Arial" panose="020B0604020202020204" pitchFamily="34" charset="0"/>
                <a:cs typeface="Arial" panose="020B0604020202020204" pitchFamily="34" charset="0"/>
              </a:rPr>
              <a:t>DEJANSKI LASTNIK </a:t>
            </a:r>
            <a:r>
              <a:rPr lang="sl-SI" sz="2800" b="1" dirty="0">
                <a:solidFill>
                  <a:srgbClr val="FF0000"/>
                </a:solidFill>
                <a:latin typeface="Arial" panose="020B0604020202020204" pitchFamily="34" charset="0"/>
                <a:cs typeface="Arial" panose="020B0604020202020204" pitchFamily="34" charset="0"/>
              </a:rPr>
              <a:t>PO ZPPDFT-2</a:t>
            </a:r>
            <a:endParaRPr lang="sl-SI" sz="2800" dirty="0">
              <a:solidFill>
                <a:srgbClr val="FF0000"/>
              </a:solidFill>
            </a:endParaRPr>
          </a:p>
        </p:txBody>
      </p:sp>
      <p:sp>
        <p:nvSpPr>
          <p:cNvPr id="3" name="Označba mesta vsebine 2"/>
          <p:cNvSpPr>
            <a:spLocks noGrp="1"/>
          </p:cNvSpPr>
          <p:nvPr>
            <p:ph idx="1"/>
          </p:nvPr>
        </p:nvSpPr>
        <p:spPr>
          <a:xfrm>
            <a:off x="767408" y="1340768"/>
            <a:ext cx="10586392" cy="4836195"/>
          </a:xfrm>
        </p:spPr>
        <p:txBody>
          <a:bodyPr>
            <a:normAutofit lnSpcReduction="10000"/>
          </a:bodyPr>
          <a:lstStyle/>
          <a:p>
            <a:pPr marL="0" indent="0" algn="just">
              <a:buNone/>
            </a:pPr>
            <a:r>
              <a:rPr lang="sl-SI" sz="2000" spc="100" dirty="0">
                <a:latin typeface="Arial" panose="020B0604020202020204" pitchFamily="34" charset="0"/>
                <a:cs typeface="Arial" panose="020B0604020202020204" pitchFamily="34" charset="0"/>
              </a:rPr>
              <a:t>Ugotavljanje </a:t>
            </a:r>
            <a:r>
              <a:rPr lang="sl-SI" sz="2000" spc="100" dirty="0">
                <a:solidFill>
                  <a:srgbClr val="FF0000"/>
                </a:solidFill>
                <a:latin typeface="Arial" panose="020B0604020202020204" pitchFamily="34" charset="0"/>
                <a:cs typeface="Arial" panose="020B0604020202020204" pitchFamily="34" charset="0"/>
              </a:rPr>
              <a:t>dejanskega lastnika stranke (če je stranka pravna oseba ali podoben pravni subjekt tujega prava) </a:t>
            </a:r>
            <a:r>
              <a:rPr lang="sl-SI" sz="2000" spc="100" dirty="0">
                <a:latin typeface="Arial" panose="020B0604020202020204" pitchFamily="34" charset="0"/>
                <a:cs typeface="Arial" panose="020B0604020202020204" pitchFamily="34" charset="0"/>
              </a:rPr>
              <a:t>je eden izmed predpisanih ukrepov v okviru običajnega pregleda stranke. </a:t>
            </a:r>
          </a:p>
          <a:p>
            <a:pPr marL="0" indent="0" algn="just">
              <a:buNone/>
            </a:pPr>
            <a:r>
              <a:rPr lang="sl-SI" sz="2000" dirty="0">
                <a:latin typeface="Arial" panose="020B0604020202020204" pitchFamily="34" charset="0"/>
                <a:cs typeface="Arial" panose="020B0604020202020204" pitchFamily="34" charset="0"/>
              </a:rPr>
              <a:t>Kdo je dejanski lastnik ? </a:t>
            </a:r>
            <a:r>
              <a:rPr lang="sl-SI" sz="2000" spc="100" dirty="0">
                <a:latin typeface="Arial" panose="020B0604020202020204" pitchFamily="34" charset="0"/>
                <a:cs typeface="Arial" panose="020B0604020202020204" pitchFamily="34" charset="0"/>
              </a:rPr>
              <a:t>Dejanski lastnik je vsaka fizična oseba, ki je končni lastnik stranke ali jo nadzira ali kako drugače obvladuje, ali fizična oseba, v imenu katere se izvaja transakcija.</a:t>
            </a:r>
          </a:p>
          <a:p>
            <a:pPr marL="0" indent="0" algn="just">
              <a:buNone/>
            </a:pPr>
            <a:endParaRPr lang="sl-SI" sz="2000" dirty="0">
              <a:latin typeface="Arial" panose="020B0604020202020204" pitchFamily="34" charset="0"/>
              <a:cs typeface="Arial" panose="020B0604020202020204" pitchFamily="34" charset="0"/>
            </a:endParaRPr>
          </a:p>
          <a:p>
            <a:pPr marL="0" indent="0" algn="just">
              <a:buNone/>
            </a:pPr>
            <a:r>
              <a:rPr lang="sl-SI" sz="2000" spc="100" dirty="0">
                <a:latin typeface="Arial" panose="020B0604020202020204" pitchFamily="34" charset="0"/>
                <a:cs typeface="Arial" panose="020B0604020202020204" pitchFamily="34" charset="0"/>
              </a:rPr>
              <a:t>ZPPDFT-2 uvaja novost za primere, ko ni mogoče ugotoviti dejanskega lastnika ali če obstaja kakršenkoli dvom, da je fizična oseba dejanski lastnik. V takih primerih se za dejanskega lastnika šteje ena ali več oseb, </a:t>
            </a:r>
            <a:r>
              <a:rPr lang="sl-SI" sz="2000" u="sng" spc="100" dirty="0">
                <a:latin typeface="Arial" panose="020B0604020202020204" pitchFamily="34" charset="0"/>
                <a:cs typeface="Arial" panose="020B0604020202020204" pitchFamily="34" charset="0"/>
              </a:rPr>
              <a:t>ki zasedajo položaj poslovodstva</a:t>
            </a:r>
            <a:r>
              <a:rPr lang="sl-SI" sz="2000" spc="100" dirty="0">
                <a:latin typeface="Arial" panose="020B0604020202020204" pitchFamily="34" charset="0"/>
                <a:cs typeface="Arial" panose="020B0604020202020204" pitchFamily="34" charset="0"/>
              </a:rPr>
              <a:t>, pri čemer se položaj poslovodstva nanaša na stranko samo, ne pa na lastnika te stranke. Pri tem pa gre opozoriti, da navedena zakonska domneva pride v poštev šele takrat, ko je zavezanec predhodno izčrpal vse razpoložljive možnosti ugotavljanja dejanskega lastnika, hkrati pa v zvezi s transakcijo, osebo, premoženjem ali sredstvi niso podani razlogi za sum pranja denarja in financiranja terorizma.</a:t>
            </a:r>
          </a:p>
        </p:txBody>
      </p:sp>
    </p:spTree>
    <p:extLst>
      <p:ext uri="{BB962C8B-B14F-4D97-AF65-F5344CB8AC3E}">
        <p14:creationId xmlns:p14="http://schemas.microsoft.com/office/powerpoint/2010/main" val="1636035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903635"/>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p:txBody>
          <a:bodyPr>
            <a:normAutofit lnSpcReduction="10000"/>
          </a:bodyPr>
          <a:lstStyle/>
          <a:p>
            <a:pPr marL="0" indent="0" algn="just">
              <a:buNone/>
            </a:pPr>
            <a:r>
              <a:rPr lang="sl-SI" sz="2400" b="1" dirty="0">
                <a:latin typeface="Arial" panose="020B0604020202020204" pitchFamily="34" charset="0"/>
                <a:cs typeface="Arial" panose="020B0604020202020204" pitchFamily="34" charset="0"/>
              </a:rPr>
              <a:t>Zavezanec mora na podlagi ZPPDFT-2 skrbno spremljati poslovne aktivnosti, ki jih stranka izvaja pri njem, s čimer zagotovi poznavanje stranke, vključno z izvorom sredstev, s katerimi ta posluje. Spremljanje poslovnih aktivnosti, ki jih stranka izvaja pri zavezancu, vključuje:</a:t>
            </a:r>
          </a:p>
          <a:p>
            <a:pPr marL="0" indent="0" algn="just">
              <a:buNone/>
            </a:pPr>
            <a:endParaRPr lang="sl-SI" sz="800" b="1"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sl-SI" sz="2000" dirty="0">
                <a:solidFill>
                  <a:srgbClr val="0070C0"/>
                </a:solidFill>
                <a:latin typeface="Arial" panose="020B0604020202020204" pitchFamily="34" charset="0"/>
                <a:cs typeface="Arial" panose="020B0604020202020204" pitchFamily="34" charset="0"/>
              </a:rPr>
              <a:t>preverjanje skladnosti strankinega poslovanja s predvideno naravo in namenom poslovnega razmerja, ki ga je stranka sklenila pri zavezancu,</a:t>
            </a:r>
          </a:p>
          <a:p>
            <a:pPr algn="just">
              <a:buFont typeface="Wingdings" panose="05000000000000000000" pitchFamily="2" charset="2"/>
              <a:buChar char="Ø"/>
            </a:pPr>
            <a:r>
              <a:rPr lang="sl-SI" sz="2000" dirty="0">
                <a:solidFill>
                  <a:srgbClr val="0070C0"/>
                </a:solidFill>
                <a:latin typeface="Arial" panose="020B0604020202020204" pitchFamily="34" charset="0"/>
                <a:cs typeface="Arial" panose="020B0604020202020204" pitchFamily="34" charset="0"/>
              </a:rPr>
              <a:t>spremljanje in preverjanje skladnosti strankinega poslovanja z njenim običajnim obsegom poslovanja,</a:t>
            </a:r>
          </a:p>
          <a:p>
            <a:pPr algn="just">
              <a:buFont typeface="Wingdings" panose="05000000000000000000" pitchFamily="2" charset="2"/>
              <a:buChar char="Ø"/>
            </a:pPr>
            <a:r>
              <a:rPr lang="sl-SI" sz="2000" dirty="0">
                <a:solidFill>
                  <a:srgbClr val="0070C0"/>
                </a:solidFill>
                <a:latin typeface="Arial" panose="020B0604020202020204" pitchFamily="34" charset="0"/>
                <a:cs typeface="Arial" panose="020B0604020202020204" pitchFamily="34" charset="0"/>
              </a:rPr>
              <a:t> preverjanje in posodabljanje pridobljenih listin in podatkov o stranki.</a:t>
            </a:r>
          </a:p>
          <a:p>
            <a:pPr marL="0" indent="0" algn="just">
              <a:buNone/>
            </a:pPr>
            <a:endParaRPr lang="sl-SI" sz="900" dirty="0">
              <a:solidFill>
                <a:srgbClr val="0070C0"/>
              </a:solidFill>
              <a:latin typeface="Arial" panose="020B0604020202020204" pitchFamily="34" charset="0"/>
              <a:cs typeface="Arial" panose="020B0604020202020204" pitchFamily="34" charset="0"/>
            </a:endParaRPr>
          </a:p>
          <a:p>
            <a:pPr marL="0" indent="0" algn="just">
              <a:buNone/>
            </a:pPr>
            <a:r>
              <a:rPr lang="sl-SI" sz="2000" dirty="0">
                <a:latin typeface="Arial" panose="020B0604020202020204" pitchFamily="34" charset="0"/>
                <a:cs typeface="Arial" panose="020B0604020202020204" pitchFamily="34" charset="0"/>
              </a:rPr>
              <a:t>Ne glede na navedeno mora zavezanec zagotoviti, da se pridobljene listine in podatki o stranki </a:t>
            </a:r>
            <a:r>
              <a:rPr lang="sl-SI" sz="2000" dirty="0">
                <a:solidFill>
                  <a:srgbClr val="FF0000"/>
                </a:solidFill>
                <a:latin typeface="Arial" panose="020B0604020202020204" pitchFamily="34" charset="0"/>
                <a:cs typeface="Arial" panose="020B0604020202020204" pitchFamily="34" charset="0"/>
              </a:rPr>
              <a:t>posodobijo najmanj po preteku petih let od zadnjega pregleda stranke</a:t>
            </a:r>
            <a:r>
              <a:rPr lang="sl-SI" sz="2000" dirty="0">
                <a:latin typeface="Arial" panose="020B0604020202020204" pitchFamily="34" charset="0"/>
                <a:cs typeface="Arial" panose="020B0604020202020204" pitchFamily="34" charset="0"/>
              </a:rPr>
              <a:t>, če je stranka pri zavezancu v zadnjih dvanajstih mesecih izvedla vsaj eno transakcijo.</a:t>
            </a:r>
            <a:endParaRPr lang="sl-SI" sz="20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4101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rPr>
              <a:t>Uvod</a:t>
            </a:r>
          </a:p>
        </p:txBody>
      </p:sp>
      <p:sp>
        <p:nvSpPr>
          <p:cNvPr id="3" name="Označba mesta vsebine 2"/>
          <p:cNvSpPr>
            <a:spLocks noGrp="1"/>
          </p:cNvSpPr>
          <p:nvPr>
            <p:ph idx="1"/>
          </p:nvPr>
        </p:nvSpPr>
        <p:spPr/>
        <p:txBody>
          <a:bodyPr>
            <a:normAutofit/>
          </a:bodyPr>
          <a:lstStyle/>
          <a:p>
            <a:pPr marL="0" indent="0">
              <a:buNone/>
            </a:pPr>
            <a:r>
              <a:rPr lang="sl-SI" sz="2400" dirty="0">
                <a:latin typeface="Arial" panose="020B0604020202020204" pitchFamily="34" charset="0"/>
                <a:cs typeface="Arial" panose="020B0604020202020204" pitchFamily="34" charset="0"/>
              </a:rPr>
              <a:t>V Uradnem listu RS št. 48 z dne  4. 4. 2022 objavljen nov ZPPDFT-2</a:t>
            </a:r>
          </a:p>
          <a:p>
            <a:pPr marL="0" indent="0">
              <a:buNone/>
            </a:pPr>
            <a:endParaRPr lang="sl-SI" sz="2400" dirty="0">
              <a:latin typeface="Arial" panose="020B0604020202020204" pitchFamily="34" charset="0"/>
              <a:cs typeface="Arial" panose="020B0604020202020204" pitchFamily="34" charset="0"/>
            </a:endParaRPr>
          </a:p>
          <a:p>
            <a:pPr marL="0" indent="0">
              <a:buNone/>
            </a:pPr>
            <a:r>
              <a:rPr lang="sl-SI" sz="2400" dirty="0">
                <a:latin typeface="Arial" panose="020B0604020202020204" pitchFamily="34" charset="0"/>
                <a:cs typeface="Arial" panose="020B0604020202020204" pitchFamily="34" charset="0"/>
              </a:rPr>
              <a:t>Pravna podlaga:</a:t>
            </a:r>
          </a:p>
          <a:p>
            <a:pPr>
              <a:buFontTx/>
              <a:buChar char="-"/>
            </a:pPr>
            <a:r>
              <a:rPr lang="sl-SI" sz="2000" dirty="0">
                <a:latin typeface="Arial" panose="020B0604020202020204" pitchFamily="34" charset="0"/>
                <a:cs typeface="Arial" panose="020B0604020202020204" pitchFamily="34" charset="0"/>
              </a:rPr>
              <a:t>169. člen Zakona o preprečevanju pranja denarja in financiranja terorizma (</a:t>
            </a:r>
            <a:r>
              <a:rPr lang="sl-SI" sz="2000" b="1" dirty="0"/>
              <a:t>ZPPDFT-2) </a:t>
            </a:r>
            <a:r>
              <a:rPr lang="sl-SI" sz="2000" dirty="0">
                <a:latin typeface="Arial" panose="020B0604020202020204" pitchFamily="34" charset="0"/>
                <a:cs typeface="Arial" panose="020B0604020202020204" pitchFamily="34" charset="0"/>
              </a:rPr>
              <a:t>pooblašča Agencijo za trg vrednostnih papirjev</a:t>
            </a:r>
            <a:r>
              <a:rPr lang="sl-SI" sz="1600" dirty="0">
                <a:latin typeface="Arial" panose="020B0604020202020204" pitchFamily="34" charset="0"/>
                <a:cs typeface="Arial" panose="020B0604020202020204" pitchFamily="34" charset="0"/>
              </a:rPr>
              <a:t>:</a:t>
            </a:r>
          </a:p>
          <a:p>
            <a:pPr lvl="3">
              <a:buFont typeface="Wingdings" panose="05000000000000000000" pitchFamily="2" charset="2"/>
              <a:buChar char="v"/>
            </a:pPr>
            <a:r>
              <a:rPr lang="sl-SI" sz="1400" dirty="0">
                <a:latin typeface="Arial" panose="020B0604020202020204" pitchFamily="34" charset="0"/>
                <a:cs typeface="Arial" panose="020B0604020202020204" pitchFamily="34" charset="0"/>
              </a:rPr>
              <a:t>da samostojno ali skupaj z drugimi nadzornimi organi izda priporočila in smernice v zvezi z izvajanjem predpisanih ukrepov na področju odkrivanja in preprečevanje pranja denarja in financiranja terorizma,</a:t>
            </a:r>
          </a:p>
          <a:p>
            <a:pPr lvl="3">
              <a:buFont typeface="Wingdings" panose="05000000000000000000" pitchFamily="2" charset="2"/>
              <a:buChar char="v"/>
            </a:pPr>
            <a:r>
              <a:rPr lang="sl-SI" sz="1400" dirty="0">
                <a:latin typeface="Arial" panose="020B0604020202020204" pitchFamily="34" charset="0"/>
                <a:cs typeface="Arial" panose="020B0604020202020204" pitchFamily="34" charset="0"/>
              </a:rPr>
              <a:t>izvaja nadzor nad izvajanjem ZPPDFT-2 in drugih predpisov s področja odkrivanja in preprečevanja pranja denarja in financiranja terorizma pri zavezancih.</a:t>
            </a:r>
          </a:p>
          <a:p>
            <a:pPr marL="0" indent="0" algn="just">
              <a:buNone/>
            </a:pPr>
            <a:endParaRPr lang="sl-SI" dirty="0">
              <a:latin typeface="Arial" panose="020B0604020202020204" pitchFamily="34" charset="0"/>
              <a:cs typeface="Arial" panose="020B0604020202020204" pitchFamily="34" charset="0"/>
            </a:endParaRPr>
          </a:p>
          <a:p>
            <a:pPr marL="0" indent="0" algn="just">
              <a:buNone/>
            </a:pPr>
            <a:r>
              <a:rPr lang="sl-SI" sz="2400" dirty="0">
                <a:latin typeface="Arial" panose="020B0604020202020204" pitchFamily="34" charset="0"/>
                <a:cs typeface="Arial" panose="020B0604020202020204" pitchFamily="34" charset="0"/>
              </a:rPr>
              <a:t>Zavezanci za poročanje:</a:t>
            </a:r>
          </a:p>
          <a:p>
            <a:pPr marL="0" indent="0" algn="just">
              <a:buNone/>
            </a:pPr>
            <a:r>
              <a:rPr lang="sl-SI" sz="2000" dirty="0">
                <a:latin typeface="Arial" panose="020B0604020202020204" pitchFamily="34" charset="0"/>
                <a:cs typeface="Arial" panose="020B0604020202020204" pitchFamily="34" charset="0"/>
              </a:rPr>
              <a:t>- 4. člen ZPPDFT-2</a:t>
            </a:r>
          </a:p>
        </p:txBody>
      </p:sp>
    </p:spTree>
    <p:extLst>
      <p:ext uri="{BB962C8B-B14F-4D97-AF65-F5344CB8AC3E}">
        <p14:creationId xmlns:p14="http://schemas.microsoft.com/office/powerpoint/2010/main" val="2474306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661789"/>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38200" y="1040324"/>
            <a:ext cx="10515600" cy="5629036"/>
          </a:xfrm>
        </p:spPr>
        <p:txBody>
          <a:bodyPr>
            <a:normAutofit fontScale="92500" lnSpcReduction="20000"/>
          </a:bodyPr>
          <a:lstStyle/>
          <a:p>
            <a:pPr marL="0" indent="0">
              <a:buNone/>
            </a:pPr>
            <a:r>
              <a:rPr lang="sl-SI" sz="1900" b="1" dirty="0">
                <a:latin typeface="Arial" panose="020B0604020202020204" pitchFamily="34" charset="0"/>
                <a:cs typeface="Arial" panose="020B0604020202020204" pitchFamily="34" charset="0"/>
              </a:rPr>
              <a:t>1. Ukrepi za spremljanje in preverjanje skladnosti strankinega poslovanja s predvideno naravo in namenom poslovnega razmerja:</a:t>
            </a:r>
          </a:p>
          <a:p>
            <a:pPr algn="just">
              <a:buFontTx/>
              <a:buChar char="-"/>
            </a:pPr>
            <a:r>
              <a:rPr lang="sl-SI" sz="1900" dirty="0">
                <a:solidFill>
                  <a:srgbClr val="0070C0"/>
                </a:solidFill>
                <a:latin typeface="Arial" panose="020B0604020202020204" pitchFamily="34" charset="0"/>
                <a:cs typeface="Arial" panose="020B0604020202020204" pitchFamily="34" charset="0"/>
              </a:rPr>
              <a:t>analiza podatkov o nakupu in/ali prodaji finančnih instrumentov oziroma drugih transakcij za določeno obdobje z namenom ugotoviti, ali so v zvezi s posameznim nakupom ali prodajo finančnih instrumentov ali drugo transakcijo podane morebitne okoliščine za sum pranja denarja ali financiranja terorizma. Presoja sumljivosti temelji na kriterijih sumljivosti, določenih v seznamu indikatorjev za prepoznavanje strank in transakcij, v zvezi s katerimi obstajajo razlogi za sum pranja denarja oziroma seznamu indikatorjev za prepoznavanje strank in transakcij, v zvezi s katerimi obstajajo razlogi za sum financiranja terorizma,</a:t>
            </a:r>
          </a:p>
          <a:p>
            <a:pPr algn="just">
              <a:buFontTx/>
              <a:buChar char="-"/>
            </a:pPr>
            <a:r>
              <a:rPr lang="sl-SI" sz="1900" dirty="0">
                <a:solidFill>
                  <a:srgbClr val="0070C0"/>
                </a:solidFill>
                <a:latin typeface="Arial" panose="020B0604020202020204" pitchFamily="34" charset="0"/>
                <a:cs typeface="Arial" panose="020B0604020202020204" pitchFamily="34" charset="0"/>
              </a:rPr>
              <a:t>priprava nove ocene tveganosti stranke oziroma ažuriranje predhodne ocene tveganosti stranke.</a:t>
            </a:r>
          </a:p>
          <a:p>
            <a:pPr marL="0" indent="0" algn="just">
              <a:buNone/>
            </a:pPr>
            <a:endParaRPr lang="sl-SI" sz="900" dirty="0">
              <a:solidFill>
                <a:srgbClr val="0070C0"/>
              </a:solidFill>
              <a:latin typeface="Arial" panose="020B0604020202020204" pitchFamily="34" charset="0"/>
              <a:cs typeface="Arial" panose="020B0604020202020204" pitchFamily="34" charset="0"/>
            </a:endParaRPr>
          </a:p>
          <a:p>
            <a:pPr marL="0" indent="0" algn="just">
              <a:buNone/>
            </a:pPr>
            <a:r>
              <a:rPr lang="sl-SI" sz="1900" b="1" dirty="0">
                <a:latin typeface="Arial" panose="020B0604020202020204" pitchFamily="34" charset="0"/>
                <a:cs typeface="Arial" panose="020B0604020202020204" pitchFamily="34" charset="0"/>
              </a:rPr>
              <a:t>2. Ukrepi za spremljanje in preverjanje skladnosti strankinega poslovanja z njenim običajnim obsegom poslovanja:</a:t>
            </a:r>
          </a:p>
          <a:p>
            <a:pPr algn="just"/>
            <a:r>
              <a:rPr lang="sl-SI" sz="1900" dirty="0">
                <a:solidFill>
                  <a:srgbClr val="0070C0"/>
                </a:solidFill>
                <a:latin typeface="Arial" panose="020B0604020202020204" pitchFamily="34" charset="0"/>
                <a:cs typeface="Arial" panose="020B0604020202020204" pitchFamily="34" charset="0"/>
              </a:rPr>
              <a:t>spremljanje vrednosti nakupov in prodaj finančnih instrumentov oziroma drugih transakcij nad določenim zneskom –zavezanec sam določi znesek, nad katerim bo spremljal poslovanje stranke, in sicer za vsako stranko posebej, glede na kategorijo tveganosti, v katero le-ta sodi (za učinkovitejše izvajanje tega ukrepa zavezanci lahko vzpostavijo tudi ustrezno informacijsko podporo),</a:t>
            </a:r>
          </a:p>
          <a:p>
            <a:pPr algn="just"/>
            <a:r>
              <a:rPr lang="sl-SI" sz="1900" dirty="0">
                <a:solidFill>
                  <a:srgbClr val="0070C0"/>
                </a:solidFill>
                <a:latin typeface="Arial" panose="020B0604020202020204" pitchFamily="34" charset="0"/>
                <a:cs typeface="Arial" panose="020B0604020202020204" pitchFamily="34" charset="0"/>
              </a:rPr>
              <a:t>analiza posameznega nakupa ali prodaje finančnega instrumenta oziroma druge transakcije z vidika sumljivosti za pranje denarja ali financiranje terorizma, če znesek prodaje ali nakupa preseže določeno vrednost. Analiza sumljivosti nakupov in prodaj finančnih instrumentov oziroma drugih transakcij temelji na kriterijih sumljivosti, določenih v seznamu indikatorjev za prepoznavanje strank in transakcij, v zvezi s katerimi obstajajo razlogi za sum pranja denarja oziroma seznamu indikatorjev za prepoznavanje strank in transakcij, v zvezi s katerimi obstajajo razlogi za sum financiranja terorizem.</a:t>
            </a:r>
          </a:p>
        </p:txBody>
      </p:sp>
    </p:spTree>
    <p:extLst>
      <p:ext uri="{BB962C8B-B14F-4D97-AF65-F5344CB8AC3E}">
        <p14:creationId xmlns:p14="http://schemas.microsoft.com/office/powerpoint/2010/main" val="1631385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1047651"/>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38200" y="1825624"/>
            <a:ext cx="10515600" cy="4987751"/>
          </a:xfrm>
        </p:spPr>
        <p:txBody>
          <a:bodyPr>
            <a:normAutofit/>
          </a:bodyPr>
          <a:lstStyle/>
          <a:p>
            <a:pPr marL="0" indent="0">
              <a:buNone/>
            </a:pPr>
            <a:r>
              <a:rPr lang="sl-SI" sz="1800" b="1" dirty="0">
                <a:latin typeface="Arial" panose="020B0604020202020204" pitchFamily="34" charset="0"/>
                <a:cs typeface="Arial" panose="020B0604020202020204" pitchFamily="34" charset="0"/>
              </a:rPr>
              <a:t>3. Ukrepi za spremljanje veljavnosti pridobljenih listin in podatkov o stranki.</a:t>
            </a:r>
          </a:p>
          <a:p>
            <a:pPr algn="just">
              <a:buFontTx/>
              <a:buChar char="-"/>
            </a:pPr>
            <a:r>
              <a:rPr lang="sl-SI" sz="1700" dirty="0">
                <a:solidFill>
                  <a:srgbClr val="0070C0"/>
                </a:solidFill>
                <a:latin typeface="Arial" panose="020B0604020202020204" pitchFamily="34" charset="0"/>
                <a:cs typeface="Arial" panose="020B0604020202020204" pitchFamily="34" charset="0"/>
              </a:rPr>
              <a:t>Preverjanje podatkov o firmi, naslovu, sedežu, dejanskem lastniku, osebnem imenu in stalnem ali začasnem prebivališču zakonitega zastopnika, preverjanje veljavnosti pooblastila ter ugotavljanje, ali je stranka postala tuja ali domača politično izpostavljena oseba v času trajanja poslovnega razmerja (če je stranka pravna oseba).</a:t>
            </a:r>
          </a:p>
          <a:p>
            <a:pPr algn="just">
              <a:buFontTx/>
              <a:buChar char="-"/>
            </a:pPr>
            <a:r>
              <a:rPr lang="sl-SI" sz="1700" dirty="0">
                <a:solidFill>
                  <a:srgbClr val="0070C0"/>
                </a:solidFill>
                <a:latin typeface="Arial" panose="020B0604020202020204" pitchFamily="34" charset="0"/>
                <a:cs typeface="Arial" panose="020B0604020202020204" pitchFamily="34" charset="0"/>
              </a:rPr>
              <a:t>V kolikor v imenu in za račun tuje pravne osebe nastopa podružnica, mora zavezanec poleg podatkov pod točko 1. pridobiti tudi podatke o naslovu in sedežu podružnice ter osebnem imenu, priimku in stalnem prebivališču zakonitega zastopnika te podružnice.</a:t>
            </a:r>
          </a:p>
          <a:p>
            <a:pPr algn="just">
              <a:buFontTx/>
              <a:buChar char="-"/>
            </a:pPr>
            <a:r>
              <a:rPr lang="sl-SI" sz="1700" dirty="0">
                <a:solidFill>
                  <a:srgbClr val="0070C0"/>
                </a:solidFill>
                <a:latin typeface="Arial" panose="020B0604020202020204" pitchFamily="34" charset="0"/>
                <a:cs typeface="Arial" panose="020B0604020202020204" pitchFamily="34" charset="0"/>
              </a:rPr>
              <a:t>Ponovni pregled stranke, če obstaja dvom o verodostojnosti in ustreznosti predhodno pridobljenih podatkov o stranki ali dejanskem lastniku stranke (če je stranka pravna oseba).</a:t>
            </a:r>
          </a:p>
          <a:p>
            <a:pPr algn="just">
              <a:buFontTx/>
              <a:buChar char="-"/>
            </a:pPr>
            <a:r>
              <a:rPr lang="sl-SI" sz="1700" dirty="0">
                <a:solidFill>
                  <a:srgbClr val="0070C0"/>
                </a:solidFill>
                <a:latin typeface="Arial" panose="020B0604020202020204" pitchFamily="34" charset="0"/>
                <a:cs typeface="Arial" panose="020B0604020202020204" pitchFamily="34" charset="0"/>
              </a:rPr>
              <a:t>Preverjanje podatkov o stranki ali njenem zakonitem zastopniku v sodnem ali drugem javnem registru.</a:t>
            </a:r>
          </a:p>
          <a:p>
            <a:pPr algn="just">
              <a:buFontTx/>
              <a:buChar char="-"/>
            </a:pPr>
            <a:r>
              <a:rPr lang="sl-SI" sz="1700" dirty="0">
                <a:solidFill>
                  <a:srgbClr val="0070C0"/>
                </a:solidFill>
                <a:latin typeface="Arial" panose="020B0604020202020204" pitchFamily="34" charset="0"/>
                <a:cs typeface="Arial" panose="020B0604020202020204" pitchFamily="34" charset="0"/>
              </a:rPr>
              <a:t>Preverjanje pridobljenih podatkov neposredno pri stranki ali njenem zakonitem zastopniku ali pooblaščencu.</a:t>
            </a:r>
          </a:p>
          <a:p>
            <a:pPr algn="just">
              <a:buFontTx/>
              <a:buChar char="-"/>
            </a:pPr>
            <a:r>
              <a:rPr lang="sl-SI" sz="1700" dirty="0">
                <a:solidFill>
                  <a:srgbClr val="0070C0"/>
                </a:solidFill>
                <a:latin typeface="Arial" panose="020B0604020202020204" pitchFamily="34" charset="0"/>
                <a:cs typeface="Arial" panose="020B0604020202020204" pitchFamily="34" charset="0"/>
              </a:rPr>
              <a:t>Preverjanje liste oseb, držav in drugih subjektov, za katere veljajo omejevalni ukrepi Varnostnega sveta OZN in Evropske unije.</a:t>
            </a:r>
            <a:endParaRPr lang="sl-SI" sz="17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0753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p:txBody>
          <a:bodyPr>
            <a:normAutofit/>
          </a:bodyPr>
          <a:lstStyle/>
          <a:p>
            <a:pPr marL="0" indent="0" algn="just">
              <a:buNone/>
            </a:pPr>
            <a:endParaRPr lang="sl-SI" sz="2400" dirty="0">
              <a:latin typeface="Arial" panose="020B0604020202020204" pitchFamily="34" charset="0"/>
              <a:cs typeface="Arial" panose="020B0604020202020204" pitchFamily="34" charset="0"/>
            </a:endParaRPr>
          </a:p>
          <a:p>
            <a:pPr marL="0" indent="0" algn="just">
              <a:buNone/>
            </a:pPr>
            <a:endParaRPr lang="sl-SI" sz="2400" dirty="0">
              <a:latin typeface="Arial" panose="020B0604020202020204" pitchFamily="34" charset="0"/>
              <a:cs typeface="Arial" panose="020B0604020202020204" pitchFamily="34" charset="0"/>
            </a:endParaRPr>
          </a:p>
          <a:p>
            <a:pPr marL="0" indent="0" algn="just">
              <a:buNone/>
            </a:pPr>
            <a:r>
              <a:rPr lang="sl-SI" sz="2200" dirty="0">
                <a:latin typeface="Arial" panose="020B0604020202020204" pitchFamily="34" charset="0"/>
                <a:cs typeface="Arial" panose="020B0604020202020204" pitchFamily="34" charset="0"/>
              </a:rPr>
              <a:t>Poleg vsega navedenega se zavezancu svetuje, da na podlagi svoje ocene tveganja posebno pozornost nameni posameznim izrazito </a:t>
            </a:r>
            <a:r>
              <a:rPr lang="sl-SI" sz="2200" b="1" dirty="0">
                <a:latin typeface="Arial" panose="020B0604020202020204" pitchFamily="34" charset="0"/>
                <a:cs typeface="Arial" panose="020B0604020202020204" pitchFamily="34" charset="0"/>
              </a:rPr>
              <a:t>visokim zneskom</a:t>
            </a:r>
            <a:r>
              <a:rPr lang="sl-SI" sz="2200" dirty="0">
                <a:latin typeface="Arial" panose="020B0604020202020204" pitchFamily="34" charset="0"/>
                <a:cs typeface="Arial" panose="020B0604020202020204" pitchFamily="34" charset="0"/>
              </a:rPr>
              <a:t>, s katerimi želi stranka opraviti posamezen posel. Iz tega razloga se zavezancu svetuje, da svojo oceno tveganja pripravi precej podrobno, da bi na ta način lahko ocenil vsa ozadja posameznih poslov. Na tej podlagi mora zavezanec čim bolj spoznati svojo stranko, da bi lahko za posamezno stranko ocenil tveganje.</a:t>
            </a:r>
          </a:p>
        </p:txBody>
      </p:sp>
    </p:spTree>
    <p:extLst>
      <p:ext uri="{BB962C8B-B14F-4D97-AF65-F5344CB8AC3E}">
        <p14:creationId xmlns:p14="http://schemas.microsoft.com/office/powerpoint/2010/main" val="4220223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1191667"/>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21196" y="1393470"/>
            <a:ext cx="10515600" cy="5347898"/>
          </a:xfrm>
        </p:spPr>
        <p:txBody>
          <a:bodyPr>
            <a:normAutofit/>
          </a:bodyPr>
          <a:lstStyle/>
          <a:p>
            <a:pPr marL="0" indent="0" algn="just">
              <a:buNone/>
            </a:pPr>
            <a:r>
              <a:rPr lang="sl-SI" sz="2200" dirty="0">
                <a:latin typeface="Arial" panose="020B0604020202020204" pitchFamily="34" charset="0"/>
                <a:cs typeface="Arial" panose="020B0604020202020204" pitchFamily="34" charset="0"/>
              </a:rPr>
              <a:t>Zavezanec mora v okviru spremljanja poslovnih aktivnosti, ki jih stranka izvaja pri njemu, posebno pozornost posvetiti:</a:t>
            </a:r>
          </a:p>
          <a:p>
            <a:pPr marL="0" indent="0" algn="just">
              <a:buNone/>
            </a:pPr>
            <a:endParaRPr lang="sl-SI" sz="900" dirty="0">
              <a:latin typeface="Arial" panose="020B0604020202020204" pitchFamily="34" charset="0"/>
              <a:cs typeface="Arial" panose="020B0604020202020204" pitchFamily="34" charset="0"/>
            </a:endParaRPr>
          </a:p>
          <a:p>
            <a:pPr marL="457200" indent="-457200" algn="just">
              <a:buFont typeface="+mj-lt"/>
              <a:buAutoNum type="arabicPeriod"/>
            </a:pPr>
            <a:r>
              <a:rPr lang="sl-SI" sz="1800" dirty="0">
                <a:solidFill>
                  <a:srgbClr val="0070C0"/>
                </a:solidFill>
                <a:latin typeface="Arial" panose="020B0604020202020204" pitchFamily="34" charset="0"/>
                <a:cs typeface="Arial" panose="020B0604020202020204" pitchFamily="34" charset="0"/>
              </a:rPr>
              <a:t>Transakcijam, ki imajo neobičajno sestavo,</a:t>
            </a:r>
          </a:p>
          <a:p>
            <a:pPr marL="457200" indent="-457200" algn="just">
              <a:buFont typeface="+mj-lt"/>
              <a:buAutoNum type="arabicPeriod"/>
            </a:pPr>
            <a:r>
              <a:rPr lang="sl-SI" sz="1800" dirty="0">
                <a:solidFill>
                  <a:srgbClr val="0070C0"/>
                </a:solidFill>
                <a:latin typeface="Arial" panose="020B0604020202020204" pitchFamily="34" charset="0"/>
                <a:cs typeface="Arial" panose="020B0604020202020204" pitchFamily="34" charset="0"/>
              </a:rPr>
              <a:t>Zapletenim in neobičajno visokim transakcijam,</a:t>
            </a:r>
          </a:p>
          <a:p>
            <a:pPr marL="457200" indent="-457200" algn="just">
              <a:buFont typeface="+mj-lt"/>
              <a:buAutoNum type="arabicPeriod"/>
            </a:pPr>
            <a:r>
              <a:rPr lang="sl-SI" sz="1800" dirty="0">
                <a:solidFill>
                  <a:srgbClr val="0070C0"/>
                </a:solidFill>
                <a:latin typeface="Arial" panose="020B0604020202020204" pitchFamily="34" charset="0"/>
                <a:cs typeface="Arial" panose="020B0604020202020204" pitchFamily="34" charset="0"/>
              </a:rPr>
              <a:t>Transakcijam brez jasno razvidnega ekonomskega ali pravno utemeljenega namena, in</a:t>
            </a:r>
          </a:p>
          <a:p>
            <a:pPr marL="457200" indent="-457200" algn="just">
              <a:buFont typeface="+mj-lt"/>
              <a:buAutoNum type="arabicPeriod"/>
            </a:pPr>
            <a:r>
              <a:rPr lang="sl-SI" sz="1800" dirty="0">
                <a:solidFill>
                  <a:srgbClr val="0070C0"/>
                </a:solidFill>
                <a:latin typeface="Arial" panose="020B0604020202020204" pitchFamily="34" charset="0"/>
                <a:cs typeface="Arial" panose="020B0604020202020204" pitchFamily="34" charset="0"/>
              </a:rPr>
              <a:t>Transakcijam, ki niso v skladu ali so v nesorazmerju z običajnim oziroma pričakovanim poslovanjem stranke, ter v navedenih primerih preučiti ozadje in namen teh transakcij, vključno z izvorom premoženja in sredstev, in sicer v takšni meri, kot je to glede na dane okoliščine mogoče, svoje ugotovitve zabeležiti in ustrezno shraniti.</a:t>
            </a:r>
          </a:p>
          <a:p>
            <a:pPr marL="0" indent="0" algn="just">
              <a:buNone/>
            </a:pPr>
            <a:r>
              <a:rPr lang="sl-SI" sz="1800" dirty="0">
                <a:latin typeface="Arial" panose="020B0604020202020204" pitchFamily="34" charset="0"/>
                <a:cs typeface="Arial" panose="020B0604020202020204" pitchFamily="34" charset="0"/>
              </a:rPr>
              <a:t>Pri obravnavanju neobičajnih transakcij je dolžan zavezanec posebno skrbnost nameniti strankam, poslovnim razmerjem ali transakcijam, ki so povezane z državami, </a:t>
            </a:r>
            <a:r>
              <a:rPr lang="sl-SI" sz="1800" u="sng" dirty="0">
                <a:latin typeface="Arial" panose="020B0604020202020204" pitchFamily="34" charset="0"/>
                <a:cs typeface="Arial" panose="020B0604020202020204" pitchFamily="34" charset="0"/>
              </a:rPr>
              <a:t>v katerih ne veljajo ustrezni ukrepi za preprečevanje in odkrivanje pranja denarja ter financiranja terorizma ali se le-ti ne izvajajo v zadostni meri, ali pri katerih obstaja večja verjetnost za pojav pranja denarja in financiranja terorizma. </a:t>
            </a:r>
            <a:r>
              <a:rPr lang="sl-SI" sz="1800" dirty="0">
                <a:latin typeface="Arial" panose="020B0604020202020204" pitchFamily="34" charset="0"/>
                <a:cs typeface="Arial" panose="020B0604020202020204" pitchFamily="34" charset="0"/>
              </a:rPr>
              <a:t>V zvezi s tem zavezanci upoštevajo tudi Delegirano Uredbo Komisije 2016/1675, in dopolnitve te uredbe z Uredbo (EU) 2018/105 in Uredbo (EU) 2018/212, pri čemer je potrebno upoštevati vsakokrat veljavno konsolidirano besedilo navedene uredbe.</a:t>
            </a:r>
            <a:endParaRPr lang="sl-SI" sz="18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0817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903635"/>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38200" y="1825625"/>
            <a:ext cx="10515600" cy="4667250"/>
          </a:xfrm>
        </p:spPr>
        <p:txBody>
          <a:bodyPr>
            <a:normAutofit/>
          </a:bodyPr>
          <a:lstStyle/>
          <a:p>
            <a:pPr marL="0" indent="0">
              <a:buNone/>
            </a:pPr>
            <a:r>
              <a:rPr lang="sl-SI" sz="2200" b="1" dirty="0">
                <a:latin typeface="Arial" panose="020B0604020202020204" pitchFamily="34" charset="0"/>
                <a:cs typeface="Arial" panose="020B0604020202020204" pitchFamily="34" charset="0"/>
              </a:rPr>
              <a:t>Posebni obliki pregleda stranke:</a:t>
            </a:r>
          </a:p>
          <a:p>
            <a:pPr marL="0" indent="0">
              <a:buNone/>
            </a:pPr>
            <a:endParaRPr lang="sl-SI" sz="800" b="1" dirty="0">
              <a:latin typeface="Arial" panose="020B0604020202020204" pitchFamily="34" charset="0"/>
              <a:cs typeface="Arial" panose="020B0604020202020204" pitchFamily="34" charset="0"/>
            </a:endParaRPr>
          </a:p>
          <a:p>
            <a:pPr>
              <a:buFontTx/>
              <a:buChar char="-"/>
            </a:pPr>
            <a:r>
              <a:rPr lang="sl-SI" sz="2000" i="1" dirty="0">
                <a:solidFill>
                  <a:srgbClr val="0070C0"/>
                </a:solidFill>
                <a:latin typeface="Arial" panose="020B0604020202020204" pitchFamily="34" charset="0"/>
                <a:cs typeface="Arial" panose="020B0604020202020204" pitchFamily="34" charset="0"/>
              </a:rPr>
              <a:t>poenostavljen in </a:t>
            </a:r>
          </a:p>
          <a:p>
            <a:pPr>
              <a:buFontTx/>
              <a:buChar char="-"/>
            </a:pPr>
            <a:r>
              <a:rPr lang="sl-SI" sz="2000" i="1" dirty="0">
                <a:solidFill>
                  <a:srgbClr val="0070C0"/>
                </a:solidFill>
                <a:latin typeface="Arial" panose="020B0604020202020204" pitchFamily="34" charset="0"/>
                <a:cs typeface="Arial" panose="020B0604020202020204" pitchFamily="34" charset="0"/>
              </a:rPr>
              <a:t>poglobljen pregled stranke.</a:t>
            </a:r>
          </a:p>
          <a:p>
            <a:pPr>
              <a:buFontTx/>
              <a:buChar char="-"/>
            </a:pPr>
            <a:endParaRPr lang="sl-SI" sz="2000" dirty="0">
              <a:solidFill>
                <a:srgbClr val="0070C0"/>
              </a:solidFill>
              <a:latin typeface="Arial" panose="020B0604020202020204" pitchFamily="34" charset="0"/>
              <a:cs typeface="Arial" panose="020B0604020202020204" pitchFamily="34" charset="0"/>
            </a:endParaRPr>
          </a:p>
          <a:p>
            <a:pPr marL="0" indent="0" algn="just">
              <a:buNone/>
            </a:pPr>
            <a:r>
              <a:rPr lang="sl-SI" sz="2000" dirty="0">
                <a:latin typeface="Arial" panose="020B0604020202020204" pitchFamily="34" charset="0"/>
                <a:cs typeface="Arial" panose="020B0604020202020204" pitchFamily="34" charset="0"/>
              </a:rPr>
              <a:t>V kolikor zavezanec oceni, da stranka, poslovno razmerje, transakcija, produkt, storitev, distribucijsko pot, država ali geografsko območje predstavljajo neznatno tveganje za pranje denarja ali financiranje terorizma gre za poenostavljen pregled, saj predstavlja neznatno tveganje </a:t>
            </a:r>
            <a:r>
              <a:rPr lang="sl-SI" sz="1800" dirty="0">
                <a:solidFill>
                  <a:schemeClr val="accent6">
                    <a:lumMod val="75000"/>
                  </a:schemeClr>
                </a:solidFill>
                <a:latin typeface="Arial" panose="020B0604020202020204" pitchFamily="34" charset="0"/>
                <a:cs typeface="Arial" panose="020B0604020202020204" pitchFamily="34" charset="0"/>
              </a:rPr>
              <a:t>(finančne inštitucije, ki imajo sedež v RS/EU, druge osebe s sedežem v RS, ki se ukvarja z investicijskimi skladi, drugo osebo s sedežem v RS, v skladu z zakonom, ki ureja trg finančnih instrumentov izvajajo storitve, borznoposredniške družbe v RS/EU, državni organi, druge osebe javnega prava, organi lokalne skupnosti, javni organ, ki izvaja javno pooblastilo).</a:t>
            </a:r>
          </a:p>
        </p:txBody>
      </p:sp>
    </p:spTree>
    <p:extLst>
      <p:ext uri="{BB962C8B-B14F-4D97-AF65-F5344CB8AC3E}">
        <p14:creationId xmlns:p14="http://schemas.microsoft.com/office/powerpoint/2010/main" val="4064139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903635"/>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p:txBody>
          <a:bodyPr>
            <a:normAutofit fontScale="92500" lnSpcReduction="10000"/>
          </a:bodyPr>
          <a:lstStyle/>
          <a:p>
            <a:pPr marL="0" indent="0">
              <a:buNone/>
            </a:pPr>
            <a:r>
              <a:rPr lang="sl-SI" sz="2600" i="1" dirty="0">
                <a:solidFill>
                  <a:srgbClr val="00B050"/>
                </a:solidFill>
                <a:latin typeface="Arial" panose="020B0604020202020204" pitchFamily="34" charset="0"/>
                <a:cs typeface="Arial" panose="020B0604020202020204" pitchFamily="34" charset="0"/>
              </a:rPr>
              <a:t>Poglobljen pregled</a:t>
            </a:r>
          </a:p>
          <a:p>
            <a:pPr marL="0" indent="0">
              <a:buNone/>
            </a:pPr>
            <a:endParaRPr lang="sl-SI" sz="2600" i="1" dirty="0">
              <a:solidFill>
                <a:srgbClr val="00B050"/>
              </a:solidFill>
              <a:latin typeface="Arial" panose="020B0604020202020204" pitchFamily="34" charset="0"/>
              <a:cs typeface="Arial" panose="020B0604020202020204" pitchFamily="34" charset="0"/>
            </a:endParaRPr>
          </a:p>
          <a:p>
            <a:pPr marL="0" indent="0" algn="just">
              <a:buNone/>
            </a:pPr>
            <a:r>
              <a:rPr lang="sl-SI" sz="2100" dirty="0">
                <a:latin typeface="Arial" panose="020B0604020202020204" pitchFamily="34" charset="0"/>
                <a:cs typeface="Arial" panose="020B0604020202020204" pitchFamily="34" charset="0"/>
              </a:rPr>
              <a:t>Poglobljen pregled stranke </a:t>
            </a:r>
            <a:r>
              <a:rPr lang="sl-SI" sz="2100" b="1" dirty="0">
                <a:latin typeface="Arial" panose="020B0604020202020204" pitchFamily="34" charset="0"/>
                <a:cs typeface="Arial" panose="020B0604020202020204" pitchFamily="34" charset="0"/>
              </a:rPr>
              <a:t>vključuje dodatne</a:t>
            </a:r>
            <a:r>
              <a:rPr lang="sl-SI" sz="2100" dirty="0">
                <a:latin typeface="Arial" panose="020B0604020202020204" pitchFamily="34" charset="0"/>
                <a:cs typeface="Arial" panose="020B0604020202020204" pitchFamily="34" charset="0"/>
              </a:rPr>
              <a:t> ukrepe, ki jih ZPPDFT-2 določa za naslednje primere: </a:t>
            </a:r>
          </a:p>
          <a:p>
            <a:pPr marL="457200" indent="-457200" algn="just">
              <a:buFont typeface="+mj-lt"/>
              <a:buAutoNum type="arabicPeriod"/>
            </a:pPr>
            <a:r>
              <a:rPr lang="sl-SI" sz="1900" dirty="0">
                <a:solidFill>
                  <a:srgbClr val="0070C0"/>
                </a:solidFill>
                <a:latin typeface="Arial" panose="020B0604020202020204" pitchFamily="34" charset="0"/>
                <a:cs typeface="Arial" panose="020B0604020202020204" pitchFamily="34" charset="0"/>
              </a:rPr>
              <a:t>Sklepanje </a:t>
            </a:r>
            <a:r>
              <a:rPr lang="sl-SI" sz="1900" dirty="0" err="1">
                <a:solidFill>
                  <a:srgbClr val="0070C0"/>
                </a:solidFill>
                <a:latin typeface="Arial" panose="020B0604020202020204" pitchFamily="34" charset="0"/>
                <a:cs typeface="Arial" panose="020B0604020202020204" pitchFamily="34" charset="0"/>
              </a:rPr>
              <a:t>kontokorentnega</a:t>
            </a:r>
            <a:r>
              <a:rPr lang="sl-SI" sz="1900" dirty="0">
                <a:solidFill>
                  <a:srgbClr val="0070C0"/>
                </a:solidFill>
                <a:latin typeface="Arial" panose="020B0604020202020204" pitchFamily="34" charset="0"/>
                <a:cs typeface="Arial" panose="020B0604020202020204" pitchFamily="34" charset="0"/>
              </a:rPr>
              <a:t> razmerja z banko ali drugo podobno kreditno institucijo, ki ima sedež v tretji državi,</a:t>
            </a:r>
          </a:p>
          <a:p>
            <a:pPr marL="457200" indent="-457200" algn="just">
              <a:buFont typeface="+mj-lt"/>
              <a:buAutoNum type="arabicPeriod"/>
            </a:pPr>
            <a:r>
              <a:rPr lang="sl-SI" sz="1900" dirty="0">
                <a:solidFill>
                  <a:srgbClr val="0070C0"/>
                </a:solidFill>
                <a:latin typeface="Arial" panose="020B0604020202020204" pitchFamily="34" charset="0"/>
                <a:cs typeface="Arial" panose="020B0604020202020204" pitchFamily="34" charset="0"/>
              </a:rPr>
              <a:t>Sklepanje poslovnega razmerja ali izvajanje transakcije s stranko, ki je politično izpostavljena oseba,</a:t>
            </a:r>
          </a:p>
          <a:p>
            <a:pPr marL="457200" indent="-457200" algn="just">
              <a:buFont typeface="+mj-lt"/>
              <a:buAutoNum type="arabicPeriod"/>
            </a:pPr>
            <a:r>
              <a:rPr lang="sl-SI" sz="1900" dirty="0">
                <a:solidFill>
                  <a:srgbClr val="0070C0"/>
                </a:solidFill>
                <a:latin typeface="Arial" panose="020B0604020202020204" pitchFamily="34" charset="0"/>
                <a:cs typeface="Arial" panose="020B0604020202020204" pitchFamily="34" charset="0"/>
              </a:rPr>
              <a:t>Kadar je stranka ali transakcija povezana z visoko tvegano tretjo državo,</a:t>
            </a:r>
          </a:p>
          <a:p>
            <a:pPr marL="457200" indent="-457200" algn="just">
              <a:buFont typeface="+mj-lt"/>
              <a:buAutoNum type="arabicPeriod"/>
            </a:pPr>
            <a:r>
              <a:rPr lang="sl-SI" sz="1900" dirty="0">
                <a:solidFill>
                  <a:srgbClr val="0070C0"/>
                </a:solidFill>
                <a:latin typeface="Arial" panose="020B0604020202020204" pitchFamily="34" charset="0"/>
                <a:cs typeface="Arial" panose="020B0604020202020204" pitchFamily="34" charset="0"/>
              </a:rPr>
              <a:t>Kadar zavezanec oceni, da stranka, poslovno razmerje, transakcija, produkt, storitev, država ali geografsko področje predstavljajo </a:t>
            </a:r>
            <a:r>
              <a:rPr lang="sl-SI" sz="1900" b="1" dirty="0">
                <a:solidFill>
                  <a:srgbClr val="FF0000"/>
                </a:solidFill>
                <a:latin typeface="Arial" panose="020B0604020202020204" pitchFamily="34" charset="0"/>
                <a:cs typeface="Arial" panose="020B0604020202020204" pitchFamily="34" charset="0"/>
              </a:rPr>
              <a:t>povečano tveganje</a:t>
            </a:r>
            <a:r>
              <a:rPr lang="sl-SI" sz="1900" dirty="0">
                <a:solidFill>
                  <a:srgbClr val="0070C0"/>
                </a:solidFill>
                <a:latin typeface="Arial" panose="020B0604020202020204" pitchFamily="34" charset="0"/>
                <a:cs typeface="Arial" panose="020B0604020202020204" pitchFamily="34" charset="0"/>
              </a:rPr>
              <a:t> za pranje denarja ali financiranje terorizma,</a:t>
            </a:r>
          </a:p>
          <a:p>
            <a:pPr marL="457200" indent="-457200" algn="just">
              <a:buFont typeface="+mj-lt"/>
              <a:buAutoNum type="arabicPeriod"/>
            </a:pPr>
            <a:r>
              <a:rPr lang="sl-SI" sz="1900" dirty="0">
                <a:solidFill>
                  <a:srgbClr val="0070C0"/>
                </a:solidFill>
                <a:latin typeface="Arial" panose="020B0604020202020204" pitchFamily="34" charset="0"/>
                <a:cs typeface="Arial" panose="020B0604020202020204" pitchFamily="34" charset="0"/>
              </a:rPr>
              <a:t>Kadar je ugotovljeno povečano tveganje za pranje denarja ali financiranje terorizma v skladu določbami ZPPDFT-2</a:t>
            </a:r>
            <a:r>
              <a:rPr lang="sl-SI" sz="1900" dirty="0">
                <a:solidFill>
                  <a:srgbClr val="0070C0"/>
                </a:solidFill>
              </a:rPr>
              <a:t>. </a:t>
            </a:r>
            <a:endParaRPr lang="sl-SI" sz="19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8361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br>
              <a:rPr lang="sl-SI" sz="2800" b="1" dirty="0">
                <a:solidFill>
                  <a:srgbClr val="FF0000"/>
                </a:solidFill>
                <a:latin typeface="Arial" panose="020B0604020202020204" pitchFamily="34" charset="0"/>
                <a:cs typeface="Arial" panose="020B0604020202020204" pitchFamily="34" charset="0"/>
              </a:rPr>
            </a:br>
            <a:r>
              <a:rPr lang="sl-SI" sz="2800" i="1" dirty="0">
                <a:solidFill>
                  <a:srgbClr val="00B050"/>
                </a:solidFill>
                <a:latin typeface="Arial" panose="020B0604020202020204" pitchFamily="34" charset="0"/>
                <a:cs typeface="Arial" panose="020B0604020202020204" pitchFamily="34" charset="0"/>
              </a:rPr>
              <a:t>Poglobljen pregled</a:t>
            </a:r>
            <a:endParaRPr lang="sl-SI" sz="2800" i="1" dirty="0">
              <a:solidFill>
                <a:srgbClr val="00B050"/>
              </a:solidFill>
            </a:endParaRPr>
          </a:p>
        </p:txBody>
      </p:sp>
      <p:sp>
        <p:nvSpPr>
          <p:cNvPr id="3" name="Označba mesta vsebine 2"/>
          <p:cNvSpPr>
            <a:spLocks noGrp="1"/>
          </p:cNvSpPr>
          <p:nvPr>
            <p:ph idx="1"/>
          </p:nvPr>
        </p:nvSpPr>
        <p:spPr/>
        <p:txBody>
          <a:bodyPr>
            <a:normAutofit/>
          </a:bodyPr>
          <a:lstStyle/>
          <a:p>
            <a:pPr marL="0" indent="0" algn="just">
              <a:buNone/>
            </a:pPr>
            <a:r>
              <a:rPr lang="sl-SI" sz="1800" dirty="0">
                <a:latin typeface="Arial" panose="020B0604020202020204" pitchFamily="34" charset="0"/>
                <a:cs typeface="Arial" panose="020B0604020202020204" pitchFamily="34" charset="0"/>
              </a:rPr>
              <a:t>Poleg tega se zavezancu svetuje, da na podlagi svoje ocene tveganja, temeljitega poznavanja stranke in podrobnejšega spremljanja stranke oceni, ali obstajajo razlogi za povečano tveganje v primerih, ko stranka želi opraviti posel nad 15.000 EUR. Sem sodijo tudi povezani posli, ki presegajo 15.000 EUR.</a:t>
            </a:r>
          </a:p>
          <a:p>
            <a:pPr marL="0" indent="0" algn="just">
              <a:buNone/>
            </a:pPr>
            <a:endParaRPr lang="sl-SI" sz="800" dirty="0">
              <a:latin typeface="Arial" panose="020B0604020202020204" pitchFamily="34" charset="0"/>
              <a:cs typeface="Arial" panose="020B0604020202020204" pitchFamily="34" charset="0"/>
            </a:endParaRPr>
          </a:p>
          <a:p>
            <a:pPr marL="0" indent="0" algn="just">
              <a:buNone/>
            </a:pPr>
            <a:r>
              <a:rPr lang="sl-SI" sz="1800" b="1" dirty="0">
                <a:latin typeface="Arial" panose="020B0604020202020204" pitchFamily="34" charset="0"/>
                <a:cs typeface="Arial" panose="020B0604020202020204" pitchFamily="34" charset="0"/>
              </a:rPr>
              <a:t>Po novem se kot politično izpostavljene osebe štejejo tako domače kot tudi tuje politično izpostavljene osebe,</a:t>
            </a:r>
            <a:r>
              <a:rPr lang="sl-SI" sz="1800" dirty="0">
                <a:latin typeface="Arial" panose="020B0604020202020204" pitchFamily="34" charset="0"/>
                <a:cs typeface="Arial" panose="020B0604020202020204" pitchFamily="34" charset="0"/>
              </a:rPr>
              <a:t> zato morajo zavezanci iz ZPPDFT-2 vzpostaviti ustrezen sistem upravljanja s tveganji, ki vključuje tudi postopek, s katerim ugotavljajo, ali je stranka oziroma njen zakoniti zastopnik ali pooblaščenec politično izpostavljena oseba. Način ugotavljanja, katere osebe imajo status politično izpostavljene osebe, morajo zavezanci določiti npr. z uporabo vprašalnikov, javno dostopnih podatkov, podatkov iz medijev, interneta, komercialnih baz, itd., sam postopek pa opredeliti v svojih notranjih aktih, seveda ob upoštevanju ocene tveganja ZPPDFT-2.</a:t>
            </a:r>
          </a:p>
          <a:p>
            <a:pPr marL="0" indent="0" algn="just">
              <a:buNone/>
            </a:pPr>
            <a:endParaRPr lang="sl-SI" sz="800" dirty="0">
              <a:latin typeface="Arial" panose="020B0604020202020204" pitchFamily="34" charset="0"/>
              <a:cs typeface="Arial" panose="020B0604020202020204" pitchFamily="34" charset="0"/>
            </a:endParaRPr>
          </a:p>
          <a:p>
            <a:pPr marL="0" indent="0" algn="just">
              <a:buNone/>
            </a:pPr>
            <a:r>
              <a:rPr lang="sl-SI" sz="1800" b="1" dirty="0">
                <a:latin typeface="Arial" panose="020B0604020202020204" pitchFamily="34" charset="0"/>
                <a:cs typeface="Arial" panose="020B0604020202020204" pitchFamily="34" charset="0"/>
              </a:rPr>
              <a:t>Tuje politično izpostavljene osebe so v vsakem primeru visoko tvegane stranke in jih zavezanec ne sme uvrščati v posamezne kategorije</a:t>
            </a:r>
            <a:r>
              <a:rPr lang="sl-SI" sz="1800" dirty="0">
                <a:latin typeface="Arial" panose="020B0604020202020204" pitchFamily="34" charset="0"/>
                <a:cs typeface="Arial" panose="020B0604020202020204" pitchFamily="34" charset="0"/>
              </a:rPr>
              <a:t>, tako kot lahko velja za domače politično izpostavljene osebe</a:t>
            </a:r>
          </a:p>
        </p:txBody>
      </p:sp>
    </p:spTree>
    <p:extLst>
      <p:ext uri="{BB962C8B-B14F-4D97-AF65-F5344CB8AC3E}">
        <p14:creationId xmlns:p14="http://schemas.microsoft.com/office/powerpoint/2010/main" val="7736864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975643"/>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38200" y="1825625"/>
            <a:ext cx="10515600" cy="4051647"/>
          </a:xfrm>
        </p:spPr>
        <p:txBody>
          <a:bodyPr>
            <a:normAutofit/>
          </a:bodyPr>
          <a:lstStyle/>
          <a:p>
            <a:pPr marL="0" indent="0" algn="just">
              <a:buNone/>
            </a:pPr>
            <a:r>
              <a:rPr lang="sl-SI" sz="2200" b="1" dirty="0">
                <a:latin typeface="Arial" panose="020B0604020202020204" pitchFamily="34" charset="0"/>
                <a:cs typeface="Arial" panose="020B0604020202020204" pitchFamily="34" charset="0"/>
              </a:rPr>
              <a:t>Sporočanje predpisanih in zahtevanih podatkov ter predložitev dokumentacije Uradu po določbah ZPPDFT-2</a:t>
            </a:r>
          </a:p>
          <a:p>
            <a:pPr marL="0" indent="0">
              <a:buNone/>
            </a:pPr>
            <a:endParaRPr lang="sl-SI" sz="800" b="1" dirty="0">
              <a:latin typeface="Arial" panose="020B0604020202020204" pitchFamily="34" charset="0"/>
              <a:cs typeface="Arial" panose="020B0604020202020204" pitchFamily="34" charset="0"/>
            </a:endParaRPr>
          </a:p>
          <a:p>
            <a:pPr marL="0" indent="0" algn="just">
              <a:buNone/>
            </a:pPr>
            <a:r>
              <a:rPr lang="sl-SI" sz="1800" dirty="0">
                <a:latin typeface="Arial" panose="020B0604020202020204" pitchFamily="34" charset="0"/>
                <a:cs typeface="Arial" panose="020B0604020202020204" pitchFamily="34" charset="0"/>
              </a:rPr>
              <a:t>Zavezanci morajo na podlagi ZPPDFT-2, ter pravilnika o sporočanju podatkov Uradu, sporočati podatke o gotovinskih transakcijah nad 15.000 EUR in sumljivih transakcijah ne glede na znesek. Omenjeni podatki se pošiljajo Uradu na enotnem informatiziranem obrazcu po zaščiteni elektronski poti preko aplikacijskega vmesnika ali preko spletnega obrazca. (takoj – najpozneje v 3 delovnih dneh)</a:t>
            </a:r>
          </a:p>
          <a:p>
            <a:pPr marL="0" indent="0" algn="just">
              <a:buNone/>
            </a:pPr>
            <a:endParaRPr lang="sl-SI" sz="800" dirty="0">
              <a:latin typeface="Arial" panose="020B0604020202020204" pitchFamily="34" charset="0"/>
              <a:cs typeface="Arial" panose="020B0604020202020204" pitchFamily="34" charset="0"/>
            </a:endParaRPr>
          </a:p>
          <a:p>
            <a:pPr marL="0" indent="0" algn="just">
              <a:buNone/>
            </a:pPr>
            <a:r>
              <a:rPr lang="sl-SI" sz="1800" dirty="0">
                <a:latin typeface="Arial" panose="020B0604020202020204" pitchFamily="34" charset="0"/>
                <a:cs typeface="Arial" panose="020B0604020202020204" pitchFamily="34" charset="0"/>
              </a:rPr>
              <a:t>Zavezanci omenjene podatke po elektronski poti lahko posredujejo le, če predhodno opravijo registracijo v sistem Urada. Registracija poteka tako, da zavezanci na elektronski naslov Urada: </a:t>
            </a:r>
            <a:r>
              <a:rPr lang="sl-SI" sz="1800" dirty="0">
                <a:latin typeface="Arial" panose="020B0604020202020204" pitchFamily="34" charset="0"/>
                <a:cs typeface="Arial" panose="020B0604020202020204" pitchFamily="34" charset="0"/>
                <a:hlinkClick r:id="rId3"/>
              </a:rPr>
              <a:t>mf.uppd@mf-rs.si</a:t>
            </a:r>
            <a:r>
              <a:rPr lang="sl-SI" sz="1800" dirty="0">
                <a:latin typeface="Arial" panose="020B0604020202020204" pitchFamily="34" charset="0"/>
                <a:cs typeface="Arial" panose="020B0604020202020204" pitchFamily="34" charset="0"/>
              </a:rPr>
              <a:t> pošljejo naslednje podatke: </a:t>
            </a:r>
          </a:p>
          <a:p>
            <a:pPr marL="0" indent="0" algn="just">
              <a:buNone/>
            </a:pPr>
            <a:endParaRPr lang="sl-SI"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5065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p:txBody>
          <a:bodyPr>
            <a:normAutofit/>
          </a:bodyPr>
          <a:lstStyle/>
          <a:p>
            <a:pPr marL="0" indent="0">
              <a:buNone/>
            </a:pPr>
            <a:r>
              <a:rPr lang="sl-SI" sz="2000" dirty="0">
                <a:latin typeface="Arial" panose="020B0604020202020204" pitchFamily="34" charset="0"/>
                <a:cs typeface="Arial" panose="020B0604020202020204" pitchFamily="34" charset="0"/>
              </a:rPr>
              <a:t>Vrsta zavezanca            Zahtevani podatki  </a:t>
            </a:r>
          </a:p>
          <a:p>
            <a:pPr marL="0" indent="0">
              <a:buNone/>
            </a:pPr>
            <a:r>
              <a:rPr lang="sl-SI" sz="1600" dirty="0">
                <a:latin typeface="Arial" panose="020B0604020202020204" pitchFamily="34" charset="0"/>
                <a:cs typeface="Arial" panose="020B0604020202020204" pitchFamily="34" charset="0"/>
              </a:rPr>
              <a:t>PRAVNA OSEBA                    </a:t>
            </a:r>
            <a:r>
              <a:rPr lang="sl-SI" sz="1600" dirty="0">
                <a:solidFill>
                  <a:srgbClr val="0070C0"/>
                </a:solidFill>
                <a:latin typeface="Arial" panose="020B0604020202020204" pitchFamily="34" charset="0"/>
                <a:cs typeface="Arial" panose="020B0604020202020204" pitchFamily="34" charset="0"/>
              </a:rPr>
              <a:t>NAZIV PRAVNE OSEBE</a:t>
            </a:r>
          </a:p>
          <a:p>
            <a:pPr marL="0" indent="0">
              <a:buNone/>
            </a:pPr>
            <a:r>
              <a:rPr lang="sl-SI" sz="1600" dirty="0">
                <a:solidFill>
                  <a:srgbClr val="00B050"/>
                </a:solidFill>
                <a:latin typeface="Arial" panose="020B0604020202020204" pitchFamily="34" charset="0"/>
                <a:cs typeface="Arial" panose="020B0604020202020204" pitchFamily="34" charset="0"/>
              </a:rPr>
              <a:t>                                               </a:t>
            </a:r>
            <a:r>
              <a:rPr lang="sl-SI" sz="1600" dirty="0">
                <a:solidFill>
                  <a:schemeClr val="accent6">
                    <a:lumMod val="75000"/>
                  </a:schemeClr>
                </a:solidFill>
                <a:latin typeface="Arial" panose="020B0604020202020204" pitchFamily="34" charset="0"/>
                <a:cs typeface="Arial" panose="020B0604020202020204" pitchFamily="34" charset="0"/>
              </a:rPr>
              <a:t>MATIČNA ŠTEVILKA PRAVNE OSEBE</a:t>
            </a:r>
          </a:p>
          <a:p>
            <a:pPr marL="0" indent="0">
              <a:buNone/>
            </a:pPr>
            <a:r>
              <a:rPr lang="sl-SI" sz="1600" dirty="0">
                <a:latin typeface="Arial" panose="020B0604020202020204" pitchFamily="34" charset="0"/>
                <a:cs typeface="Arial" panose="020B0604020202020204" pitchFamily="34" charset="0"/>
              </a:rPr>
              <a:t>                                               </a:t>
            </a:r>
            <a:r>
              <a:rPr lang="sl-SI" sz="1600" dirty="0">
                <a:solidFill>
                  <a:srgbClr val="0070C0"/>
                </a:solidFill>
                <a:latin typeface="Arial" panose="020B0604020202020204" pitchFamily="34" charset="0"/>
                <a:cs typeface="Arial" panose="020B0604020202020204" pitchFamily="34" charset="0"/>
              </a:rPr>
              <a:t>DEJAVNOST (NPR. BANČNIŠTVO, BORZNO</a:t>
            </a:r>
          </a:p>
          <a:p>
            <a:pPr marL="0" indent="0">
              <a:buNone/>
            </a:pPr>
            <a:r>
              <a:rPr lang="sl-SI" sz="1600" dirty="0">
                <a:latin typeface="Arial" panose="020B0604020202020204" pitchFamily="34" charset="0"/>
                <a:cs typeface="Arial" panose="020B0604020202020204" pitchFamily="34" charset="0"/>
              </a:rPr>
              <a:t>                                               </a:t>
            </a:r>
            <a:r>
              <a:rPr lang="sl-SI" sz="1600" dirty="0">
                <a:solidFill>
                  <a:schemeClr val="accent6">
                    <a:lumMod val="75000"/>
                  </a:schemeClr>
                </a:solidFill>
                <a:latin typeface="Arial" panose="020B0604020202020204" pitchFamily="34" charset="0"/>
                <a:cs typeface="Arial" panose="020B0604020202020204" pitchFamily="34" charset="0"/>
              </a:rPr>
              <a:t>POSREDOVANJE, UPRAVLJANJE INVESTICIJSKIH  SKLADOV, IN PODOBNO)</a:t>
            </a:r>
          </a:p>
          <a:p>
            <a:pPr marL="0" indent="0">
              <a:buNone/>
            </a:pPr>
            <a:endParaRPr lang="sl-SI" sz="1600" dirty="0">
              <a:latin typeface="Arial" panose="020B0604020202020204" pitchFamily="34" charset="0"/>
              <a:cs typeface="Arial" panose="020B0604020202020204" pitchFamily="34" charset="0"/>
            </a:endParaRPr>
          </a:p>
          <a:p>
            <a:pPr marL="0" indent="0">
              <a:buNone/>
            </a:pPr>
            <a:r>
              <a:rPr lang="sl-SI" sz="1600" dirty="0">
                <a:latin typeface="Arial" panose="020B0604020202020204" pitchFamily="34" charset="0"/>
                <a:cs typeface="Arial" panose="020B0604020202020204" pitchFamily="34" charset="0"/>
              </a:rPr>
              <a:t>FIZIČNA OSEBA                 </a:t>
            </a:r>
            <a:r>
              <a:rPr lang="sl-SI" sz="1600" dirty="0">
                <a:solidFill>
                  <a:srgbClr val="0070C0"/>
                </a:solidFill>
                <a:latin typeface="Arial" panose="020B0604020202020204" pitchFamily="34" charset="0"/>
                <a:cs typeface="Arial" panose="020B0604020202020204" pitchFamily="34" charset="0"/>
              </a:rPr>
              <a:t>IME IN PRIIMEK</a:t>
            </a:r>
          </a:p>
          <a:p>
            <a:pPr marL="0" indent="0">
              <a:buNone/>
            </a:pPr>
            <a:r>
              <a:rPr lang="sl-SI" sz="1600" dirty="0">
                <a:latin typeface="Arial" panose="020B0604020202020204" pitchFamily="34" charset="0"/>
                <a:cs typeface="Arial" panose="020B0604020202020204" pitchFamily="34" charset="0"/>
              </a:rPr>
              <a:t>                                            </a:t>
            </a:r>
            <a:r>
              <a:rPr lang="sl-SI" sz="1600" dirty="0">
                <a:solidFill>
                  <a:schemeClr val="accent6">
                    <a:lumMod val="75000"/>
                  </a:schemeClr>
                </a:solidFill>
                <a:latin typeface="Arial" panose="020B0604020202020204" pitchFamily="34" charset="0"/>
                <a:cs typeface="Arial" panose="020B0604020202020204" pitchFamily="34" charset="0"/>
              </a:rPr>
              <a:t>FUNKCIJA PRI ZAVEZANCU (POOBLAŠČENEC, NAMESTNIK POOBLAŠČENCA)</a:t>
            </a:r>
          </a:p>
          <a:p>
            <a:pPr marL="0" indent="0">
              <a:buNone/>
            </a:pPr>
            <a:r>
              <a:rPr lang="sl-SI" sz="1600" dirty="0">
                <a:latin typeface="Arial" panose="020B0604020202020204" pitchFamily="34" charset="0"/>
                <a:cs typeface="Arial" panose="020B0604020202020204" pitchFamily="34" charset="0"/>
              </a:rPr>
              <a:t>                                            </a:t>
            </a:r>
            <a:r>
              <a:rPr lang="sl-SI" sz="1600" dirty="0">
                <a:solidFill>
                  <a:srgbClr val="0070C0"/>
                </a:solidFill>
                <a:latin typeface="Arial" panose="020B0604020202020204" pitchFamily="34" charset="0"/>
                <a:cs typeface="Arial" panose="020B0604020202020204" pitchFamily="34" charset="0"/>
              </a:rPr>
              <a:t>HEKSADECIMALNA SERIJSKA ŠTEVILKA SREDSTVA ELEKTRONSKE</a:t>
            </a:r>
          </a:p>
          <a:p>
            <a:pPr marL="0" indent="0">
              <a:buNone/>
            </a:pPr>
            <a:r>
              <a:rPr lang="sl-SI" sz="1600" dirty="0">
                <a:solidFill>
                  <a:srgbClr val="0070C0"/>
                </a:solidFill>
                <a:latin typeface="Arial" panose="020B0604020202020204" pitchFamily="34" charset="0"/>
                <a:cs typeface="Arial" panose="020B0604020202020204" pitchFamily="34" charset="0"/>
              </a:rPr>
              <a:t>                                            IDENTIFIKACIJE IZ GLAVE CERTIFIKATA (KDP)</a:t>
            </a:r>
          </a:p>
          <a:p>
            <a:pPr marL="0" indent="0">
              <a:buNone/>
            </a:pPr>
            <a:r>
              <a:rPr lang="sl-SI" sz="1600" dirty="0">
                <a:solidFill>
                  <a:srgbClr val="00B050"/>
                </a:solidFill>
                <a:latin typeface="Arial" panose="020B0604020202020204" pitchFamily="34" charset="0"/>
                <a:cs typeface="Arial" panose="020B0604020202020204" pitchFamily="34" charset="0"/>
              </a:rPr>
              <a:t>                                            </a:t>
            </a:r>
            <a:r>
              <a:rPr lang="sl-SI" sz="1600" dirty="0">
                <a:solidFill>
                  <a:schemeClr val="accent6">
                    <a:lumMod val="75000"/>
                  </a:schemeClr>
                </a:solidFill>
                <a:latin typeface="Arial" panose="020B0604020202020204" pitchFamily="34" charset="0"/>
                <a:cs typeface="Arial" panose="020B0604020202020204" pitchFamily="34" charset="0"/>
              </a:rPr>
              <a:t>KONTAKTNI PODATKI FIZIČNE OSEBE (E-NASLOV, </a:t>
            </a:r>
          </a:p>
          <a:p>
            <a:pPr marL="0" indent="0">
              <a:buNone/>
            </a:pPr>
            <a:r>
              <a:rPr lang="sl-SI" sz="1600" dirty="0">
                <a:solidFill>
                  <a:schemeClr val="accent6">
                    <a:lumMod val="75000"/>
                  </a:schemeClr>
                </a:solidFill>
                <a:latin typeface="Arial" panose="020B0604020202020204" pitchFamily="34" charset="0"/>
                <a:cs typeface="Arial" panose="020B0604020202020204" pitchFamily="34" charset="0"/>
              </a:rPr>
              <a:t>                                            ŠTEVILKA STACIONARNEGA IN MOBILNEGA TELEFONA</a:t>
            </a:r>
          </a:p>
        </p:txBody>
      </p:sp>
    </p:spTree>
    <p:extLst>
      <p:ext uri="{BB962C8B-B14F-4D97-AF65-F5344CB8AC3E}">
        <p14:creationId xmlns:p14="http://schemas.microsoft.com/office/powerpoint/2010/main" val="1574095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767408" y="1412776"/>
            <a:ext cx="10586392" cy="5040560"/>
          </a:xfrm>
        </p:spPr>
        <p:txBody>
          <a:bodyPr>
            <a:noAutofit/>
          </a:bodyPr>
          <a:lstStyle/>
          <a:p>
            <a:pPr marL="0" indent="0">
              <a:buNone/>
            </a:pPr>
            <a:r>
              <a:rPr lang="sl-SI" sz="2000" b="1" dirty="0">
                <a:solidFill>
                  <a:schemeClr val="accent6">
                    <a:lumMod val="75000"/>
                  </a:schemeClr>
                </a:solidFill>
                <a:latin typeface="Arial" panose="020B0604020202020204" pitchFamily="34" charset="0"/>
                <a:cs typeface="Arial" panose="020B0604020202020204" pitchFamily="34" charset="0"/>
              </a:rPr>
              <a:t>Sporočanje podatkov o transakcijah nad 15.000 EUR</a:t>
            </a:r>
          </a:p>
          <a:p>
            <a:pPr marL="0" indent="0" algn="just">
              <a:buNone/>
            </a:pPr>
            <a:r>
              <a:rPr lang="sl-SI" sz="2000" dirty="0">
                <a:solidFill>
                  <a:schemeClr val="accent6">
                    <a:lumMod val="75000"/>
                  </a:schemeClr>
                </a:solidFill>
                <a:latin typeface="Arial" panose="020B0604020202020204" pitchFamily="34" charset="0"/>
                <a:cs typeface="Arial" panose="020B0604020202020204" pitchFamily="34" charset="0"/>
              </a:rPr>
              <a:t>Zavezanci morajo po elektronski poti (na UPPD obrazcu) sporočiti Uradu podatke o vsaki transakciji, ki presega vrednost 15.000 EUR, in sicer takoj, ko je opravljena, najpozneje pa v treh delovnih dneh po opravljeni transakciji. Sporočilo mora biti posredovano po zaščiteni elektronski poti. </a:t>
            </a:r>
          </a:p>
          <a:p>
            <a:pPr marL="0" indent="0" algn="just">
              <a:buNone/>
            </a:pPr>
            <a:r>
              <a:rPr lang="sl-SI" sz="2000" dirty="0">
                <a:solidFill>
                  <a:schemeClr val="accent6">
                    <a:lumMod val="75000"/>
                  </a:schemeClr>
                </a:solidFill>
              </a:rPr>
              <a:t>Osebe, ki opravljajo dejavnost prodaje blaga ali opravljajo storitve v Republiki Sloveniji, od stranke ali nekoga tretjega pri prodaji posameznega blaga ali opravljanju posamezne storitve ne smejo sprejeti plačila v gotovini, če to plačilo presega vrednost 5.000 eurov. Prav tako ne smejo v okviru svoje dejavnosti stranki ali nekomu tretjemu izplačati gotovine, če to plačilo presega vrednost 5.000 eurov. </a:t>
            </a:r>
          </a:p>
          <a:p>
            <a:pPr marL="0" indent="0" algn="just">
              <a:buNone/>
            </a:pPr>
            <a:r>
              <a:rPr lang="sl-SI" sz="2000" dirty="0">
                <a:solidFill>
                  <a:schemeClr val="accent6">
                    <a:lumMod val="75000"/>
                  </a:schemeClr>
                </a:solidFill>
                <a:latin typeface="Arial" panose="020B0604020202020204" pitchFamily="34" charset="0"/>
                <a:cs typeface="Arial" panose="020B0604020202020204" pitchFamily="34" charset="0"/>
              </a:rPr>
              <a:t>Gotovinska transakcija (5.000,00 EUR) je vsak sprejem, izročitev ali zamenjava gotovine (bankovcev ali kovancev, ki so v obtoku kot plačilno sredstvo) pri čemer zavezanec od stranke fizično sprejme gotovino oziroma stranki fizično izroči gotovino v posest in razpolaganje.</a:t>
            </a:r>
          </a:p>
          <a:p>
            <a:pPr marL="0" indent="0" algn="just">
              <a:buNone/>
            </a:pPr>
            <a:endParaRPr lang="sl-SI" sz="1400" b="1"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1897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49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rPr>
              <a:t>Definicija</a:t>
            </a:r>
          </a:p>
        </p:txBody>
      </p:sp>
      <p:sp>
        <p:nvSpPr>
          <p:cNvPr id="3" name="Označba mesta vsebine 2"/>
          <p:cNvSpPr>
            <a:spLocks noGrp="1"/>
          </p:cNvSpPr>
          <p:nvPr>
            <p:ph idx="1"/>
          </p:nvPr>
        </p:nvSpPr>
        <p:spPr>
          <a:xfrm>
            <a:off x="838200" y="1825624"/>
            <a:ext cx="10515600" cy="5131767"/>
          </a:xfrm>
        </p:spPr>
        <p:txBody>
          <a:bodyPr>
            <a:normAutofit/>
          </a:bodyPr>
          <a:lstStyle/>
          <a:p>
            <a:pPr marL="0" indent="0">
              <a:buNone/>
            </a:pPr>
            <a:endParaRPr lang="sl-SI" sz="2400" dirty="0">
              <a:latin typeface="Arial" panose="020B0604020202020204" pitchFamily="34" charset="0"/>
              <a:cs typeface="Arial" panose="020B0604020202020204" pitchFamily="34" charset="0"/>
            </a:endParaRPr>
          </a:p>
          <a:p>
            <a:pPr marL="0" indent="0">
              <a:buNone/>
            </a:pPr>
            <a:r>
              <a:rPr lang="sl-SI" sz="2400" dirty="0">
                <a:latin typeface="Arial" panose="020B0604020202020204" pitchFamily="34" charset="0"/>
                <a:cs typeface="Arial" panose="020B0604020202020204" pitchFamily="34" charset="0"/>
              </a:rPr>
              <a:t>Pranje denarja po ZPPDFT-2 je katerokoli ravnanje z denarjem ali premoženjem, pridobljenim s kaznivim dejanjem, ki vključuje:</a:t>
            </a:r>
          </a:p>
          <a:p>
            <a:pPr marL="0" indent="0">
              <a:buNone/>
            </a:pPr>
            <a:endParaRPr lang="sl-SI" sz="2400" dirty="0">
              <a:latin typeface="Arial" panose="020B0604020202020204" pitchFamily="34" charset="0"/>
              <a:cs typeface="Arial" panose="020B0604020202020204" pitchFamily="34" charset="0"/>
            </a:endParaRPr>
          </a:p>
          <a:p>
            <a:pPr marL="457200" indent="-457200" algn="just">
              <a:buAutoNum type="arabicPeriod"/>
            </a:pPr>
            <a:r>
              <a:rPr lang="sl-SI" sz="1800" kern="100" dirty="0">
                <a:latin typeface="Arial" panose="020B0604020202020204" pitchFamily="34" charset="0"/>
                <a:cs typeface="Arial" panose="020B0604020202020204" pitchFamily="34" charset="0"/>
              </a:rPr>
              <a:t>zamenjavo ali kakršen koli prenos denarja ali drugega premoženja, ki izvira iz kaznivega dejanja,</a:t>
            </a:r>
          </a:p>
          <a:p>
            <a:pPr marL="457200" indent="-457200" algn="just">
              <a:buAutoNum type="arabicPeriod"/>
            </a:pPr>
            <a:r>
              <a:rPr lang="sl-SI" sz="1800" kern="100" dirty="0">
                <a:latin typeface="Arial" panose="020B0604020202020204" pitchFamily="34" charset="0"/>
                <a:cs typeface="Arial" panose="020B0604020202020204" pitchFamily="34" charset="0"/>
              </a:rPr>
              <a:t>skrivanje ali prikrivanje prave narave, izvora, nahajanja, gibanja, razpolaganja, lastništva ali pravic v zvezi z denarjem ali drugim premoženjem, ki izvira iz kaznivega dejanja.</a:t>
            </a:r>
          </a:p>
        </p:txBody>
      </p:sp>
      <p:sp>
        <p:nvSpPr>
          <p:cNvPr id="5" name="Pravokotnik 4"/>
          <p:cNvSpPr/>
          <p:nvPr/>
        </p:nvSpPr>
        <p:spPr>
          <a:xfrm>
            <a:off x="1415480" y="4697761"/>
            <a:ext cx="9866312" cy="21602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sl-SI" dirty="0"/>
              <a:t>Kaznivo dejanje pranja denarja stori oseba, ki denar ali premoženje, za katerega ve, da je bilo pridobljeno s kaznivim dejanjem, sprejme, zamenja, hrani, z njim razpolaga, ga uporabi pri gospodarski dejavnosti, ali na drug način, določen z zakonom o preprečevanju pranja denarja, s pranjem zakrije ali poskusi zakriti njegov izvor. To določa 245. člen Kazenskega zakonika(Uradni list RS, št. Uradni list RS, št. </a:t>
            </a:r>
            <a:r>
              <a:rPr lang="sl-SI" dirty="0">
                <a:solidFill>
                  <a:schemeClr val="bg1"/>
                </a:solidFill>
                <a:hlinkClick r:id="rId3" tooltip="Kazenski zakonik (uradno prečiščeno besedilo)">
                  <a:extLst>
                    <a:ext uri="{A12FA001-AC4F-418D-AE19-62706E023703}">
                      <ahyp:hlinkClr xmlns:ahyp="http://schemas.microsoft.com/office/drawing/2018/hyperlinkcolor" val="tx"/>
                    </a:ext>
                  </a:extLst>
                </a:hlinkClick>
              </a:rPr>
              <a:t>50/12</a:t>
            </a:r>
            <a:r>
              <a:rPr lang="sl-SI" dirty="0">
                <a:solidFill>
                  <a:schemeClr val="bg1"/>
                </a:solidFill>
              </a:rPr>
              <a:t> </a:t>
            </a:r>
            <a:r>
              <a:rPr lang="sl-SI" dirty="0"/>
              <a:t>– uradno prečiščeno </a:t>
            </a:r>
            <a:r>
              <a:rPr lang="sl-SI" dirty="0">
                <a:solidFill>
                  <a:schemeClr val="bg1"/>
                </a:solidFill>
              </a:rPr>
              <a:t>besedilo, </a:t>
            </a:r>
            <a:r>
              <a:rPr lang="sl-SI" dirty="0">
                <a:solidFill>
                  <a:schemeClr val="bg1"/>
                </a:solidFill>
                <a:hlinkClick r:id="rId4" tooltip="Popravek Uradnega prečiščenega besedila Kazenskega zakonika (KZ-1-UPB2p)">
                  <a:extLst>
                    <a:ext uri="{A12FA001-AC4F-418D-AE19-62706E023703}">
                      <ahyp:hlinkClr xmlns:ahyp="http://schemas.microsoft.com/office/drawing/2018/hyperlinkcolor" val="tx"/>
                    </a:ext>
                  </a:extLst>
                </a:hlinkClick>
              </a:rPr>
              <a:t>6/16 </a:t>
            </a:r>
            <a:r>
              <a:rPr lang="sl-SI" dirty="0" err="1">
                <a:solidFill>
                  <a:schemeClr val="bg1"/>
                </a:solidFill>
                <a:hlinkClick r:id="rId4" tooltip="Popravek Uradnega prečiščenega besedila Kazenskega zakonika (KZ-1-UPB2p)">
                  <a:extLst>
                    <a:ext uri="{A12FA001-AC4F-418D-AE19-62706E023703}">
                      <ahyp:hlinkClr xmlns:ahyp="http://schemas.microsoft.com/office/drawing/2018/hyperlinkcolor" val="tx"/>
                    </a:ext>
                  </a:extLst>
                </a:hlinkClick>
              </a:rPr>
              <a:t>popr</a:t>
            </a:r>
            <a:r>
              <a:rPr lang="sl-SI" dirty="0">
                <a:solidFill>
                  <a:schemeClr val="bg1"/>
                </a:solidFill>
                <a:hlinkClick r:id="rId4" tooltip="Popravek Uradnega prečiščenega besedila Kazenskega zakonika (KZ-1-UPB2p)">
                  <a:extLst>
                    <a:ext uri="{A12FA001-AC4F-418D-AE19-62706E023703}">
                      <ahyp:hlinkClr xmlns:ahyp="http://schemas.microsoft.com/office/drawing/2018/hyperlinkcolor" val="tx"/>
                    </a:ext>
                  </a:extLst>
                </a:hlinkClick>
              </a:rPr>
              <a:t>.</a:t>
            </a:r>
            <a:r>
              <a:rPr lang="sl-SI" dirty="0">
                <a:solidFill>
                  <a:schemeClr val="bg1"/>
                </a:solidFill>
              </a:rPr>
              <a:t>, </a:t>
            </a:r>
            <a:r>
              <a:rPr lang="sl-SI" dirty="0">
                <a:solidFill>
                  <a:schemeClr val="bg1"/>
                </a:solidFill>
                <a:hlinkClick r:id="rId5" tooltip="Zakon o spremembah in dopolnitvah Kazenskega zakonika">
                  <a:extLst>
                    <a:ext uri="{A12FA001-AC4F-418D-AE19-62706E023703}">
                      <ahyp:hlinkClr xmlns:ahyp="http://schemas.microsoft.com/office/drawing/2018/hyperlinkcolor" val="tx"/>
                    </a:ext>
                  </a:extLst>
                </a:hlinkClick>
              </a:rPr>
              <a:t>54/15</a:t>
            </a:r>
            <a:r>
              <a:rPr lang="sl-SI" dirty="0">
                <a:solidFill>
                  <a:schemeClr val="bg1"/>
                </a:solidFill>
              </a:rPr>
              <a:t>, </a:t>
            </a:r>
            <a:r>
              <a:rPr lang="sl-SI" dirty="0">
                <a:solidFill>
                  <a:schemeClr val="bg1"/>
                </a:solidFill>
                <a:hlinkClick r:id="rId6" tooltip="Zakon o spremembi Kazenskega zakonika">
                  <a:extLst>
                    <a:ext uri="{A12FA001-AC4F-418D-AE19-62706E023703}">
                      <ahyp:hlinkClr xmlns:ahyp="http://schemas.microsoft.com/office/drawing/2018/hyperlinkcolor" val="tx"/>
                    </a:ext>
                  </a:extLst>
                </a:hlinkClick>
              </a:rPr>
              <a:t>38/16</a:t>
            </a:r>
            <a:r>
              <a:rPr lang="sl-SI" dirty="0">
                <a:solidFill>
                  <a:schemeClr val="bg1"/>
                </a:solidFill>
              </a:rPr>
              <a:t>, </a:t>
            </a:r>
            <a:r>
              <a:rPr lang="sl-SI" dirty="0">
                <a:solidFill>
                  <a:schemeClr val="bg1"/>
                </a:solidFill>
                <a:hlinkClick r:id="rId7" tooltip="Zakon o spremembah in dopolnitvah Kazenskega zakonika">
                  <a:extLst>
                    <a:ext uri="{A12FA001-AC4F-418D-AE19-62706E023703}">
                      <ahyp:hlinkClr xmlns:ahyp="http://schemas.microsoft.com/office/drawing/2018/hyperlinkcolor" val="tx"/>
                    </a:ext>
                  </a:extLst>
                </a:hlinkClick>
              </a:rPr>
              <a:t>27/17</a:t>
            </a:r>
            <a:r>
              <a:rPr lang="sl-SI" dirty="0">
                <a:solidFill>
                  <a:schemeClr val="bg1"/>
                </a:solidFill>
              </a:rPr>
              <a:t>, </a:t>
            </a:r>
            <a:r>
              <a:rPr lang="sl-SI" dirty="0">
                <a:solidFill>
                  <a:schemeClr val="bg1"/>
                </a:solidFill>
                <a:hlinkClick r:id="rId8" tooltip="Zakon o dopolnitvi Kazenskega zakonika">
                  <a:extLst>
                    <a:ext uri="{A12FA001-AC4F-418D-AE19-62706E023703}">
                      <ahyp:hlinkClr xmlns:ahyp="http://schemas.microsoft.com/office/drawing/2018/hyperlinkcolor" val="tx"/>
                    </a:ext>
                  </a:extLst>
                </a:hlinkClick>
              </a:rPr>
              <a:t>23/20</a:t>
            </a:r>
            <a:r>
              <a:rPr lang="sl-SI" dirty="0">
                <a:solidFill>
                  <a:schemeClr val="bg1"/>
                </a:solidFill>
              </a:rPr>
              <a:t>, </a:t>
            </a:r>
            <a:r>
              <a:rPr lang="sl-SI" dirty="0">
                <a:solidFill>
                  <a:schemeClr val="bg1"/>
                </a:solidFill>
                <a:hlinkClick r:id="rId9" tooltip="Zakon o spremembi Kazenskega zakonika">
                  <a:extLst>
                    <a:ext uri="{A12FA001-AC4F-418D-AE19-62706E023703}">
                      <ahyp:hlinkClr xmlns:ahyp="http://schemas.microsoft.com/office/drawing/2018/hyperlinkcolor" val="tx"/>
                    </a:ext>
                  </a:extLst>
                </a:hlinkClick>
              </a:rPr>
              <a:t>91/20</a:t>
            </a:r>
            <a:r>
              <a:rPr lang="sl-SI" dirty="0">
                <a:solidFill>
                  <a:schemeClr val="bg1"/>
                </a:solidFill>
              </a:rPr>
              <a:t>, </a:t>
            </a:r>
            <a:r>
              <a:rPr lang="sl-SI" dirty="0">
                <a:solidFill>
                  <a:schemeClr val="bg1"/>
                </a:solidFill>
                <a:hlinkClick r:id="rId10" tooltip="Zakon o spremembah in dopolnitvah Kazenskega zakonika">
                  <a:extLst>
                    <a:ext uri="{A12FA001-AC4F-418D-AE19-62706E023703}">
                      <ahyp:hlinkClr xmlns:ahyp="http://schemas.microsoft.com/office/drawing/2018/hyperlinkcolor" val="tx"/>
                    </a:ext>
                  </a:extLst>
                </a:hlinkClick>
              </a:rPr>
              <a:t>95/21</a:t>
            </a:r>
            <a:r>
              <a:rPr lang="sl-SI" dirty="0">
                <a:solidFill>
                  <a:schemeClr val="bg1"/>
                </a:solidFill>
              </a:rPr>
              <a:t> in </a:t>
            </a:r>
            <a:r>
              <a:rPr lang="sl-SI" dirty="0">
                <a:solidFill>
                  <a:schemeClr val="bg1"/>
                </a:solidFill>
                <a:hlinkClick r:id="rId11" tooltip="Zakon o spremembah in dopolnitvah Kazenskega zakonika ">
                  <a:extLst>
                    <a:ext uri="{A12FA001-AC4F-418D-AE19-62706E023703}">
                      <ahyp:hlinkClr xmlns:ahyp="http://schemas.microsoft.com/office/drawing/2018/hyperlinkcolor" val="tx"/>
                    </a:ext>
                  </a:extLst>
                </a:hlinkClick>
              </a:rPr>
              <a:t>186/21</a:t>
            </a:r>
            <a:endParaRPr lang="sl-SI" dirty="0">
              <a:solidFill>
                <a:schemeClr val="bg1"/>
              </a:solidFill>
            </a:endParaRPr>
          </a:p>
        </p:txBody>
      </p:sp>
    </p:spTree>
    <p:extLst>
      <p:ext uri="{BB962C8B-B14F-4D97-AF65-F5344CB8AC3E}">
        <p14:creationId xmlns:p14="http://schemas.microsoft.com/office/powerpoint/2010/main" val="117236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E0E3DE29-3AE5-949B-7907-8EA45878E029}"/>
              </a:ext>
            </a:extLst>
          </p:cNvPr>
          <p:cNvSpPr>
            <a:spLocks noGrp="1"/>
          </p:cNvSpPr>
          <p:nvPr>
            <p:ph idx="1"/>
          </p:nvPr>
        </p:nvSpPr>
        <p:spPr>
          <a:xfrm>
            <a:off x="767408" y="620688"/>
            <a:ext cx="10515600" cy="4351338"/>
          </a:xfrm>
        </p:spPr>
        <p:txBody>
          <a:bodyPr>
            <a:normAutofit fontScale="77500" lnSpcReduction="20000"/>
          </a:bodyPr>
          <a:lstStyle/>
          <a:p>
            <a:pPr marL="0" indent="0" algn="just">
              <a:buNone/>
            </a:pPr>
            <a:r>
              <a:rPr lang="sl-SI" sz="2800" b="1" dirty="0">
                <a:latin typeface="Arial" panose="020B0604020202020204" pitchFamily="34" charset="0"/>
                <a:cs typeface="Arial" panose="020B0604020202020204" pitchFamily="34" charset="0"/>
              </a:rPr>
              <a:t>Sporočanje podatkov o sumljivih transakcijah</a:t>
            </a:r>
          </a:p>
          <a:p>
            <a:pPr marL="0" indent="0" algn="just">
              <a:buNone/>
            </a:pPr>
            <a:r>
              <a:rPr lang="sl-SI" sz="2800" dirty="0">
                <a:solidFill>
                  <a:srgbClr val="0070C0"/>
                </a:solidFill>
                <a:latin typeface="Arial" panose="020B0604020202020204" pitchFamily="34" charset="0"/>
                <a:cs typeface="Arial" panose="020B0604020202020204" pitchFamily="34" charset="0"/>
              </a:rPr>
              <a:t>Zavezanec sporoči Uradu podatke ter dokumentacijo v zvezi z njimi vedno, kadar v zvezi s transakcijo, osebo, premoženjem ali sredstvi obstajajo razlogi za sum pranja denarja ali financiranja terorizma, in sicer še pred izvedbo transakcije, ter v sporočilu navesti rok, v katerem naj bi se ta opravila. Sporočilo o sumljivi transakciji mora biti Uradu posredovano po zaščiteni elektronski poti, izjemoma se lahko posreduje po telefonu, vendar mora biti Uradu posredovano tudi po zaščiteni elektronski poti najpozneje naslednji delovni dan. Obveznost poročanja velja tudi za nameravano transakcijo, ne glede na to, ali je bila pozneje opravljena ali ne. </a:t>
            </a:r>
            <a:r>
              <a:rPr lang="sl-SI" sz="2800" b="1" dirty="0">
                <a:solidFill>
                  <a:srgbClr val="0070C0"/>
                </a:solidFill>
                <a:latin typeface="Arial" panose="020B0604020202020204" pitchFamily="34" charset="0"/>
                <a:cs typeface="Arial" panose="020B0604020202020204" pitchFamily="34" charset="0"/>
              </a:rPr>
              <a:t>Sumljiva transakcija je vsaka nameravana ali izvršena transakcija, v zvezi s katero zavezanec ve ali ima razloge za sum, da premoženje ali sredstva izvirajo iz kaznivih dejanj, ki bi lahko predstavljala predhodno dejanje za pranje denarja ali so povezana s financiranjem terorizma ali po značilnostih ustrezajo indikatorjem za prepoznavanje sumljivih transakcij, ki napotujejo na razloge za sum pranja denarja ali financiranja terorizma</a:t>
            </a:r>
          </a:p>
          <a:p>
            <a:pPr marL="0" indent="0">
              <a:buNone/>
            </a:pPr>
            <a:endParaRPr lang="sl-SI" dirty="0"/>
          </a:p>
        </p:txBody>
      </p:sp>
    </p:spTree>
    <p:extLst>
      <p:ext uri="{BB962C8B-B14F-4D97-AF65-F5344CB8AC3E}">
        <p14:creationId xmlns:p14="http://schemas.microsoft.com/office/powerpoint/2010/main" val="2158555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983432" y="365125"/>
            <a:ext cx="10370368" cy="975643"/>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38200" y="1556792"/>
            <a:ext cx="10515600" cy="5112568"/>
          </a:xfrm>
        </p:spPr>
        <p:txBody>
          <a:bodyPr>
            <a:normAutofit fontScale="85000" lnSpcReduction="20000"/>
          </a:bodyPr>
          <a:lstStyle/>
          <a:p>
            <a:pPr marL="0" indent="0" algn="just">
              <a:buNone/>
            </a:pPr>
            <a:r>
              <a:rPr lang="sl-SI" sz="2100" dirty="0">
                <a:latin typeface="Arial" panose="020B0604020202020204" pitchFamily="34" charset="0"/>
                <a:cs typeface="Arial" panose="020B0604020202020204" pitchFamily="34" charset="0"/>
              </a:rPr>
              <a:t>Zavezanec je dolžan sumljivo transakcijo prijaviti Uradu, ki bo na podlagi te prijave lahko pričel z izvajanjem operativne analize in potrdil ali ovrgel sum glede pranja denarja ali financiranja terorizma. Ne sporočanje sumljive transakcije sodi na podlagi prvega odstavka 167. člena ZPPDFT-2 med najtežje kršitve, za kar je predvidena globa med 12.000 in 120.000 EUR za pravno osebo in med 800 do 4.000EUR za odgovorno fizično osebo.</a:t>
            </a:r>
          </a:p>
          <a:p>
            <a:pPr marL="0" indent="0" algn="just">
              <a:buNone/>
            </a:pPr>
            <a:endParaRPr lang="sl-SI" sz="1100" dirty="0">
              <a:latin typeface="Arial" panose="020B0604020202020204" pitchFamily="34" charset="0"/>
              <a:cs typeface="Arial" panose="020B0604020202020204" pitchFamily="34" charset="0"/>
            </a:endParaRPr>
          </a:p>
          <a:p>
            <a:pPr marL="0" indent="0" algn="just">
              <a:buNone/>
            </a:pPr>
            <a:r>
              <a:rPr lang="sl-SI" sz="2200" b="1" i="1" dirty="0">
                <a:solidFill>
                  <a:srgbClr val="00B050"/>
                </a:solidFill>
                <a:latin typeface="Arial" panose="020B0604020202020204" pitchFamily="34" charset="0"/>
                <a:cs typeface="Arial" panose="020B0604020202020204" pitchFamily="34" charset="0"/>
              </a:rPr>
              <a:t>Predložitev dokumentacije Uradu</a:t>
            </a:r>
          </a:p>
          <a:p>
            <a:pPr marL="0" indent="0" algn="just">
              <a:buNone/>
            </a:pPr>
            <a:r>
              <a:rPr lang="sl-SI" sz="2100" dirty="0">
                <a:latin typeface="Arial" panose="020B0604020202020204" pitchFamily="34" charset="0"/>
                <a:cs typeface="Arial" panose="020B0604020202020204" pitchFamily="34" charset="0"/>
              </a:rPr>
              <a:t>Če Urad presodi, da so v zvezi z neko transakcijo, osebo, premoženjem ali sredstvi podani razlogi za sum pranja denarja, povezanih predhodnih kaznivih dejanj ali financiranja terorizma, lahko od zavezanca zahteva, da mu predloži:</a:t>
            </a:r>
          </a:p>
          <a:p>
            <a:pPr marL="0" indent="0" algn="just">
              <a:buNone/>
            </a:pPr>
            <a:endParaRPr lang="sl-SI" sz="2100" dirty="0">
              <a:latin typeface="Arial" panose="020B0604020202020204" pitchFamily="34" charset="0"/>
              <a:cs typeface="Arial" panose="020B0604020202020204" pitchFamily="34" charset="0"/>
            </a:endParaRPr>
          </a:p>
          <a:p>
            <a:pPr marL="914400" lvl="1" indent="-457200" algn="just">
              <a:buFont typeface="+mj-lt"/>
              <a:buAutoNum type="arabicPeriod"/>
            </a:pPr>
            <a:r>
              <a:rPr lang="sl-SI" sz="1900" dirty="0">
                <a:latin typeface="Arial" panose="020B0604020202020204" pitchFamily="34" charset="0"/>
                <a:cs typeface="Arial" panose="020B0604020202020204" pitchFamily="34" charset="0"/>
              </a:rPr>
              <a:t>Podatke iz evidence o strankah in transakcijah, ki jo zavezanci vodijo na podlagi ZPPDFT-2.</a:t>
            </a:r>
          </a:p>
          <a:p>
            <a:pPr marL="914400" lvl="1" indent="-457200" algn="just">
              <a:buFont typeface="+mj-lt"/>
              <a:buAutoNum type="arabicPeriod"/>
            </a:pPr>
            <a:r>
              <a:rPr lang="sl-SI" sz="1900" dirty="0">
                <a:latin typeface="Arial" panose="020B0604020202020204" pitchFamily="34" charset="0"/>
                <a:cs typeface="Arial" panose="020B0604020202020204" pitchFamily="34" charset="0"/>
              </a:rPr>
              <a:t>Podatke o drugih poslovnih razmerjih, sklenjenih pri zavezancu.</a:t>
            </a:r>
          </a:p>
          <a:p>
            <a:pPr marL="914400" lvl="1" indent="-457200" algn="just">
              <a:buFont typeface="+mj-lt"/>
              <a:buAutoNum type="arabicPeriod"/>
            </a:pPr>
            <a:r>
              <a:rPr lang="sl-SI" sz="1900" dirty="0">
                <a:latin typeface="Arial" panose="020B0604020202020204" pitchFamily="34" charset="0"/>
                <a:cs typeface="Arial" panose="020B0604020202020204" pitchFamily="34" charset="0"/>
              </a:rPr>
              <a:t>Vse druge podatke in informacije, ki jih je zavezanec pridobil ali jih vodi na podlagi zakona ter so potrebni za odkrivanje in dokazovanje kaznivega dejanja pranja denarja ali financiranja terorizma. </a:t>
            </a:r>
          </a:p>
          <a:p>
            <a:pPr marL="0" indent="0" algn="just">
              <a:buNone/>
            </a:pPr>
            <a:endParaRPr lang="sl-SI" sz="2100" dirty="0">
              <a:latin typeface="Arial" panose="020B0604020202020204" pitchFamily="34" charset="0"/>
              <a:cs typeface="Arial" panose="020B0604020202020204" pitchFamily="34" charset="0"/>
            </a:endParaRPr>
          </a:p>
          <a:p>
            <a:pPr marL="0" indent="0" algn="just">
              <a:buNone/>
            </a:pPr>
            <a:r>
              <a:rPr lang="sl-SI" sz="2100" dirty="0">
                <a:latin typeface="Arial" panose="020B0604020202020204" pitchFamily="34" charset="0"/>
                <a:cs typeface="Arial" panose="020B0604020202020204" pitchFamily="34" charset="0"/>
              </a:rPr>
              <a:t>Zavezanec omenjene podatke predloži Uradu brez odlašanja, najpozneje pa v 15 dneh od prejema zahteve. Izjemoma lahko Urad v zahtevi določi krajši rok, če je to potrebno zaradi ugotavljanja okoliščin, pomembnih za izdajo odredbe o začasni ustavitvi transakcije, ali zaradi pošiljanja podatkov tujim organom in mednarodnim organizacijam ter v drugih nujnih primerih, kadar je treba preprečiti nastanek premoženjske škode.</a:t>
            </a:r>
            <a:endParaRPr lang="sl-SI" sz="21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88863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p:txBody>
          <a:bodyPr>
            <a:normAutofit/>
          </a:bodyPr>
          <a:lstStyle/>
          <a:p>
            <a:pPr marL="0" indent="0">
              <a:buNone/>
            </a:pPr>
            <a:r>
              <a:rPr lang="pl-PL" sz="2200" b="1" dirty="0">
                <a:latin typeface="Arial" panose="020B0604020202020204" pitchFamily="34" charset="0"/>
                <a:cs typeface="Arial" panose="020B0604020202020204" pitchFamily="34" charset="0"/>
              </a:rPr>
              <a:t>Skrb za redno strokovno usposabljanje zaposlenih</a:t>
            </a:r>
          </a:p>
          <a:p>
            <a:pPr marL="0" indent="0" algn="just">
              <a:buNone/>
            </a:pPr>
            <a:r>
              <a:rPr lang="sl-SI" sz="1700" dirty="0">
                <a:latin typeface="Arial" panose="020B0604020202020204" pitchFamily="34" charset="0"/>
                <a:cs typeface="Arial" panose="020B0604020202020204" pitchFamily="34" charset="0"/>
              </a:rPr>
              <a:t>Zavezanci morajo na podlagi ZPPDFT-2 skrbeti za redno strokovno usposabljanje vseh zaposlenih, ki opravljajo naloge preprečevanja in odkrivanja pranja denarja in financiranja terorizma. </a:t>
            </a:r>
          </a:p>
          <a:p>
            <a:pPr marL="0" indent="0" algn="just">
              <a:buNone/>
            </a:pPr>
            <a:endParaRPr lang="sl-SI" sz="1700" dirty="0">
              <a:latin typeface="Arial" panose="020B0604020202020204" pitchFamily="34" charset="0"/>
              <a:cs typeface="Arial" panose="020B0604020202020204" pitchFamily="34" charset="0"/>
            </a:endParaRPr>
          </a:p>
          <a:p>
            <a:pPr marL="0" indent="0" algn="just">
              <a:buNone/>
            </a:pPr>
            <a:r>
              <a:rPr lang="sl-SI" sz="1700" dirty="0">
                <a:latin typeface="Arial" panose="020B0604020202020204" pitchFamily="34" charset="0"/>
                <a:cs typeface="Arial" panose="020B0604020202020204" pitchFamily="34" charset="0"/>
              </a:rPr>
              <a:t>V zvezi s tem je potrebno pripraviti program letnega strokovnega usposabljanja, in sicer najpozneje do konca marca za tekoče leto. V programu se opredeli:</a:t>
            </a:r>
          </a:p>
          <a:p>
            <a:pPr marL="342900" indent="-342900" algn="just">
              <a:buFont typeface="+mj-lt"/>
              <a:buAutoNum type="arabicPeriod"/>
            </a:pPr>
            <a:r>
              <a:rPr lang="sl-SI" sz="1700" dirty="0">
                <a:latin typeface="Arial" panose="020B0604020202020204" pitchFamily="34" charset="0"/>
                <a:cs typeface="Arial" panose="020B0604020202020204" pitchFamily="34" charset="0"/>
              </a:rPr>
              <a:t>Vsebino in obseg posameznih izobraževalnih programov.</a:t>
            </a:r>
          </a:p>
          <a:p>
            <a:pPr marL="342900" indent="-342900" algn="just">
              <a:buFont typeface="+mj-lt"/>
              <a:buAutoNum type="arabicPeriod"/>
            </a:pPr>
            <a:r>
              <a:rPr lang="sl-SI" sz="1700" dirty="0">
                <a:latin typeface="Arial" panose="020B0604020202020204" pitchFamily="34" charset="0"/>
                <a:cs typeface="Arial" panose="020B0604020202020204" pitchFamily="34" charset="0"/>
              </a:rPr>
              <a:t>Cilje posameznega izobraževalnega programa,</a:t>
            </a:r>
          </a:p>
          <a:p>
            <a:pPr marL="342900" indent="-342900" algn="just">
              <a:buFont typeface="+mj-lt"/>
              <a:buAutoNum type="arabicPeriod"/>
            </a:pPr>
            <a:r>
              <a:rPr lang="sl-SI" sz="1700" dirty="0">
                <a:latin typeface="Arial" panose="020B0604020202020204" pitchFamily="34" charset="0"/>
                <a:cs typeface="Arial" panose="020B0604020202020204" pitchFamily="34" charset="0"/>
              </a:rPr>
              <a:t>Način izvedbe posameznega izobraževalnega programa (predavanje, delavnice, vaje, itd.). </a:t>
            </a:r>
          </a:p>
          <a:p>
            <a:pPr marL="342900" indent="-342900" algn="just">
              <a:buFont typeface="+mj-lt"/>
              <a:buAutoNum type="arabicPeriod"/>
            </a:pPr>
            <a:r>
              <a:rPr lang="sl-SI" sz="1700" dirty="0">
                <a:latin typeface="Arial" panose="020B0604020202020204" pitchFamily="34" charset="0"/>
                <a:cs typeface="Arial" panose="020B0604020202020204" pitchFamily="34" charset="0"/>
              </a:rPr>
              <a:t>Krog zaposlenih, ki jim bo posamezen izobraževalni program namenjen.</a:t>
            </a:r>
          </a:p>
          <a:p>
            <a:pPr marL="342900" indent="-342900" algn="just">
              <a:buFont typeface="+mj-lt"/>
              <a:buAutoNum type="arabicPeriod"/>
            </a:pPr>
            <a:r>
              <a:rPr lang="sl-SI" sz="1700" dirty="0">
                <a:latin typeface="Arial" panose="020B0604020202020204" pitchFamily="34" charset="0"/>
                <a:cs typeface="Arial" panose="020B0604020202020204" pitchFamily="34" charset="0"/>
              </a:rPr>
              <a:t>Trajanje posameznega izobraževalnega programa.</a:t>
            </a:r>
            <a:endParaRPr lang="sl-SI" sz="17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0702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759619"/>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38200" y="1253331"/>
            <a:ext cx="10515600" cy="5239544"/>
          </a:xfrm>
        </p:spPr>
        <p:txBody>
          <a:bodyPr>
            <a:normAutofit/>
          </a:bodyPr>
          <a:lstStyle/>
          <a:p>
            <a:pPr marL="0" indent="0">
              <a:buNone/>
            </a:pPr>
            <a:r>
              <a:rPr lang="sl-SI" sz="2200" b="1" dirty="0">
                <a:latin typeface="Arial" panose="020B0604020202020204" pitchFamily="34" charset="0"/>
                <a:cs typeface="Arial" panose="020B0604020202020204" pitchFamily="34" charset="0"/>
              </a:rPr>
              <a:t>Notranje kontrole in notranja revizija po ZPPDFT-2</a:t>
            </a:r>
          </a:p>
          <a:p>
            <a:pPr marL="0" indent="0" algn="just">
              <a:buNone/>
            </a:pPr>
            <a:r>
              <a:rPr lang="sl-SI" sz="1800" dirty="0">
                <a:solidFill>
                  <a:srgbClr val="0070C0"/>
                </a:solidFill>
                <a:latin typeface="Arial" panose="020B0604020202020204" pitchFamily="34" charset="0"/>
                <a:cs typeface="Arial" panose="020B0604020202020204" pitchFamily="34" charset="0"/>
              </a:rPr>
              <a:t>Zavezanec je v okviru notranje kontrole dolžan zagotoviti tudi kontrolo pravilnosti in učinkovitosti izvajanja predpisanih ukrepov odkrivanja in preprečevanja pranja denarja in financiranja terorizma pri zunanjih izvajalcih in zastopnikih, ki jim je zaupal izvajanje dela svojih nalog na podlagi ustrezne pogodbe.</a:t>
            </a:r>
          </a:p>
          <a:p>
            <a:pPr marL="0" indent="0" algn="just">
              <a:buNone/>
            </a:pPr>
            <a:endParaRPr lang="sl-SI" sz="1600" b="1" dirty="0">
              <a:solidFill>
                <a:srgbClr val="0070C0"/>
              </a:solidFill>
              <a:latin typeface="Arial" panose="020B0604020202020204" pitchFamily="34" charset="0"/>
              <a:cs typeface="Arial" panose="020B0604020202020204" pitchFamily="34" charset="0"/>
            </a:endParaRPr>
          </a:p>
          <a:p>
            <a:pPr marL="0" indent="0" algn="just">
              <a:buNone/>
            </a:pPr>
            <a:r>
              <a:rPr lang="sl-SI" sz="2200" b="1" dirty="0">
                <a:latin typeface="Arial" panose="020B0604020202020204" pitchFamily="34" charset="0"/>
                <a:cs typeface="Arial" panose="020B0604020202020204" pitchFamily="34" charset="0"/>
              </a:rPr>
              <a:t>Priprava seznama indikatorjev za prepoznavanje strank in transakcij, v zvezi s katerimi obstajajo razlogi za sum pranja denarja ali financiranja terorizma</a:t>
            </a:r>
          </a:p>
          <a:p>
            <a:pPr marL="0" indent="0" algn="just">
              <a:buNone/>
            </a:pPr>
            <a:r>
              <a:rPr lang="sl-SI" sz="1800" dirty="0">
                <a:solidFill>
                  <a:srgbClr val="0070C0"/>
                </a:solidFill>
                <a:latin typeface="Arial" panose="020B0604020202020204" pitchFamily="34" charset="0"/>
                <a:cs typeface="Arial" panose="020B0604020202020204" pitchFamily="34" charset="0"/>
              </a:rPr>
              <a:t>Na podlagi ZPPDFT-2 morajo zavezanci pripraviti seznam indikatorjev za prepoznavanje strank in transakcij, v zvezi s katerimi obstajajo razlogi za sum pranja denarja ali financiranja terorizma. Seznam se nahaja v prilogi teh Smernic </a:t>
            </a:r>
            <a:r>
              <a:rPr lang="sl-SI" sz="1800" u="sng" dirty="0">
                <a:solidFill>
                  <a:srgbClr val="0070C0"/>
                </a:solidFill>
                <a:latin typeface="Arial" panose="020B0604020202020204" pitchFamily="34" charset="0"/>
                <a:cs typeface="Arial" panose="020B0604020202020204" pitchFamily="34" charset="0"/>
              </a:rPr>
              <a:t>in ga zavezanci lahko prilagodijo svojemu načinu poslovanja </a:t>
            </a:r>
            <a:r>
              <a:rPr lang="sl-SI" sz="1800" dirty="0">
                <a:solidFill>
                  <a:srgbClr val="0070C0"/>
                </a:solidFill>
                <a:latin typeface="Arial" panose="020B0604020202020204" pitchFamily="34" charset="0"/>
                <a:cs typeface="Arial" panose="020B0604020202020204" pitchFamily="34" charset="0"/>
              </a:rPr>
              <a:t>oziroma podjetju. Pri sestavi seznama indikatorjev zavezanci upoštevajo zlasti zapletenost in obseg izvajanja transakcij, neobičajno sestavo, vrednost ali povezanost transakcij, ki nimajo jasno razvidnega ekonomskega ali pravno utemeljenega namena, oziroma niso v skladu, ali so v nesorazmerju z običajnim oziroma pričakovanim poslovanjem stranke, in druge okoliščine, ki so povezane s statusom ali drugimi lastnostmi stranke.</a:t>
            </a:r>
            <a:endParaRPr lang="sl-SI" sz="18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1404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8200" y="365125"/>
            <a:ext cx="10515600" cy="759619"/>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38200" y="1124744"/>
            <a:ext cx="10515600" cy="5544616"/>
          </a:xfrm>
        </p:spPr>
        <p:txBody>
          <a:bodyPr>
            <a:normAutofit lnSpcReduction="10000"/>
          </a:bodyPr>
          <a:lstStyle/>
          <a:p>
            <a:pPr marL="0" indent="0">
              <a:buNone/>
            </a:pPr>
            <a:r>
              <a:rPr lang="sl-SI" sz="2200" b="1" i="1" dirty="0">
                <a:solidFill>
                  <a:srgbClr val="00B050"/>
                </a:solidFill>
                <a:latin typeface="Arial" panose="020B0604020202020204" pitchFamily="34" charset="0"/>
                <a:cs typeface="Arial" panose="020B0604020202020204" pitchFamily="34" charset="0"/>
              </a:rPr>
              <a:t>Zagotovitev varstva in hrambe podatkov ter upravljanje z ZPPDFT-2 predpisanih evidenc</a:t>
            </a:r>
          </a:p>
          <a:p>
            <a:pPr marL="0" indent="0">
              <a:buNone/>
            </a:pPr>
            <a:r>
              <a:rPr lang="sl-SI" sz="2200" dirty="0">
                <a:latin typeface="Arial" panose="020B0604020202020204" pitchFamily="34" charset="0"/>
                <a:cs typeface="Arial" panose="020B0604020202020204" pitchFamily="34" charset="0"/>
              </a:rPr>
              <a:t>Zavezanec je dolžan podatke, ki jih je pridobil in upravljal na podlagi ZPPDFT-2 in Pravilnika o izvajanju notranje kontrole, varovati kot poslovno skrivnost oziroma kot tajne podatke v skladu z zakonom, ki ureja tajne podatke, če je podatek kot tak opredeljen s strani Urada. Dostop do podatkov, ki so opredeljeni kot poslovna skrivnost ali kot tajni, mora biti omejen. </a:t>
            </a:r>
          </a:p>
          <a:p>
            <a:pPr marL="0" indent="0">
              <a:buNone/>
            </a:pPr>
            <a:r>
              <a:rPr lang="sl-SI" sz="2200" dirty="0">
                <a:latin typeface="Arial" panose="020B0604020202020204" pitchFamily="34" charset="0"/>
                <a:cs typeface="Arial" panose="020B0604020202020204" pitchFamily="34" charset="0"/>
              </a:rPr>
              <a:t>Zavezanec v internem aktu natančno določi pogoje in način dostopa do teh podatkov, pri čemer upošteva naslednje usmeritve:</a:t>
            </a:r>
          </a:p>
          <a:p>
            <a:pPr marL="914400" lvl="1" indent="-457200" algn="just">
              <a:buFont typeface="+mj-lt"/>
              <a:buAutoNum type="arabicPeriod"/>
            </a:pPr>
            <a:r>
              <a:rPr lang="sl-SI" sz="1900" dirty="0">
                <a:solidFill>
                  <a:srgbClr val="0070C0"/>
                </a:solidFill>
                <a:latin typeface="Arial Narrow" panose="020B0606020202030204" pitchFamily="34" charset="0"/>
                <a:cs typeface="Arial" panose="020B0604020202020204" pitchFamily="34" charset="0"/>
              </a:rPr>
              <a:t>Podatke in dokumentacijo zavezanec hrani na način in v obliki, ki nepooblaščenim osebam onemogoča dostop in seznanitev z njihovo vsebino (v primernih tehnično ali fizično varovanih prostorih za hrambo, v zaklenjenih ognjevarnih omarah, itd.),</a:t>
            </a:r>
          </a:p>
          <a:p>
            <a:pPr marL="914400" lvl="1" indent="-457200" algn="just">
              <a:buFont typeface="+mj-lt"/>
              <a:buAutoNum type="arabicPeriod"/>
            </a:pPr>
            <a:r>
              <a:rPr lang="sl-SI" sz="1900" dirty="0">
                <a:solidFill>
                  <a:srgbClr val="0070C0"/>
                </a:solidFill>
                <a:latin typeface="Arial Narrow" panose="020B0606020202030204" pitchFamily="34" charset="0"/>
                <a:cs typeface="Arial" panose="020B0604020202020204" pitchFamily="34" charset="0"/>
              </a:rPr>
              <a:t>Pravico do vpogleda v podatke o strankah in transakcijah, v zvezi s katerimi obstajajo razlogi za sum pranja denarja ali financiranja terorizma oziroma do seznanitve z njihovo vsebino imajo le člani poslovodnega in nadzornega organa zavezanca, pooblaščenec za preprečevanje pranja denarja in financiranje terorizma ter njegovi namestniki, vodje poslovnih enot zavezanca in druge osebe, ki jih določi poslovodstvo zavezanca.</a:t>
            </a:r>
          </a:p>
          <a:p>
            <a:pPr marL="914400" lvl="1" indent="-457200" algn="just">
              <a:buFont typeface="+mj-lt"/>
              <a:buAutoNum type="arabicPeriod"/>
            </a:pPr>
            <a:r>
              <a:rPr lang="sl-SI" sz="1900" dirty="0">
                <a:solidFill>
                  <a:srgbClr val="0070C0"/>
                </a:solidFill>
                <a:latin typeface="Arial Narrow" panose="020B0606020202030204" pitchFamily="34" charset="0"/>
                <a:cs typeface="Arial" panose="020B0604020202020204" pitchFamily="34" charset="0"/>
              </a:rPr>
              <a:t>Dokumentacijo, v kateri se nahajajo navedeni podatki, je brez predhodne pisne odobritve odgovorne osebe prepovedano fotokopirati, prepisovati, predelovati, objavljati ali kakorkoli drugače reproducirati.</a:t>
            </a:r>
          </a:p>
        </p:txBody>
      </p:sp>
    </p:spTree>
    <p:extLst>
      <p:ext uri="{BB962C8B-B14F-4D97-AF65-F5344CB8AC3E}">
        <p14:creationId xmlns:p14="http://schemas.microsoft.com/office/powerpoint/2010/main" val="3786086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29C8AFA0-4F66-1B92-6FB4-FD37385177A0}"/>
              </a:ext>
            </a:extLst>
          </p:cNvPr>
          <p:cNvSpPr>
            <a:spLocks noGrp="1"/>
          </p:cNvSpPr>
          <p:nvPr>
            <p:ph idx="1"/>
          </p:nvPr>
        </p:nvSpPr>
        <p:spPr>
          <a:xfrm>
            <a:off x="838200" y="620688"/>
            <a:ext cx="10515600" cy="5472608"/>
          </a:xfrm>
        </p:spPr>
        <p:txBody>
          <a:bodyPr>
            <a:normAutofit/>
          </a:bodyPr>
          <a:lstStyle/>
          <a:p>
            <a:pPr marL="457200" lvl="1" indent="0" algn="just">
              <a:buNone/>
            </a:pPr>
            <a:r>
              <a:rPr lang="sl-SI" sz="1900" dirty="0">
                <a:solidFill>
                  <a:srgbClr val="0070C0"/>
                </a:solidFill>
                <a:latin typeface="Arial Narrow" panose="020B0606020202030204" pitchFamily="34" charset="0"/>
                <a:cs typeface="Arial" panose="020B0604020202020204" pitchFamily="34" charset="0"/>
              </a:rPr>
              <a:t>4.   Zavezanec poskrbi, da je v primeru kopiranja dokumentacije iz kopije jasno razvidno, iz katere dokumentacije ali dela dokumentacije izhaja kopija, na vidnem mestu pa mora biti posebej označeno, da gre za fotokopijo, število fotokopiranih izvodov, datum izdelave fotokopije ter podpis osebe, ki je fotokopijo pripravila.</a:t>
            </a:r>
          </a:p>
          <a:p>
            <a:pPr marL="457200" lvl="1" indent="0" algn="just">
              <a:buNone/>
            </a:pPr>
            <a:r>
              <a:rPr lang="sl-SI" sz="1900" dirty="0">
                <a:solidFill>
                  <a:srgbClr val="0070C0"/>
                </a:solidFill>
                <a:latin typeface="Arial Narrow" panose="020B0606020202030204" pitchFamily="34" charset="0"/>
                <a:cs typeface="Arial" panose="020B0604020202020204" pitchFamily="34" charset="0"/>
              </a:rPr>
              <a:t>5.  Delavci zavezanca so dolžni dosledno izvajati postopek prijave in odjave s svojim osebnim geslom na začetku oziroma po zaključku računalniškega obravnavanja podatkov, oziroma z uporabo gesla preprečiti dostop nepooblaščenim osebam do dokumentov.</a:t>
            </a:r>
          </a:p>
          <a:p>
            <a:pPr marL="457200" lvl="1" indent="0" algn="just">
              <a:buNone/>
            </a:pPr>
            <a:r>
              <a:rPr lang="sl-SI" sz="1900" dirty="0">
                <a:solidFill>
                  <a:srgbClr val="0070C0"/>
                </a:solidFill>
                <a:latin typeface="Arial Narrow" panose="020B0606020202030204" pitchFamily="34" charset="0"/>
                <a:cs typeface="Arial" panose="020B0604020202020204" pitchFamily="34" charset="0"/>
              </a:rPr>
              <a:t>6.    Vzpostavljena mora biti sledljivost dostopa do podatkov in dokumentacije oziroma njihove obdelave.</a:t>
            </a:r>
          </a:p>
          <a:p>
            <a:pPr marL="457200" lvl="1" indent="0" algn="just">
              <a:buNone/>
            </a:pPr>
            <a:r>
              <a:rPr lang="sl-SI" sz="1900" dirty="0">
                <a:solidFill>
                  <a:srgbClr val="0070C0"/>
                </a:solidFill>
                <a:latin typeface="Arial Narrow" panose="020B0606020202030204" pitchFamily="34" charset="0"/>
                <a:cs typeface="Arial" panose="020B0604020202020204" pitchFamily="34" charset="0"/>
              </a:rPr>
              <a:t>7.   Kakršno koli posredovanje podatkov je dovoljeno izključno v obliki, ki nepooblaščenim osebam onemogoča seznanitev s podatki, bodisi po lastni prenosni mreži s kurirjem ali v zapečateni kuverti priporočeno s povratnico, itd., oziroma v primeru posredovanja po </a:t>
            </a:r>
            <a:r>
              <a:rPr lang="sl-SI" sz="1900" dirty="0">
                <a:solidFill>
                  <a:srgbClr val="0070C0"/>
                </a:solidFill>
                <a:latin typeface="Arial Narrow" panose="020B0606020202030204" pitchFamily="34" charset="0"/>
              </a:rPr>
              <a:t>elektronski poti z uporabo sistema za varno elektronsko poslovanje (</a:t>
            </a:r>
            <a:r>
              <a:rPr lang="sl-SI" sz="1900" dirty="0" err="1">
                <a:solidFill>
                  <a:srgbClr val="0070C0"/>
                </a:solidFill>
                <a:latin typeface="Arial Narrow" panose="020B0606020202030204" pitchFamily="34" charset="0"/>
              </a:rPr>
              <a:t>kriptiranje</a:t>
            </a:r>
            <a:r>
              <a:rPr lang="sl-SI" sz="1900" dirty="0">
                <a:solidFill>
                  <a:srgbClr val="0070C0"/>
                </a:solidFill>
                <a:latin typeface="Arial Narrow" panose="020B0606020202030204" pitchFamily="34" charset="0"/>
              </a:rPr>
              <a:t> ali šifriranje sporočil, itd.),</a:t>
            </a:r>
          </a:p>
          <a:p>
            <a:pPr marL="457200" lvl="1" indent="0" algn="just">
              <a:buNone/>
            </a:pPr>
            <a:r>
              <a:rPr lang="sl-SI" sz="1900" dirty="0">
                <a:solidFill>
                  <a:srgbClr val="0070C0"/>
                </a:solidFill>
                <a:latin typeface="Arial Narrow" panose="020B0606020202030204" pitchFamily="34" charset="0"/>
              </a:rPr>
              <a:t>8.   Zaposleni pri zavezancu so dolžni dosledno upoštevati predpise, ki urejajo varstvo osebnih podatkov, ter predpise, ki urejajo tajne podatke.</a:t>
            </a:r>
          </a:p>
          <a:p>
            <a:pPr marL="0" indent="0" algn="just">
              <a:buNone/>
            </a:pPr>
            <a:endParaRPr lang="sl-SI" sz="1300" dirty="0">
              <a:solidFill>
                <a:srgbClr val="0070C0"/>
              </a:solidFill>
              <a:latin typeface="Arial Narrow" panose="020B0606020202030204" pitchFamily="34" charset="0"/>
              <a:cs typeface="Arial" panose="020B0604020202020204" pitchFamily="34" charset="0"/>
            </a:endParaRPr>
          </a:p>
          <a:p>
            <a:pPr marL="0" indent="0" algn="just">
              <a:buNone/>
            </a:pPr>
            <a:r>
              <a:rPr lang="sl-SI" sz="2200" dirty="0">
                <a:latin typeface="Arial" panose="020B0604020202020204" pitchFamily="34" charset="0"/>
                <a:cs typeface="Arial" panose="020B0604020202020204" pitchFamily="34" charset="0"/>
              </a:rPr>
              <a:t>Dokumentacijo in podatke, vezane na pregled stranke, morajo zavezanci v skladu s prvim odstavkom 129. člena ZPPDFT-2 </a:t>
            </a:r>
            <a:r>
              <a:rPr lang="sl-SI" sz="2200" b="1" dirty="0">
                <a:latin typeface="Arial" panose="020B0604020202020204" pitchFamily="34" charset="0"/>
                <a:cs typeface="Arial" panose="020B0604020202020204" pitchFamily="34" charset="0"/>
              </a:rPr>
              <a:t>hraniti 10 let </a:t>
            </a:r>
            <a:r>
              <a:rPr lang="sl-SI" sz="2200" dirty="0">
                <a:latin typeface="Arial" panose="020B0604020202020204" pitchFamily="34" charset="0"/>
                <a:cs typeface="Arial" panose="020B0604020202020204" pitchFamily="34" charset="0"/>
              </a:rPr>
              <a:t>po prenehanju poslovnega razmerja/Transakciji.</a:t>
            </a:r>
            <a:endParaRPr lang="sl-SI" sz="2200" dirty="0">
              <a:solidFill>
                <a:srgbClr val="0070C0"/>
              </a:solidFill>
              <a:latin typeface="Arial" panose="020B0604020202020204" pitchFamily="34" charset="0"/>
              <a:cs typeface="Arial" panose="020B0604020202020204" pitchFamily="34" charset="0"/>
            </a:endParaRPr>
          </a:p>
          <a:p>
            <a:pPr marL="0" indent="0">
              <a:buNone/>
            </a:pPr>
            <a:endParaRPr lang="sl-SI" dirty="0"/>
          </a:p>
        </p:txBody>
      </p:sp>
    </p:spTree>
    <p:extLst>
      <p:ext uri="{BB962C8B-B14F-4D97-AF65-F5344CB8AC3E}">
        <p14:creationId xmlns:p14="http://schemas.microsoft.com/office/powerpoint/2010/main" val="3377641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a:xfrm>
            <a:off x="839257" y="359681"/>
            <a:ext cx="10515600" cy="887338"/>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NALOGE IN OBVEZNOSTI ZAVEZANCEV PO ZPPDFT-2</a:t>
            </a:r>
            <a:endParaRPr lang="sl-SI" sz="2800" dirty="0">
              <a:solidFill>
                <a:srgbClr val="FF0000"/>
              </a:solidFill>
            </a:endParaRPr>
          </a:p>
        </p:txBody>
      </p:sp>
      <p:sp>
        <p:nvSpPr>
          <p:cNvPr id="3" name="Označba mesta vsebine 2"/>
          <p:cNvSpPr>
            <a:spLocks noGrp="1"/>
          </p:cNvSpPr>
          <p:nvPr>
            <p:ph idx="1"/>
          </p:nvPr>
        </p:nvSpPr>
        <p:spPr>
          <a:xfrm>
            <a:off x="868121" y="1393470"/>
            <a:ext cx="10515600" cy="5203882"/>
          </a:xfrm>
        </p:spPr>
        <p:txBody>
          <a:bodyPr>
            <a:normAutofit/>
          </a:bodyPr>
          <a:lstStyle/>
          <a:p>
            <a:pPr marL="0" indent="0">
              <a:buNone/>
            </a:pPr>
            <a:r>
              <a:rPr lang="sl-SI" sz="2200" b="1" dirty="0">
                <a:latin typeface="Arial" panose="020B0604020202020204" pitchFamily="34" charset="0"/>
                <a:cs typeface="Arial" panose="020B0604020202020204" pitchFamily="34" charset="0"/>
              </a:rPr>
              <a:t>Zavezanci morajo upravljati naslednje evidence podatkov </a:t>
            </a:r>
          </a:p>
          <a:p>
            <a:pPr marL="0" indent="0">
              <a:buNone/>
            </a:pPr>
            <a:r>
              <a:rPr lang="sl-SI" sz="1400" b="1" dirty="0">
                <a:solidFill>
                  <a:srgbClr val="0070C0"/>
                </a:solidFill>
                <a:latin typeface="Arial" panose="020B0604020202020204" pitchFamily="34" charset="0"/>
                <a:cs typeface="Arial" panose="020B0604020202020204" pitchFamily="34" charset="0"/>
              </a:rPr>
              <a:t>	</a:t>
            </a:r>
            <a:r>
              <a:rPr lang="sl-SI" sz="1800" b="1" dirty="0">
                <a:solidFill>
                  <a:srgbClr val="0070C0"/>
                </a:solidFill>
                <a:latin typeface="Arial" panose="020B0604020202020204" pitchFamily="34" charset="0"/>
                <a:cs typeface="Arial" panose="020B0604020202020204" pitchFamily="34" charset="0"/>
              </a:rPr>
              <a:t>1. </a:t>
            </a:r>
            <a:r>
              <a:rPr lang="sl-SI" sz="1800" dirty="0">
                <a:solidFill>
                  <a:srgbClr val="0070C0"/>
                </a:solidFill>
                <a:latin typeface="Arial" panose="020B0604020202020204" pitchFamily="34" charset="0"/>
                <a:cs typeface="Arial" panose="020B0604020202020204" pitchFamily="34" charset="0"/>
              </a:rPr>
              <a:t>Evidence podatkov o strankah, poslovnih razmerjih in transakcijah : vsebina evidenc je opredeljena v ZPPDFT-2.</a:t>
            </a:r>
          </a:p>
          <a:p>
            <a:pPr marL="1257300" lvl="2" indent="-342900">
              <a:buFont typeface="+mj-lt"/>
              <a:buAutoNum type="arabicPeriod"/>
            </a:pPr>
            <a:endParaRPr lang="sl-SI" sz="1800" dirty="0">
              <a:solidFill>
                <a:srgbClr val="0070C0"/>
              </a:solidFill>
              <a:latin typeface="Arial" panose="020B0604020202020204" pitchFamily="34" charset="0"/>
              <a:cs typeface="Arial" panose="020B0604020202020204" pitchFamily="34" charset="0"/>
            </a:endParaRPr>
          </a:p>
          <a:p>
            <a:pPr marL="914400" lvl="2" indent="0">
              <a:buNone/>
            </a:pPr>
            <a:r>
              <a:rPr lang="sl-SI" sz="1800" dirty="0">
                <a:solidFill>
                  <a:srgbClr val="0070C0"/>
                </a:solidFill>
                <a:latin typeface="Arial" panose="020B0604020202020204" pitchFamily="34" charset="0"/>
                <a:cs typeface="Arial" panose="020B0604020202020204" pitchFamily="34" charset="0"/>
              </a:rPr>
              <a:t>2. Evidence sporočenih podatkov Uradu (gotovinske transakcije) in ZPPDFT-2 (sumljive</a:t>
            </a:r>
          </a:p>
          <a:p>
            <a:pPr marL="914400" lvl="2" indent="0">
              <a:buNone/>
            </a:pPr>
            <a:r>
              <a:rPr lang="sl-SI" sz="1800" dirty="0">
                <a:solidFill>
                  <a:srgbClr val="0070C0"/>
                </a:solidFill>
                <a:latin typeface="Arial" panose="020B0604020202020204" pitchFamily="34" charset="0"/>
                <a:cs typeface="Arial" panose="020B0604020202020204" pitchFamily="34" charset="0"/>
              </a:rPr>
              <a:t>   transakcije): vsebina evidenc je opredeljena v 150. členu ZPPDFT-2.</a:t>
            </a:r>
          </a:p>
          <a:p>
            <a:pPr marL="0" indent="0">
              <a:buNone/>
            </a:pPr>
            <a:endParaRPr lang="sl-SI" sz="800" dirty="0">
              <a:latin typeface="Arial" panose="020B0604020202020204" pitchFamily="34" charset="0"/>
              <a:cs typeface="Arial" panose="020B0604020202020204" pitchFamily="34" charset="0"/>
            </a:endParaRPr>
          </a:p>
          <a:p>
            <a:pPr marL="0" indent="0">
              <a:buNone/>
            </a:pPr>
            <a:r>
              <a:rPr lang="sl-SI" sz="2200" b="1" dirty="0">
                <a:latin typeface="Arial" panose="020B0604020202020204" pitchFamily="34" charset="0"/>
                <a:cs typeface="Arial" panose="020B0604020202020204" pitchFamily="34" charset="0"/>
              </a:rPr>
              <a:t>Sistem obveščanja o kršitvah</a:t>
            </a:r>
          </a:p>
          <a:p>
            <a:pPr marL="0" indent="0" algn="just">
              <a:buNone/>
            </a:pPr>
            <a:r>
              <a:rPr lang="sl-SI" sz="1700" dirty="0">
                <a:latin typeface="Arial" panose="020B0604020202020204" pitchFamily="34" charset="0"/>
                <a:cs typeface="Arial" panose="020B0604020202020204" pitchFamily="34" charset="0"/>
              </a:rPr>
              <a:t>Zavezanec mora na podlagi ZPPDFT-2 vzpostaviti sistem obveščanja o kršitvah, ki zaposlenim in osebam v primerljivem položaju omogoča, da prek neodvisnih in anonimnih poročevalskih linij interno prijavijo kršitve določb ZPPDFT-2.</a:t>
            </a:r>
          </a:p>
          <a:p>
            <a:pPr marL="0" indent="0" algn="just">
              <a:buNone/>
            </a:pPr>
            <a:r>
              <a:rPr lang="sl-SI" sz="1700" dirty="0">
                <a:latin typeface="Arial" panose="020B0604020202020204" pitchFamily="34" charset="0"/>
                <a:cs typeface="Arial" panose="020B0604020202020204" pitchFamily="34" charset="0"/>
              </a:rPr>
              <a:t>Kadar je identiteta prijavitelja zavezancu razkrita, mora zavezanec zagotoviti, da se vsi podatki o osebah, ki so podale prijavo o kršitvah, obravnavajo kot zaupni v skladu z zakonom, ki ureja varstvo osebnih podatkov. Zavezanec teh podatkov ne sme razkriti brez soglasja prijavitelja, razen ko je razkritje identitete prijavitelja nujno za izvedbo predkazenskega ali kazenskega postopka.</a:t>
            </a:r>
            <a:endParaRPr lang="sl-SI" sz="17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74761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1800" b="1" dirty="0">
                <a:solidFill>
                  <a:srgbClr val="FF0000"/>
                </a:solidFill>
                <a:latin typeface="Arial" panose="020B0604020202020204" pitchFamily="34" charset="0"/>
                <a:cs typeface="Arial" panose="020B0604020202020204" pitchFamily="34" charset="0"/>
              </a:rPr>
              <a:t>Primer/</a:t>
            </a:r>
            <a:r>
              <a:rPr lang="sl-SI" sz="2800" b="1" dirty="0">
                <a:solidFill>
                  <a:srgbClr val="FF0000"/>
                </a:solidFill>
                <a:latin typeface="Arial" panose="020B0604020202020204" pitchFamily="34" charset="0"/>
                <a:cs typeface="Arial" panose="020B0604020202020204" pitchFamily="34" charset="0"/>
              </a:rPr>
              <a:t> INDIKATORJI, KI SE NANAŠAJO NA TRANSAKCIJO</a:t>
            </a:r>
            <a:br>
              <a:rPr lang="sl-SI" sz="2800" b="1" dirty="0">
                <a:solidFill>
                  <a:srgbClr val="FF0000"/>
                </a:solidFill>
                <a:latin typeface="Arial" panose="020B0604020202020204" pitchFamily="34" charset="0"/>
                <a:cs typeface="Arial" panose="020B0604020202020204" pitchFamily="34" charset="0"/>
              </a:rPr>
            </a:br>
            <a:r>
              <a:rPr lang="sl-SI" sz="2800" b="1" dirty="0">
                <a:solidFill>
                  <a:srgbClr val="0070C0"/>
                </a:solidFill>
                <a:latin typeface="Arial" panose="020B0604020202020204" pitchFamily="34" charset="0"/>
                <a:cs typeface="Arial" panose="020B0604020202020204" pitchFamily="34" charset="0"/>
              </a:rPr>
              <a:t>pranja denarja</a:t>
            </a:r>
            <a:endParaRPr lang="sl-SI" sz="2800" b="1" dirty="0">
              <a:solidFill>
                <a:srgbClr val="FF0000"/>
              </a:solidFill>
              <a:latin typeface="Arial" panose="020B0604020202020204" pitchFamily="34" charset="0"/>
              <a:cs typeface="Arial" panose="020B0604020202020204" pitchFamily="34" charset="0"/>
            </a:endParaRPr>
          </a:p>
        </p:txBody>
      </p:sp>
      <p:sp>
        <p:nvSpPr>
          <p:cNvPr id="3" name="Označba mesta vsebine 2"/>
          <p:cNvSpPr>
            <a:spLocks noGrp="1"/>
          </p:cNvSpPr>
          <p:nvPr>
            <p:ph idx="1"/>
          </p:nvPr>
        </p:nvSpPr>
        <p:spPr>
          <a:xfrm>
            <a:off x="838200" y="1690688"/>
            <a:ext cx="10515600" cy="4690640"/>
          </a:xfrm>
        </p:spPr>
        <p:txBody>
          <a:bodyPr>
            <a:normAutofit fontScale="92500" lnSpcReduction="20000"/>
          </a:bodyPr>
          <a:lstStyle/>
          <a:p>
            <a:r>
              <a:rPr lang="sl-SI" sz="1800" dirty="0">
                <a:latin typeface="Arial" panose="020B0604020202020204" pitchFamily="34" charset="0"/>
                <a:cs typeface="Arial" panose="020B0604020202020204" pitchFamily="34" charset="0"/>
              </a:rPr>
              <a:t>Transakcija je ekonomsko ali pravno nelogična.</a:t>
            </a:r>
          </a:p>
          <a:p>
            <a:r>
              <a:rPr lang="sl-SI" sz="1800" dirty="0">
                <a:latin typeface="Arial" panose="020B0604020202020204" pitchFamily="34" charset="0"/>
                <a:cs typeface="Arial" panose="020B0604020202020204" pitchFamily="34" charset="0"/>
              </a:rPr>
              <a:t>Nenavadna narava transakcije ali nenavadne okoliščine, ki transakcijo spremljajo.</a:t>
            </a:r>
          </a:p>
          <a:p>
            <a:r>
              <a:rPr lang="sl-SI" sz="1800" dirty="0">
                <a:latin typeface="Arial" panose="020B0604020202020204" pitchFamily="34" charset="0"/>
                <a:cs typeface="Arial" panose="020B0604020202020204" pitchFamily="34" charset="0"/>
              </a:rPr>
              <a:t>Transakcija ima značilnost gospodarskih ali drugih kaznivih dejanj.</a:t>
            </a:r>
          </a:p>
          <a:p>
            <a:r>
              <a:rPr lang="sl-SI" sz="1800" dirty="0">
                <a:latin typeface="Arial" panose="020B0604020202020204" pitchFamily="34" charset="0"/>
                <a:cs typeface="Arial" panose="020B0604020202020204" pitchFamily="34" charset="0"/>
              </a:rPr>
              <a:t>Ponudba nesorazmerno visoke provizije ali drugih nenavadnih pogojev za izvedbo transakcije, brez ustreznih pojasnil.</a:t>
            </a:r>
          </a:p>
          <a:p>
            <a:r>
              <a:rPr lang="sl-SI" sz="1800" dirty="0">
                <a:latin typeface="Arial" panose="020B0604020202020204" pitchFamily="34" charset="0"/>
                <a:cs typeface="Arial" panose="020B0604020202020204" pitchFamily="34" charset="0"/>
              </a:rPr>
              <a:t>Drobljenje zneskov, pri katerih se zahteva ugotavljanje istovetnosti stranke.</a:t>
            </a:r>
          </a:p>
          <a:p>
            <a:r>
              <a:rPr lang="sl-SI" sz="1800" dirty="0">
                <a:latin typeface="Arial" panose="020B0604020202020204" pitchFamily="34" charset="0"/>
                <a:cs typeface="Arial" panose="020B0604020202020204" pitchFamily="34" charset="0"/>
              </a:rPr>
              <a:t>Nenadno povečanje obsega poslovanja stranke brez utemeljenega razloga in v nesorazmerju z običajnim poslovanjem stranke.</a:t>
            </a:r>
          </a:p>
          <a:p>
            <a:r>
              <a:rPr lang="sl-SI" sz="1800" dirty="0">
                <a:latin typeface="Arial" panose="020B0604020202020204" pitchFamily="34" charset="0"/>
                <a:cs typeface="Arial" panose="020B0604020202020204" pitchFamily="34" charset="0"/>
              </a:rPr>
              <a:t>Kupnino za nakup vrednostnih papirjev, točk vzajemnega sklada ali drugih razlogov, nakazuje oseba, ki ni stranka, in stranka o tem ni predhodno obvestila zavezanca.</a:t>
            </a:r>
          </a:p>
          <a:p>
            <a:r>
              <a:rPr lang="sl-SI" sz="1800" dirty="0">
                <a:latin typeface="Arial" panose="020B0604020202020204" pitchFamily="34" charset="0"/>
                <a:cs typeface="Arial" panose="020B0604020202020204" pitchFamily="34" charset="0"/>
              </a:rPr>
              <a:t>Kupnina od prodanih vrednostnih papirjev ali točk vzajemnega sklada, ali kakršno koli drugo nakazilo, se opravi na račun osebe, ki ni stranka, in stranka zavezancu ni podala ustrezne obrazložitve za tako dejanje.</a:t>
            </a:r>
          </a:p>
          <a:p>
            <a:r>
              <a:rPr lang="sl-SI" sz="1800" dirty="0">
                <a:latin typeface="Arial" panose="020B0604020202020204" pitchFamily="34" charset="0"/>
                <a:cs typeface="Arial" panose="020B0604020202020204" pitchFamily="34" charset="0"/>
              </a:rPr>
              <a:t>Kupnino za nakup vrednostnih papirjev ali točk vzajemnega sklada stranka nakazuje iz svojega osebnega bančnega računa, ki ga ima odprtega v tujini, in za katerega zavezanec nima dokazila, da je stranka svoj denarni račun v tujini prijavila FURS. Podobno velja tudi za prodajo vrednostnih papirjev ali točk vzajemnega sklada, ko stranka želi nakazilo kupnine na svoj denarni račun v tujini, zavezanec pa nima dokazila, da je stranka svoj denarni račun v tujini prijavila FURS</a:t>
            </a:r>
            <a:endParaRPr lang="sl-SI" sz="17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62642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INDIKATORJI, KI SE NANAŠAJO NA OSEBO-STRANKO</a:t>
            </a:r>
            <a:br>
              <a:rPr lang="sl-SI" sz="2800" b="1" dirty="0">
                <a:solidFill>
                  <a:srgbClr val="FF0000"/>
                </a:solidFill>
                <a:latin typeface="Arial" panose="020B0604020202020204" pitchFamily="34" charset="0"/>
                <a:cs typeface="Arial" panose="020B0604020202020204" pitchFamily="34" charset="0"/>
              </a:rPr>
            </a:br>
            <a:r>
              <a:rPr lang="sl-SI" sz="2800" b="1" dirty="0">
                <a:solidFill>
                  <a:srgbClr val="0070C0"/>
                </a:solidFill>
                <a:latin typeface="Arial" panose="020B0604020202020204" pitchFamily="34" charset="0"/>
                <a:cs typeface="Arial" panose="020B0604020202020204" pitchFamily="34" charset="0"/>
              </a:rPr>
              <a:t>pranja denarja</a:t>
            </a:r>
            <a:endParaRPr lang="sl-SI" sz="2800" b="1" dirty="0">
              <a:solidFill>
                <a:srgbClr val="FF0000"/>
              </a:solidFill>
              <a:latin typeface="Arial" panose="020B0604020202020204" pitchFamily="34" charset="0"/>
              <a:cs typeface="Arial" panose="020B0604020202020204" pitchFamily="34" charset="0"/>
            </a:endParaRPr>
          </a:p>
        </p:txBody>
      </p:sp>
      <p:sp>
        <p:nvSpPr>
          <p:cNvPr id="3" name="Označba mesta vsebine 2"/>
          <p:cNvSpPr>
            <a:spLocks noGrp="1"/>
          </p:cNvSpPr>
          <p:nvPr>
            <p:ph idx="1"/>
          </p:nvPr>
        </p:nvSpPr>
        <p:spPr>
          <a:xfrm>
            <a:off x="838200" y="1690688"/>
            <a:ext cx="10515600" cy="4690640"/>
          </a:xfrm>
        </p:spPr>
        <p:txBody>
          <a:bodyPr>
            <a:normAutofit lnSpcReduction="10000"/>
          </a:bodyPr>
          <a:lstStyle/>
          <a:p>
            <a:r>
              <a:rPr lang="sl-SI" sz="1800" dirty="0">
                <a:latin typeface="Arial" panose="020B0604020202020204" pitchFamily="34" charset="0"/>
                <a:cs typeface="Arial" panose="020B0604020202020204" pitchFamily="34" charset="0"/>
              </a:rPr>
              <a:t>Stranka se ne želi identificirati z vsemi zahtevanimi podatki ali da napačne podatke.</a:t>
            </a:r>
          </a:p>
          <a:p>
            <a:r>
              <a:rPr lang="sl-SI" sz="1800" dirty="0">
                <a:latin typeface="Arial" panose="020B0604020202020204" pitchFamily="34" charset="0"/>
                <a:cs typeface="Arial" panose="020B0604020202020204" pitchFamily="34" charset="0"/>
              </a:rPr>
              <a:t>Stranka se nenavadno vede (očitna napetost, ipd.).</a:t>
            </a:r>
          </a:p>
          <a:p>
            <a:r>
              <a:rPr lang="sl-SI" sz="1800" dirty="0">
                <a:latin typeface="Arial" panose="020B0604020202020204" pitchFamily="34" charset="0"/>
                <a:cs typeface="Arial" panose="020B0604020202020204" pitchFamily="34" charset="0"/>
              </a:rPr>
              <a:t>Stranka se pri zavezancu pojavlja v spremstvu sumljivih oseb.</a:t>
            </a:r>
          </a:p>
          <a:p>
            <a:r>
              <a:rPr lang="sl-SI" sz="1800" dirty="0">
                <a:latin typeface="Arial" panose="020B0604020202020204" pitchFamily="34" charset="0"/>
                <a:cs typeface="Arial" panose="020B0604020202020204" pitchFamily="34" charset="0"/>
              </a:rPr>
              <a:t>Stranka je molčeča, ima neznatno vednost o vsebini posla in listin, ki jih podpisuje, odklanja pa tudi razgovor o tem, kar kaže na to, da ne gre za njen posel.</a:t>
            </a:r>
          </a:p>
          <a:p>
            <a:r>
              <a:rPr lang="sl-SI" sz="1800" dirty="0">
                <a:latin typeface="Arial" panose="020B0604020202020204" pitchFamily="34" charset="0"/>
                <a:cs typeface="Arial" panose="020B0604020202020204" pitchFamily="34" charset="0"/>
              </a:rPr>
              <a:t>Stranka nasprotuje srečanju in identifikaciji v živo oziroma odpove poslovno razmerje, ko izve za dolžnost identifikacije.</a:t>
            </a:r>
          </a:p>
          <a:p>
            <a:r>
              <a:rPr lang="sl-SI" sz="1800" dirty="0">
                <a:latin typeface="Arial" panose="020B0604020202020204" pitchFamily="34" charset="0"/>
                <a:cs typeface="Arial" panose="020B0604020202020204" pitchFamily="34" charset="0"/>
              </a:rPr>
              <a:t>Stranka prekine poslovno razmerje zaradi zahteve po dodatnih pojasnilih ali dokumentih, brez drugih utemeljenih razlogov.</a:t>
            </a:r>
          </a:p>
          <a:p>
            <a:r>
              <a:rPr lang="sl-SI" sz="1800" dirty="0">
                <a:latin typeface="Arial" panose="020B0604020202020204" pitchFamily="34" charset="0"/>
                <a:cs typeface="Arial" panose="020B0604020202020204" pitchFamily="34" charset="0"/>
              </a:rPr>
              <a:t>Strankina telefonska številka je izključena ali se ugotovi, da navedena številka ne obstaja, ko jo želimo poklicati.</a:t>
            </a:r>
          </a:p>
          <a:p>
            <a:r>
              <a:rPr lang="sl-SI" sz="1800" dirty="0">
                <a:latin typeface="Arial" panose="020B0604020202020204" pitchFamily="34" charset="0"/>
                <a:cs typeface="Arial" panose="020B0604020202020204" pitchFamily="34" charset="0"/>
              </a:rPr>
              <a:t>Stranka uporablja izmišljeno ime ali naslov. Pošta oziroma pisma, poslana stranki, se vračajo, zaradi napačnega ali neznanega naslova.</a:t>
            </a:r>
          </a:p>
          <a:p>
            <a:r>
              <a:rPr lang="sl-SI" sz="1800" dirty="0">
                <a:latin typeface="Arial" panose="020B0604020202020204" pitchFamily="34" charset="0"/>
                <a:cs typeface="Arial" panose="020B0604020202020204" pitchFamily="34" charset="0"/>
              </a:rPr>
              <a:t>Stranka je nadpovprečno seznanjena s predpisi in pristojnostmi organov na področju preprečevanja pranja denarja.</a:t>
            </a:r>
            <a:endParaRPr lang="sl-SI" sz="17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2287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INDIKATORJI, KI SE NANAŠAJO NA NAROČITELJA - OSEBO</a:t>
            </a:r>
            <a:br>
              <a:rPr lang="sl-SI" sz="2800" b="1" dirty="0">
                <a:solidFill>
                  <a:srgbClr val="FF0000"/>
                </a:solidFill>
                <a:latin typeface="Arial" panose="020B0604020202020204" pitchFamily="34" charset="0"/>
                <a:cs typeface="Arial" panose="020B0604020202020204" pitchFamily="34" charset="0"/>
              </a:rPr>
            </a:br>
            <a:r>
              <a:rPr lang="sl-SI" sz="2800" b="1" dirty="0">
                <a:solidFill>
                  <a:srgbClr val="0070C0"/>
                </a:solidFill>
                <a:latin typeface="Arial" panose="020B0604020202020204" pitchFamily="34" charset="0"/>
                <a:cs typeface="Arial" panose="020B0604020202020204" pitchFamily="34" charset="0"/>
              </a:rPr>
              <a:t>pranja denarja</a:t>
            </a:r>
            <a:endParaRPr lang="sl-SI" sz="2800" b="1" dirty="0">
              <a:solidFill>
                <a:srgbClr val="FF0000"/>
              </a:solidFill>
              <a:latin typeface="Arial" panose="020B0604020202020204" pitchFamily="34" charset="0"/>
              <a:cs typeface="Arial" panose="020B0604020202020204" pitchFamily="34" charset="0"/>
            </a:endParaRPr>
          </a:p>
        </p:txBody>
      </p:sp>
      <p:sp>
        <p:nvSpPr>
          <p:cNvPr id="3" name="Označba mesta vsebine 2"/>
          <p:cNvSpPr>
            <a:spLocks noGrp="1"/>
          </p:cNvSpPr>
          <p:nvPr>
            <p:ph idx="1"/>
          </p:nvPr>
        </p:nvSpPr>
        <p:spPr>
          <a:xfrm>
            <a:off x="838200" y="1690688"/>
            <a:ext cx="10515600" cy="4690640"/>
          </a:xfrm>
        </p:spPr>
        <p:txBody>
          <a:bodyPr>
            <a:normAutofit/>
          </a:bodyPr>
          <a:lstStyle/>
          <a:p>
            <a:pPr algn="just"/>
            <a:r>
              <a:rPr lang="sl-SI" sz="2200" dirty="0">
                <a:latin typeface="Arial" panose="020B0604020202020204" pitchFamily="34" charset="0"/>
                <a:cs typeface="Arial" panose="020B0604020202020204" pitchFamily="34" charset="0"/>
              </a:rPr>
              <a:t>Stranka se izkaže z že na videz lažnimi identifikacijskimi dokumenti ali so le-ti ponarejeni ali odklanja identifikacijo z originalnimi osebnimi dokumenti.</a:t>
            </a:r>
          </a:p>
          <a:p>
            <a:pPr algn="just"/>
            <a:r>
              <a:rPr lang="sl-SI" sz="2200" dirty="0">
                <a:latin typeface="Arial" panose="020B0604020202020204" pitchFamily="34" charset="0"/>
                <a:cs typeface="Arial" panose="020B0604020202020204" pitchFamily="34" charset="0"/>
              </a:rPr>
              <a:t>Strankini spremljajoči dokumenti so pomanjkljivi in iz njih niso razvidni običajni podatki. </a:t>
            </a:r>
          </a:p>
          <a:p>
            <a:pPr algn="just"/>
            <a:r>
              <a:rPr lang="sl-SI" sz="2200" dirty="0">
                <a:latin typeface="Arial" panose="020B0604020202020204" pitchFamily="34" charset="0"/>
                <a:cs typeface="Arial" panose="020B0604020202020204" pitchFamily="34" charset="0"/>
              </a:rPr>
              <a:t>Stranka je državljan države ali ima sedež, naslov ali račun v državi, ki je navedena na seznamu držav, pri katerih obstaja visoko ali povečano tveganje za pojava pranja denarja in financiranja terorizma. </a:t>
            </a:r>
          </a:p>
          <a:p>
            <a:pPr algn="just"/>
            <a:r>
              <a:rPr lang="sl-SI" sz="2200" dirty="0">
                <a:latin typeface="Arial" panose="020B0604020202020204" pitchFamily="34" charset="0"/>
                <a:cs typeface="Arial" panose="020B0604020202020204" pitchFamily="34" charset="0"/>
              </a:rPr>
              <a:t>Stranka išče nasvet za izvedbo posla, ki je lahko povezan s kaznivim dejanjem.</a:t>
            </a:r>
          </a:p>
          <a:p>
            <a:pPr algn="just"/>
            <a:r>
              <a:rPr lang="sl-SI" sz="2200" dirty="0">
                <a:latin typeface="Arial" panose="020B0604020202020204" pitchFamily="34" charset="0"/>
                <a:cs typeface="Arial" panose="020B0604020202020204" pitchFamily="34" charset="0"/>
              </a:rPr>
              <a:t>Stranko zastopajo pooblaščenci, kar ni običajno za določeno vrsto poslov, o stranki, ki jo zastopajo, pa nimajo zadostne vednosti. </a:t>
            </a:r>
          </a:p>
          <a:p>
            <a:pPr algn="just"/>
            <a:r>
              <a:rPr lang="sl-SI" sz="2200" dirty="0">
                <a:latin typeface="Arial" panose="020B0604020202020204" pitchFamily="34" charset="0"/>
                <a:cs typeface="Arial" panose="020B0604020202020204" pitchFamily="34" charset="0"/>
              </a:rPr>
              <a:t>Stranka je v zadnjem obdobju obiskala več zavezancev (tudi oddaljenih) ter pri njih sklepala istovrstne ali različne posle, kar vse bi lahko uredila pri bližnjem zavezancu.</a:t>
            </a:r>
          </a:p>
        </p:txBody>
      </p:sp>
    </p:spTree>
    <p:extLst>
      <p:ext uri="{BB962C8B-B14F-4D97-AF65-F5344CB8AC3E}">
        <p14:creationId xmlns:p14="http://schemas.microsoft.com/office/powerpoint/2010/main" val="2401359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0"/>
            <a:ext cx="12289536" cy="7260198"/>
          </a:xfrm>
          <a:prstGeom prst="rect">
            <a:avLst/>
          </a:prstGeom>
        </p:spPr>
      </p:pic>
      <p:sp>
        <p:nvSpPr>
          <p:cNvPr id="2" name="Naslov 1"/>
          <p:cNvSpPr>
            <a:spLocks noGrp="1"/>
          </p:cNvSpPr>
          <p:nvPr>
            <p:ph type="title"/>
          </p:nvPr>
        </p:nvSpPr>
        <p:spPr>
          <a:xfrm>
            <a:off x="1055440" y="-60960"/>
            <a:ext cx="10297144" cy="1257711"/>
          </a:xfrm>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		Kdaj je denar „opran“?</a:t>
            </a:r>
          </a:p>
        </p:txBody>
      </p:sp>
      <p:sp>
        <p:nvSpPr>
          <p:cNvPr id="3" name="Označba mesta vsebine 2"/>
          <p:cNvSpPr>
            <a:spLocks noGrp="1"/>
          </p:cNvSpPr>
          <p:nvPr>
            <p:ph idx="1"/>
          </p:nvPr>
        </p:nvSpPr>
        <p:spPr>
          <a:xfrm>
            <a:off x="911423" y="1924051"/>
            <a:ext cx="10009113" cy="5397107"/>
          </a:xfrm>
        </p:spPr>
        <p:txBody>
          <a:bodyPr>
            <a:normAutofit lnSpcReduction="10000"/>
          </a:bodyPr>
          <a:lstStyle/>
          <a:p>
            <a:pPr marL="0" indent="0">
              <a:buNone/>
            </a:pPr>
            <a:r>
              <a:rPr lang="sl-SI" sz="2400" dirty="0">
                <a:latin typeface="Arial" panose="020B0604020202020204" pitchFamily="34" charset="0"/>
                <a:cs typeface="Arial" panose="020B0604020202020204" pitchFamily="34" charset="0"/>
              </a:rPr>
              <a:t>Denar je «opran«, ko njegov pravi izvor ni razviden in ima vse lastnosti legitimno pridobljenega premoženja. </a:t>
            </a:r>
            <a:r>
              <a:rPr lang="sl-SI" sz="2400" dirty="0">
                <a:solidFill>
                  <a:schemeClr val="accent6">
                    <a:lumMod val="75000"/>
                  </a:schemeClr>
                </a:solidFill>
                <a:latin typeface="Arial" panose="020B0604020202020204" pitchFamily="34" charset="0"/>
                <a:cs typeface="Arial" panose="020B0604020202020204" pitchFamily="34" charset="0"/>
              </a:rPr>
              <a:t>Končni cilj pranja denarja je postopna vključitev „opranega“ denarja ali premoženja v običajne poslovne tokove, ki so sestavni del zakonite poslovne dejavnosti, oziroma v ponovno investiranje v kriminalno dejavnost.</a:t>
            </a:r>
          </a:p>
          <a:p>
            <a:pPr marL="0" indent="0">
              <a:buNone/>
            </a:pPr>
            <a:endParaRPr lang="sl-SI" sz="2400" dirty="0"/>
          </a:p>
          <a:p>
            <a:pPr>
              <a:buFont typeface="Wingdings" panose="05000000000000000000" pitchFamily="2" charset="2"/>
              <a:buChar char="Ø"/>
            </a:pPr>
            <a:r>
              <a:rPr lang="sl-SI" sz="2400" dirty="0">
                <a:solidFill>
                  <a:srgbClr val="00B0F0"/>
                </a:solidFill>
                <a:latin typeface="Arial" panose="020B0604020202020204" pitchFamily="34" charset="0"/>
                <a:cs typeface="Arial" panose="020B0604020202020204" pitchFamily="34" charset="0"/>
              </a:rPr>
              <a:t> </a:t>
            </a:r>
            <a:r>
              <a:rPr lang="sl-SI" sz="2000" dirty="0">
                <a:solidFill>
                  <a:srgbClr val="00B0F0"/>
                </a:solidFill>
                <a:latin typeface="Arial" panose="020B0604020202020204" pitchFamily="34" charset="0"/>
                <a:cs typeface="Arial" panose="020B0604020202020204" pitchFamily="34" charset="0"/>
              </a:rPr>
              <a:t>plasiranje sredstev </a:t>
            </a:r>
            <a:r>
              <a:rPr lang="sl-SI" sz="2000" dirty="0">
                <a:solidFill>
                  <a:schemeClr val="accent6">
                    <a:lumMod val="75000"/>
                  </a:schemeClr>
                </a:solidFill>
                <a:latin typeface="Arial" panose="020B0604020202020204" pitchFamily="34" charset="0"/>
                <a:cs typeface="Arial" panose="020B0604020202020204" pitchFamily="34" charset="0"/>
              </a:rPr>
              <a:t>(banke, menjalnice, dajalci kreditov, igralnice, pošte), denar se iz ilegalne operacije spreminja v negotovinske finančne dobrine in nepremičnine ter vstopa v finančni trg</a:t>
            </a:r>
          </a:p>
          <a:p>
            <a:pPr marL="0" indent="0">
              <a:buNone/>
            </a:pPr>
            <a:endParaRPr lang="sl-SI" sz="2000" dirty="0">
              <a:solidFill>
                <a:srgbClr val="00B0F0"/>
              </a:solidFill>
              <a:latin typeface="Arial" panose="020B0604020202020204" pitchFamily="34" charset="0"/>
              <a:cs typeface="Arial" panose="020B0604020202020204" pitchFamily="34" charset="0"/>
            </a:endParaRPr>
          </a:p>
          <a:p>
            <a:pPr algn="just">
              <a:buFont typeface="Wingdings" panose="05000000000000000000" pitchFamily="2" charset="2"/>
              <a:buChar char="Ø"/>
            </a:pPr>
            <a:r>
              <a:rPr lang="sl-SI" sz="2000" dirty="0">
                <a:solidFill>
                  <a:srgbClr val="00B0F0"/>
                </a:solidFill>
                <a:latin typeface="Arial" panose="020B0604020202020204" pitchFamily="34" charset="0"/>
                <a:cs typeface="Arial" panose="020B0604020202020204" pitchFamily="34" charset="0"/>
              </a:rPr>
              <a:t> prikrivanje izvora denarja </a:t>
            </a:r>
            <a:r>
              <a:rPr lang="sl-SI" sz="2000" dirty="0">
                <a:solidFill>
                  <a:schemeClr val="accent6">
                    <a:lumMod val="75000"/>
                  </a:schemeClr>
                </a:solidFill>
                <a:latin typeface="Arial" panose="020B0604020202020204" pitchFamily="34" charset="0"/>
                <a:cs typeface="Arial" panose="020B0604020202020204" pitchFamily="34" charset="0"/>
              </a:rPr>
              <a:t>(finančne operacije različnih institucij, uporaba navideznih podjetij, fiktivna nakazila, pogodbe, drobljenje zneskov, navidezno zadolževanje, preprodaja nepremičnin),</a:t>
            </a:r>
          </a:p>
          <a:p>
            <a:pPr marL="0" indent="0">
              <a:buNone/>
            </a:pPr>
            <a:endParaRPr lang="sl-SI" sz="2000" dirty="0">
              <a:solidFill>
                <a:srgbClr val="00B0F0"/>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sl-SI" sz="2000" dirty="0">
                <a:solidFill>
                  <a:srgbClr val="00B0F0"/>
                </a:solidFill>
                <a:latin typeface="Arial" panose="020B0604020202020204" pitchFamily="34" charset="0"/>
                <a:cs typeface="Arial" panose="020B0604020202020204" pitchFamily="34" charset="0"/>
              </a:rPr>
              <a:t> integracija </a:t>
            </a:r>
            <a:r>
              <a:rPr lang="sl-SI" sz="2000" dirty="0">
                <a:solidFill>
                  <a:schemeClr val="accent6">
                    <a:lumMod val="75000"/>
                  </a:schemeClr>
                </a:solidFill>
                <a:latin typeface="Arial" panose="020B0604020202020204" pitchFamily="34" charset="0"/>
                <a:cs typeface="Arial" panose="020B0604020202020204" pitchFamily="34" charset="0"/>
              </a:rPr>
              <a:t>(vključitev denarja v gospodarstvo ali ponovno investiranje v kriminalno dejavnost).</a:t>
            </a:r>
          </a:p>
          <a:p>
            <a:pPr>
              <a:buFont typeface="Wingdings" panose="05000000000000000000" pitchFamily="2" charset="2"/>
              <a:buChar char="Ø"/>
            </a:pPr>
            <a:endParaRPr lang="sl-SI" sz="2000" dirty="0">
              <a:solidFill>
                <a:srgbClr val="00B050"/>
              </a:solidFill>
              <a:latin typeface="Arial" panose="020B0604020202020204" pitchFamily="34" charset="0"/>
              <a:cs typeface="Arial" panose="020B0604020202020204" pitchFamily="34" charset="0"/>
            </a:endParaRPr>
          </a:p>
          <a:p>
            <a:pPr marL="0" indent="0">
              <a:buNone/>
            </a:pPr>
            <a:endParaRPr lang="sl-SI" sz="2000" dirty="0">
              <a:solidFill>
                <a:srgbClr val="00B050"/>
              </a:solidFill>
              <a:latin typeface="Arial" panose="020B0604020202020204" pitchFamily="34" charset="0"/>
              <a:cs typeface="Arial" panose="020B0604020202020204" pitchFamily="34" charset="0"/>
            </a:endParaRPr>
          </a:p>
          <a:p>
            <a:pPr>
              <a:buFont typeface="Wingdings" panose="05000000000000000000" pitchFamily="2" charset="2"/>
              <a:buChar char="Ø"/>
            </a:pPr>
            <a:endParaRPr lang="sl-SI" sz="2000" dirty="0">
              <a:solidFill>
                <a:srgbClr val="00B050"/>
              </a:solidFill>
              <a:latin typeface="Arial" panose="020B0604020202020204" pitchFamily="34" charset="0"/>
              <a:cs typeface="Arial" panose="020B0604020202020204" pitchFamily="34" charset="0"/>
            </a:endParaRPr>
          </a:p>
        </p:txBody>
      </p:sp>
      <p:pic>
        <p:nvPicPr>
          <p:cNvPr id="1032" name="Picture 8" descr="Slikovni rezultati za postopek prikrivanja pranja denarj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423" y="116632"/>
            <a:ext cx="3279547" cy="1850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7690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B2B995B9-3D99-7A48-EEE2-C3481CCD2DB4}"/>
              </a:ext>
            </a:extLst>
          </p:cNvPr>
          <p:cNvSpPr>
            <a:spLocks noGrp="1"/>
          </p:cNvSpPr>
          <p:nvPr>
            <p:ph idx="1"/>
          </p:nvPr>
        </p:nvSpPr>
        <p:spPr>
          <a:xfrm>
            <a:off x="838200" y="620688"/>
            <a:ext cx="10515600" cy="4351338"/>
          </a:xfrm>
        </p:spPr>
        <p:txBody>
          <a:bodyPr>
            <a:normAutofit fontScale="85000" lnSpcReduction="20000"/>
          </a:bodyPr>
          <a:lstStyle/>
          <a:p>
            <a:pPr algn="just"/>
            <a:r>
              <a:rPr lang="sl-SI" sz="2800" dirty="0">
                <a:latin typeface="Arial" panose="020B0604020202020204" pitchFamily="34" charset="0"/>
                <a:cs typeface="Arial" panose="020B0604020202020204" pitchFamily="34" charset="0"/>
              </a:rPr>
              <a:t>Stranka noče pojasniti izvora sredstev, ki so ali bodo predmet poslovnega razmerja ali izvedbe transakcije.</a:t>
            </a:r>
          </a:p>
          <a:p>
            <a:pPr algn="just"/>
            <a:r>
              <a:rPr lang="sl-SI" sz="2800" dirty="0">
                <a:latin typeface="Arial" panose="020B0604020202020204" pitchFamily="34" charset="0"/>
                <a:cs typeface="Arial" panose="020B0604020202020204" pitchFamily="34" charset="0"/>
              </a:rPr>
              <a:t>Podatki o prejemnikih sredstev ali nalogodajalcih sredstev se ne ujemajo s strankinimi navedbami, pri tem pa tega ne pojasni ustrezno. </a:t>
            </a:r>
          </a:p>
          <a:p>
            <a:pPr algn="just"/>
            <a:r>
              <a:rPr lang="sl-SI" sz="2800" dirty="0">
                <a:latin typeface="Arial" panose="020B0604020202020204" pitchFamily="34" charset="0"/>
                <a:cs typeface="Arial" panose="020B0604020202020204" pitchFamily="34" charset="0"/>
              </a:rPr>
              <a:t>Stranka prejme ali namerava prejeti sredstva iz držav ali od subjektov z računom, sedežem ali naslovom v državi, ki je navedena na seznamu držav, pri katerih obstaja visoko ali povečano tveganje za pojava pranja denarja in financiranja terorizma. </a:t>
            </a:r>
          </a:p>
          <a:p>
            <a:pPr algn="just"/>
            <a:r>
              <a:rPr lang="sl-SI" sz="2800" dirty="0">
                <a:latin typeface="Arial" panose="020B0604020202020204" pitchFamily="34" charset="0"/>
                <a:cs typeface="Arial" panose="020B0604020202020204" pitchFamily="34" charset="0"/>
              </a:rPr>
              <a:t>Stranka sklepa poslovno razmerje ali izvaja transakcijo pod prisilo ali ob prisotnosti tretjih oseb, pri čemer daje vtis, da tega ne želi storiti. </a:t>
            </a:r>
          </a:p>
          <a:p>
            <a:pPr algn="just"/>
            <a:r>
              <a:rPr lang="sl-SI" sz="2800" dirty="0">
                <a:latin typeface="Arial" panose="020B0604020202020204" pitchFamily="34" charset="0"/>
                <a:cs typeface="Arial" panose="020B0604020202020204" pitchFamily="34" charset="0"/>
              </a:rPr>
              <a:t>Stranka sklepa poslovno razmerje ali izvaja transakcijo, ne da bi znala pojasniti, zakaj to dela. </a:t>
            </a:r>
          </a:p>
          <a:p>
            <a:pPr algn="just"/>
            <a:r>
              <a:rPr lang="sl-SI" sz="2800" dirty="0">
                <a:latin typeface="Arial" panose="020B0604020202020204" pitchFamily="34" charset="0"/>
                <a:cs typeface="Arial" panose="020B0604020202020204" pitchFamily="34" charset="0"/>
              </a:rPr>
              <a:t>Stranko, ki sklepa poslovno razmerje ali izvaja transakcijo, mediji povezujejo s kaznivimi dejanji in nezakonitimi aktivnostmi. </a:t>
            </a:r>
            <a:endParaRPr lang="sl-SI" sz="2800" b="1" dirty="0">
              <a:solidFill>
                <a:srgbClr val="0070C0"/>
              </a:solidFill>
              <a:latin typeface="Arial" panose="020B0604020202020204" pitchFamily="34" charset="0"/>
              <a:cs typeface="Arial" panose="020B0604020202020204" pitchFamily="34" charset="0"/>
            </a:endParaRPr>
          </a:p>
          <a:p>
            <a:pPr marL="0" indent="0">
              <a:buNone/>
            </a:pPr>
            <a:endParaRPr lang="sl-SI" dirty="0"/>
          </a:p>
        </p:txBody>
      </p:sp>
    </p:spTree>
    <p:extLst>
      <p:ext uri="{BB962C8B-B14F-4D97-AF65-F5344CB8AC3E}">
        <p14:creationId xmlns:p14="http://schemas.microsoft.com/office/powerpoint/2010/main" val="4113197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INDIKATORJI, KI SE NANAŠAJO NA NALOŽBO</a:t>
            </a:r>
            <a:br>
              <a:rPr lang="sl-SI" sz="2800" b="1" dirty="0">
                <a:solidFill>
                  <a:srgbClr val="FF0000"/>
                </a:solidFill>
                <a:latin typeface="Arial" panose="020B0604020202020204" pitchFamily="34" charset="0"/>
                <a:cs typeface="Arial" panose="020B0604020202020204" pitchFamily="34" charset="0"/>
              </a:rPr>
            </a:br>
            <a:r>
              <a:rPr lang="sl-SI" sz="2800" b="1" dirty="0">
                <a:solidFill>
                  <a:srgbClr val="0070C0"/>
                </a:solidFill>
                <a:latin typeface="Arial" panose="020B0604020202020204" pitchFamily="34" charset="0"/>
                <a:cs typeface="Arial" panose="020B0604020202020204" pitchFamily="34" charset="0"/>
              </a:rPr>
              <a:t>pranja denarja</a:t>
            </a:r>
            <a:br>
              <a:rPr lang="sl-SI" sz="2800" b="1" dirty="0">
                <a:solidFill>
                  <a:srgbClr val="FF0000"/>
                </a:solidFill>
                <a:latin typeface="Arial" panose="020B0604020202020204" pitchFamily="34" charset="0"/>
                <a:cs typeface="Arial" panose="020B0604020202020204" pitchFamily="34" charset="0"/>
              </a:rPr>
            </a:br>
            <a:endParaRPr lang="sl-SI" sz="2800" b="1" dirty="0">
              <a:solidFill>
                <a:srgbClr val="FF0000"/>
              </a:solidFill>
              <a:latin typeface="Arial" panose="020B0604020202020204" pitchFamily="34" charset="0"/>
              <a:cs typeface="Arial" panose="020B0604020202020204" pitchFamily="34" charset="0"/>
            </a:endParaRPr>
          </a:p>
        </p:txBody>
      </p:sp>
      <p:sp>
        <p:nvSpPr>
          <p:cNvPr id="3" name="Označba mesta vsebine 2"/>
          <p:cNvSpPr>
            <a:spLocks noGrp="1"/>
          </p:cNvSpPr>
          <p:nvPr>
            <p:ph idx="1"/>
          </p:nvPr>
        </p:nvSpPr>
        <p:spPr>
          <a:xfrm>
            <a:off x="838200" y="1690688"/>
            <a:ext cx="10515600" cy="4690640"/>
          </a:xfrm>
        </p:spPr>
        <p:txBody>
          <a:bodyPr>
            <a:normAutofit/>
          </a:bodyPr>
          <a:lstStyle/>
          <a:p>
            <a:pPr algn="just"/>
            <a:r>
              <a:rPr lang="sl-SI" sz="1800" dirty="0">
                <a:latin typeface="Arial" panose="020B0604020202020204" pitchFamily="34" charset="0"/>
                <a:cs typeface="Arial" panose="020B0604020202020204" pitchFamily="34" charset="0"/>
              </a:rPr>
              <a:t>Nakupi vrednostnih papirjev ali finančnih instrumentov v količinah in zneskih, ki se ne ujemajo s finančnim stanjem stranke, brez ustreznih pojasnil stranke. </a:t>
            </a:r>
          </a:p>
          <a:p>
            <a:pPr algn="just"/>
            <a:r>
              <a:rPr lang="sl-SI" sz="1800" dirty="0">
                <a:latin typeface="Arial" panose="020B0604020202020204" pitchFamily="34" charset="0"/>
                <a:cs typeface="Arial" panose="020B0604020202020204" pitchFamily="34" charset="0"/>
              </a:rPr>
              <a:t>Nakupi ali prodaje vrednostnih papirjev ali finančnih instrumentov po neobičajno visoki ali nizki ceni, brez ustreznih pojasnil stranke.</a:t>
            </a:r>
          </a:p>
          <a:p>
            <a:pPr algn="just"/>
            <a:r>
              <a:rPr lang="sl-SI" sz="1800" dirty="0">
                <a:latin typeface="Arial" panose="020B0604020202020204" pitchFamily="34" charset="0"/>
                <a:cs typeface="Arial" panose="020B0604020202020204" pitchFamily="34" charset="0"/>
              </a:rPr>
              <a:t>Zahteve po izdajanju neobičajnih potrdil oziroma potrdil, ki jih zavezanec ne izdaja.</a:t>
            </a:r>
          </a:p>
          <a:p>
            <a:pPr algn="just"/>
            <a:r>
              <a:rPr lang="sl-SI" sz="1800" dirty="0">
                <a:latin typeface="Arial" panose="020B0604020202020204" pitchFamily="34" charset="0"/>
                <a:cs typeface="Arial" panose="020B0604020202020204" pitchFamily="34" charset="0"/>
              </a:rPr>
              <a:t>Naročila za upravljanje premoženja in nakupe ali prodaje vrednostnih papirjev ali finančnih instrumentov večinoma izdaja pooblaščena oseba, brez ustreznih pojasnil stranke.</a:t>
            </a:r>
          </a:p>
          <a:p>
            <a:pPr algn="just"/>
            <a:r>
              <a:rPr lang="sl-SI" sz="1800" dirty="0">
                <a:latin typeface="Arial" panose="020B0604020202020204" pitchFamily="34" charset="0"/>
                <a:cs typeface="Arial" panose="020B0604020202020204" pitchFamily="34" charset="0"/>
              </a:rPr>
              <a:t>Stranka želi investirati v naložbe v državah, ki so navedene na seznamu držav, pri katerih obstaja visoko ali povečano tveganje za pojava pranja denarja in financiranja terorizma.</a:t>
            </a:r>
          </a:p>
          <a:p>
            <a:pPr algn="just"/>
            <a:r>
              <a:rPr lang="sl-SI" sz="1800" dirty="0">
                <a:latin typeface="Arial" panose="020B0604020202020204" pitchFamily="34" charset="0"/>
                <a:cs typeface="Arial" panose="020B0604020202020204" pitchFamily="34" charset="0"/>
              </a:rPr>
              <a:t>Stranka kupuje ali prodaja vrednostne papirje, ki se glasijo na prinosnika, ali vrednostne papirje, ki ne kotirajo na organiziranih trgih vrednostnih papirjev in pri katerih je težko določiti njihovo ceno, pri tem pa ne poda ustreznih pojasnil o izvoru sredstev, datumu in načinu pridobitve, ceni, ipd..</a:t>
            </a:r>
            <a:endParaRPr lang="sl-SI" sz="17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0327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fontScale="90000"/>
          </a:bodyPr>
          <a:lstStyle/>
          <a:p>
            <a:pPr algn="ctr"/>
            <a:r>
              <a:rPr lang="sl-SI" sz="2800" b="1" dirty="0">
                <a:solidFill>
                  <a:srgbClr val="FF0000"/>
                </a:solidFill>
                <a:latin typeface="Arial" panose="020B0604020202020204" pitchFamily="34" charset="0"/>
                <a:cs typeface="Arial" panose="020B0604020202020204" pitchFamily="34" charset="0"/>
              </a:rPr>
              <a:t>INDIKATORJI, KI SE NANAŠAJO NA ZAPOSLENE PRI ZAVEZANCU</a:t>
            </a:r>
            <a:br>
              <a:rPr lang="sl-SI" sz="2800" b="1" dirty="0">
                <a:solidFill>
                  <a:srgbClr val="FF0000"/>
                </a:solidFill>
                <a:latin typeface="Arial" panose="020B0604020202020204" pitchFamily="34" charset="0"/>
                <a:cs typeface="Arial" panose="020B0604020202020204" pitchFamily="34" charset="0"/>
              </a:rPr>
            </a:br>
            <a:r>
              <a:rPr lang="sl-SI" sz="2800" b="1" dirty="0">
                <a:solidFill>
                  <a:srgbClr val="0070C0"/>
                </a:solidFill>
                <a:latin typeface="Arial" panose="020B0604020202020204" pitchFamily="34" charset="0"/>
                <a:cs typeface="Arial" panose="020B0604020202020204" pitchFamily="34" charset="0"/>
              </a:rPr>
              <a:t>pranja denarja</a:t>
            </a:r>
            <a:br>
              <a:rPr lang="sl-SI" sz="2800" b="1" dirty="0">
                <a:solidFill>
                  <a:srgbClr val="FF0000"/>
                </a:solidFill>
                <a:latin typeface="Arial" panose="020B0604020202020204" pitchFamily="34" charset="0"/>
                <a:cs typeface="Arial" panose="020B0604020202020204" pitchFamily="34" charset="0"/>
              </a:rPr>
            </a:br>
            <a:endParaRPr lang="sl-SI" sz="2800" b="1" dirty="0">
              <a:solidFill>
                <a:srgbClr val="FF0000"/>
              </a:solidFill>
              <a:latin typeface="Arial" panose="020B0604020202020204" pitchFamily="34" charset="0"/>
              <a:cs typeface="Arial" panose="020B0604020202020204" pitchFamily="34" charset="0"/>
            </a:endParaRPr>
          </a:p>
        </p:txBody>
      </p:sp>
      <p:sp>
        <p:nvSpPr>
          <p:cNvPr id="3" name="Označba mesta vsebine 2"/>
          <p:cNvSpPr>
            <a:spLocks noGrp="1"/>
          </p:cNvSpPr>
          <p:nvPr>
            <p:ph idx="1"/>
          </p:nvPr>
        </p:nvSpPr>
        <p:spPr>
          <a:xfrm>
            <a:off x="838200" y="1690688"/>
            <a:ext cx="10515600" cy="4690640"/>
          </a:xfrm>
        </p:spPr>
        <p:txBody>
          <a:bodyPr>
            <a:normAutofit/>
          </a:bodyPr>
          <a:lstStyle/>
          <a:p>
            <a:pPr algn="just"/>
            <a:endParaRPr lang="sl-SI" sz="1800" dirty="0">
              <a:latin typeface="Arial" panose="020B0604020202020204" pitchFamily="34" charset="0"/>
              <a:cs typeface="Arial" panose="020B0604020202020204" pitchFamily="34" charset="0"/>
            </a:endParaRPr>
          </a:p>
          <a:p>
            <a:pPr algn="just"/>
            <a:r>
              <a:rPr lang="sl-SI" sz="2200" dirty="0">
                <a:latin typeface="Arial" panose="020B0604020202020204" pitchFamily="34" charset="0"/>
                <a:cs typeface="Arial" panose="020B0604020202020204" pitchFamily="34" charset="0"/>
              </a:rPr>
              <a:t>Zaposleni se ob izvrševanju posameznih naročil, povezanih z določeno stranko ali strankami, nenavadno ali sumljivo obnašajo.</a:t>
            </a:r>
          </a:p>
          <a:p>
            <a:pPr algn="just"/>
            <a:endParaRPr lang="sl-SI" sz="2200" dirty="0">
              <a:latin typeface="Arial" panose="020B0604020202020204" pitchFamily="34" charset="0"/>
              <a:cs typeface="Arial" panose="020B0604020202020204" pitchFamily="34" charset="0"/>
            </a:endParaRPr>
          </a:p>
          <a:p>
            <a:pPr algn="just"/>
            <a:r>
              <a:rPr lang="sl-SI" sz="2200" dirty="0">
                <a:latin typeface="Arial" panose="020B0604020202020204" pitchFamily="34" charset="0"/>
                <a:cs typeface="Arial" panose="020B0604020202020204" pitchFamily="34" charset="0"/>
              </a:rPr>
              <a:t>Zaposleni se v povezavi z določenimi transakcijami, posli ali strankami izogibajo poročanju oziroma namerno dajejo nepopolne podatke.</a:t>
            </a:r>
          </a:p>
          <a:p>
            <a:pPr algn="just"/>
            <a:endParaRPr lang="sl-SI" sz="2200" dirty="0">
              <a:latin typeface="Arial" panose="020B0604020202020204" pitchFamily="34" charset="0"/>
              <a:cs typeface="Arial" panose="020B0604020202020204" pitchFamily="34" charset="0"/>
            </a:endParaRPr>
          </a:p>
          <a:p>
            <a:pPr algn="just"/>
            <a:r>
              <a:rPr lang="sl-SI" sz="2200" dirty="0">
                <a:latin typeface="Arial" panose="020B0604020202020204" pitchFamily="34" charset="0"/>
                <a:cs typeface="Arial" panose="020B0604020202020204" pitchFamily="34" charset="0"/>
              </a:rPr>
              <a:t>Zaposleni vedoma kršijo interna navodila zavezanca</a:t>
            </a:r>
            <a:endParaRPr lang="sl-SI" sz="22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35618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INDIKATORJI, KI SE NANAŠAJO NA RAČUN</a:t>
            </a:r>
            <a:br>
              <a:rPr lang="sl-SI" sz="2800" b="1" dirty="0">
                <a:solidFill>
                  <a:srgbClr val="FF0000"/>
                </a:solidFill>
                <a:latin typeface="Arial" panose="020B0604020202020204" pitchFamily="34" charset="0"/>
                <a:cs typeface="Arial" panose="020B0604020202020204" pitchFamily="34" charset="0"/>
              </a:rPr>
            </a:br>
            <a:r>
              <a:rPr lang="sl-SI" sz="2800" b="1" dirty="0">
                <a:solidFill>
                  <a:srgbClr val="0070C0"/>
                </a:solidFill>
                <a:latin typeface="Arial" panose="020B0604020202020204" pitchFamily="34" charset="0"/>
                <a:cs typeface="Arial" panose="020B0604020202020204" pitchFamily="34" charset="0"/>
              </a:rPr>
              <a:t>financiranje terorizma</a:t>
            </a:r>
            <a:br>
              <a:rPr lang="sl-SI" sz="2800" b="1" dirty="0">
                <a:solidFill>
                  <a:srgbClr val="FF0000"/>
                </a:solidFill>
                <a:latin typeface="Arial" panose="020B0604020202020204" pitchFamily="34" charset="0"/>
                <a:cs typeface="Arial" panose="020B0604020202020204" pitchFamily="34" charset="0"/>
              </a:rPr>
            </a:br>
            <a:endParaRPr lang="sl-SI" sz="2800" b="1" dirty="0">
              <a:solidFill>
                <a:srgbClr val="FF0000"/>
              </a:solidFill>
              <a:latin typeface="Arial" panose="020B0604020202020204" pitchFamily="34" charset="0"/>
              <a:cs typeface="Arial" panose="020B0604020202020204" pitchFamily="34" charset="0"/>
            </a:endParaRPr>
          </a:p>
        </p:txBody>
      </p:sp>
      <p:sp>
        <p:nvSpPr>
          <p:cNvPr id="3" name="Označba mesta vsebine 2"/>
          <p:cNvSpPr>
            <a:spLocks noGrp="1"/>
          </p:cNvSpPr>
          <p:nvPr>
            <p:ph idx="1"/>
          </p:nvPr>
        </p:nvSpPr>
        <p:spPr>
          <a:xfrm>
            <a:off x="838200" y="1690688"/>
            <a:ext cx="10515600" cy="4690640"/>
          </a:xfrm>
        </p:spPr>
        <p:txBody>
          <a:bodyPr>
            <a:normAutofit/>
          </a:bodyPr>
          <a:lstStyle/>
          <a:p>
            <a:pPr algn="just"/>
            <a:endParaRPr lang="sl-SI" sz="1800" dirty="0"/>
          </a:p>
          <a:p>
            <a:pPr algn="just"/>
            <a:r>
              <a:rPr lang="sl-SI" sz="2200" dirty="0">
                <a:latin typeface="Arial" panose="020B0604020202020204" pitchFamily="34" charset="0"/>
                <a:cs typeface="Arial" panose="020B0604020202020204" pitchFamily="34" charset="0"/>
              </a:rPr>
              <a:t>Na računu je za poslovanje pooblaščenih več oseb, ki niso v očitnem sorodstvenem razmerju.</a:t>
            </a:r>
          </a:p>
          <a:p>
            <a:pPr algn="just"/>
            <a:r>
              <a:rPr lang="sl-SI" sz="2200" dirty="0">
                <a:latin typeface="Arial" panose="020B0604020202020204" pitchFamily="34" charset="0"/>
                <a:cs typeface="Arial" panose="020B0604020202020204" pitchFamily="34" charset="0"/>
              </a:rPr>
              <a:t>Račun odprt za pravno osebo, ki ima enak naslov kot druga pravna oseba, na katerih je za poslovanje pooblaščena ista fizična oseba.</a:t>
            </a:r>
          </a:p>
          <a:p>
            <a:pPr algn="just"/>
            <a:r>
              <a:rPr lang="sl-SI" sz="2200" dirty="0">
                <a:latin typeface="Arial" panose="020B0604020202020204" pitchFamily="34" charset="0"/>
                <a:cs typeface="Arial" panose="020B0604020202020204" pitchFamily="34" charset="0"/>
              </a:rPr>
              <a:t>Fizična oseba odpre več računov, na katere prejema majhna nakazila.</a:t>
            </a:r>
          </a:p>
          <a:p>
            <a:pPr algn="just"/>
            <a:r>
              <a:rPr lang="sl-SI" sz="2200" dirty="0">
                <a:latin typeface="Arial" panose="020B0604020202020204" pitchFamily="34" charset="0"/>
                <a:cs typeface="Arial" panose="020B0604020202020204" pitchFamily="34" charset="0"/>
              </a:rPr>
              <a:t>Račun odpira fizična ali pravna oseba, ki je vključena v aktivnosti zavezanca ali fundacije, ki podpira cilje in zahteve teroristične organizacije.</a:t>
            </a:r>
          </a:p>
          <a:p>
            <a:pPr algn="just"/>
            <a:r>
              <a:rPr lang="sl-SI" sz="2200" dirty="0">
                <a:latin typeface="Arial" panose="020B0604020202020204" pitchFamily="34" charset="0"/>
                <a:cs typeface="Arial" panose="020B0604020202020204" pitchFamily="34" charset="0"/>
              </a:rPr>
              <a:t>Račun odpira fizična ali pravna oseba, ki bi lahko bila povezana s teroristično organizacij.</a:t>
            </a:r>
          </a:p>
        </p:txBody>
      </p:sp>
    </p:spTree>
    <p:extLst>
      <p:ext uri="{BB962C8B-B14F-4D97-AF65-F5344CB8AC3E}">
        <p14:creationId xmlns:p14="http://schemas.microsoft.com/office/powerpoint/2010/main" val="23955860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fontScale="90000"/>
          </a:bodyPr>
          <a:lstStyle/>
          <a:p>
            <a:pPr algn="ctr"/>
            <a:r>
              <a:rPr lang="sl-SI" sz="2800" b="1" dirty="0">
                <a:solidFill>
                  <a:srgbClr val="FF0000"/>
                </a:solidFill>
                <a:latin typeface="Arial" panose="020B0604020202020204" pitchFamily="34" charset="0"/>
                <a:cs typeface="Arial" panose="020B0604020202020204" pitchFamily="34" charset="0"/>
              </a:rPr>
              <a:t>INDIKATORJI, KI SE NANAŠAJO NA SKLENITEV POSLOVNEGA RAZMERJA</a:t>
            </a:r>
            <a:br>
              <a:rPr lang="sl-SI" sz="2800" b="1" dirty="0">
                <a:solidFill>
                  <a:srgbClr val="FF0000"/>
                </a:solidFill>
                <a:latin typeface="Arial" panose="020B0604020202020204" pitchFamily="34" charset="0"/>
                <a:cs typeface="Arial" panose="020B0604020202020204" pitchFamily="34" charset="0"/>
              </a:rPr>
            </a:br>
            <a:r>
              <a:rPr lang="sl-SI" sz="2800" b="1" dirty="0">
                <a:solidFill>
                  <a:srgbClr val="0070C0"/>
                </a:solidFill>
                <a:latin typeface="Arial" panose="020B0604020202020204" pitchFamily="34" charset="0"/>
                <a:cs typeface="Arial" panose="020B0604020202020204" pitchFamily="34" charset="0"/>
              </a:rPr>
              <a:t>financiranje terorizma</a:t>
            </a:r>
            <a:br>
              <a:rPr lang="sl-SI" sz="2800" b="1" dirty="0">
                <a:solidFill>
                  <a:srgbClr val="FF0000"/>
                </a:solidFill>
                <a:latin typeface="Arial" panose="020B0604020202020204" pitchFamily="34" charset="0"/>
                <a:cs typeface="Arial" panose="020B0604020202020204" pitchFamily="34" charset="0"/>
              </a:rPr>
            </a:br>
            <a:endParaRPr lang="sl-SI" sz="2800" b="1" dirty="0">
              <a:solidFill>
                <a:srgbClr val="FF0000"/>
              </a:solidFill>
              <a:latin typeface="Arial" panose="020B0604020202020204" pitchFamily="34" charset="0"/>
              <a:cs typeface="Arial" panose="020B0604020202020204" pitchFamily="34" charset="0"/>
            </a:endParaRPr>
          </a:p>
        </p:txBody>
      </p:sp>
      <p:sp>
        <p:nvSpPr>
          <p:cNvPr id="3" name="Označba mesta vsebine 2"/>
          <p:cNvSpPr>
            <a:spLocks noGrp="1"/>
          </p:cNvSpPr>
          <p:nvPr>
            <p:ph idx="1"/>
          </p:nvPr>
        </p:nvSpPr>
        <p:spPr>
          <a:xfrm>
            <a:off x="838200" y="1690688"/>
            <a:ext cx="10515600" cy="4690640"/>
          </a:xfrm>
        </p:spPr>
        <p:txBody>
          <a:bodyPr>
            <a:normAutofit/>
          </a:bodyPr>
          <a:lstStyle/>
          <a:p>
            <a:pPr algn="just"/>
            <a:endParaRPr lang="sl-SI" sz="1800" dirty="0"/>
          </a:p>
          <a:p>
            <a:pPr algn="just"/>
            <a:r>
              <a:rPr lang="sl-SI" sz="2200" dirty="0">
                <a:latin typeface="Arial" panose="020B0604020202020204" pitchFamily="34" charset="0"/>
                <a:cs typeface="Arial" panose="020B0604020202020204" pitchFamily="34" charset="0"/>
              </a:rPr>
              <a:t>Poslovno razmerje se sklepa za pravno osebo, ki ima enak naslov kot druga pravna oseba, na katerih je za poslovanje pooblaščena ista fizična oseba.</a:t>
            </a:r>
          </a:p>
          <a:p>
            <a:pPr algn="just"/>
            <a:r>
              <a:rPr lang="sl-SI" sz="2200" dirty="0">
                <a:latin typeface="Arial" panose="020B0604020202020204" pitchFamily="34" charset="0"/>
                <a:cs typeface="Arial" panose="020B0604020202020204" pitchFamily="34" charset="0"/>
              </a:rPr>
              <a:t>Fizična oseba sklene več razmerij, na podlagi katerih sklene več manjših poslov.</a:t>
            </a:r>
          </a:p>
          <a:p>
            <a:pPr algn="just"/>
            <a:r>
              <a:rPr lang="sl-SI" sz="2200" dirty="0">
                <a:latin typeface="Arial" panose="020B0604020202020204" pitchFamily="34" charset="0"/>
                <a:cs typeface="Arial" panose="020B0604020202020204" pitchFamily="34" charset="0"/>
              </a:rPr>
              <a:t>Poslovno razmerje sklepa fizična ali pravna oseba, ki je vključena v aktivnosti zavezanca ali fundacije, ki podpira cilje in zahteve teroristične organizacije.</a:t>
            </a:r>
          </a:p>
          <a:p>
            <a:pPr algn="just"/>
            <a:r>
              <a:rPr lang="sl-SI" sz="2200" dirty="0">
                <a:latin typeface="Arial" panose="020B0604020202020204" pitchFamily="34" charset="0"/>
                <a:cs typeface="Arial" panose="020B0604020202020204" pitchFamily="34" charset="0"/>
              </a:rPr>
              <a:t>Razmerje sklepa fizična ali pravna oseba, ki bi lahko bila povezana s teroristično organizacijo.</a:t>
            </a:r>
          </a:p>
        </p:txBody>
      </p:sp>
    </p:spTree>
    <p:extLst>
      <p:ext uri="{BB962C8B-B14F-4D97-AF65-F5344CB8AC3E}">
        <p14:creationId xmlns:p14="http://schemas.microsoft.com/office/powerpoint/2010/main" val="24523214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INDIKATORJI, KI SE NANAŠAJO NA STRANKO</a:t>
            </a:r>
            <a:br>
              <a:rPr lang="sl-SI" sz="2800" b="1" dirty="0">
                <a:solidFill>
                  <a:srgbClr val="FF0000"/>
                </a:solidFill>
                <a:latin typeface="Arial" panose="020B0604020202020204" pitchFamily="34" charset="0"/>
                <a:cs typeface="Arial" panose="020B0604020202020204" pitchFamily="34" charset="0"/>
              </a:rPr>
            </a:br>
            <a:r>
              <a:rPr lang="sl-SI" sz="2800" b="1" dirty="0">
                <a:solidFill>
                  <a:srgbClr val="0070C0"/>
                </a:solidFill>
                <a:latin typeface="Arial" panose="020B0604020202020204" pitchFamily="34" charset="0"/>
                <a:cs typeface="Arial" panose="020B0604020202020204" pitchFamily="34" charset="0"/>
              </a:rPr>
              <a:t>financiranje terorizma</a:t>
            </a:r>
            <a:br>
              <a:rPr lang="sl-SI" sz="2800" b="1" dirty="0">
                <a:solidFill>
                  <a:srgbClr val="FF0000"/>
                </a:solidFill>
                <a:latin typeface="Arial" panose="020B0604020202020204" pitchFamily="34" charset="0"/>
                <a:cs typeface="Arial" panose="020B0604020202020204" pitchFamily="34" charset="0"/>
              </a:rPr>
            </a:br>
            <a:endParaRPr lang="sl-SI" sz="2800" b="1" dirty="0">
              <a:solidFill>
                <a:srgbClr val="FF0000"/>
              </a:solidFill>
              <a:latin typeface="Arial" panose="020B0604020202020204" pitchFamily="34" charset="0"/>
              <a:cs typeface="Arial" panose="020B0604020202020204" pitchFamily="34" charset="0"/>
            </a:endParaRPr>
          </a:p>
        </p:txBody>
      </p:sp>
      <p:sp>
        <p:nvSpPr>
          <p:cNvPr id="3" name="Označba mesta vsebine 2"/>
          <p:cNvSpPr>
            <a:spLocks noGrp="1"/>
          </p:cNvSpPr>
          <p:nvPr>
            <p:ph idx="1"/>
          </p:nvPr>
        </p:nvSpPr>
        <p:spPr>
          <a:xfrm>
            <a:off x="838200" y="1690688"/>
            <a:ext cx="10515600" cy="4690640"/>
          </a:xfrm>
        </p:spPr>
        <p:txBody>
          <a:bodyPr>
            <a:normAutofit lnSpcReduction="10000"/>
          </a:bodyPr>
          <a:lstStyle/>
          <a:p>
            <a:endParaRPr lang="sl-SI" sz="1800" dirty="0"/>
          </a:p>
          <a:p>
            <a:pPr algn="just"/>
            <a:r>
              <a:rPr lang="sl-SI" sz="2200" dirty="0">
                <a:latin typeface="Arial" panose="020B0604020202020204" pitchFamily="34" charset="0"/>
                <a:cs typeface="Arial" panose="020B0604020202020204" pitchFamily="34" charset="0"/>
              </a:rPr>
              <a:t>Stranka želi vstopiti v poslovno razmerje, ki ni skladno z njenimi cilji.</a:t>
            </a:r>
          </a:p>
          <a:p>
            <a:pPr algn="just"/>
            <a:r>
              <a:rPr lang="sl-SI" sz="2200" dirty="0">
                <a:latin typeface="Arial" panose="020B0604020202020204" pitchFamily="34" charset="0"/>
                <a:cs typeface="Arial" panose="020B0604020202020204" pitchFamily="34" charset="0"/>
              </a:rPr>
              <a:t>Ni logične povezave med izvršenimi posli in dejavnostjo stranke.</a:t>
            </a:r>
          </a:p>
          <a:p>
            <a:pPr algn="just"/>
            <a:r>
              <a:rPr lang="sl-SI" sz="2200" dirty="0">
                <a:latin typeface="Arial" panose="020B0604020202020204" pitchFamily="34" charset="0"/>
                <a:cs typeface="Arial" panose="020B0604020202020204" pitchFamily="34" charset="0"/>
              </a:rPr>
              <a:t>Izjave in podatki pri postopku identifikacije so nekonsistentni (napačno navajanje prebivališča državljanstva, priimka, datuma rojstva, naziva podjetja, sedeža podjetja, dejavnosti). </a:t>
            </a:r>
          </a:p>
          <a:p>
            <a:pPr algn="just"/>
            <a:r>
              <a:rPr lang="sl-SI" sz="2200" dirty="0">
                <a:latin typeface="Arial" panose="020B0604020202020204" pitchFamily="34" charset="0"/>
                <a:cs typeface="Arial" panose="020B0604020202020204" pitchFamily="34" charset="0"/>
              </a:rPr>
              <a:t>Veliko število pooblaščencev za sklepanje poslov v imenu pravne osebe ali neprofitne organizacije.</a:t>
            </a:r>
          </a:p>
          <a:p>
            <a:pPr algn="just"/>
            <a:r>
              <a:rPr lang="sl-SI" sz="2200" dirty="0">
                <a:latin typeface="Arial" panose="020B0604020202020204" pitchFamily="34" charset="0"/>
                <a:cs typeface="Arial" panose="020B0604020202020204" pitchFamily="34" charset="0"/>
              </a:rPr>
              <a:t>Stranka prihaja (ima stalno ali začasno bivališče) iz države ali regije, ki podpira terorizem ali financiranje terorizma.</a:t>
            </a:r>
          </a:p>
          <a:p>
            <a:pPr algn="just"/>
            <a:r>
              <a:rPr lang="sl-SI" sz="2200" dirty="0">
                <a:latin typeface="Arial" panose="020B0604020202020204" pitchFamily="34" charset="0"/>
                <a:cs typeface="Arial" panose="020B0604020202020204" pitchFamily="34" charset="0"/>
              </a:rPr>
              <a:t>Stranka se nahaja na seznamu Varnostnega sveta Združenih narodov ali na seznamu Evropske unije, zoper katero velja omejevalni ukrep prepovedi posedovanja in razpolaganja s finančnimi sredstvi.</a:t>
            </a:r>
          </a:p>
        </p:txBody>
      </p:sp>
    </p:spTree>
    <p:extLst>
      <p:ext uri="{BB962C8B-B14F-4D97-AF65-F5344CB8AC3E}">
        <p14:creationId xmlns:p14="http://schemas.microsoft.com/office/powerpoint/2010/main" val="38647293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704" y="0"/>
            <a:ext cx="12289536" cy="7260198"/>
          </a:xfrm>
          <a:prstGeom prst="rect">
            <a:avLst/>
          </a:prstGeom>
        </p:spPr>
      </p:pic>
      <p:sp>
        <p:nvSpPr>
          <p:cNvPr id="2" name="Naslov 1"/>
          <p:cNvSpPr>
            <a:spLocks noGrp="1"/>
          </p:cNvSpPr>
          <p:nvPr>
            <p:ph type="title"/>
          </p:nvPr>
        </p:nvSpPr>
        <p:spPr/>
        <p:txBody>
          <a:bodyPr>
            <a:normAutofit fontScale="90000"/>
          </a:bodyPr>
          <a:lstStyle/>
          <a:p>
            <a:pPr algn="ctr"/>
            <a:r>
              <a:rPr lang="sl-SI" sz="2800" b="1" dirty="0">
                <a:solidFill>
                  <a:srgbClr val="FF0000"/>
                </a:solidFill>
                <a:latin typeface="Arial" panose="020B0604020202020204" pitchFamily="34" charset="0"/>
                <a:cs typeface="Arial" panose="020B0604020202020204" pitchFamily="34" charset="0"/>
              </a:rPr>
              <a:t>INDIKATORJI, KI SE NANAŠAJO NA NEPROFITNE ORGANIZACIJE</a:t>
            </a:r>
            <a:br>
              <a:rPr lang="sl-SI" sz="2800" b="1" dirty="0">
                <a:solidFill>
                  <a:srgbClr val="FF0000"/>
                </a:solidFill>
                <a:latin typeface="Arial" panose="020B0604020202020204" pitchFamily="34" charset="0"/>
                <a:cs typeface="Arial" panose="020B0604020202020204" pitchFamily="34" charset="0"/>
              </a:rPr>
            </a:br>
            <a:r>
              <a:rPr lang="sl-SI" sz="2800" b="1" dirty="0">
                <a:solidFill>
                  <a:srgbClr val="0070C0"/>
                </a:solidFill>
                <a:latin typeface="Arial" panose="020B0604020202020204" pitchFamily="34" charset="0"/>
                <a:cs typeface="Arial" panose="020B0604020202020204" pitchFamily="34" charset="0"/>
              </a:rPr>
              <a:t>financiranje terorizma</a:t>
            </a:r>
            <a:br>
              <a:rPr lang="sl-SI" sz="2800" b="1" dirty="0">
                <a:solidFill>
                  <a:srgbClr val="FF0000"/>
                </a:solidFill>
                <a:latin typeface="Arial" panose="020B0604020202020204" pitchFamily="34" charset="0"/>
                <a:cs typeface="Arial" panose="020B0604020202020204" pitchFamily="34" charset="0"/>
              </a:rPr>
            </a:br>
            <a:endParaRPr lang="sl-SI" sz="2800" b="1" dirty="0">
              <a:solidFill>
                <a:srgbClr val="FF0000"/>
              </a:solidFill>
              <a:latin typeface="Arial" panose="020B0604020202020204" pitchFamily="34" charset="0"/>
              <a:cs typeface="Arial" panose="020B0604020202020204" pitchFamily="34" charset="0"/>
            </a:endParaRPr>
          </a:p>
        </p:txBody>
      </p:sp>
      <p:sp>
        <p:nvSpPr>
          <p:cNvPr id="3" name="Označba mesta vsebine 2"/>
          <p:cNvSpPr>
            <a:spLocks noGrp="1"/>
          </p:cNvSpPr>
          <p:nvPr>
            <p:ph idx="1"/>
          </p:nvPr>
        </p:nvSpPr>
        <p:spPr>
          <a:xfrm>
            <a:off x="838200" y="1690688"/>
            <a:ext cx="10515600" cy="4690640"/>
          </a:xfrm>
        </p:spPr>
        <p:txBody>
          <a:bodyPr>
            <a:normAutofit/>
          </a:bodyPr>
          <a:lstStyle/>
          <a:p>
            <a:pPr algn="just"/>
            <a:r>
              <a:rPr lang="sl-SI" sz="2200" dirty="0">
                <a:latin typeface="Arial" panose="020B0604020202020204" pitchFamily="34" charset="0"/>
                <a:cs typeface="Arial" panose="020B0604020202020204" pitchFamily="34" charset="0"/>
              </a:rPr>
              <a:t>Neprofitna organizacija ne oddaja letnih poročil pristojnim državnim organom ali nadzornemu organu.</a:t>
            </a:r>
          </a:p>
          <a:p>
            <a:pPr algn="just"/>
            <a:r>
              <a:rPr lang="sl-SI" sz="2200" dirty="0">
                <a:latin typeface="Arial" panose="020B0604020202020204" pitchFamily="34" charset="0"/>
                <a:cs typeface="Arial" panose="020B0604020202020204" pitchFamily="34" charset="0"/>
              </a:rPr>
              <a:t>Visoka in nejasna poraba sredstev za stroške, ki niso povezani z dejavnostjo neprofitne organizacije.</a:t>
            </a:r>
          </a:p>
          <a:p>
            <a:pPr algn="just"/>
            <a:r>
              <a:rPr lang="sl-SI" sz="2200" dirty="0">
                <a:latin typeface="Arial" panose="020B0604020202020204" pitchFamily="34" charset="0"/>
                <a:cs typeface="Arial" panose="020B0604020202020204" pitchFamily="34" charset="0"/>
              </a:rPr>
              <a:t>Neprofitna organizacija nima programa o pridobivanju niti </a:t>
            </a:r>
            <a:r>
              <a:rPr lang="sl-SI" sz="2200" dirty="0" err="1">
                <a:latin typeface="Arial" panose="020B0604020202020204" pitchFamily="34" charset="0"/>
                <a:cs typeface="Arial" panose="020B0604020202020204" pitchFamily="34" charset="0"/>
              </a:rPr>
              <a:t>doniranju</a:t>
            </a:r>
            <a:r>
              <a:rPr lang="sl-SI" sz="2200" dirty="0">
                <a:latin typeface="Arial" panose="020B0604020202020204" pitchFamily="34" charset="0"/>
                <a:cs typeface="Arial" panose="020B0604020202020204" pitchFamily="34" charset="0"/>
              </a:rPr>
              <a:t> ali porabi sredstev.</a:t>
            </a:r>
          </a:p>
          <a:p>
            <a:pPr algn="just"/>
            <a:r>
              <a:rPr lang="sl-SI" sz="2200" dirty="0">
                <a:latin typeface="Arial" panose="020B0604020202020204" pitchFamily="34" charset="0"/>
                <a:cs typeface="Arial" panose="020B0604020202020204" pitchFamily="34" charset="0"/>
              </a:rPr>
              <a:t>Neprofitna organizacija nima dokumentacije o splošnih administrativnih zadevah, sprejetih odločitvah, politiki delovanja.</a:t>
            </a:r>
          </a:p>
          <a:p>
            <a:pPr algn="just"/>
            <a:r>
              <a:rPr lang="sl-SI" sz="2200" dirty="0">
                <a:latin typeface="Arial" panose="020B0604020202020204" pitchFamily="34" charset="0"/>
                <a:cs typeface="Arial" panose="020B0604020202020204" pitchFamily="34" charset="0"/>
              </a:rPr>
              <a:t>Neprofitna organizacija nima vzpostavljenih mehanizmov za preverjanje ali je donacija dosegla pravega uporabnika ali namen.</a:t>
            </a:r>
          </a:p>
          <a:p>
            <a:pPr algn="just"/>
            <a:r>
              <a:rPr lang="sl-SI" sz="2200" dirty="0">
                <a:latin typeface="Arial" panose="020B0604020202020204" pitchFamily="34" charset="0"/>
                <a:cs typeface="Arial" panose="020B0604020202020204" pitchFamily="34" charset="0"/>
              </a:rPr>
              <a:t>Visok procent donacij neprofitne organizacije iz tujih držav ali v tuje države.</a:t>
            </a:r>
          </a:p>
          <a:p>
            <a:pPr algn="just"/>
            <a:r>
              <a:rPr lang="sl-SI" sz="2200" dirty="0">
                <a:latin typeface="Arial" panose="020B0604020202020204" pitchFamily="34" charset="0"/>
                <a:cs typeface="Arial" panose="020B0604020202020204" pitchFamily="34" charset="0"/>
              </a:rPr>
              <a:t>Visoki zneski donacij določenega posameznika v neprofitno organizacijo.</a:t>
            </a:r>
          </a:p>
          <a:p>
            <a:pPr marL="0" indent="0">
              <a:buNone/>
            </a:pPr>
            <a:endParaRPr lang="sl-SI" sz="1800" dirty="0"/>
          </a:p>
        </p:txBody>
      </p:sp>
    </p:spTree>
    <p:extLst>
      <p:ext uri="{BB962C8B-B14F-4D97-AF65-F5344CB8AC3E}">
        <p14:creationId xmlns:p14="http://schemas.microsoft.com/office/powerpoint/2010/main" val="12471588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981DFDAC-AE2A-7667-D03E-DA787893F6E8}"/>
              </a:ext>
            </a:extLst>
          </p:cNvPr>
          <p:cNvSpPr>
            <a:spLocks noGrp="1"/>
          </p:cNvSpPr>
          <p:nvPr>
            <p:ph idx="1"/>
          </p:nvPr>
        </p:nvSpPr>
        <p:spPr>
          <a:xfrm>
            <a:off x="838200" y="692696"/>
            <a:ext cx="10515600" cy="4351338"/>
          </a:xfrm>
        </p:spPr>
        <p:txBody>
          <a:bodyPr>
            <a:normAutofit/>
          </a:bodyPr>
          <a:lstStyle/>
          <a:p>
            <a:pPr algn="just"/>
            <a:r>
              <a:rPr lang="sl-SI" sz="2400" dirty="0">
                <a:latin typeface="Arial" panose="020B0604020202020204" pitchFamily="34" charset="0"/>
                <a:cs typeface="Arial" panose="020B0604020202020204" pitchFamily="34" charset="0"/>
              </a:rPr>
              <a:t>Donacije neprofitne organizacije so namenjene samo ozki skupini posameznikov.</a:t>
            </a:r>
          </a:p>
          <a:p>
            <a:pPr algn="just"/>
            <a:r>
              <a:rPr lang="sl-SI" sz="2400" dirty="0">
                <a:latin typeface="Arial" panose="020B0604020202020204" pitchFamily="34" charset="0"/>
                <a:cs typeface="Arial" panose="020B0604020202020204" pitchFamily="34" charset="0"/>
              </a:rPr>
              <a:t>Finančne aktivnosti neprofitnih organizacij se ne skladajo s cilji in nameni, za katere je bila ustanovljena neprofitna organizacija.</a:t>
            </a:r>
          </a:p>
          <a:p>
            <a:pPr algn="just"/>
            <a:r>
              <a:rPr lang="sl-SI" sz="2400" dirty="0">
                <a:latin typeface="Arial" panose="020B0604020202020204" pitchFamily="34" charset="0"/>
                <a:cs typeface="Arial" panose="020B0604020202020204" pitchFamily="34" charset="0"/>
              </a:rPr>
              <a:t>Neprofitna organizacija nakazuje sredstva v države ali regije, ki so znane po tem, da podpirajo terorizem ali financiranje terorizma.</a:t>
            </a:r>
          </a:p>
          <a:p>
            <a:pPr algn="just"/>
            <a:r>
              <a:rPr lang="sl-SI" sz="2400" dirty="0">
                <a:latin typeface="Arial" panose="020B0604020202020204" pitchFamily="34" charset="0"/>
                <a:cs typeface="Arial" panose="020B0604020202020204" pitchFamily="34" charset="0"/>
              </a:rPr>
              <a:t>Neprofitna organizacija večino svojih transakcij opravi v gotovini.</a:t>
            </a:r>
          </a:p>
          <a:p>
            <a:pPr algn="just"/>
            <a:r>
              <a:rPr lang="sl-SI" sz="2400" dirty="0">
                <a:latin typeface="Arial" panose="020B0604020202020204" pitchFamily="34" charset="0"/>
                <a:cs typeface="Arial" panose="020B0604020202020204" pitchFamily="34" charset="0"/>
              </a:rPr>
              <a:t>Velik del finančnih sredstev neprofitne organizacije se hrani v priročni blagajni.</a:t>
            </a:r>
          </a:p>
          <a:p>
            <a:pPr algn="just"/>
            <a:r>
              <a:rPr lang="sl-SI" sz="2400" dirty="0">
                <a:latin typeface="Arial" panose="020B0604020202020204" pitchFamily="34" charset="0"/>
                <a:cs typeface="Arial" panose="020B0604020202020204" pitchFamily="34" charset="0"/>
              </a:rPr>
              <a:t>Finančna sredstva neprofitne organizacije se nahajajo na računih fizičnih oseb. </a:t>
            </a:r>
          </a:p>
          <a:p>
            <a:pPr marL="0" indent="0">
              <a:buNone/>
            </a:pPr>
            <a:endParaRPr lang="sl-SI" dirty="0"/>
          </a:p>
        </p:txBody>
      </p:sp>
    </p:spTree>
    <p:extLst>
      <p:ext uri="{BB962C8B-B14F-4D97-AF65-F5344CB8AC3E}">
        <p14:creationId xmlns:p14="http://schemas.microsoft.com/office/powerpoint/2010/main" val="15873669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5106B35-EACC-B8EB-1EDC-3551E63E08F9}"/>
              </a:ext>
            </a:extLst>
          </p:cNvPr>
          <p:cNvSpPr>
            <a:spLocks noGrp="1"/>
          </p:cNvSpPr>
          <p:nvPr>
            <p:ph type="title"/>
          </p:nvPr>
        </p:nvSpPr>
        <p:spPr>
          <a:xfrm>
            <a:off x="1102368" y="1877492"/>
            <a:ext cx="4030132" cy="3215373"/>
          </a:xfrm>
        </p:spPr>
        <p:txBody>
          <a:bodyPr>
            <a:normAutofit/>
          </a:bodyPr>
          <a:lstStyle/>
          <a:p>
            <a:pPr algn="ctr"/>
            <a:r>
              <a:rPr lang="sl-SI">
                <a:solidFill>
                  <a:schemeClr val="bg1"/>
                </a:solidFill>
              </a:rPr>
              <a:t>SMERNICE ZA PREPREČEVANJE PRANJA DENARJA</a:t>
            </a: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Označba mesta vsebine 2">
            <a:extLst>
              <a:ext uri="{FF2B5EF4-FFF2-40B4-BE49-F238E27FC236}">
                <a16:creationId xmlns:a16="http://schemas.microsoft.com/office/drawing/2014/main" id="{1555F3C3-21DF-57C0-2EB9-010A382BF11E}"/>
              </a:ext>
            </a:extLst>
          </p:cNvPr>
          <p:cNvSpPr>
            <a:spLocks noGrp="1"/>
          </p:cNvSpPr>
          <p:nvPr>
            <p:ph idx="1"/>
          </p:nvPr>
        </p:nvSpPr>
        <p:spPr>
          <a:xfrm>
            <a:off x="6234868" y="1130846"/>
            <a:ext cx="5217173" cy="4351338"/>
          </a:xfrm>
        </p:spPr>
        <p:txBody>
          <a:bodyPr>
            <a:normAutofit/>
          </a:bodyPr>
          <a:lstStyle/>
          <a:p>
            <a:r>
              <a:rPr lang="sl-SI" sz="2200" dirty="0">
                <a:solidFill>
                  <a:schemeClr val="bg1"/>
                </a:solidFill>
              </a:rPr>
              <a:t>Kršitve po ZPPDFT-2 se delijo v tri skupine:</a:t>
            </a:r>
          </a:p>
          <a:p>
            <a:endParaRPr lang="sl-SI" sz="2200" dirty="0">
              <a:solidFill>
                <a:schemeClr val="bg1"/>
              </a:solidFill>
            </a:endParaRPr>
          </a:p>
          <a:p>
            <a:r>
              <a:rPr lang="sl-SI" sz="2200">
                <a:solidFill>
                  <a:schemeClr val="bg1"/>
                </a:solidFill>
              </a:rPr>
              <a:t>najtežje </a:t>
            </a:r>
            <a:r>
              <a:rPr lang="sl-SI" sz="2200" dirty="0">
                <a:solidFill>
                  <a:schemeClr val="bg1"/>
                </a:solidFill>
              </a:rPr>
              <a:t>kršitve (globa 3.000 evrov do 60.000 evrov)</a:t>
            </a:r>
          </a:p>
          <a:p>
            <a:r>
              <a:rPr lang="sl-SI" sz="2200" dirty="0">
                <a:solidFill>
                  <a:schemeClr val="bg1"/>
                </a:solidFill>
              </a:rPr>
              <a:t>Težje kršitve (globa od 1.500 evrov do 30.000 evrov)</a:t>
            </a:r>
          </a:p>
          <a:p>
            <a:r>
              <a:rPr lang="sl-SI" sz="2200" dirty="0">
                <a:solidFill>
                  <a:schemeClr val="bg1"/>
                </a:solidFill>
              </a:rPr>
              <a:t>Lažje kršitve (globa od 750 evrov do 15.000 evrov)</a:t>
            </a:r>
          </a:p>
          <a:p>
            <a:endParaRPr lang="sl-SI" sz="2200" dirty="0">
              <a:solidFill>
                <a:schemeClr val="bg1"/>
              </a:solidFill>
            </a:endParaRPr>
          </a:p>
          <a:p>
            <a:pPr marL="0" indent="0">
              <a:buNone/>
            </a:pPr>
            <a:r>
              <a:rPr lang="sl-SI" sz="2200" dirty="0">
                <a:solidFill>
                  <a:schemeClr val="bg1"/>
                </a:solidFill>
              </a:rPr>
              <a:t>Sankcije poleg zavezanca kot družbe doleti tudi odgovorno osebo pri zavezancu.</a:t>
            </a: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845667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dirty="0">
                <a:latin typeface="Arial" panose="020B0604020202020204" pitchFamily="34" charset="0"/>
                <a:cs typeface="Arial" panose="020B0604020202020204" pitchFamily="34" charset="0"/>
              </a:rPr>
              <a:t>Za konec</a:t>
            </a:r>
          </a:p>
        </p:txBody>
      </p:sp>
      <p:sp>
        <p:nvSpPr>
          <p:cNvPr id="3" name="Označba mesta vsebine 2"/>
          <p:cNvSpPr>
            <a:spLocks noGrp="1"/>
          </p:cNvSpPr>
          <p:nvPr>
            <p:ph idx="1"/>
          </p:nvPr>
        </p:nvSpPr>
        <p:spPr/>
        <p:txBody>
          <a:bodyPr>
            <a:normAutofit/>
          </a:bodyPr>
          <a:lstStyle/>
          <a:p>
            <a:pPr marL="0" indent="0">
              <a:buNone/>
            </a:pPr>
            <a:endParaRPr lang="sl-SI" sz="2000" dirty="0">
              <a:latin typeface="Arial" panose="020B0604020202020204" pitchFamily="34" charset="0"/>
              <a:cs typeface="Arial" panose="020B0604020202020204" pitchFamily="34" charset="0"/>
            </a:endParaRPr>
          </a:p>
          <a:p>
            <a:pPr marL="0" indent="0">
              <a:buNone/>
            </a:pPr>
            <a:endParaRPr lang="sl-SI" sz="2000" dirty="0">
              <a:latin typeface="Arial" panose="020B0604020202020204" pitchFamily="34" charset="0"/>
              <a:cs typeface="Arial" panose="020B0604020202020204" pitchFamily="34" charset="0"/>
            </a:endParaRPr>
          </a:p>
          <a:p>
            <a:pPr marL="0" indent="0" algn="ctr">
              <a:buNone/>
            </a:pPr>
            <a:r>
              <a:rPr lang="sl-SI" sz="3200" b="1" dirty="0">
                <a:solidFill>
                  <a:srgbClr val="0070C0"/>
                </a:solidFill>
                <a:latin typeface="Arial" panose="020B0604020202020204" pitchFamily="34" charset="0"/>
                <a:cs typeface="Arial" panose="020B0604020202020204" pitchFamily="34" charset="0"/>
              </a:rPr>
              <a:t>  HVALA ZA POZORNOST</a:t>
            </a:r>
          </a:p>
          <a:p>
            <a:pPr marL="0" indent="0" algn="ctr">
              <a:buNone/>
            </a:pPr>
            <a:endParaRPr lang="sl-SI" sz="3200" b="1" dirty="0">
              <a:solidFill>
                <a:srgbClr val="0070C0"/>
              </a:solidFill>
              <a:latin typeface="Arial" panose="020B0604020202020204" pitchFamily="34" charset="0"/>
              <a:cs typeface="Arial" panose="020B0604020202020204" pitchFamily="34" charset="0"/>
            </a:endParaRPr>
          </a:p>
          <a:p>
            <a:pPr marL="0" indent="0" algn="ctr">
              <a:buNone/>
            </a:pPr>
            <a:r>
              <a:rPr lang="sl-SI" sz="3200" b="1" dirty="0">
                <a:solidFill>
                  <a:srgbClr val="0070C0"/>
                </a:solidFill>
                <a:latin typeface="Arial" panose="020B0604020202020204" pitchFamily="34" charset="0"/>
                <a:cs typeface="Arial" panose="020B0604020202020204" pitchFamily="34" charset="0"/>
              </a:rPr>
              <a:t>Suzana Emeršič</a:t>
            </a:r>
          </a:p>
        </p:txBody>
      </p:sp>
    </p:spTree>
    <p:extLst>
      <p:ext uri="{BB962C8B-B14F-4D97-AF65-F5344CB8AC3E}">
        <p14:creationId xmlns:p14="http://schemas.microsoft.com/office/powerpoint/2010/main" val="3022710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Financiranje terorizma</a:t>
            </a:r>
          </a:p>
        </p:txBody>
      </p:sp>
      <p:sp>
        <p:nvSpPr>
          <p:cNvPr id="3" name="Označba mesta vsebine 2"/>
          <p:cNvSpPr>
            <a:spLocks noGrp="1"/>
          </p:cNvSpPr>
          <p:nvPr>
            <p:ph idx="1"/>
          </p:nvPr>
        </p:nvSpPr>
        <p:spPr/>
        <p:txBody>
          <a:bodyPr>
            <a:normAutofit/>
          </a:bodyPr>
          <a:lstStyle/>
          <a:p>
            <a:pPr marL="0" indent="0" algn="just">
              <a:buNone/>
            </a:pPr>
            <a:r>
              <a:rPr lang="sl-SI" sz="2000" dirty="0">
                <a:solidFill>
                  <a:srgbClr val="FF0000"/>
                </a:solidFill>
                <a:latin typeface="Arial" panose="020B0604020202020204" pitchFamily="34" charset="0"/>
                <a:cs typeface="Arial" panose="020B0604020202020204" pitchFamily="34" charset="0"/>
              </a:rPr>
              <a:t>Financiranje terorizma </a:t>
            </a:r>
            <a:r>
              <a:rPr lang="sl-SI" sz="2000" dirty="0">
                <a:latin typeface="Arial" panose="020B0604020202020204" pitchFamily="34" charset="0"/>
                <a:cs typeface="Arial" panose="020B0604020202020204" pitchFamily="34" charset="0"/>
              </a:rPr>
              <a:t>po tem ZPPDFT-2 je zagotavljanje ali zbiranje oziroma poskus zagotavljanja ali zbiranja denarja ali drugega premoženja zakonitega ali nezakonitega izvora, posredno ali neposredno, z namenom ali zavedajoč se, da bo v celoti ali delno uporabljeno za izvedbo terorističnega dejanja ali drugega dejanja, povezanega s terorizmom, ali da ga bo uporabil terorist oziroma teroristka (v nadaljnjem besedilu: terorist) ali teroristična organizacija. </a:t>
            </a:r>
          </a:p>
          <a:p>
            <a:pPr marL="0" indent="0" algn="just">
              <a:buNone/>
            </a:pPr>
            <a:endParaRPr lang="sl-SI" sz="2000" dirty="0">
              <a:latin typeface="Arial" panose="020B0604020202020204" pitchFamily="34" charset="0"/>
              <a:cs typeface="Arial" panose="020B0604020202020204" pitchFamily="34" charset="0"/>
            </a:endParaRPr>
          </a:p>
          <a:p>
            <a:pPr marL="0" indent="0" algn="just">
              <a:buNone/>
            </a:pPr>
            <a:r>
              <a:rPr lang="sl-SI" sz="2000" dirty="0">
                <a:solidFill>
                  <a:srgbClr val="FF0000"/>
                </a:solidFill>
                <a:latin typeface="Arial" panose="020B0604020202020204" pitchFamily="34" charset="0"/>
                <a:cs typeface="Arial" panose="020B0604020202020204" pitchFamily="34" charset="0"/>
              </a:rPr>
              <a:t>Teroristično dejanje </a:t>
            </a:r>
            <a:r>
              <a:rPr lang="sl-SI" sz="2000" dirty="0">
                <a:latin typeface="Arial" panose="020B0604020202020204" pitchFamily="34" charset="0"/>
                <a:cs typeface="Arial" panose="020B0604020202020204" pitchFamily="34" charset="0"/>
              </a:rPr>
              <a:t>po ZPPDFT-2 je kaznivo dejanje, določeno v 2.členu Mednarodne konvencije o zatiranju financiranja terorizma (Zakon o ratifikaciji Mednarodne konvencije o zatiranju financiranja terorizma, Uradni list RS-MP, št.21/04) ter kaznivo dejanje terorizma in kazniva dejanja, povezana s terorizmom, ki so določena v poglavju Kazenskega zakonika, ki določa kazniva dejanja zoper človečnost.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8168" y="5301208"/>
            <a:ext cx="2143125" cy="1080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8694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779" y="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Financiranje terorizma</a:t>
            </a:r>
          </a:p>
        </p:txBody>
      </p:sp>
      <p:sp>
        <p:nvSpPr>
          <p:cNvPr id="3" name="Označba mesta vsebine 2"/>
          <p:cNvSpPr>
            <a:spLocks noGrp="1"/>
          </p:cNvSpPr>
          <p:nvPr>
            <p:ph idx="1"/>
          </p:nvPr>
        </p:nvSpPr>
        <p:spPr>
          <a:xfrm>
            <a:off x="838200" y="1825624"/>
            <a:ext cx="10515600" cy="5131768"/>
          </a:xfrm>
        </p:spPr>
        <p:txBody>
          <a:bodyPr>
            <a:normAutofit fontScale="92500" lnSpcReduction="10000"/>
          </a:bodyPr>
          <a:lstStyle/>
          <a:p>
            <a:pPr marL="0" indent="0" algn="just">
              <a:buNone/>
            </a:pPr>
            <a:r>
              <a:rPr lang="sl-SI" sz="2000" b="1" dirty="0">
                <a:latin typeface="Arial" panose="020B0604020202020204" pitchFamily="34" charset="0"/>
                <a:cs typeface="Arial" panose="020B0604020202020204" pitchFamily="34" charset="0"/>
              </a:rPr>
              <a:t>Terorist</a:t>
            </a:r>
            <a:r>
              <a:rPr lang="sl-SI" sz="2000" dirty="0">
                <a:latin typeface="Arial" panose="020B0604020202020204" pitchFamily="34" charset="0"/>
                <a:cs typeface="Arial" panose="020B0604020202020204" pitchFamily="34" charset="0"/>
              </a:rPr>
              <a:t> po ZPPDFT-2 je fizična oseba, ki: </a:t>
            </a:r>
          </a:p>
          <a:p>
            <a:pPr algn="just">
              <a:buFontTx/>
              <a:buChar char="-"/>
            </a:pPr>
            <a:r>
              <a:rPr lang="sl-SI" sz="2000" dirty="0">
                <a:latin typeface="Arial" panose="020B0604020202020204" pitchFamily="34" charset="0"/>
                <a:cs typeface="Arial" panose="020B0604020202020204" pitchFamily="34" charset="0"/>
              </a:rPr>
              <a:t>stori ali poskuša storiti teroristično dejanje, </a:t>
            </a:r>
          </a:p>
          <a:p>
            <a:pPr algn="just">
              <a:buFontTx/>
              <a:buChar char="-"/>
            </a:pPr>
            <a:r>
              <a:rPr lang="sl-SI" sz="2000" dirty="0">
                <a:latin typeface="Arial" panose="020B0604020202020204" pitchFamily="34" charset="0"/>
                <a:cs typeface="Arial" panose="020B0604020202020204" pitchFamily="34" charset="0"/>
              </a:rPr>
              <a:t>je udeležena pri storitvi terorističnega dejanja kot sostorilec, napeljevalec ali pomagač;</a:t>
            </a:r>
          </a:p>
          <a:p>
            <a:pPr algn="just">
              <a:buFontTx/>
              <a:buChar char="-"/>
            </a:pPr>
            <a:r>
              <a:rPr lang="sl-SI" sz="2000" dirty="0">
                <a:latin typeface="Arial" panose="020B0604020202020204" pitchFamily="34" charset="0"/>
                <a:cs typeface="Arial" panose="020B0604020202020204" pitchFamily="34" charset="0"/>
              </a:rPr>
              <a:t>organizira storitev terorističnega dejanja, ali </a:t>
            </a:r>
          </a:p>
          <a:p>
            <a:pPr algn="just">
              <a:buFontTx/>
              <a:buChar char="-"/>
            </a:pPr>
            <a:r>
              <a:rPr lang="sl-SI" sz="2000" dirty="0">
                <a:latin typeface="Arial" panose="020B0604020202020204" pitchFamily="34" charset="0"/>
                <a:cs typeface="Arial" panose="020B0604020202020204" pitchFamily="34" charset="0"/>
              </a:rPr>
              <a:t>prispeva k terorističnemu dejanju posameznika ali skupine ljudi, ki deluje s skupnim ciljem, če ravna namerno in z namenom prispevati k izvajanju ali nadaljevanju izvajanja terorističnega dejanja ali je seznanjena z namenom posameznika ali skupine, da stori teroristično dejanje. </a:t>
            </a:r>
          </a:p>
          <a:p>
            <a:pPr marL="0" indent="0" algn="just">
              <a:buNone/>
            </a:pPr>
            <a:endParaRPr lang="sl-SI" sz="2000" dirty="0"/>
          </a:p>
          <a:p>
            <a:pPr marL="0" indent="0" algn="just">
              <a:buNone/>
            </a:pPr>
            <a:r>
              <a:rPr lang="sl-SI" sz="2000" b="1" dirty="0">
                <a:latin typeface="Arial" panose="020B0604020202020204" pitchFamily="34" charset="0"/>
                <a:cs typeface="Arial" panose="020B0604020202020204" pitchFamily="34" charset="0"/>
              </a:rPr>
              <a:t>Teroristična organizacija </a:t>
            </a:r>
            <a:r>
              <a:rPr lang="sl-SI" sz="2000" dirty="0">
                <a:latin typeface="Arial" panose="020B0604020202020204" pitchFamily="34" charset="0"/>
                <a:cs typeface="Arial" panose="020B0604020202020204" pitchFamily="34" charset="0"/>
              </a:rPr>
              <a:t>po ZPPDFT-2 je katera koli skupina teroristov, ki:</a:t>
            </a:r>
          </a:p>
          <a:p>
            <a:pPr algn="just">
              <a:buFontTx/>
              <a:buChar char="-"/>
            </a:pPr>
            <a:r>
              <a:rPr lang="sl-SI" sz="2000" dirty="0">
                <a:latin typeface="Arial" panose="020B0604020202020204" pitchFamily="34" charset="0"/>
                <a:cs typeface="Arial" panose="020B0604020202020204" pitchFamily="34" charset="0"/>
              </a:rPr>
              <a:t>stori ali poskuša storiti teroristično dejanje,</a:t>
            </a:r>
          </a:p>
          <a:p>
            <a:pPr algn="just">
              <a:buFontTx/>
              <a:buChar char="-"/>
            </a:pPr>
            <a:r>
              <a:rPr lang="sl-SI" sz="2000" dirty="0">
                <a:latin typeface="Arial" panose="020B0604020202020204" pitchFamily="34" charset="0"/>
                <a:cs typeface="Arial" panose="020B0604020202020204" pitchFamily="34" charset="0"/>
              </a:rPr>
              <a:t>je udeležena pri storitvi terorističnega dejanja,</a:t>
            </a:r>
          </a:p>
          <a:p>
            <a:pPr algn="just">
              <a:buFontTx/>
              <a:buChar char="-"/>
            </a:pPr>
            <a:r>
              <a:rPr lang="sl-SI" sz="2000" dirty="0">
                <a:latin typeface="Arial" panose="020B0604020202020204" pitchFamily="34" charset="0"/>
                <a:cs typeface="Arial" panose="020B0604020202020204" pitchFamily="34" charset="0"/>
              </a:rPr>
              <a:t>organizira storitev terorističnega dejanja, ali </a:t>
            </a:r>
          </a:p>
          <a:p>
            <a:pPr algn="just">
              <a:buFontTx/>
              <a:buChar char="-"/>
            </a:pPr>
            <a:r>
              <a:rPr lang="sl-SI" sz="2000" dirty="0">
                <a:latin typeface="Arial" panose="020B0604020202020204" pitchFamily="34" charset="0"/>
                <a:cs typeface="Arial" panose="020B0604020202020204" pitchFamily="34" charset="0"/>
              </a:rPr>
              <a:t>prispeva k terorističnemu dejanju posameznika ali skupine ljudi, ki deluje s skupnim ciljem, če ravna namerno in z namenom prispevati k izvajanju ali nadaljevanju izvajanja terorističnega dejanja ali je seznanjena z namenom posameznika ali skupine, da stori teroristično dejanje.</a:t>
            </a:r>
          </a:p>
        </p:txBody>
      </p:sp>
    </p:spTree>
    <p:extLst>
      <p:ext uri="{BB962C8B-B14F-4D97-AF65-F5344CB8AC3E}">
        <p14:creationId xmlns:p14="http://schemas.microsoft.com/office/powerpoint/2010/main" val="827161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OMEJEVALNI UKREPI</a:t>
            </a:r>
          </a:p>
        </p:txBody>
      </p:sp>
      <p:sp>
        <p:nvSpPr>
          <p:cNvPr id="3" name="Označba mesta vsebine 2"/>
          <p:cNvSpPr>
            <a:spLocks noGrp="1"/>
          </p:cNvSpPr>
          <p:nvPr>
            <p:ph idx="1"/>
          </p:nvPr>
        </p:nvSpPr>
        <p:spPr/>
        <p:txBody>
          <a:bodyPr>
            <a:normAutofit fontScale="92500" lnSpcReduction="10000"/>
          </a:bodyPr>
          <a:lstStyle/>
          <a:p>
            <a:pPr marL="0" indent="0">
              <a:buNone/>
            </a:pPr>
            <a:r>
              <a:rPr lang="sl-SI" sz="2400" dirty="0">
                <a:latin typeface="Arial" panose="020B0604020202020204" pitchFamily="34" charset="0"/>
                <a:cs typeface="Arial" panose="020B0604020202020204" pitchFamily="34" charset="0"/>
              </a:rPr>
              <a:t>Enotna opredelitev omejevalnih ukrepov sicer ne obstaja.</a:t>
            </a:r>
          </a:p>
          <a:p>
            <a:pPr marL="0" indent="0" algn="just">
              <a:buNone/>
            </a:pPr>
            <a:r>
              <a:rPr lang="sl-SI" sz="2400" dirty="0">
                <a:solidFill>
                  <a:srgbClr val="0070C0"/>
                </a:solidFill>
                <a:latin typeface="Arial" panose="020B0604020202020204" pitchFamily="34" charset="0"/>
                <a:cs typeface="Arial" panose="020B0604020202020204" pitchFamily="34" charset="0"/>
              </a:rPr>
              <a:t>Ukrepi, s katerimi želi mednarodna skupnost od določenih držav ali/in drugih subjektov (entitet, oseb), ki ogrožajo mednarodni mir in varnost, brez uporabe sile doseči spremembo njihovega ravnanja tako, da to ne bo več ogrožalo mednarodnega miru in varnosti in sicer:</a:t>
            </a:r>
          </a:p>
          <a:p>
            <a:pPr marL="0" indent="0" algn="just">
              <a:buNone/>
            </a:pPr>
            <a:endParaRPr lang="sl-SI" sz="2400" dirty="0">
              <a:solidFill>
                <a:srgbClr val="0070C0"/>
              </a:solidFill>
              <a:latin typeface="Arial" panose="020B0604020202020204" pitchFamily="34" charset="0"/>
              <a:cs typeface="Arial" panose="020B0604020202020204" pitchFamily="34" charset="0"/>
            </a:endParaRPr>
          </a:p>
          <a:p>
            <a:pPr algn="just">
              <a:buFont typeface="Wingdings" panose="05000000000000000000" pitchFamily="2" charset="2"/>
              <a:buChar char="Ø"/>
            </a:pPr>
            <a:r>
              <a:rPr lang="sl-SI" sz="2000" dirty="0">
                <a:solidFill>
                  <a:srgbClr val="00B050"/>
                </a:solidFill>
                <a:latin typeface="Arial" panose="020B0604020202020204" pitchFamily="34" charset="0"/>
                <a:cs typeface="Arial" panose="020B0604020202020204" pitchFamily="34" charset="0"/>
              </a:rPr>
              <a:t> </a:t>
            </a:r>
            <a:r>
              <a:rPr lang="sl-SI" sz="2000" dirty="0">
                <a:solidFill>
                  <a:schemeClr val="accent6">
                    <a:lumMod val="75000"/>
                  </a:schemeClr>
                </a:solidFill>
                <a:latin typeface="Arial" panose="020B0604020202020204" pitchFamily="34" charset="0"/>
                <a:cs typeface="Arial" panose="020B0604020202020204" pitchFamily="34" charset="0"/>
              </a:rPr>
              <a:t>Varnostni svet OZ sprejema take ukrepe, ki so zavezujoči za vse članice OZN;</a:t>
            </a:r>
          </a:p>
          <a:p>
            <a:pPr algn="just">
              <a:buFont typeface="Wingdings" panose="05000000000000000000" pitchFamily="2" charset="2"/>
              <a:buChar char="Ø"/>
            </a:pPr>
            <a:r>
              <a:rPr lang="sl-SI" sz="2000" dirty="0">
                <a:solidFill>
                  <a:schemeClr val="accent6">
                    <a:lumMod val="75000"/>
                  </a:schemeClr>
                </a:solidFill>
                <a:latin typeface="Arial" panose="020B0604020202020204" pitchFamily="34" charset="0"/>
                <a:cs typeface="Arial" panose="020B0604020202020204" pitchFamily="34" charset="0"/>
              </a:rPr>
              <a:t> Evropska unija samostojno sprejema omejevalne ukrepe skladno z njenimi cilji zunanje in varnostne politike;</a:t>
            </a:r>
          </a:p>
          <a:p>
            <a:pPr algn="just">
              <a:buFont typeface="Wingdings" panose="05000000000000000000" pitchFamily="2" charset="2"/>
              <a:buChar char="Ø"/>
            </a:pPr>
            <a:r>
              <a:rPr lang="sl-SI" sz="2000" dirty="0">
                <a:solidFill>
                  <a:schemeClr val="accent6">
                    <a:lumMod val="75000"/>
                  </a:schemeClr>
                </a:solidFill>
                <a:latin typeface="Arial" panose="020B0604020202020204" pitchFamily="34" charset="0"/>
                <a:cs typeface="Arial" panose="020B0604020202020204" pitchFamily="34" charset="0"/>
              </a:rPr>
              <a:t> RS ureja omejevalne ukrepe z Zakonom o omejevalnih ukrepih na podlagi katerih sprejem Vlada RS izvedbene uredbe;</a:t>
            </a:r>
          </a:p>
          <a:p>
            <a:pPr algn="just">
              <a:buFont typeface="Wingdings" panose="05000000000000000000" pitchFamily="2" charset="2"/>
              <a:buChar char="Ø"/>
            </a:pPr>
            <a:r>
              <a:rPr lang="sl-SI" sz="2000" dirty="0">
                <a:solidFill>
                  <a:schemeClr val="accent6">
                    <a:lumMod val="75000"/>
                  </a:schemeClr>
                </a:solidFill>
                <a:latin typeface="Arial" panose="020B0604020202020204" pitchFamily="34" charset="0"/>
                <a:cs typeface="Arial" panose="020B0604020202020204" pitchFamily="34" charset="0"/>
              </a:rPr>
              <a:t>RS ima omejevalne ukrepe tudi v ZPPDFT-2 in Kazenskem zakoniku, zato je potrebno upoštevati tudi te predpise, s katerimi so predpisani ukrepi za poznavanje stranke in sporočanje podatkov .</a:t>
            </a:r>
          </a:p>
        </p:txBody>
      </p:sp>
    </p:spTree>
    <p:extLst>
      <p:ext uri="{BB962C8B-B14F-4D97-AF65-F5344CB8AC3E}">
        <p14:creationId xmlns:p14="http://schemas.microsoft.com/office/powerpoint/2010/main" val="3364685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ZAVEZUJOČI PREDPISI - MEDNARODNI</a:t>
            </a:r>
          </a:p>
        </p:txBody>
      </p:sp>
      <p:sp>
        <p:nvSpPr>
          <p:cNvPr id="3" name="Označba mesta vsebine 2"/>
          <p:cNvSpPr>
            <a:spLocks noGrp="1"/>
          </p:cNvSpPr>
          <p:nvPr>
            <p:ph idx="1"/>
          </p:nvPr>
        </p:nvSpPr>
        <p:spPr>
          <a:xfrm>
            <a:off x="838200" y="1825624"/>
            <a:ext cx="10515600" cy="4915743"/>
          </a:xfrm>
        </p:spPr>
        <p:txBody>
          <a:bodyPr>
            <a:normAutofit fontScale="85000" lnSpcReduction="20000"/>
          </a:bodyPr>
          <a:lstStyle/>
          <a:p>
            <a:pPr marL="0" indent="0" algn="just">
              <a:buNone/>
            </a:pPr>
            <a:r>
              <a:rPr lang="sl-SI" i="1" dirty="0">
                <a:solidFill>
                  <a:srgbClr val="00B050"/>
                </a:solidFill>
                <a:latin typeface="Arial" panose="020B0604020202020204" pitchFamily="34" charset="0"/>
                <a:cs typeface="Arial" panose="020B0604020202020204" pitchFamily="34" charset="0"/>
              </a:rPr>
              <a:t>V Republiki Sloveniji veljajo na področju preprečevanja pranja denarja in financiranja terorizma naslednje ratificirane mednarodne pogodbe</a:t>
            </a:r>
            <a:r>
              <a:rPr lang="sl-SI" dirty="0">
                <a:latin typeface="Arial" panose="020B0604020202020204" pitchFamily="34" charset="0"/>
                <a:cs typeface="Arial" panose="020B0604020202020204" pitchFamily="34" charset="0"/>
              </a:rPr>
              <a:t>:</a:t>
            </a:r>
          </a:p>
          <a:p>
            <a:pPr marL="0" indent="0" algn="just">
              <a:buNone/>
            </a:pPr>
            <a:endParaRPr lang="sl-SI" dirty="0">
              <a:latin typeface="Arial" panose="020B0604020202020204" pitchFamily="34" charset="0"/>
              <a:cs typeface="Arial" panose="020B0604020202020204" pitchFamily="34" charset="0"/>
            </a:endParaRPr>
          </a:p>
          <a:p>
            <a:pPr marL="457200" indent="-457200" algn="just">
              <a:buFont typeface="+mj-lt"/>
              <a:buAutoNum type="arabicPeriod"/>
            </a:pPr>
            <a:r>
              <a:rPr lang="sl-SI" sz="2100" dirty="0">
                <a:latin typeface="Arial" panose="020B0604020202020204" pitchFamily="34" charset="0"/>
                <a:cs typeface="Arial" panose="020B0604020202020204" pitchFamily="34" charset="0"/>
              </a:rPr>
              <a:t>Evropska konvencija o zatiranju terorizma, ratificirana Zakonom o ratifikaciji Evropske konvencije o zatiranju terorizma (Uradni list RS –Mednarodne pogodbe, št. 27/00),</a:t>
            </a:r>
          </a:p>
          <a:p>
            <a:pPr marL="457200" indent="-457200" algn="just">
              <a:buFont typeface="+mj-lt"/>
              <a:buAutoNum type="arabicPeriod"/>
            </a:pPr>
            <a:r>
              <a:rPr lang="sl-SI" sz="2100" dirty="0">
                <a:latin typeface="Arial" panose="020B0604020202020204" pitchFamily="34" charset="0"/>
                <a:cs typeface="Arial" panose="020B0604020202020204" pitchFamily="34" charset="0"/>
              </a:rPr>
              <a:t>Protokol o dopolnitvi Evropske konvencije o zatiranju terorizma, ratificiran z Zakonom o ratifikaciji Protokola, s katerim se spreminja Evropska konvencija o zatiranju terorizma (Uradni list RS –Mednarodne pogodbe, št. 14/04),</a:t>
            </a:r>
          </a:p>
          <a:p>
            <a:pPr marL="457200" indent="-457200" algn="just">
              <a:buFont typeface="+mj-lt"/>
              <a:buAutoNum type="arabicPeriod"/>
            </a:pPr>
            <a:r>
              <a:rPr lang="sl-SI" sz="2100" dirty="0">
                <a:latin typeface="Arial" panose="020B0604020202020204" pitchFamily="34" charset="0"/>
                <a:cs typeface="Arial" panose="020B0604020202020204" pitchFamily="34" charset="0"/>
              </a:rPr>
              <a:t>Mednarodna konvencije o zatiranju financiranja terorizma, ratificirana z Zakonom o ratifikaciji Mednarodne konvencije o zatiranju financiranja terorizma (Uradni list RS –Mednarodne pogodbe, št. 21/04),</a:t>
            </a:r>
          </a:p>
          <a:p>
            <a:pPr marL="457200" indent="-457200" algn="just">
              <a:buFont typeface="+mj-lt"/>
              <a:buAutoNum type="arabicPeriod"/>
            </a:pPr>
            <a:r>
              <a:rPr lang="sl-SI" sz="2100" dirty="0">
                <a:latin typeface="Arial" panose="020B0604020202020204" pitchFamily="34" charset="0"/>
                <a:cs typeface="Arial" panose="020B0604020202020204" pitchFamily="34" charset="0"/>
              </a:rPr>
              <a:t>Konvencija Sveta Evrope o preprečevanju terorizma, ratificirana z Zakonom o ratifikaciji Konvencije Sveta Evrope o preprečevanju terorizma (Uradni list RS –Mednarodne pogodbe, št. 16/09),</a:t>
            </a:r>
          </a:p>
          <a:p>
            <a:pPr marL="457200" indent="-457200" algn="just">
              <a:buFont typeface="+mj-lt"/>
              <a:buAutoNum type="arabicPeriod"/>
            </a:pPr>
            <a:r>
              <a:rPr lang="sl-SI" sz="2100" dirty="0">
                <a:latin typeface="Arial" panose="020B0604020202020204" pitchFamily="34" charset="0"/>
                <a:cs typeface="Arial" panose="020B0604020202020204" pitchFamily="34" charset="0"/>
              </a:rPr>
              <a:t>Konvencija Sveta Evrope o pranju, odkrivanju, zasegu in zaplembi premoženjske koristi, pridobljene s kaznivim dejanjem, in o financiranju terorizma, ratificirana z Zakonom o ratifikaciji Konvencije Sveta Evrope o pranju, odkrivanju, zasegu in zaplembi premoženjske koristi, pridobljene s kaznivim dejanjem, in o financiranju terorizma (Uradni list RS – Mednarodne pogodbe, št. 4/10).</a:t>
            </a:r>
          </a:p>
        </p:txBody>
      </p:sp>
    </p:spTree>
    <p:extLst>
      <p:ext uri="{BB962C8B-B14F-4D97-AF65-F5344CB8AC3E}">
        <p14:creationId xmlns:p14="http://schemas.microsoft.com/office/powerpoint/2010/main" val="2500682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 y="-60960"/>
            <a:ext cx="12289536" cy="7260198"/>
          </a:xfrm>
          <a:prstGeom prst="rect">
            <a:avLst/>
          </a:prstGeom>
        </p:spPr>
      </p:pic>
      <p:sp>
        <p:nvSpPr>
          <p:cNvPr id="2" name="Naslov 1"/>
          <p:cNvSpPr>
            <a:spLocks noGrp="1"/>
          </p:cNvSpPr>
          <p:nvPr>
            <p:ph type="title"/>
          </p:nvPr>
        </p:nvSpPr>
        <p:spPr/>
        <p:txBody>
          <a:bodyPr>
            <a:normAutofit/>
          </a:bodyPr>
          <a:lstStyle/>
          <a:p>
            <a:pPr algn="ctr"/>
            <a:r>
              <a:rPr lang="sl-SI" sz="2800" b="1" dirty="0">
                <a:solidFill>
                  <a:srgbClr val="FF0000"/>
                </a:solidFill>
                <a:latin typeface="Arial" panose="020B0604020202020204" pitchFamily="34" charset="0"/>
                <a:cs typeface="Arial" panose="020B0604020202020204" pitchFamily="34" charset="0"/>
              </a:rPr>
              <a:t>ZAVEZUJOČI PREDPISI - EU</a:t>
            </a:r>
          </a:p>
        </p:txBody>
      </p:sp>
      <p:sp>
        <p:nvSpPr>
          <p:cNvPr id="3" name="Označba mesta vsebine 2"/>
          <p:cNvSpPr>
            <a:spLocks noGrp="1"/>
          </p:cNvSpPr>
          <p:nvPr>
            <p:ph idx="1"/>
          </p:nvPr>
        </p:nvSpPr>
        <p:spPr>
          <a:xfrm>
            <a:off x="838200" y="1412776"/>
            <a:ext cx="10515600" cy="5616624"/>
          </a:xfrm>
        </p:spPr>
        <p:txBody>
          <a:bodyPr>
            <a:normAutofit fontScale="70000" lnSpcReduction="20000"/>
          </a:bodyPr>
          <a:lstStyle/>
          <a:p>
            <a:pPr marL="0" indent="0">
              <a:buNone/>
            </a:pPr>
            <a:r>
              <a:rPr lang="sl-SI" sz="3400" i="1" dirty="0">
                <a:solidFill>
                  <a:srgbClr val="00B050"/>
                </a:solidFill>
                <a:latin typeface="Arial" panose="020B0604020202020204" pitchFamily="34" charset="0"/>
                <a:cs typeface="Arial" panose="020B0604020202020204" pitchFamily="34" charset="0"/>
              </a:rPr>
              <a:t>V Republiki Sloveniji veljajo na področju preprečevanja pranja denarja in financiranja terorizma naslednji akti Evropske unije:</a:t>
            </a:r>
          </a:p>
          <a:p>
            <a:pPr marL="0" indent="0">
              <a:buNone/>
            </a:pPr>
            <a:endParaRPr lang="sl-SI" sz="3400" dirty="0">
              <a:latin typeface="Arial" panose="020B0604020202020204" pitchFamily="34" charset="0"/>
              <a:cs typeface="Arial" panose="020B0604020202020204" pitchFamily="34" charset="0"/>
            </a:endParaRPr>
          </a:p>
          <a:p>
            <a:pPr marL="457200" indent="-457200" algn="just">
              <a:buFont typeface="+mj-lt"/>
              <a:buAutoNum type="arabicPeriod"/>
            </a:pPr>
            <a:r>
              <a:rPr lang="sl-SI" sz="2400" dirty="0">
                <a:latin typeface="Arial" panose="020B0604020202020204" pitchFamily="34" charset="0"/>
                <a:cs typeface="Arial" panose="020B0604020202020204" pitchFamily="34" charset="0"/>
              </a:rPr>
              <a:t>Direktiva (EU) 2015/849 Evropskega parlamenta in Sveta z dne 20. maja 2015 o preprečevanju uporabe finančnega sistema za pranje denarja ali financiranje terorizma, spremembi Uredbe (EU) št. 648/2012 Evropskega parlamenta in Sveta ter razveljavitvi Direktive 2005/60/ES Evropskega parlamenta in Sveta in Direktive Komisije 2006/70/ES in dopolnitev te direktive z Direktivo (EU) 2018/843 Evropskega parlamenta in Sveta z dne 30. maja 2018 o spremembi Direktive (EU) 2015/849 o preprečevanju uporabe finančnega sistema za pranje denarja ali financiranje terorizma ter o spremembi direktiv 2009/138/ES in 2013/36/EU (v nadaljevanju Direktiva 2015/849 z dopolnitvami, pri čemer je potrebno upoštevati vsakokrat veljavno konsolidirano besedilo direktive);</a:t>
            </a:r>
          </a:p>
          <a:p>
            <a:pPr marL="457200" indent="-457200" algn="just">
              <a:buFont typeface="+mj-lt"/>
              <a:buAutoNum type="arabicPeriod"/>
            </a:pPr>
            <a:r>
              <a:rPr lang="sl-SI" sz="2400" dirty="0">
                <a:latin typeface="Arial" panose="020B0604020202020204" pitchFamily="34" charset="0"/>
                <a:cs typeface="Arial" panose="020B0604020202020204" pitchFamily="34" charset="0"/>
              </a:rPr>
              <a:t>Skupne smernice ESMA, EBA in EIOPA o značilnostih pristopa na področju preprečevanja pranja denarja in financiranja terorizma, ki upošteva oceno tveganosti ter ukrepih, ki jih je treba sprejeti za izvajanje nadzora, ki upošteva oceno tveganosti,</a:t>
            </a:r>
          </a:p>
          <a:p>
            <a:pPr marL="457200" indent="-457200" algn="just">
              <a:buFont typeface="+mj-lt"/>
              <a:buAutoNum type="arabicPeriod"/>
            </a:pPr>
            <a:r>
              <a:rPr lang="sl-SI" sz="2400" dirty="0">
                <a:latin typeface="Arial" panose="020B0604020202020204" pitchFamily="34" charset="0"/>
                <a:cs typeface="Arial" panose="020B0604020202020204" pitchFamily="34" charset="0"/>
              </a:rPr>
              <a:t>Skupne smernice ESMA, EBA in EIOPA na podlagi členov 17. in 18(4) Direktive (EU) 2015/849 o poenostavljenem in okrepljenem skrbnem preverjanju strank ter dejavnikih, ki bi jih kreditne in finančne institucije morale upoštevati pri oceni tveganja pranja denarja in financiranja terorizma, povezanega s posameznimi poslovnimi odnosi in občasnimi transakcijami,</a:t>
            </a:r>
          </a:p>
          <a:p>
            <a:pPr marL="457200" indent="-457200" algn="just">
              <a:buFont typeface="+mj-lt"/>
              <a:buAutoNum type="arabicPeriod"/>
            </a:pPr>
            <a:r>
              <a:rPr lang="sl-SI" sz="2400" dirty="0">
                <a:latin typeface="Arial" panose="020B0604020202020204" pitchFamily="34" charset="0"/>
                <a:cs typeface="Arial" panose="020B0604020202020204" pitchFamily="34" charset="0"/>
              </a:rPr>
              <a:t>Delegirana Uredba Komisije (EU) 2016/1675 z dne 14. julija 2016 o dopolnitvi Direktive (EU) 2015/849 Evropskega parlamenta in Sveta z opredelitvijo tretjih držav z visokim tveganjem, ki imajo strateške pomanjkljivosti, in dopolnitve te uredbe z Uredbo (EU) 2018/105 in Uredbo (EU) 2018/212, v nadaljevanju Delegirana Uredba Komisije 2016/1675 z dopolnitvami, pri čemer je potrebno upoštevati vsakokrat veljavno konsolidirano besedilo uredbe.</a:t>
            </a:r>
          </a:p>
        </p:txBody>
      </p:sp>
    </p:spTree>
    <p:extLst>
      <p:ext uri="{BB962C8B-B14F-4D97-AF65-F5344CB8AC3E}">
        <p14:creationId xmlns:p14="http://schemas.microsoft.com/office/powerpoint/2010/main" val="3807891064"/>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7256</TotalTime>
  <Words>7521</Words>
  <Application>Microsoft Office PowerPoint</Application>
  <PresentationFormat>Širokozaslonsko</PresentationFormat>
  <Paragraphs>376</Paragraphs>
  <Slides>49</Slides>
  <Notes>1</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49</vt:i4>
      </vt:variant>
    </vt:vector>
  </HeadingPairs>
  <TitlesOfParts>
    <vt:vector size="55" baseType="lpstr">
      <vt:lpstr>Arial</vt:lpstr>
      <vt:lpstr>Arial Narrow</vt:lpstr>
      <vt:lpstr>Calibri</vt:lpstr>
      <vt:lpstr>Calibri Light</vt:lpstr>
      <vt:lpstr>Wingdings</vt:lpstr>
      <vt:lpstr>Officeova tema</vt:lpstr>
      <vt:lpstr>Preprečevanje pranja denarja in financiranje terorizma (ZPPDFT-2) </vt:lpstr>
      <vt:lpstr>Uvod</vt:lpstr>
      <vt:lpstr>Definicija</vt:lpstr>
      <vt:lpstr>  Kdaj je denar „opran“?</vt:lpstr>
      <vt:lpstr>Financiranje terorizma</vt:lpstr>
      <vt:lpstr>Financiranje terorizma</vt:lpstr>
      <vt:lpstr>OMEJEVALNI UKREPI</vt:lpstr>
      <vt:lpstr>ZAVEZUJOČI PREDPISI - MEDNARODNI</vt:lpstr>
      <vt:lpstr>ZAVEZUJOČI PREDPISI - EU</vt:lpstr>
      <vt:lpstr>NALOGE IN OBVEZNOSTI ZAVEZANCEV PO ZPPDFT-2</vt:lpstr>
      <vt:lpstr>NALOGE IN OBVEZNOSTI ZAVEZANCEV PO ZPPDFT-2</vt:lpstr>
      <vt:lpstr>NALOGE IN OBVEZNOSTI ZAVEZANCEV PO ZPPDFT-2</vt:lpstr>
      <vt:lpstr>PREGLED STRANKE</vt:lpstr>
      <vt:lpstr>PowerPointova predstavitev</vt:lpstr>
      <vt:lpstr>PREGLED STRANKE PO ZPPDFT-2</vt:lpstr>
      <vt:lpstr>NALOGE IN OBVEZNOSTI ZAVEZANCEV PO ZPPDFT-2</vt:lpstr>
      <vt:lpstr>NALOGE IN OBVEZNOSTI ZAVEZANCEV PO ZPPDFT-2</vt:lpstr>
      <vt:lpstr>DEJANSKI LASTNIK PO ZPPDFT-2</vt:lpstr>
      <vt:lpstr>NALOGE IN OBVEZNOSTI ZAVEZANCEV PO ZPPDFT-2</vt:lpstr>
      <vt:lpstr>NALOGE IN OBVEZNOSTI ZAVEZANCEV PO ZPPDFT-2</vt:lpstr>
      <vt:lpstr>NALOGE IN OBVEZNOSTI ZAVEZANCEV PO ZPPDFT-2</vt:lpstr>
      <vt:lpstr>NALOGE IN OBVEZNOSTI ZAVEZANCEV PO ZPPDFT-2</vt:lpstr>
      <vt:lpstr>NALOGE IN OBVEZNOSTI ZAVEZANCEV PO ZPPDFT-2</vt:lpstr>
      <vt:lpstr>NALOGE IN OBVEZNOSTI ZAVEZANCEV PO ZPPDFT-2</vt:lpstr>
      <vt:lpstr>NALOGE IN OBVEZNOSTI ZAVEZANCEV PO ZPPDFT-2</vt:lpstr>
      <vt:lpstr>NALOGE IN OBVEZNOSTI ZAVEZANCEV PO ZPPDFT-2 Poglobljen pregled</vt:lpstr>
      <vt:lpstr>NALOGE IN OBVEZNOSTI ZAVEZANCEV PO ZPPDFT-2</vt:lpstr>
      <vt:lpstr>NALOGE IN OBVEZNOSTI ZAVEZANCEV PO ZPPDFT-2</vt:lpstr>
      <vt:lpstr>NALOGE IN OBVEZNOSTI ZAVEZANCEV PO ZPPDFT-2</vt:lpstr>
      <vt:lpstr>PowerPointova predstavitev</vt:lpstr>
      <vt:lpstr>NALOGE IN OBVEZNOSTI ZAVEZANCEV PO ZPPDFT-2</vt:lpstr>
      <vt:lpstr>NALOGE IN OBVEZNOSTI ZAVEZANCEV PO ZPPDFT-2</vt:lpstr>
      <vt:lpstr>NALOGE IN OBVEZNOSTI ZAVEZANCEV PO ZPPDFT-2</vt:lpstr>
      <vt:lpstr>NALOGE IN OBVEZNOSTI ZAVEZANCEV PO ZPPDFT-2</vt:lpstr>
      <vt:lpstr>PowerPointova predstavitev</vt:lpstr>
      <vt:lpstr>NALOGE IN OBVEZNOSTI ZAVEZANCEV PO ZPPDFT-2</vt:lpstr>
      <vt:lpstr>Primer/ INDIKATORJI, KI SE NANAŠAJO NA TRANSAKCIJO pranja denarja</vt:lpstr>
      <vt:lpstr>INDIKATORJI, KI SE NANAŠAJO NA OSEBO-STRANKO pranja denarja</vt:lpstr>
      <vt:lpstr>INDIKATORJI, KI SE NANAŠAJO NA NAROČITELJA - OSEBO pranja denarja</vt:lpstr>
      <vt:lpstr>PowerPointova predstavitev</vt:lpstr>
      <vt:lpstr>INDIKATORJI, KI SE NANAŠAJO NA NALOŽBO pranja denarja </vt:lpstr>
      <vt:lpstr>INDIKATORJI, KI SE NANAŠAJO NA ZAPOSLENE PRI ZAVEZANCU pranja denarja </vt:lpstr>
      <vt:lpstr>INDIKATORJI, KI SE NANAŠAJO NA RAČUN financiranje terorizma </vt:lpstr>
      <vt:lpstr>INDIKATORJI, KI SE NANAŠAJO NA SKLENITEV POSLOVNEGA RAZMERJA financiranje terorizma </vt:lpstr>
      <vt:lpstr>INDIKATORJI, KI SE NANAŠAJO NA STRANKO financiranje terorizma </vt:lpstr>
      <vt:lpstr>INDIKATORJI, KI SE NANAŠAJO NA NEPROFITNE ORGANIZACIJE financiranje terorizma </vt:lpstr>
      <vt:lpstr>PowerPointova predstavitev</vt:lpstr>
      <vt:lpstr>SMERNICE ZA PREPREČEVANJE PRANJA DENARJA</vt:lpstr>
      <vt:lpstr>Za konec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Uvod v seminar</dc:title>
  <dc:creator>Uporabnik</dc:creator>
  <cp:lastModifiedBy>Janja Đaković</cp:lastModifiedBy>
  <cp:revision>545</cp:revision>
  <cp:lastPrinted>2023-10-19T08:46:45Z</cp:lastPrinted>
  <dcterms:created xsi:type="dcterms:W3CDTF">2018-02-08T14:53:15Z</dcterms:created>
  <dcterms:modified xsi:type="dcterms:W3CDTF">2023-10-19T08:47:52Z</dcterms:modified>
</cp:coreProperties>
</file>