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6" r:id="rId5"/>
    <p:sldId id="259" r:id="rId6"/>
    <p:sldId id="260" r:id="rId7"/>
    <p:sldId id="268" r:id="rId8"/>
    <p:sldId id="267" r:id="rId9"/>
    <p:sldId id="261" r:id="rId10"/>
    <p:sldId id="262" r:id="rId11"/>
    <p:sldId id="264" r:id="rId12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5014"/>
    <a:srgbClr val="CC3399"/>
    <a:srgbClr val="6FA82A"/>
    <a:srgbClr val="B9FC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3" autoAdjust="0"/>
    <p:restoredTop sz="94660"/>
  </p:normalViewPr>
  <p:slideViewPr>
    <p:cSldViewPr>
      <p:cViewPr varScale="1">
        <p:scale>
          <a:sx n="109" d="100"/>
          <a:sy n="109" d="100"/>
        </p:scale>
        <p:origin x="169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Prostoročno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sp>
        <p:nvSpPr>
          <p:cNvPr id="30" name="Ograda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83344-A747-44D3-A349-F233BA9329B6}" type="datetimeFigureOut">
              <a:rPr lang="sl-SI" smtClean="0"/>
              <a:pPr/>
              <a:t>14. 11. 2018</a:t>
            </a:fld>
            <a:endParaRPr lang="sl-SI"/>
          </a:p>
        </p:txBody>
      </p:sp>
      <p:sp>
        <p:nvSpPr>
          <p:cNvPr id="19" name="Ograda no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27" name="Ograda številke diapoz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1433D-7A45-43BE-A8EE-D458ABA48F6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83344-A747-44D3-A349-F233BA9329B6}" type="datetimeFigureOut">
              <a:rPr lang="sl-SI" smtClean="0"/>
              <a:pPr/>
              <a:t>14. 11. 2018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1433D-7A45-43BE-A8EE-D458ABA48F6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med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83344-A747-44D3-A349-F233BA9329B6}" type="datetimeFigureOut">
              <a:rPr lang="sl-SI" smtClean="0"/>
              <a:pPr/>
              <a:t>14. 11. 2018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1433D-7A45-43BE-A8EE-D458ABA48F6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med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83344-A747-44D3-A349-F233BA9329B6}" type="datetimeFigureOut">
              <a:rPr lang="sl-SI" smtClean="0"/>
              <a:pPr/>
              <a:t>14. 11. 2018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1433D-7A45-43BE-A8EE-D458ABA48F6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med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rostoročno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83344-A747-44D3-A349-F233BA9329B6}" type="datetimeFigureOut">
              <a:rPr lang="sl-SI" smtClean="0"/>
              <a:pPr/>
              <a:t>14. 11. 2018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1433D-7A45-43BE-A8EE-D458ABA48F6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83344-A747-44D3-A349-F233BA9329B6}" type="datetimeFigureOut">
              <a:rPr lang="sl-SI" smtClean="0"/>
              <a:pPr/>
              <a:t>14. 11. 2018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1433D-7A45-43BE-A8EE-D458ABA48F6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med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83344-A747-44D3-A349-F233BA9329B6}" type="datetimeFigureOut">
              <a:rPr lang="sl-SI" smtClean="0"/>
              <a:pPr/>
              <a:t>14. 11. 2018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1433D-7A45-43BE-A8EE-D458ABA48F6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med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83344-A747-44D3-A349-F233BA9329B6}" type="datetimeFigureOut">
              <a:rPr lang="sl-SI" smtClean="0"/>
              <a:pPr/>
              <a:t>14. 11. 2018</a:t>
            </a:fld>
            <a:endParaRPr lang="sl-SI"/>
          </a:p>
        </p:txBody>
      </p:sp>
      <p:sp>
        <p:nvSpPr>
          <p:cNvPr id="8" name="Ograda številke diapoz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81433D-7A45-43BE-A8EE-D458ABA48F6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9" name="Ograda no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  <p:transition spd="med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83344-A747-44D3-A349-F233BA9329B6}" type="datetimeFigureOut">
              <a:rPr lang="sl-SI" smtClean="0"/>
              <a:pPr/>
              <a:t>14. 11. 2018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1433D-7A45-43BE-A8EE-D458ABA48F6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med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83344-A747-44D3-A349-F233BA9329B6}" type="datetimeFigureOut">
              <a:rPr lang="sl-SI" smtClean="0"/>
              <a:pPr/>
              <a:t>14. 11. 2018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181433D-7A45-43BE-A8EE-D458ABA48F6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med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3583344-A747-44D3-A349-F233BA9329B6}" type="datetimeFigureOut">
              <a:rPr lang="sl-SI" smtClean="0"/>
              <a:pPr/>
              <a:t>14. 11. 2018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1433D-7A45-43BE-A8EE-D458ABA48F6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med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9FC9E"/>
            </a:gs>
            <a:gs pos="50000">
              <a:srgbClr val="9CB86E"/>
            </a:gs>
            <a:gs pos="100000">
              <a:srgbClr val="156B13"/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ročno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rostoročno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Ograda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0" name="Ograda besedila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0" name="Ograda datum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3583344-A747-44D3-A349-F233BA9329B6}" type="datetimeFigureOut">
              <a:rPr lang="sl-SI" smtClean="0"/>
              <a:pPr/>
              <a:t>14. 11. 2018</a:t>
            </a:fld>
            <a:endParaRPr lang="sl-SI"/>
          </a:p>
        </p:txBody>
      </p:sp>
      <p:sp>
        <p:nvSpPr>
          <p:cNvPr id="22" name="Ograda noge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181433D-7A45-43BE-A8EE-D458ABA48F6B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heel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785786" y="1857364"/>
            <a:ext cx="6929486" cy="4500594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sl-SI" sz="5400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Animals</a:t>
            </a:r>
            <a:r>
              <a:rPr lang="sl-SI" sz="54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sl-SI" sz="5400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and</a:t>
            </a:r>
            <a:r>
              <a:rPr lang="sl-SI" sz="54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sl-SI" sz="5400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Plural</a:t>
            </a:r>
            <a:r>
              <a:rPr lang="sl-SI" sz="54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br>
              <a:rPr lang="sl-SI" sz="54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sl-SI" sz="54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sl-SI" sz="54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sl-SI" sz="54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sl-SI" sz="54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</a:br>
            <a:endParaRPr lang="sl-SI" sz="5400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7467600" cy="714380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solidFill>
                  <a:srgbClr val="0070C0"/>
                </a:solidFill>
                <a:latin typeface="Comic Sans MS" pitchFamily="66" charset="0"/>
              </a:rPr>
              <a:t>Nouns with multiple plurals</a:t>
            </a:r>
            <a:r>
              <a:rPr lang="sl-SI" sz="4400" dirty="0" smtClean="0"/>
              <a:t/>
            </a:r>
            <a:br>
              <a:rPr lang="sl-SI" sz="4400" dirty="0" smtClean="0"/>
            </a:br>
            <a:endParaRPr lang="sl-SI" sz="4100" u="sng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071546"/>
            <a:ext cx="7467600" cy="5054617"/>
          </a:xfrm>
        </p:spPr>
        <p:txBody>
          <a:bodyPr>
            <a:normAutofit/>
          </a:bodyPr>
          <a:lstStyle/>
          <a:p>
            <a:pPr algn="ctr">
              <a:lnSpc>
                <a:spcPct val="200000"/>
              </a:lnSpc>
              <a:buNone/>
            </a:pPr>
            <a:r>
              <a:rPr lang="sl-SI" sz="2800" i="1" dirty="0" err="1" smtClean="0">
                <a:solidFill>
                  <a:schemeClr val="bg1"/>
                </a:solidFill>
                <a:latin typeface="Comic Sans MS" pitchFamily="66" charset="0"/>
              </a:rPr>
              <a:t>Cow</a:t>
            </a:r>
            <a:r>
              <a:rPr lang="sl-SI" sz="2800" i="1" dirty="0" smtClean="0">
                <a:solidFill>
                  <a:schemeClr val="bg1"/>
                </a:solidFill>
                <a:latin typeface="Comic Sans MS" pitchFamily="66" charset="0"/>
              </a:rPr>
              <a:t> – </a:t>
            </a:r>
            <a:r>
              <a:rPr lang="sl-SI" sz="2800" i="1" dirty="0" err="1" smtClean="0">
                <a:solidFill>
                  <a:schemeClr val="bg1"/>
                </a:solidFill>
                <a:latin typeface="Comic Sans MS" pitchFamily="66" charset="0"/>
              </a:rPr>
              <a:t>cow</a:t>
            </a:r>
            <a:r>
              <a:rPr lang="sl-SI" sz="2800" i="1" dirty="0" err="1" smtClean="0">
                <a:solidFill>
                  <a:srgbClr val="C00000"/>
                </a:solidFill>
                <a:latin typeface="Comic Sans MS" pitchFamily="66" charset="0"/>
              </a:rPr>
              <a:t>s</a:t>
            </a:r>
            <a:r>
              <a:rPr lang="sl-SI" sz="2800" i="1" dirty="0" smtClean="0">
                <a:solidFill>
                  <a:schemeClr val="bg1"/>
                </a:solidFill>
                <a:latin typeface="Comic Sans MS" pitchFamily="66" charset="0"/>
              </a:rPr>
              <a:t>, kine</a:t>
            </a:r>
          </a:p>
          <a:p>
            <a:pPr algn="ctr">
              <a:lnSpc>
                <a:spcPct val="200000"/>
              </a:lnSpc>
              <a:buNone/>
            </a:pPr>
            <a:r>
              <a:rPr lang="sl-SI" sz="2800" i="1" dirty="0" err="1" smtClean="0">
                <a:solidFill>
                  <a:schemeClr val="bg1"/>
                </a:solidFill>
                <a:latin typeface="Comic Sans MS" pitchFamily="66" charset="0"/>
              </a:rPr>
              <a:t>Pig</a:t>
            </a:r>
            <a:r>
              <a:rPr lang="sl-SI" sz="2800" i="1" dirty="0" smtClean="0">
                <a:solidFill>
                  <a:schemeClr val="bg1"/>
                </a:solidFill>
                <a:latin typeface="Comic Sans MS" pitchFamily="66" charset="0"/>
              </a:rPr>
              <a:t> – </a:t>
            </a:r>
            <a:r>
              <a:rPr lang="sl-SI" sz="2800" i="1" dirty="0" err="1" smtClean="0">
                <a:solidFill>
                  <a:schemeClr val="bg1"/>
                </a:solidFill>
                <a:latin typeface="Comic Sans MS" pitchFamily="66" charset="0"/>
              </a:rPr>
              <a:t>pig</a:t>
            </a:r>
            <a:r>
              <a:rPr lang="sl-SI" sz="2800" i="1" dirty="0" err="1" smtClean="0">
                <a:solidFill>
                  <a:srgbClr val="C00000"/>
                </a:solidFill>
                <a:latin typeface="Comic Sans MS" pitchFamily="66" charset="0"/>
              </a:rPr>
              <a:t>s</a:t>
            </a:r>
            <a:r>
              <a:rPr lang="sl-SI" sz="2800" i="1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sl-SI" sz="2800" i="1" dirty="0" err="1" smtClean="0">
                <a:solidFill>
                  <a:schemeClr val="bg1"/>
                </a:solidFill>
                <a:latin typeface="Comic Sans MS" pitchFamily="66" charset="0"/>
              </a:rPr>
              <a:t>swine</a:t>
            </a:r>
            <a:endParaRPr lang="sl-SI" sz="2800" i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>
              <a:lnSpc>
                <a:spcPct val="200000"/>
              </a:lnSpc>
              <a:buNone/>
            </a:pPr>
            <a:r>
              <a:rPr lang="sl-SI" sz="2800" i="1" dirty="0" err="1" smtClean="0">
                <a:solidFill>
                  <a:schemeClr val="bg1"/>
                </a:solidFill>
                <a:latin typeface="Comic Sans MS" pitchFamily="66" charset="0"/>
              </a:rPr>
              <a:t>Sow</a:t>
            </a:r>
            <a:r>
              <a:rPr lang="sl-SI" sz="2800" i="1" dirty="0" smtClean="0">
                <a:solidFill>
                  <a:schemeClr val="bg1"/>
                </a:solidFill>
                <a:latin typeface="Comic Sans MS" pitchFamily="66" charset="0"/>
              </a:rPr>
              <a:t> – </a:t>
            </a:r>
            <a:r>
              <a:rPr lang="sl-SI" sz="2800" i="1" dirty="0" err="1" smtClean="0">
                <a:solidFill>
                  <a:schemeClr val="bg1"/>
                </a:solidFill>
                <a:latin typeface="Comic Sans MS" pitchFamily="66" charset="0"/>
              </a:rPr>
              <a:t>sow</a:t>
            </a:r>
            <a:r>
              <a:rPr lang="sl-SI" sz="2800" i="1" dirty="0" err="1" smtClean="0">
                <a:solidFill>
                  <a:srgbClr val="C00000"/>
                </a:solidFill>
                <a:latin typeface="Comic Sans MS" pitchFamily="66" charset="0"/>
              </a:rPr>
              <a:t>s</a:t>
            </a:r>
            <a:r>
              <a:rPr lang="sl-SI" sz="2800" i="1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sl-SI" sz="2800" i="1" dirty="0" err="1" smtClean="0">
                <a:solidFill>
                  <a:schemeClr val="bg1"/>
                </a:solidFill>
                <a:latin typeface="Comic Sans MS" pitchFamily="66" charset="0"/>
              </a:rPr>
              <a:t>swine</a:t>
            </a:r>
            <a:endParaRPr lang="sl-SI" sz="2800" i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422343">
            <a:off x="576207" y="4117369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94163">
            <a:off x="6109030" y="3541160"/>
            <a:ext cx="26860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100" dirty="0" err="1" smtClean="0">
                <a:solidFill>
                  <a:srgbClr val="355014"/>
                </a:solidFill>
                <a:latin typeface="Comic Sans MS" pitchFamily="66" charset="0"/>
              </a:rPr>
              <a:t>Sources</a:t>
            </a:r>
            <a:r>
              <a:rPr lang="sl-SI" sz="4100" dirty="0" smtClean="0">
                <a:solidFill>
                  <a:srgbClr val="355014"/>
                </a:solidFill>
                <a:latin typeface="Comic Sans MS" pitchFamily="66" charset="0"/>
              </a:rPr>
              <a:t>:</a:t>
            </a:r>
            <a:endParaRPr lang="sl-SI" sz="4100" dirty="0">
              <a:solidFill>
                <a:srgbClr val="355014"/>
              </a:solidFill>
              <a:latin typeface="Comic Sans MS" pitchFamily="66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357298"/>
            <a:ext cx="7467600" cy="4857784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sl-SI" sz="2400" dirty="0" smtClean="0">
                <a:solidFill>
                  <a:schemeClr val="bg1"/>
                </a:solidFill>
              </a:rPr>
              <a:t>http://en.wikipedia.org/wiki/English_plural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sl-SI" sz="2400" dirty="0" smtClean="0">
                <a:solidFill>
                  <a:schemeClr val="bg1"/>
                </a:solidFill>
              </a:rPr>
              <a:t>http://www.englishclub.com/vocabulary/animal-terms-easy.htm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sl-SI" sz="2400" dirty="0" smtClean="0">
                <a:solidFill>
                  <a:schemeClr val="bg1"/>
                </a:solidFill>
              </a:rPr>
              <a:t>http://walkinthewords.blogspot.com/2009/04/animal-plurals.html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sl-SI" sz="2400" dirty="0" smtClean="0">
                <a:solidFill>
                  <a:schemeClr val="bg1"/>
                </a:solidFill>
              </a:rPr>
              <a:t>http://svet-anglescine.com/kategorija/35/Zivali_ </a:t>
            </a:r>
            <a:r>
              <a:rPr lang="sl-SI" sz="2400" dirty="0" err="1" smtClean="0">
                <a:solidFill>
                  <a:schemeClr val="bg1"/>
                </a:solidFill>
              </a:rPr>
              <a:t>Animals</a:t>
            </a:r>
            <a:r>
              <a:rPr lang="sl-SI" sz="2400" dirty="0" smtClean="0">
                <a:solidFill>
                  <a:schemeClr val="bg1"/>
                </a:solidFill>
              </a:rPr>
              <a:t>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sl-SI" sz="2400" dirty="0" err="1" smtClean="0">
                <a:solidFill>
                  <a:schemeClr val="bg1"/>
                </a:solidFill>
              </a:rPr>
              <a:t>Pons</a:t>
            </a:r>
            <a:r>
              <a:rPr lang="sl-SI" sz="2400" dirty="0" smtClean="0">
                <a:solidFill>
                  <a:schemeClr val="bg1"/>
                </a:solidFill>
              </a:rPr>
              <a:t> – splošni angleško-slovenski slovar, založba Rokus </a:t>
            </a:r>
            <a:r>
              <a:rPr lang="sl-SI" sz="2400" dirty="0" err="1" smtClean="0">
                <a:solidFill>
                  <a:schemeClr val="bg1"/>
                </a:solidFill>
              </a:rPr>
              <a:t>Klett</a:t>
            </a:r>
            <a:r>
              <a:rPr lang="sl-SI" sz="2400" dirty="0" smtClean="0">
                <a:solidFill>
                  <a:schemeClr val="bg1"/>
                </a:solidFill>
              </a:rPr>
              <a:t>, Ljubljana 2008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grada vsebine 5"/>
          <p:cNvSpPr>
            <a:spLocks noGrp="1"/>
          </p:cNvSpPr>
          <p:nvPr>
            <p:ph idx="1"/>
          </p:nvPr>
        </p:nvSpPr>
        <p:spPr>
          <a:xfrm>
            <a:off x="457200" y="1214421"/>
            <a:ext cx="7467600" cy="4500595"/>
          </a:xfrm>
        </p:spPr>
        <p:txBody>
          <a:bodyPr numCol="1"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sl-SI" sz="2800" dirty="0" err="1" smtClean="0">
                <a:solidFill>
                  <a:schemeClr val="bg1"/>
                </a:solidFill>
                <a:latin typeface="Comic Sans MS" pitchFamily="66" charset="0"/>
              </a:rPr>
              <a:t>Regular</a:t>
            </a:r>
            <a:r>
              <a:rPr lang="sl-SI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sl-SI" sz="2800" dirty="0" err="1" smtClean="0">
                <a:solidFill>
                  <a:schemeClr val="bg1"/>
                </a:solidFill>
                <a:latin typeface="Comic Sans MS" pitchFamily="66" charset="0"/>
              </a:rPr>
              <a:t>plural</a:t>
            </a:r>
            <a:endParaRPr lang="sl-SI" sz="2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sl-SI" sz="2800" dirty="0" err="1" smtClean="0">
                <a:solidFill>
                  <a:schemeClr val="bg1"/>
                </a:solidFill>
                <a:latin typeface="Comic Sans MS" pitchFamily="66" charset="0"/>
              </a:rPr>
              <a:t>Irregular</a:t>
            </a:r>
            <a:r>
              <a:rPr lang="sl-SI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sl-SI" sz="2800" dirty="0" err="1" smtClean="0">
                <a:solidFill>
                  <a:schemeClr val="bg1"/>
                </a:solidFill>
                <a:latin typeface="Comic Sans MS" pitchFamily="66" charset="0"/>
              </a:rPr>
              <a:t>plural</a:t>
            </a:r>
            <a:endParaRPr lang="sl-SI" sz="2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sl-SI" sz="2800" dirty="0" err="1" smtClean="0">
                <a:solidFill>
                  <a:schemeClr val="bg1"/>
                </a:solidFill>
                <a:latin typeface="Comic Sans MS" pitchFamily="66" charset="0"/>
              </a:rPr>
              <a:t>Words</a:t>
            </a:r>
            <a:r>
              <a:rPr lang="sl-SI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sl-SI" sz="2800" dirty="0" err="1" smtClean="0">
                <a:solidFill>
                  <a:schemeClr val="bg1"/>
                </a:solidFill>
                <a:latin typeface="Comic Sans MS" pitchFamily="66" charset="0"/>
              </a:rPr>
              <a:t>with</a:t>
            </a:r>
            <a:r>
              <a:rPr lang="sl-SI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sl-SI" sz="2800" dirty="0" err="1" smtClean="0">
                <a:solidFill>
                  <a:schemeClr val="bg1"/>
                </a:solidFill>
                <a:latin typeface="Comic Sans MS" pitchFamily="66" charset="0"/>
              </a:rPr>
              <a:t>identical</a:t>
            </a:r>
            <a:r>
              <a:rPr lang="sl-SI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sl-SI" sz="2800" dirty="0" err="1" smtClean="0">
                <a:solidFill>
                  <a:schemeClr val="bg1"/>
                </a:solidFill>
                <a:latin typeface="Comic Sans MS" pitchFamily="66" charset="0"/>
              </a:rPr>
              <a:t>singular</a:t>
            </a:r>
            <a:r>
              <a:rPr lang="sl-SI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sl-SI" sz="2800" dirty="0" err="1" smtClean="0">
                <a:solidFill>
                  <a:schemeClr val="bg1"/>
                </a:solidFill>
                <a:latin typeface="Comic Sans MS" pitchFamily="66" charset="0"/>
              </a:rPr>
              <a:t>and</a:t>
            </a:r>
            <a:r>
              <a:rPr lang="sl-SI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sl-SI" sz="2800" dirty="0" err="1" smtClean="0">
                <a:solidFill>
                  <a:schemeClr val="bg1"/>
                </a:solidFill>
                <a:latin typeface="Comic Sans MS" pitchFamily="66" charset="0"/>
              </a:rPr>
              <a:t>plural</a:t>
            </a:r>
            <a:endParaRPr lang="sl-SI" sz="2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sl-SI" sz="2800" dirty="0" err="1" smtClean="0">
                <a:solidFill>
                  <a:schemeClr val="bg1"/>
                </a:solidFill>
                <a:latin typeface="Comic Sans MS" pitchFamily="66" charset="0"/>
              </a:rPr>
              <a:t>Words</a:t>
            </a:r>
            <a:r>
              <a:rPr lang="sl-SI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sl-SI" sz="2800" dirty="0" err="1" smtClean="0">
                <a:solidFill>
                  <a:schemeClr val="bg1"/>
                </a:solidFill>
                <a:latin typeface="Comic Sans MS" pitchFamily="66" charset="0"/>
              </a:rPr>
              <a:t>with</a:t>
            </a:r>
            <a:r>
              <a:rPr lang="sl-SI" sz="2800" dirty="0" smtClean="0">
                <a:solidFill>
                  <a:schemeClr val="bg1"/>
                </a:solidFill>
                <a:latin typeface="Comic Sans MS" pitchFamily="66" charset="0"/>
              </a:rPr>
              <a:t> multiple </a:t>
            </a:r>
            <a:r>
              <a:rPr lang="sl-SI" sz="2800" dirty="0" err="1" smtClean="0">
                <a:solidFill>
                  <a:schemeClr val="bg1"/>
                </a:solidFill>
                <a:latin typeface="Comic Sans MS" pitchFamily="66" charset="0"/>
              </a:rPr>
              <a:t>plurals</a:t>
            </a:r>
            <a:endParaRPr lang="sl-SI" sz="2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None/>
            </a:pPr>
            <a:endParaRPr lang="sl-SI" sz="2800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>
          <a:xfrm>
            <a:off x="500034" y="928670"/>
            <a:ext cx="5072098" cy="571504"/>
          </a:xfrm>
        </p:spPr>
        <p:txBody>
          <a:bodyPr>
            <a:normAutofit/>
          </a:bodyPr>
          <a:lstStyle/>
          <a:p>
            <a:r>
              <a:rPr lang="sl-SI" sz="2800" dirty="0" smtClean="0">
                <a:solidFill>
                  <a:srgbClr val="355014"/>
                </a:solidFill>
                <a:latin typeface="Comic Sans MS" pitchFamily="66" charset="0"/>
              </a:rPr>
              <a:t>1. </a:t>
            </a:r>
            <a:r>
              <a:rPr lang="sl-SI" sz="2800" dirty="0" err="1" smtClean="0">
                <a:solidFill>
                  <a:srgbClr val="355014"/>
                </a:solidFill>
                <a:latin typeface="Comic Sans MS" pitchFamily="66" charset="0"/>
              </a:rPr>
              <a:t>Adding</a:t>
            </a:r>
            <a:r>
              <a:rPr lang="sl-SI" sz="2800" dirty="0" smtClean="0">
                <a:solidFill>
                  <a:srgbClr val="355014"/>
                </a:solidFill>
                <a:latin typeface="Comic Sans MS" pitchFamily="66" charset="0"/>
              </a:rPr>
              <a:t> </a:t>
            </a:r>
            <a:r>
              <a:rPr lang="sl-SI" sz="2800" i="1" dirty="0" smtClean="0">
                <a:solidFill>
                  <a:srgbClr val="355014"/>
                </a:solidFill>
                <a:latin typeface="Comic Sans MS" pitchFamily="66" charset="0"/>
              </a:rPr>
              <a:t>–s </a:t>
            </a:r>
            <a:r>
              <a:rPr lang="sl-SI" sz="2800" dirty="0" smtClean="0">
                <a:solidFill>
                  <a:srgbClr val="355014"/>
                </a:solidFill>
                <a:latin typeface="Comic Sans MS" pitchFamily="66" charset="0"/>
              </a:rPr>
              <a:t>or </a:t>
            </a:r>
            <a:r>
              <a:rPr lang="sl-SI" sz="2800" i="1" dirty="0" smtClean="0">
                <a:solidFill>
                  <a:srgbClr val="355014"/>
                </a:solidFill>
                <a:latin typeface="Comic Sans MS" pitchFamily="66" charset="0"/>
              </a:rPr>
              <a:t>–</a:t>
            </a:r>
            <a:r>
              <a:rPr lang="sl-SI" sz="2800" i="1" dirty="0" err="1" smtClean="0">
                <a:solidFill>
                  <a:srgbClr val="355014"/>
                </a:solidFill>
                <a:latin typeface="Comic Sans MS" pitchFamily="66" charset="0"/>
              </a:rPr>
              <a:t>es</a:t>
            </a:r>
            <a:r>
              <a:rPr lang="sl-SI" sz="2800" dirty="0" smtClean="0">
                <a:solidFill>
                  <a:srgbClr val="355014"/>
                </a:solidFill>
                <a:latin typeface="Comic Sans MS" pitchFamily="66" charset="0"/>
              </a:rPr>
              <a:t>:</a:t>
            </a:r>
            <a:endParaRPr lang="sl-SI" sz="2800" dirty="0">
              <a:solidFill>
                <a:srgbClr val="355014"/>
              </a:solidFill>
              <a:latin typeface="Comic Sans MS" pitchFamily="66" charset="0"/>
            </a:endParaRPr>
          </a:p>
        </p:txBody>
      </p:sp>
      <p:sp>
        <p:nvSpPr>
          <p:cNvPr id="11" name="Ograda besedila 10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6543692" cy="642808"/>
          </a:xfrm>
        </p:spPr>
        <p:txBody>
          <a:bodyPr>
            <a:normAutofit/>
          </a:bodyPr>
          <a:lstStyle/>
          <a:p>
            <a:r>
              <a:rPr lang="sl-SI" sz="4100" u="sng" dirty="0" err="1" smtClean="0">
                <a:solidFill>
                  <a:srgbClr val="0070C0"/>
                </a:solidFill>
                <a:latin typeface="Comic Sans MS" pitchFamily="66" charset="0"/>
              </a:rPr>
              <a:t>Regular</a:t>
            </a:r>
            <a:r>
              <a:rPr lang="sl-SI" sz="4100" u="sng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sl-SI" sz="4100" u="sng" dirty="0" err="1" smtClean="0">
                <a:solidFill>
                  <a:srgbClr val="0070C0"/>
                </a:solidFill>
                <a:latin typeface="Comic Sans MS" pitchFamily="66" charset="0"/>
              </a:rPr>
              <a:t>plural</a:t>
            </a:r>
            <a:endParaRPr lang="sl-SI" sz="4100" u="sng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Ograda vsebine 5"/>
          <p:cNvSpPr>
            <a:spLocks noGrp="1"/>
          </p:cNvSpPr>
          <p:nvPr>
            <p:ph sz="half" idx="1"/>
          </p:nvPr>
        </p:nvSpPr>
        <p:spPr>
          <a:xfrm>
            <a:off x="457200" y="1428736"/>
            <a:ext cx="7086600" cy="4362464"/>
          </a:xfrm>
        </p:spPr>
        <p:txBody>
          <a:bodyPr numCol="2">
            <a:normAutofit/>
          </a:bodyPr>
          <a:lstStyle/>
          <a:p>
            <a:pPr marL="550926" indent="-514350">
              <a:lnSpc>
                <a:spcPct val="150000"/>
              </a:lnSpc>
              <a:buClr>
                <a:srgbClr val="355014"/>
              </a:buClr>
              <a:buNone/>
            </a:pPr>
            <a:r>
              <a:rPr lang="sl-SI" i="1" dirty="0" err="1" smtClean="0">
                <a:solidFill>
                  <a:schemeClr val="bg1"/>
                </a:solidFill>
                <a:latin typeface="Comic Sans MS" pitchFamily="66" charset="0"/>
              </a:rPr>
              <a:t>c</a:t>
            </a:r>
            <a:r>
              <a:rPr lang="sl-SI" sz="2800" i="1" dirty="0" err="1" smtClean="0">
                <a:solidFill>
                  <a:schemeClr val="bg1"/>
                </a:solidFill>
                <a:latin typeface="Comic Sans MS" pitchFamily="66" charset="0"/>
              </a:rPr>
              <a:t>at</a:t>
            </a:r>
            <a:r>
              <a:rPr lang="sl-SI" sz="2800" i="1" dirty="0" smtClean="0">
                <a:solidFill>
                  <a:schemeClr val="bg1"/>
                </a:solidFill>
                <a:latin typeface="Comic Sans MS" pitchFamily="66" charset="0"/>
              </a:rPr>
              <a:t> – </a:t>
            </a:r>
            <a:r>
              <a:rPr lang="sl-SI" sz="2800" i="1" dirty="0" err="1" smtClean="0">
                <a:solidFill>
                  <a:schemeClr val="bg1"/>
                </a:solidFill>
                <a:latin typeface="Comic Sans MS" pitchFamily="66" charset="0"/>
              </a:rPr>
              <a:t>cat</a:t>
            </a:r>
            <a:r>
              <a:rPr lang="sl-SI" sz="2800" i="1" dirty="0" err="1" smtClean="0">
                <a:solidFill>
                  <a:srgbClr val="C00000"/>
                </a:solidFill>
                <a:latin typeface="Comic Sans MS" pitchFamily="66" charset="0"/>
              </a:rPr>
              <a:t>s</a:t>
            </a:r>
            <a:endParaRPr lang="sl-SI" sz="2800" i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550926" indent="-514350">
              <a:lnSpc>
                <a:spcPct val="150000"/>
              </a:lnSpc>
              <a:buClr>
                <a:srgbClr val="355014"/>
              </a:buClr>
              <a:buNone/>
            </a:pPr>
            <a:r>
              <a:rPr lang="sl-SI" i="1" dirty="0" err="1" smtClean="0">
                <a:solidFill>
                  <a:schemeClr val="bg1"/>
                </a:solidFill>
                <a:latin typeface="Comic Sans MS" pitchFamily="66" charset="0"/>
              </a:rPr>
              <a:t>whale</a:t>
            </a:r>
            <a:r>
              <a:rPr lang="sl-SI" i="1" dirty="0" smtClean="0">
                <a:solidFill>
                  <a:schemeClr val="bg1"/>
                </a:solidFill>
                <a:latin typeface="Comic Sans MS" pitchFamily="66" charset="0"/>
              </a:rPr>
              <a:t> – </a:t>
            </a:r>
            <a:r>
              <a:rPr lang="sl-SI" i="1" dirty="0" err="1" smtClean="0">
                <a:solidFill>
                  <a:schemeClr val="bg1"/>
                </a:solidFill>
                <a:latin typeface="Comic Sans MS" pitchFamily="66" charset="0"/>
              </a:rPr>
              <a:t>whale</a:t>
            </a:r>
            <a:r>
              <a:rPr lang="sl-SI" i="1" dirty="0" err="1" smtClean="0">
                <a:solidFill>
                  <a:srgbClr val="C00000"/>
                </a:solidFill>
                <a:latin typeface="Comic Sans MS" pitchFamily="66" charset="0"/>
              </a:rPr>
              <a:t>s</a:t>
            </a:r>
            <a:endParaRPr lang="sl-SI" i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550926" indent="-514350">
              <a:lnSpc>
                <a:spcPct val="150000"/>
              </a:lnSpc>
              <a:buClr>
                <a:srgbClr val="355014"/>
              </a:buClr>
              <a:buNone/>
            </a:pPr>
            <a:r>
              <a:rPr lang="sl-SI" i="1" dirty="0" err="1" smtClean="0">
                <a:solidFill>
                  <a:schemeClr val="bg1"/>
                </a:solidFill>
                <a:latin typeface="Comic Sans MS" pitchFamily="66" charset="0"/>
              </a:rPr>
              <a:t>g</a:t>
            </a:r>
            <a:r>
              <a:rPr lang="sl-SI" sz="2800" i="1" dirty="0" err="1" smtClean="0">
                <a:solidFill>
                  <a:schemeClr val="bg1"/>
                </a:solidFill>
                <a:latin typeface="Comic Sans MS" pitchFamily="66" charset="0"/>
              </a:rPr>
              <a:t>oat</a:t>
            </a:r>
            <a:r>
              <a:rPr lang="sl-SI" sz="2800" i="1" dirty="0" smtClean="0">
                <a:solidFill>
                  <a:schemeClr val="bg1"/>
                </a:solidFill>
                <a:latin typeface="Comic Sans MS" pitchFamily="66" charset="0"/>
              </a:rPr>
              <a:t> – </a:t>
            </a:r>
            <a:r>
              <a:rPr lang="sl-SI" sz="2800" i="1" dirty="0" err="1" smtClean="0">
                <a:solidFill>
                  <a:schemeClr val="bg1"/>
                </a:solidFill>
                <a:latin typeface="Comic Sans MS" pitchFamily="66" charset="0"/>
              </a:rPr>
              <a:t>goat</a:t>
            </a:r>
            <a:r>
              <a:rPr lang="sl-SI" sz="2800" i="1" dirty="0" err="1" smtClean="0">
                <a:solidFill>
                  <a:srgbClr val="C00000"/>
                </a:solidFill>
                <a:latin typeface="Comic Sans MS" pitchFamily="66" charset="0"/>
              </a:rPr>
              <a:t>s</a:t>
            </a:r>
            <a:endParaRPr lang="sl-SI" sz="2800" i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550926" indent="-514350">
              <a:lnSpc>
                <a:spcPct val="150000"/>
              </a:lnSpc>
              <a:buClr>
                <a:srgbClr val="355014"/>
              </a:buClr>
              <a:buNone/>
            </a:pPr>
            <a:r>
              <a:rPr lang="sl-SI" i="1" dirty="0" err="1" smtClean="0">
                <a:solidFill>
                  <a:schemeClr val="bg1"/>
                </a:solidFill>
                <a:latin typeface="Comic Sans MS" pitchFamily="66" charset="0"/>
              </a:rPr>
              <a:t>chiken</a:t>
            </a:r>
            <a:r>
              <a:rPr lang="sl-SI" i="1" dirty="0" smtClean="0">
                <a:solidFill>
                  <a:schemeClr val="bg1"/>
                </a:solidFill>
                <a:latin typeface="Comic Sans MS" pitchFamily="66" charset="0"/>
              </a:rPr>
              <a:t> – </a:t>
            </a:r>
            <a:r>
              <a:rPr lang="sl-SI" i="1" dirty="0" err="1" smtClean="0">
                <a:solidFill>
                  <a:schemeClr val="bg1"/>
                </a:solidFill>
                <a:latin typeface="Comic Sans MS" pitchFamily="66" charset="0"/>
              </a:rPr>
              <a:t>chiken</a:t>
            </a:r>
            <a:r>
              <a:rPr lang="sl-SI" i="1" dirty="0" err="1" smtClean="0">
                <a:solidFill>
                  <a:srgbClr val="C00000"/>
                </a:solidFill>
                <a:latin typeface="Comic Sans MS" pitchFamily="66" charset="0"/>
              </a:rPr>
              <a:t>s</a:t>
            </a:r>
            <a:endParaRPr lang="sl-SI" i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550926" indent="-514350">
              <a:lnSpc>
                <a:spcPct val="150000"/>
              </a:lnSpc>
              <a:buClr>
                <a:srgbClr val="355014"/>
              </a:buClr>
              <a:buNone/>
            </a:pPr>
            <a:r>
              <a:rPr lang="sl-SI" i="1" dirty="0" smtClean="0">
                <a:solidFill>
                  <a:schemeClr val="bg1"/>
                </a:solidFill>
                <a:latin typeface="Comic Sans MS" pitchFamily="66" charset="0"/>
              </a:rPr>
              <a:t>b</a:t>
            </a:r>
            <a:r>
              <a:rPr lang="sl-SI" sz="2800" i="1" dirty="0" smtClean="0">
                <a:solidFill>
                  <a:schemeClr val="bg1"/>
                </a:solidFill>
                <a:latin typeface="Comic Sans MS" pitchFamily="66" charset="0"/>
              </a:rPr>
              <a:t>ee – </a:t>
            </a:r>
            <a:r>
              <a:rPr lang="sl-SI" sz="2800" i="1" dirty="0" err="1" smtClean="0">
                <a:solidFill>
                  <a:schemeClr val="bg1"/>
                </a:solidFill>
                <a:latin typeface="Comic Sans MS" pitchFamily="66" charset="0"/>
              </a:rPr>
              <a:t>bee</a:t>
            </a:r>
            <a:r>
              <a:rPr lang="sl-SI" sz="2800" i="1" dirty="0" err="1" smtClean="0">
                <a:solidFill>
                  <a:srgbClr val="C00000"/>
                </a:solidFill>
                <a:latin typeface="Comic Sans MS" pitchFamily="66" charset="0"/>
              </a:rPr>
              <a:t>s</a:t>
            </a:r>
            <a:endParaRPr lang="sl-SI" sz="2800" i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550926" indent="-514350">
              <a:lnSpc>
                <a:spcPct val="150000"/>
              </a:lnSpc>
              <a:buClr>
                <a:srgbClr val="355014"/>
              </a:buClr>
              <a:buNone/>
            </a:pPr>
            <a:endParaRPr lang="sl-SI" i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550926" indent="-514350">
              <a:lnSpc>
                <a:spcPct val="150000"/>
              </a:lnSpc>
              <a:buClr>
                <a:srgbClr val="355014"/>
              </a:buClr>
              <a:buNone/>
            </a:pPr>
            <a:r>
              <a:rPr lang="sl-SI" i="1" dirty="0" err="1" smtClean="0">
                <a:solidFill>
                  <a:schemeClr val="bg1"/>
                </a:solidFill>
                <a:latin typeface="Comic Sans MS" pitchFamily="66" charset="0"/>
              </a:rPr>
              <a:t>f</a:t>
            </a:r>
            <a:r>
              <a:rPr lang="sl-SI" sz="2800" i="1" dirty="0" err="1" smtClean="0">
                <a:solidFill>
                  <a:schemeClr val="bg1"/>
                </a:solidFill>
                <a:latin typeface="Comic Sans MS" pitchFamily="66" charset="0"/>
              </a:rPr>
              <a:t>ox</a:t>
            </a:r>
            <a:r>
              <a:rPr lang="sl-SI" sz="2800" i="1" dirty="0" smtClean="0">
                <a:solidFill>
                  <a:schemeClr val="bg1"/>
                </a:solidFill>
                <a:latin typeface="Comic Sans MS" pitchFamily="66" charset="0"/>
              </a:rPr>
              <a:t> – </a:t>
            </a:r>
            <a:r>
              <a:rPr lang="sl-SI" sz="2800" i="1" dirty="0" err="1" smtClean="0">
                <a:solidFill>
                  <a:schemeClr val="bg1"/>
                </a:solidFill>
                <a:latin typeface="Comic Sans MS" pitchFamily="66" charset="0"/>
              </a:rPr>
              <a:t>fox</a:t>
            </a:r>
            <a:r>
              <a:rPr lang="sl-SI" sz="2800" i="1" dirty="0" err="1" smtClean="0">
                <a:solidFill>
                  <a:srgbClr val="C00000"/>
                </a:solidFill>
                <a:latin typeface="Comic Sans MS" pitchFamily="66" charset="0"/>
              </a:rPr>
              <a:t>es</a:t>
            </a:r>
            <a:endParaRPr lang="sl-SI" sz="2800" i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550926" indent="-514350">
              <a:lnSpc>
                <a:spcPct val="150000"/>
              </a:lnSpc>
              <a:buClr>
                <a:srgbClr val="355014"/>
              </a:buClr>
              <a:buNone/>
            </a:pPr>
            <a:r>
              <a:rPr lang="sl-SI" i="1" dirty="0" err="1" smtClean="0">
                <a:solidFill>
                  <a:schemeClr val="bg1"/>
                </a:solidFill>
                <a:latin typeface="Comic Sans MS" pitchFamily="66" charset="0"/>
              </a:rPr>
              <a:t>b</a:t>
            </a:r>
            <a:r>
              <a:rPr lang="sl-SI" sz="2800" i="1" dirty="0" err="1" smtClean="0">
                <a:solidFill>
                  <a:schemeClr val="bg1"/>
                </a:solidFill>
                <a:latin typeface="Comic Sans MS" pitchFamily="66" charset="0"/>
              </a:rPr>
              <a:t>ear</a:t>
            </a:r>
            <a:r>
              <a:rPr lang="sl-SI" sz="2800" i="1" dirty="0" smtClean="0">
                <a:solidFill>
                  <a:schemeClr val="bg1"/>
                </a:solidFill>
                <a:latin typeface="Comic Sans MS" pitchFamily="66" charset="0"/>
              </a:rPr>
              <a:t> - </a:t>
            </a:r>
            <a:r>
              <a:rPr lang="sl-SI" sz="2800" i="1" dirty="0" err="1" smtClean="0">
                <a:solidFill>
                  <a:schemeClr val="bg1"/>
                </a:solidFill>
                <a:latin typeface="Comic Sans MS" pitchFamily="66" charset="0"/>
              </a:rPr>
              <a:t>bear</a:t>
            </a:r>
            <a:r>
              <a:rPr lang="sl-SI" sz="2800" i="1" dirty="0" err="1" smtClean="0">
                <a:solidFill>
                  <a:srgbClr val="C00000"/>
                </a:solidFill>
                <a:latin typeface="Comic Sans MS" pitchFamily="66" charset="0"/>
              </a:rPr>
              <a:t>s</a:t>
            </a:r>
            <a:endParaRPr lang="sl-SI" sz="2800" i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550926" indent="-514350">
              <a:lnSpc>
                <a:spcPct val="150000"/>
              </a:lnSpc>
              <a:buClr>
                <a:srgbClr val="355014"/>
              </a:buClr>
              <a:buNone/>
            </a:pPr>
            <a:r>
              <a:rPr lang="sl-SI" i="1" dirty="0" err="1" smtClean="0">
                <a:solidFill>
                  <a:schemeClr val="bg1"/>
                </a:solidFill>
                <a:latin typeface="Comic Sans MS" pitchFamily="66" charset="0"/>
              </a:rPr>
              <a:t>l</a:t>
            </a:r>
            <a:r>
              <a:rPr lang="sl-SI" sz="2800" i="1" dirty="0" err="1" smtClean="0">
                <a:solidFill>
                  <a:schemeClr val="bg1"/>
                </a:solidFill>
                <a:latin typeface="Comic Sans MS" pitchFamily="66" charset="0"/>
              </a:rPr>
              <a:t>ion</a:t>
            </a:r>
            <a:r>
              <a:rPr lang="sl-SI" sz="2800" i="1" dirty="0" smtClean="0">
                <a:solidFill>
                  <a:schemeClr val="bg1"/>
                </a:solidFill>
                <a:latin typeface="Comic Sans MS" pitchFamily="66" charset="0"/>
              </a:rPr>
              <a:t> - </a:t>
            </a:r>
            <a:r>
              <a:rPr lang="sl-SI" sz="2800" i="1" dirty="0" err="1" smtClean="0">
                <a:solidFill>
                  <a:schemeClr val="bg1"/>
                </a:solidFill>
                <a:latin typeface="Comic Sans MS" pitchFamily="66" charset="0"/>
              </a:rPr>
              <a:t>lion</a:t>
            </a:r>
            <a:r>
              <a:rPr lang="sl-SI" sz="2800" i="1" dirty="0" err="1" smtClean="0">
                <a:solidFill>
                  <a:srgbClr val="C00000"/>
                </a:solidFill>
                <a:latin typeface="Comic Sans MS" pitchFamily="66" charset="0"/>
              </a:rPr>
              <a:t>s</a:t>
            </a:r>
            <a:endParaRPr lang="sl-SI" sz="2800" i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550926" indent="-514350">
              <a:lnSpc>
                <a:spcPct val="150000"/>
              </a:lnSpc>
              <a:buClr>
                <a:srgbClr val="355014"/>
              </a:buClr>
              <a:buNone/>
            </a:pPr>
            <a:r>
              <a:rPr lang="sl-SI" i="1" dirty="0" err="1" smtClean="0">
                <a:solidFill>
                  <a:schemeClr val="bg1"/>
                </a:solidFill>
                <a:latin typeface="Comic Sans MS" pitchFamily="66" charset="0"/>
              </a:rPr>
              <a:t>r</a:t>
            </a:r>
            <a:r>
              <a:rPr lang="sl-SI" sz="2800" i="1" dirty="0" err="1" smtClean="0">
                <a:solidFill>
                  <a:schemeClr val="bg1"/>
                </a:solidFill>
                <a:latin typeface="Comic Sans MS" pitchFamily="66" charset="0"/>
              </a:rPr>
              <a:t>abbit</a:t>
            </a:r>
            <a:r>
              <a:rPr lang="sl-SI" sz="2800" i="1" dirty="0" smtClean="0">
                <a:solidFill>
                  <a:schemeClr val="bg1"/>
                </a:solidFill>
                <a:latin typeface="Comic Sans MS" pitchFamily="66" charset="0"/>
              </a:rPr>
              <a:t> - </a:t>
            </a:r>
            <a:r>
              <a:rPr lang="sl-SI" sz="2800" i="1" dirty="0" err="1" smtClean="0">
                <a:solidFill>
                  <a:schemeClr val="bg1"/>
                </a:solidFill>
                <a:latin typeface="Comic Sans MS" pitchFamily="66" charset="0"/>
              </a:rPr>
              <a:t>rabbit</a:t>
            </a:r>
            <a:r>
              <a:rPr lang="sl-SI" sz="2800" i="1" dirty="0" err="1" smtClean="0">
                <a:solidFill>
                  <a:srgbClr val="C00000"/>
                </a:solidFill>
                <a:latin typeface="Comic Sans MS" pitchFamily="66" charset="0"/>
              </a:rPr>
              <a:t>s</a:t>
            </a:r>
            <a:endParaRPr lang="sl-SI" sz="2800" i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550926" indent="-514350">
              <a:lnSpc>
                <a:spcPct val="150000"/>
              </a:lnSpc>
              <a:buClr>
                <a:srgbClr val="355014"/>
              </a:buClr>
              <a:buNone/>
            </a:pPr>
            <a:r>
              <a:rPr lang="sl-SI" i="1" dirty="0" err="1" smtClean="0">
                <a:solidFill>
                  <a:schemeClr val="bg1"/>
                </a:solidFill>
                <a:latin typeface="Comic Sans MS" pitchFamily="66" charset="0"/>
              </a:rPr>
              <a:t>h</a:t>
            </a:r>
            <a:r>
              <a:rPr lang="sl-SI" sz="2800" i="1" dirty="0" err="1" smtClean="0">
                <a:solidFill>
                  <a:schemeClr val="bg1"/>
                </a:solidFill>
                <a:latin typeface="Comic Sans MS" pitchFamily="66" charset="0"/>
              </a:rPr>
              <a:t>orse</a:t>
            </a:r>
            <a:r>
              <a:rPr lang="sl-SI" sz="2800" i="1" dirty="0" smtClean="0">
                <a:solidFill>
                  <a:schemeClr val="bg1"/>
                </a:solidFill>
                <a:latin typeface="Comic Sans MS" pitchFamily="66" charset="0"/>
              </a:rPr>
              <a:t> - </a:t>
            </a:r>
            <a:r>
              <a:rPr lang="sl-SI" sz="2800" i="1" dirty="0" err="1" smtClean="0">
                <a:solidFill>
                  <a:schemeClr val="bg1"/>
                </a:solidFill>
                <a:latin typeface="Comic Sans MS" pitchFamily="66" charset="0"/>
              </a:rPr>
              <a:t>horse</a:t>
            </a:r>
            <a:r>
              <a:rPr lang="sl-SI" sz="2800" i="1" dirty="0" err="1" smtClean="0">
                <a:solidFill>
                  <a:srgbClr val="C00000"/>
                </a:solidFill>
                <a:latin typeface="Comic Sans MS" pitchFamily="66" charset="0"/>
              </a:rPr>
              <a:t>s</a:t>
            </a:r>
            <a:endParaRPr lang="sl-SI" sz="2800" i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550926" indent="-514350">
              <a:lnSpc>
                <a:spcPct val="150000"/>
              </a:lnSpc>
              <a:buClr>
                <a:srgbClr val="355014"/>
              </a:buClr>
              <a:buNone/>
            </a:pPr>
            <a:endParaRPr lang="sl-SI" sz="2800" i="1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307381">
            <a:off x="6482791" y="332689"/>
            <a:ext cx="2091047" cy="146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859398">
            <a:off x="917662" y="5187169"/>
            <a:ext cx="2111040" cy="1462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37542">
            <a:off x="6604690" y="4734387"/>
            <a:ext cx="1941103" cy="168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94207">
            <a:off x="6683109" y="2477559"/>
            <a:ext cx="2353513" cy="145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44" y="5143512"/>
            <a:ext cx="2071702" cy="1551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67600" cy="571504"/>
          </a:xfrm>
        </p:spPr>
        <p:txBody>
          <a:bodyPr>
            <a:normAutofit/>
          </a:bodyPr>
          <a:lstStyle/>
          <a:p>
            <a:r>
              <a:rPr lang="sl-SI" sz="2800" b="1" dirty="0" smtClean="0">
                <a:solidFill>
                  <a:srgbClr val="355014"/>
                </a:solidFill>
                <a:latin typeface="Comic Sans MS" pitchFamily="66" charset="0"/>
              </a:rPr>
              <a:t>2. </a:t>
            </a:r>
            <a:r>
              <a:rPr lang="sl-SI" sz="2800" b="1" dirty="0" err="1" smtClean="0">
                <a:solidFill>
                  <a:srgbClr val="355014"/>
                </a:solidFill>
                <a:latin typeface="Comic Sans MS" pitchFamily="66" charset="0"/>
              </a:rPr>
              <a:t>Words</a:t>
            </a:r>
            <a:r>
              <a:rPr lang="sl-SI" sz="2800" b="1" dirty="0" smtClean="0">
                <a:solidFill>
                  <a:srgbClr val="355014"/>
                </a:solidFill>
                <a:latin typeface="Comic Sans MS" pitchFamily="66" charset="0"/>
              </a:rPr>
              <a:t>, </a:t>
            </a:r>
            <a:r>
              <a:rPr lang="sl-SI" sz="2800" b="1" dirty="0" err="1" smtClean="0">
                <a:solidFill>
                  <a:srgbClr val="355014"/>
                </a:solidFill>
                <a:latin typeface="Comic Sans MS" pitchFamily="66" charset="0"/>
              </a:rPr>
              <a:t>ending</a:t>
            </a:r>
            <a:r>
              <a:rPr lang="sl-SI" sz="2800" b="1" dirty="0" smtClean="0">
                <a:solidFill>
                  <a:srgbClr val="355014"/>
                </a:solidFill>
                <a:latin typeface="Comic Sans MS" pitchFamily="66" charset="0"/>
              </a:rPr>
              <a:t> in –y: </a:t>
            </a:r>
            <a:endParaRPr lang="sl-SI" sz="2800" b="1" dirty="0">
              <a:solidFill>
                <a:srgbClr val="355014"/>
              </a:solidFill>
              <a:latin typeface="Comic Sans MS" pitchFamily="66" charset="0"/>
            </a:endParaRPr>
          </a:p>
        </p:txBody>
      </p:sp>
      <p:sp>
        <p:nvSpPr>
          <p:cNvPr id="6" name="Ograda vsebine 5"/>
          <p:cNvSpPr>
            <a:spLocks noGrp="1"/>
          </p:cNvSpPr>
          <p:nvPr>
            <p:ph idx="1"/>
          </p:nvPr>
        </p:nvSpPr>
        <p:spPr>
          <a:xfrm>
            <a:off x="457200" y="785795"/>
            <a:ext cx="7467600" cy="5286412"/>
          </a:xfrm>
        </p:spPr>
        <p:txBody>
          <a:bodyPr numCol="1">
            <a:normAutofit fontScale="925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sl-SI" dirty="0" smtClean="0">
                <a:solidFill>
                  <a:schemeClr val="bg1"/>
                </a:solidFill>
                <a:latin typeface="Comic Sans MS" pitchFamily="66" charset="0"/>
              </a:rPr>
              <a:t>~ </a:t>
            </a:r>
            <a:r>
              <a:rPr lang="sl-SI" dirty="0" err="1" smtClean="0">
                <a:solidFill>
                  <a:schemeClr val="bg1"/>
                </a:solidFill>
                <a:latin typeface="Comic Sans MS" pitchFamily="66" charset="0"/>
              </a:rPr>
              <a:t>drop</a:t>
            </a:r>
            <a:r>
              <a:rPr lang="sl-SI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sl-SI" dirty="0" err="1" smtClean="0">
                <a:solidFill>
                  <a:schemeClr val="bg1"/>
                </a:solidFill>
                <a:latin typeface="Comic Sans MS" pitchFamily="66" charset="0"/>
              </a:rPr>
              <a:t>the</a:t>
            </a:r>
            <a:r>
              <a:rPr lang="sl-SI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sl-SI" i="1" dirty="0" smtClean="0">
                <a:solidFill>
                  <a:schemeClr val="bg1"/>
                </a:solidFill>
                <a:latin typeface="Comic Sans MS" pitchFamily="66" charset="0"/>
              </a:rPr>
              <a:t>y</a:t>
            </a:r>
            <a:r>
              <a:rPr lang="sl-SI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sl-SI" dirty="0" err="1" smtClean="0">
                <a:solidFill>
                  <a:schemeClr val="bg1"/>
                </a:solidFill>
                <a:latin typeface="Comic Sans MS" pitchFamily="66" charset="0"/>
              </a:rPr>
              <a:t>and</a:t>
            </a:r>
            <a:r>
              <a:rPr lang="sl-SI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sl-SI" dirty="0" err="1" smtClean="0">
                <a:solidFill>
                  <a:schemeClr val="bg1"/>
                </a:solidFill>
                <a:latin typeface="Comic Sans MS" pitchFamily="66" charset="0"/>
              </a:rPr>
              <a:t>add</a:t>
            </a:r>
            <a:r>
              <a:rPr lang="sl-SI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sl-SI" i="1" dirty="0" smtClean="0">
                <a:solidFill>
                  <a:schemeClr val="bg1"/>
                </a:solidFill>
                <a:latin typeface="Comic Sans MS" pitchFamily="66" charset="0"/>
              </a:rPr>
              <a:t>–</a:t>
            </a:r>
            <a:r>
              <a:rPr lang="sl-SI" i="1" dirty="0" err="1" smtClean="0">
                <a:solidFill>
                  <a:schemeClr val="bg1"/>
                </a:solidFill>
                <a:latin typeface="Comic Sans MS" pitchFamily="66" charset="0"/>
              </a:rPr>
              <a:t>ies</a:t>
            </a:r>
            <a:r>
              <a:rPr lang="sl-SI" i="1" dirty="0" smtClean="0">
                <a:solidFill>
                  <a:schemeClr val="bg1"/>
                </a:solidFill>
                <a:latin typeface="Comic Sans MS" pitchFamily="66" charset="0"/>
              </a:rPr>
              <a:t>:</a:t>
            </a:r>
          </a:p>
          <a:p>
            <a:pPr algn="ctr">
              <a:lnSpc>
                <a:spcPct val="150000"/>
              </a:lnSpc>
              <a:buNone/>
            </a:pPr>
            <a:endParaRPr lang="sl-SI" sz="2800" i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sl-SI" i="1" dirty="0" err="1" smtClean="0">
                <a:solidFill>
                  <a:schemeClr val="bg1"/>
                </a:solidFill>
                <a:latin typeface="Comic Sans MS" pitchFamily="66" charset="0"/>
              </a:rPr>
              <a:t>butterfly</a:t>
            </a:r>
            <a:r>
              <a:rPr lang="sl-SI" i="1" dirty="0" smtClean="0">
                <a:solidFill>
                  <a:schemeClr val="bg1"/>
                </a:solidFill>
                <a:latin typeface="Comic Sans MS" pitchFamily="66" charset="0"/>
              </a:rPr>
              <a:t> – </a:t>
            </a:r>
            <a:r>
              <a:rPr lang="sl-SI" i="1" dirty="0" err="1" smtClean="0">
                <a:solidFill>
                  <a:schemeClr val="bg1"/>
                </a:solidFill>
                <a:latin typeface="Comic Sans MS" pitchFamily="66" charset="0"/>
              </a:rPr>
              <a:t>butterfli</a:t>
            </a:r>
            <a:r>
              <a:rPr lang="sl-SI" i="1" dirty="0" err="1" smtClean="0">
                <a:solidFill>
                  <a:srgbClr val="C00000"/>
                </a:solidFill>
                <a:latin typeface="Comic Sans MS" pitchFamily="66" charset="0"/>
              </a:rPr>
              <a:t>es</a:t>
            </a:r>
            <a:endParaRPr lang="sl-SI" i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sl-SI" i="1" dirty="0" err="1" smtClean="0">
                <a:solidFill>
                  <a:schemeClr val="bg1"/>
                </a:solidFill>
                <a:latin typeface="Comic Sans MS" pitchFamily="66" charset="0"/>
              </a:rPr>
              <a:t>pony</a:t>
            </a:r>
            <a:r>
              <a:rPr lang="sl-SI" i="1" dirty="0" smtClean="0">
                <a:solidFill>
                  <a:schemeClr val="bg1"/>
                </a:solidFill>
                <a:latin typeface="Comic Sans MS" pitchFamily="66" charset="0"/>
              </a:rPr>
              <a:t> – </a:t>
            </a:r>
            <a:r>
              <a:rPr lang="sl-SI" i="1" dirty="0" err="1" smtClean="0">
                <a:solidFill>
                  <a:schemeClr val="bg1"/>
                </a:solidFill>
                <a:latin typeface="Comic Sans MS" pitchFamily="66" charset="0"/>
              </a:rPr>
              <a:t>pon</a:t>
            </a:r>
            <a:r>
              <a:rPr lang="sl-SI" i="1" dirty="0" err="1" smtClean="0">
                <a:solidFill>
                  <a:srgbClr val="C00000"/>
                </a:solidFill>
                <a:latin typeface="Comic Sans MS" pitchFamily="66" charset="0"/>
              </a:rPr>
              <a:t>ies</a:t>
            </a:r>
            <a:endParaRPr lang="sl-SI" i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sl-SI" i="1" dirty="0" err="1" smtClean="0">
                <a:solidFill>
                  <a:schemeClr val="bg1"/>
                </a:solidFill>
                <a:latin typeface="Comic Sans MS" pitchFamily="66" charset="0"/>
              </a:rPr>
              <a:t>fly</a:t>
            </a:r>
            <a:r>
              <a:rPr lang="sl-SI" i="1" dirty="0" smtClean="0">
                <a:solidFill>
                  <a:schemeClr val="bg1"/>
                </a:solidFill>
                <a:latin typeface="Comic Sans MS" pitchFamily="66" charset="0"/>
              </a:rPr>
              <a:t> – </a:t>
            </a:r>
            <a:r>
              <a:rPr lang="sl-SI" i="1" dirty="0" err="1" smtClean="0">
                <a:solidFill>
                  <a:schemeClr val="bg1"/>
                </a:solidFill>
                <a:latin typeface="Comic Sans MS" pitchFamily="66" charset="0"/>
              </a:rPr>
              <a:t>fl</a:t>
            </a:r>
            <a:r>
              <a:rPr lang="sl-SI" i="1" dirty="0" err="1" smtClean="0">
                <a:solidFill>
                  <a:srgbClr val="C00000"/>
                </a:solidFill>
                <a:latin typeface="Comic Sans MS" pitchFamily="66" charset="0"/>
              </a:rPr>
              <a:t>ies</a:t>
            </a:r>
            <a:r>
              <a:rPr lang="sl-SI" i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</a:p>
          <a:p>
            <a:pPr>
              <a:lnSpc>
                <a:spcPct val="150000"/>
              </a:lnSpc>
              <a:buNone/>
            </a:pPr>
            <a:endParaRPr lang="sl-SI" sz="2800" i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buNone/>
            </a:pPr>
            <a:endParaRPr lang="sl-SI" sz="2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buNone/>
            </a:pPr>
            <a:r>
              <a:rPr lang="sl-SI" sz="2800" i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>
              <a:lnSpc>
                <a:spcPct val="150000"/>
              </a:lnSpc>
              <a:buNone/>
            </a:pPr>
            <a:endParaRPr lang="sl-SI" sz="2800" i="1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buNone/>
            </a:pPr>
            <a:endParaRPr lang="sl-SI" sz="2800" i="1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sl-SI" sz="2800" i="1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463576">
            <a:off x="355927" y="2406802"/>
            <a:ext cx="1936410" cy="145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787595">
            <a:off x="1208251" y="4466055"/>
            <a:ext cx="2319549" cy="1737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74666">
            <a:off x="5162070" y="4751946"/>
            <a:ext cx="2524133" cy="151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8578369">
            <a:off x="6529099" y="1816556"/>
            <a:ext cx="2275858" cy="151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dirty="0" smtClean="0">
                <a:solidFill>
                  <a:schemeClr val="bg1"/>
                </a:solidFill>
                <a:latin typeface="Comic Sans MS" pitchFamily="66" charset="0"/>
              </a:rPr>
              <a:t>~ </a:t>
            </a:r>
            <a:r>
              <a:rPr lang="sl-SI" sz="2800" dirty="0" err="1" smtClean="0">
                <a:solidFill>
                  <a:schemeClr val="bg1"/>
                </a:solidFill>
                <a:latin typeface="Comic Sans MS" pitchFamily="66" charset="0"/>
              </a:rPr>
              <a:t>add</a:t>
            </a:r>
            <a:r>
              <a:rPr lang="sl-SI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sl-SI" sz="2800" dirty="0" err="1" smtClean="0">
                <a:solidFill>
                  <a:schemeClr val="bg1"/>
                </a:solidFill>
                <a:latin typeface="Comic Sans MS" pitchFamily="66" charset="0"/>
              </a:rPr>
              <a:t>the</a:t>
            </a:r>
            <a:r>
              <a:rPr lang="sl-SI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sl-SI" sz="2800" dirty="0" err="1" smtClean="0">
                <a:solidFill>
                  <a:schemeClr val="bg1"/>
                </a:solidFill>
                <a:latin typeface="Comic Sans MS" pitchFamily="66" charset="0"/>
              </a:rPr>
              <a:t>suffix</a:t>
            </a:r>
            <a:r>
              <a:rPr lang="sl-SI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sl-SI" sz="2800" i="1" dirty="0" smtClean="0">
                <a:solidFill>
                  <a:schemeClr val="bg1"/>
                </a:solidFill>
                <a:latin typeface="Comic Sans MS" pitchFamily="66" charset="0"/>
              </a:rPr>
              <a:t>–s:</a:t>
            </a:r>
            <a:endParaRPr lang="sl-SI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endParaRPr lang="sl-SI" sz="2800" i="1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sl-SI" sz="2800" i="1" dirty="0" err="1" smtClean="0">
                <a:solidFill>
                  <a:schemeClr val="bg1"/>
                </a:solidFill>
                <a:latin typeface="Comic Sans MS" pitchFamily="66" charset="0"/>
              </a:rPr>
              <a:t>monkey</a:t>
            </a:r>
            <a:r>
              <a:rPr lang="sl-SI" sz="2800" i="1" dirty="0" smtClean="0">
                <a:solidFill>
                  <a:schemeClr val="bg1"/>
                </a:solidFill>
                <a:latin typeface="Comic Sans MS" pitchFamily="66" charset="0"/>
              </a:rPr>
              <a:t> – </a:t>
            </a:r>
            <a:r>
              <a:rPr lang="sl-SI" sz="2800" i="1" dirty="0" err="1" smtClean="0">
                <a:solidFill>
                  <a:schemeClr val="bg1"/>
                </a:solidFill>
                <a:latin typeface="Comic Sans MS" pitchFamily="66" charset="0"/>
              </a:rPr>
              <a:t>monkey</a:t>
            </a:r>
            <a:r>
              <a:rPr lang="sl-SI" sz="2800" i="1" dirty="0" err="1" smtClean="0">
                <a:solidFill>
                  <a:srgbClr val="C00000"/>
                </a:solidFill>
                <a:latin typeface="Comic Sans MS" pitchFamily="66" charset="0"/>
              </a:rPr>
              <a:t>s</a:t>
            </a:r>
            <a:endParaRPr lang="sl-SI" sz="2800" i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sl-SI" sz="2800" i="1" dirty="0" err="1" smtClean="0">
                <a:solidFill>
                  <a:schemeClr val="bg1"/>
                </a:solidFill>
                <a:latin typeface="Comic Sans MS" pitchFamily="66" charset="0"/>
              </a:rPr>
              <a:t>jay</a:t>
            </a:r>
            <a:r>
              <a:rPr lang="sl-SI" sz="2800" i="1" dirty="0" smtClean="0">
                <a:solidFill>
                  <a:schemeClr val="bg1"/>
                </a:solidFill>
                <a:latin typeface="Comic Sans MS" pitchFamily="66" charset="0"/>
              </a:rPr>
              <a:t> – </a:t>
            </a:r>
            <a:r>
              <a:rPr lang="sl-SI" sz="2800" i="1" dirty="0" err="1" smtClean="0">
                <a:solidFill>
                  <a:schemeClr val="bg1"/>
                </a:solidFill>
                <a:latin typeface="Comic Sans MS" pitchFamily="66" charset="0"/>
              </a:rPr>
              <a:t>jay</a:t>
            </a:r>
            <a:r>
              <a:rPr lang="sl-SI" sz="2800" i="1" dirty="0" err="1" smtClean="0">
                <a:solidFill>
                  <a:srgbClr val="C00000"/>
                </a:solidFill>
                <a:latin typeface="Comic Sans MS" pitchFamily="66" charset="0"/>
              </a:rPr>
              <a:t>s</a:t>
            </a:r>
            <a:endParaRPr lang="sl-SI" sz="2800" i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sl-SI" sz="2800" i="1" dirty="0" err="1" smtClean="0">
                <a:solidFill>
                  <a:schemeClr val="bg1"/>
                </a:solidFill>
                <a:latin typeface="Comic Sans MS" pitchFamily="66" charset="0"/>
              </a:rPr>
              <a:t>turkey</a:t>
            </a:r>
            <a:r>
              <a:rPr lang="sl-SI" sz="2800" i="1" dirty="0" smtClean="0">
                <a:solidFill>
                  <a:schemeClr val="bg1"/>
                </a:solidFill>
                <a:latin typeface="Comic Sans MS" pitchFamily="66" charset="0"/>
              </a:rPr>
              <a:t> – </a:t>
            </a:r>
            <a:r>
              <a:rPr lang="sl-SI" sz="2800" i="1" dirty="0" err="1" smtClean="0">
                <a:solidFill>
                  <a:schemeClr val="bg1"/>
                </a:solidFill>
                <a:latin typeface="Comic Sans MS" pitchFamily="66" charset="0"/>
              </a:rPr>
              <a:t>turkey</a:t>
            </a:r>
            <a:r>
              <a:rPr lang="sl-SI" sz="2800" i="1" dirty="0" err="1" smtClean="0">
                <a:solidFill>
                  <a:srgbClr val="C00000"/>
                </a:solidFill>
                <a:latin typeface="Comic Sans MS" pitchFamily="66" charset="0"/>
              </a:rPr>
              <a:t>s</a:t>
            </a:r>
            <a:endParaRPr lang="sl-SI" sz="2800" i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  <a:buNone/>
            </a:pPr>
            <a:endParaRPr lang="sl-SI" sz="2800" i="1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  <a:buNone/>
            </a:pPr>
            <a:endParaRPr lang="sl-SI" sz="28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178618">
            <a:off x="5837615" y="742728"/>
            <a:ext cx="2617834" cy="203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403428">
            <a:off x="374336" y="2616804"/>
            <a:ext cx="22479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291751">
            <a:off x="5236064" y="4448025"/>
            <a:ext cx="21145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7467600" cy="785818"/>
          </a:xfrm>
        </p:spPr>
        <p:txBody>
          <a:bodyPr>
            <a:normAutofit/>
          </a:bodyPr>
          <a:lstStyle/>
          <a:p>
            <a:r>
              <a:rPr lang="sl-SI" sz="4100" u="sng" dirty="0" err="1" smtClean="0">
                <a:solidFill>
                  <a:srgbClr val="0070C0"/>
                </a:solidFill>
                <a:latin typeface="Comic Sans MS" pitchFamily="66" charset="0"/>
              </a:rPr>
              <a:t>Irregular</a:t>
            </a:r>
            <a:r>
              <a:rPr lang="sl-SI" sz="4100" u="sng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sl-SI" sz="4100" u="sng" dirty="0" err="1" smtClean="0">
                <a:solidFill>
                  <a:srgbClr val="0070C0"/>
                </a:solidFill>
                <a:latin typeface="Comic Sans MS" pitchFamily="66" charset="0"/>
              </a:rPr>
              <a:t>plural</a:t>
            </a:r>
            <a:r>
              <a:rPr lang="sl-SI" sz="4100" u="sng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endParaRPr lang="sl-SI" sz="4100" u="sng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142984"/>
            <a:ext cx="7467600" cy="4983179"/>
          </a:xfrm>
        </p:spPr>
        <p:txBody>
          <a:bodyPr numCol="1">
            <a:normAutofit/>
          </a:bodyPr>
          <a:lstStyle/>
          <a:p>
            <a:pPr marL="550926" indent="-514350" algn="ctr">
              <a:lnSpc>
                <a:spcPct val="150000"/>
              </a:lnSpc>
              <a:buNone/>
            </a:pPr>
            <a:endParaRPr lang="sl-SI" sz="2800" i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550926" indent="-514350" algn="ctr">
              <a:lnSpc>
                <a:spcPct val="150000"/>
              </a:lnSpc>
              <a:buNone/>
            </a:pPr>
            <a:r>
              <a:rPr lang="sl-SI" sz="2800" i="1" dirty="0" err="1" smtClean="0">
                <a:solidFill>
                  <a:schemeClr val="bg1"/>
                </a:solidFill>
                <a:latin typeface="Comic Sans MS" pitchFamily="66" charset="0"/>
              </a:rPr>
              <a:t>ox</a:t>
            </a:r>
            <a:r>
              <a:rPr lang="sl-SI" sz="2800" i="1" dirty="0" smtClean="0">
                <a:solidFill>
                  <a:schemeClr val="bg1"/>
                </a:solidFill>
                <a:latin typeface="Comic Sans MS" pitchFamily="66" charset="0"/>
              </a:rPr>
              <a:t> – </a:t>
            </a:r>
            <a:r>
              <a:rPr lang="sl-SI" sz="2800" i="1" dirty="0" err="1" smtClean="0">
                <a:solidFill>
                  <a:schemeClr val="bg1"/>
                </a:solidFill>
                <a:latin typeface="Comic Sans MS" pitchFamily="66" charset="0"/>
              </a:rPr>
              <a:t>oxen</a:t>
            </a:r>
            <a:endParaRPr lang="sl-SI" sz="2800" i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550926" indent="-514350" algn="ctr">
              <a:lnSpc>
                <a:spcPct val="150000"/>
              </a:lnSpc>
              <a:buNone/>
            </a:pPr>
            <a:r>
              <a:rPr lang="sl-SI" sz="2800" i="1" dirty="0" err="1" smtClean="0">
                <a:solidFill>
                  <a:schemeClr val="bg1"/>
                </a:solidFill>
                <a:latin typeface="Comic Sans MS" pitchFamily="66" charset="0"/>
              </a:rPr>
              <a:t>calf</a:t>
            </a:r>
            <a:r>
              <a:rPr lang="sl-SI" sz="2800" i="1" dirty="0" smtClean="0">
                <a:solidFill>
                  <a:schemeClr val="bg1"/>
                </a:solidFill>
                <a:latin typeface="Comic Sans MS" pitchFamily="66" charset="0"/>
              </a:rPr>
              <a:t> - </a:t>
            </a:r>
            <a:r>
              <a:rPr lang="sl-SI" sz="2800" i="1" dirty="0" err="1" smtClean="0">
                <a:solidFill>
                  <a:schemeClr val="bg1"/>
                </a:solidFill>
                <a:latin typeface="Comic Sans MS" pitchFamily="66" charset="0"/>
              </a:rPr>
              <a:t>calves</a:t>
            </a:r>
            <a:endParaRPr lang="sl-SI" sz="2800" i="1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234924">
            <a:off x="5863089" y="704396"/>
            <a:ext cx="1881556" cy="28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37022">
            <a:off x="1050836" y="3851429"/>
            <a:ext cx="2917570" cy="2294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7467600" cy="785818"/>
          </a:xfrm>
        </p:spPr>
        <p:txBody>
          <a:bodyPr>
            <a:normAutofit/>
          </a:bodyPr>
          <a:lstStyle/>
          <a:p>
            <a:r>
              <a:rPr lang="sl-SI" sz="2800" b="1" dirty="0" smtClean="0">
                <a:solidFill>
                  <a:srgbClr val="355014"/>
                </a:solidFill>
                <a:latin typeface="Comic Sans MS" pitchFamily="66" charset="0"/>
              </a:rPr>
              <a:t>2. </a:t>
            </a:r>
            <a:r>
              <a:rPr lang="sl-SI" sz="2800" b="1" dirty="0" err="1" smtClean="0">
                <a:solidFill>
                  <a:srgbClr val="355014"/>
                </a:solidFill>
                <a:latin typeface="Comic Sans MS" pitchFamily="66" charset="0"/>
              </a:rPr>
              <a:t>Ablaut</a:t>
            </a:r>
            <a:r>
              <a:rPr lang="sl-SI" sz="2800" b="1" dirty="0" smtClean="0">
                <a:solidFill>
                  <a:srgbClr val="355014"/>
                </a:solidFill>
                <a:latin typeface="Comic Sans MS" pitchFamily="66" charset="0"/>
              </a:rPr>
              <a:t> </a:t>
            </a:r>
            <a:r>
              <a:rPr lang="sl-SI" sz="2800" b="1" dirty="0" err="1" smtClean="0">
                <a:solidFill>
                  <a:srgbClr val="355014"/>
                </a:solidFill>
                <a:latin typeface="Comic Sans MS" pitchFamily="66" charset="0"/>
              </a:rPr>
              <a:t>plural</a:t>
            </a:r>
            <a:r>
              <a:rPr lang="sl-SI" sz="2800" b="1" dirty="0" smtClean="0">
                <a:solidFill>
                  <a:srgbClr val="355014"/>
                </a:solidFill>
                <a:latin typeface="Comic Sans MS" pitchFamily="66" charset="0"/>
              </a:rPr>
              <a:t>:</a:t>
            </a:r>
            <a:endParaRPr lang="sl-SI" sz="2800" b="1" dirty="0">
              <a:solidFill>
                <a:srgbClr val="355014"/>
              </a:solidFill>
              <a:latin typeface="Comic Sans MS" pitchFamily="66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142984"/>
            <a:ext cx="7467600" cy="4983179"/>
          </a:xfrm>
        </p:spPr>
        <p:txBody>
          <a:bodyPr numCol="1">
            <a:normAutofit/>
          </a:bodyPr>
          <a:lstStyle/>
          <a:p>
            <a:pPr marL="550926" indent="-514350" algn="ctr">
              <a:lnSpc>
                <a:spcPct val="200000"/>
              </a:lnSpc>
              <a:buNone/>
            </a:pPr>
            <a:r>
              <a:rPr lang="sl-SI" sz="2800" i="1" dirty="0" err="1" smtClean="0">
                <a:solidFill>
                  <a:schemeClr val="bg1"/>
                </a:solidFill>
                <a:latin typeface="Comic Sans MS" pitchFamily="66" charset="0"/>
              </a:rPr>
              <a:t>mouse</a:t>
            </a:r>
            <a:r>
              <a:rPr lang="sl-SI" sz="2800" i="1" dirty="0" smtClean="0">
                <a:solidFill>
                  <a:schemeClr val="bg1"/>
                </a:solidFill>
                <a:latin typeface="Comic Sans MS" pitchFamily="66" charset="0"/>
              </a:rPr>
              <a:t> – </a:t>
            </a:r>
            <a:r>
              <a:rPr lang="sl-SI" sz="2800" i="1" dirty="0" err="1" smtClean="0">
                <a:solidFill>
                  <a:schemeClr val="bg1"/>
                </a:solidFill>
                <a:latin typeface="Comic Sans MS" pitchFamily="66" charset="0"/>
              </a:rPr>
              <a:t>mice</a:t>
            </a:r>
            <a:endParaRPr lang="sl-SI" sz="2800" i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550926" indent="-514350" algn="ctr">
              <a:lnSpc>
                <a:spcPct val="200000"/>
              </a:lnSpc>
              <a:buNone/>
            </a:pPr>
            <a:r>
              <a:rPr lang="sl-SI" sz="2800" i="1" dirty="0" err="1" smtClean="0">
                <a:solidFill>
                  <a:schemeClr val="bg1"/>
                </a:solidFill>
                <a:latin typeface="Comic Sans MS" pitchFamily="66" charset="0"/>
              </a:rPr>
              <a:t>goose</a:t>
            </a:r>
            <a:r>
              <a:rPr lang="sl-SI" sz="2800" i="1" dirty="0" smtClean="0">
                <a:solidFill>
                  <a:schemeClr val="bg1"/>
                </a:solidFill>
                <a:latin typeface="Comic Sans MS" pitchFamily="66" charset="0"/>
              </a:rPr>
              <a:t> – </a:t>
            </a:r>
            <a:r>
              <a:rPr lang="sl-SI" sz="2800" i="1" dirty="0" err="1" smtClean="0">
                <a:solidFill>
                  <a:schemeClr val="bg1"/>
                </a:solidFill>
                <a:latin typeface="Comic Sans MS" pitchFamily="66" charset="0"/>
              </a:rPr>
              <a:t>geese</a:t>
            </a:r>
            <a:endParaRPr lang="sl-SI" sz="2800" i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550926" indent="-514350" algn="ctr">
              <a:lnSpc>
                <a:spcPct val="200000"/>
              </a:lnSpc>
              <a:buNone/>
            </a:pPr>
            <a:r>
              <a:rPr lang="sl-SI" sz="2800" i="1" dirty="0" err="1" smtClean="0">
                <a:solidFill>
                  <a:schemeClr val="bg1"/>
                </a:solidFill>
                <a:latin typeface="Comic Sans MS" pitchFamily="66" charset="0"/>
              </a:rPr>
              <a:t>louse</a:t>
            </a:r>
            <a:r>
              <a:rPr lang="sl-SI" sz="2800" i="1" dirty="0" smtClean="0">
                <a:solidFill>
                  <a:schemeClr val="bg1"/>
                </a:solidFill>
                <a:latin typeface="Comic Sans MS" pitchFamily="66" charset="0"/>
              </a:rPr>
              <a:t> - lice</a:t>
            </a:r>
          </a:p>
          <a:p>
            <a:pPr marL="550926" indent="-514350">
              <a:lnSpc>
                <a:spcPct val="150000"/>
              </a:lnSpc>
              <a:buNone/>
            </a:pPr>
            <a:r>
              <a:rPr lang="sl-SI" sz="2800" i="1" dirty="0" smtClean="0">
                <a:solidFill>
                  <a:schemeClr val="bg1"/>
                </a:solidFill>
                <a:latin typeface="Comic Sans MS" pitchFamily="66" charset="0"/>
              </a:rPr>
              <a:t>      </a:t>
            </a:r>
          </a:p>
          <a:p>
            <a:pPr marL="550926" indent="-514350">
              <a:lnSpc>
                <a:spcPct val="150000"/>
              </a:lnSpc>
              <a:buNone/>
            </a:pPr>
            <a:r>
              <a:rPr lang="sl-SI" sz="2800" i="1" dirty="0" smtClean="0">
                <a:solidFill>
                  <a:schemeClr val="bg1"/>
                </a:solidFill>
                <a:latin typeface="Comic Sans MS" pitchFamily="66" charset="0"/>
              </a:rPr>
              <a:t>                        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32518">
            <a:off x="531881" y="2670098"/>
            <a:ext cx="2144422" cy="16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4714884"/>
            <a:ext cx="2143140" cy="160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71206">
            <a:off x="5677500" y="2530252"/>
            <a:ext cx="26479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11288"/>
          </a:xfrm>
        </p:spPr>
        <p:txBody>
          <a:bodyPr>
            <a:normAutofit/>
          </a:bodyPr>
          <a:lstStyle/>
          <a:p>
            <a:r>
              <a:rPr lang="sl-SI" sz="4100" u="sng" dirty="0" err="1" smtClean="0">
                <a:solidFill>
                  <a:srgbClr val="0070C0"/>
                </a:solidFill>
                <a:latin typeface="Comic Sans MS" pitchFamily="66" charset="0"/>
              </a:rPr>
              <a:t>Nouns</a:t>
            </a:r>
            <a:r>
              <a:rPr lang="sl-SI" sz="4100" u="sng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sl-SI" sz="4100" u="sng" dirty="0" err="1" smtClean="0">
                <a:solidFill>
                  <a:srgbClr val="0070C0"/>
                </a:solidFill>
                <a:latin typeface="Comic Sans MS" pitchFamily="66" charset="0"/>
              </a:rPr>
              <a:t>with</a:t>
            </a:r>
            <a:r>
              <a:rPr lang="sl-SI" sz="4100" u="sng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sl-SI" sz="4100" u="sng" dirty="0" err="1" smtClean="0">
                <a:solidFill>
                  <a:srgbClr val="0070C0"/>
                </a:solidFill>
                <a:latin typeface="Comic Sans MS" pitchFamily="66" charset="0"/>
              </a:rPr>
              <a:t>identical</a:t>
            </a:r>
            <a:r>
              <a:rPr lang="sl-SI" sz="4100" u="sng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sl-SI" sz="4100" u="sng" dirty="0" err="1" smtClean="0">
                <a:solidFill>
                  <a:srgbClr val="0070C0"/>
                </a:solidFill>
                <a:latin typeface="Comic Sans MS" pitchFamily="66" charset="0"/>
              </a:rPr>
              <a:t>singular</a:t>
            </a:r>
            <a:r>
              <a:rPr lang="sl-SI" sz="4100" u="sng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sl-SI" sz="4100" u="sng" dirty="0" err="1" smtClean="0">
                <a:solidFill>
                  <a:srgbClr val="0070C0"/>
                </a:solidFill>
                <a:latin typeface="Comic Sans MS" pitchFamily="66" charset="0"/>
              </a:rPr>
              <a:t>and</a:t>
            </a:r>
            <a:r>
              <a:rPr lang="sl-SI" sz="4100" u="sng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sl-SI" sz="4100" u="sng" dirty="0" err="1" smtClean="0">
                <a:solidFill>
                  <a:srgbClr val="0070C0"/>
                </a:solidFill>
                <a:latin typeface="Comic Sans MS" pitchFamily="66" charset="0"/>
              </a:rPr>
              <a:t>plural</a:t>
            </a:r>
            <a:endParaRPr lang="sl-SI" sz="4100" u="sng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714488"/>
            <a:ext cx="7467600" cy="4411675"/>
          </a:xfrm>
        </p:spPr>
        <p:txBody>
          <a:bodyPr numCol="2"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sl-SI" sz="2800" i="1" dirty="0" err="1" smtClean="0">
                <a:solidFill>
                  <a:schemeClr val="bg1"/>
                </a:solidFill>
                <a:latin typeface="Comic Sans MS" pitchFamily="66" charset="0"/>
              </a:rPr>
              <a:t>bison</a:t>
            </a:r>
            <a:endParaRPr lang="sl-SI" sz="2800" i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sl-SI" sz="2800" i="1" dirty="0" err="1" smtClean="0">
                <a:solidFill>
                  <a:schemeClr val="bg1"/>
                </a:solidFill>
                <a:latin typeface="Comic Sans MS" pitchFamily="66" charset="0"/>
              </a:rPr>
              <a:t>sheep</a:t>
            </a:r>
            <a:endParaRPr lang="sl-SI" sz="2800" i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sl-SI" sz="2800" i="1" dirty="0" err="1" smtClean="0">
                <a:solidFill>
                  <a:schemeClr val="bg1"/>
                </a:solidFill>
                <a:latin typeface="Comic Sans MS" pitchFamily="66" charset="0"/>
              </a:rPr>
              <a:t>moose</a:t>
            </a:r>
            <a:endParaRPr lang="sl-SI" sz="2800" i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sl-SI" sz="2800" i="1" dirty="0" err="1" smtClean="0">
                <a:solidFill>
                  <a:schemeClr val="bg1"/>
                </a:solidFill>
                <a:latin typeface="Comic Sans MS" pitchFamily="66" charset="0"/>
              </a:rPr>
              <a:t>deer</a:t>
            </a:r>
            <a:endParaRPr lang="sl-SI" sz="2800" i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sl-SI" sz="2800" i="1" dirty="0" smtClean="0">
                <a:solidFill>
                  <a:schemeClr val="bg1"/>
                </a:solidFill>
                <a:latin typeface="Comic Sans MS" pitchFamily="66" charset="0"/>
              </a:rPr>
              <a:t>pike</a:t>
            </a:r>
          </a:p>
          <a:p>
            <a:pPr algn="ctr">
              <a:lnSpc>
                <a:spcPct val="150000"/>
              </a:lnSpc>
              <a:buNone/>
            </a:pPr>
            <a:endParaRPr lang="sl-SI" sz="2800" i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sl-SI" sz="2800" i="1" dirty="0" err="1" smtClean="0">
                <a:solidFill>
                  <a:schemeClr val="bg1"/>
                </a:solidFill>
                <a:latin typeface="Comic Sans MS" pitchFamily="66" charset="0"/>
              </a:rPr>
              <a:t>eel</a:t>
            </a:r>
            <a:r>
              <a:rPr lang="sl-SI" sz="2800" i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 algn="ctr">
              <a:lnSpc>
                <a:spcPct val="150000"/>
              </a:lnSpc>
              <a:buNone/>
            </a:pPr>
            <a:r>
              <a:rPr lang="sl-SI" sz="2800" i="1" dirty="0" err="1" smtClean="0">
                <a:solidFill>
                  <a:schemeClr val="bg1"/>
                </a:solidFill>
                <a:latin typeface="Comic Sans MS" pitchFamily="66" charset="0"/>
              </a:rPr>
              <a:t>walrus</a:t>
            </a:r>
            <a:endParaRPr lang="sl-SI" sz="2800" i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sl-SI" sz="2800" i="1" dirty="0" err="1" smtClean="0">
                <a:solidFill>
                  <a:schemeClr val="bg1"/>
                </a:solidFill>
                <a:latin typeface="Comic Sans MS" pitchFamily="66" charset="0"/>
              </a:rPr>
              <a:t>jellyfish</a:t>
            </a:r>
            <a:endParaRPr lang="sl-SI" sz="2800" i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sl-SI" sz="2800" i="1" dirty="0" smtClean="0">
                <a:solidFill>
                  <a:schemeClr val="bg1"/>
                </a:solidFill>
                <a:latin typeface="Comic Sans MS" pitchFamily="66" charset="0"/>
              </a:rPr>
              <a:t>zebra</a:t>
            </a:r>
            <a:endParaRPr lang="sl-SI" sz="2800" i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000240"/>
            <a:ext cx="2282595" cy="1709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79961">
            <a:off x="268768" y="4766147"/>
            <a:ext cx="1765228" cy="180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31312">
            <a:off x="3245872" y="5250847"/>
            <a:ext cx="1905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55494">
            <a:off x="6964974" y="1515722"/>
            <a:ext cx="1624123" cy="1357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428330">
            <a:off x="150801" y="2069560"/>
            <a:ext cx="1468371" cy="115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350561">
            <a:off x="6191779" y="4649103"/>
            <a:ext cx="1901101" cy="1423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543824" cy="2143140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solidFill>
                  <a:srgbClr val="0070C0"/>
                </a:solidFill>
                <a:latin typeface="Comic Sans MS" pitchFamily="66" charset="0"/>
              </a:rPr>
              <a:t>Nouns with identical singular and plural or use the –s or </a:t>
            </a:r>
            <a:r>
              <a:rPr lang="sl-SI" u="sng" dirty="0" smtClean="0">
                <a:solidFill>
                  <a:srgbClr val="0070C0"/>
                </a:solidFill>
                <a:latin typeface="Comic Sans MS" pitchFamily="66" charset="0"/>
              </a:rPr>
              <a:t>-</a:t>
            </a:r>
            <a:r>
              <a:rPr lang="en-GB" u="sng" dirty="0" err="1" smtClean="0">
                <a:solidFill>
                  <a:srgbClr val="0070C0"/>
                </a:solidFill>
                <a:latin typeface="Comic Sans MS" pitchFamily="66" charset="0"/>
              </a:rPr>
              <a:t>es</a:t>
            </a:r>
            <a:r>
              <a:rPr lang="en-GB" u="sng" dirty="0" smtClean="0">
                <a:solidFill>
                  <a:srgbClr val="0070C0"/>
                </a:solidFill>
                <a:latin typeface="Comic Sans MS" pitchFamily="66" charset="0"/>
              </a:rPr>
              <a:t>:</a:t>
            </a:r>
            <a:r>
              <a:rPr lang="sl-SI" sz="4400" b="1" dirty="0" smtClean="0"/>
              <a:t/>
            </a:r>
            <a:br>
              <a:rPr lang="sl-SI" sz="4400" b="1" dirty="0" smtClean="0"/>
            </a:br>
            <a:endParaRPr lang="sl-SI" sz="4100" u="sng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928802"/>
            <a:ext cx="7467600" cy="4429156"/>
          </a:xfrm>
        </p:spPr>
        <p:txBody>
          <a:bodyPr numCol="1">
            <a:normAutofit/>
          </a:bodyPr>
          <a:lstStyle/>
          <a:p>
            <a:pPr>
              <a:buNone/>
            </a:pPr>
            <a:r>
              <a:rPr lang="sl-SI" sz="2800" i="1" dirty="0" err="1" smtClean="0">
                <a:solidFill>
                  <a:schemeClr val="bg1"/>
                </a:solidFill>
                <a:latin typeface="Comic Sans MS" pitchFamily="66" charset="0"/>
              </a:rPr>
              <a:t>antelope</a:t>
            </a:r>
            <a:r>
              <a:rPr lang="sl-SI" sz="2800" i="1" dirty="0" smtClean="0">
                <a:solidFill>
                  <a:schemeClr val="bg1"/>
                </a:solidFill>
                <a:latin typeface="Comic Sans MS" pitchFamily="66" charset="0"/>
              </a:rPr>
              <a:t> – </a:t>
            </a:r>
            <a:r>
              <a:rPr lang="sl-SI" sz="2800" i="1" dirty="0" err="1" smtClean="0">
                <a:solidFill>
                  <a:schemeClr val="bg1"/>
                </a:solidFill>
                <a:latin typeface="Comic Sans MS" pitchFamily="66" charset="0"/>
              </a:rPr>
              <a:t>antelope</a:t>
            </a:r>
            <a:r>
              <a:rPr lang="sl-SI" sz="2800" i="1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sl-SI" sz="2800" i="1" dirty="0" err="1" smtClean="0">
                <a:solidFill>
                  <a:schemeClr val="bg1"/>
                </a:solidFill>
                <a:latin typeface="Comic Sans MS" pitchFamily="66" charset="0"/>
              </a:rPr>
              <a:t>antelope</a:t>
            </a:r>
            <a:r>
              <a:rPr lang="sl-SI" sz="2800" i="1" dirty="0" err="1" smtClean="0">
                <a:solidFill>
                  <a:srgbClr val="C00000"/>
                </a:solidFill>
                <a:latin typeface="Comic Sans MS" pitchFamily="66" charset="0"/>
              </a:rPr>
              <a:t>s</a:t>
            </a:r>
            <a:endParaRPr lang="sl-SI" sz="2800" i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sl-SI" sz="2800" i="1" dirty="0" err="1" smtClean="0">
                <a:solidFill>
                  <a:schemeClr val="bg1"/>
                </a:solidFill>
                <a:latin typeface="Comic Sans MS" pitchFamily="66" charset="0"/>
              </a:rPr>
              <a:t>cod</a:t>
            </a:r>
            <a:r>
              <a:rPr lang="sl-SI" sz="2800" i="1" dirty="0" smtClean="0">
                <a:solidFill>
                  <a:schemeClr val="bg1"/>
                </a:solidFill>
                <a:latin typeface="Comic Sans MS" pitchFamily="66" charset="0"/>
              </a:rPr>
              <a:t> – </a:t>
            </a:r>
            <a:r>
              <a:rPr lang="sl-SI" sz="2800" i="1" dirty="0" err="1" smtClean="0">
                <a:solidFill>
                  <a:schemeClr val="bg1"/>
                </a:solidFill>
                <a:latin typeface="Comic Sans MS" pitchFamily="66" charset="0"/>
              </a:rPr>
              <a:t>cod</a:t>
            </a:r>
            <a:r>
              <a:rPr lang="sl-SI" sz="2800" i="1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sl-SI" sz="2800" i="1" dirty="0" err="1" smtClean="0">
                <a:solidFill>
                  <a:schemeClr val="bg1"/>
                </a:solidFill>
                <a:latin typeface="Comic Sans MS" pitchFamily="66" charset="0"/>
              </a:rPr>
              <a:t>cod</a:t>
            </a:r>
            <a:r>
              <a:rPr lang="sl-SI" sz="2800" i="1" dirty="0" err="1" smtClean="0">
                <a:solidFill>
                  <a:srgbClr val="C00000"/>
                </a:solidFill>
                <a:latin typeface="Comic Sans MS" pitchFamily="66" charset="0"/>
              </a:rPr>
              <a:t>s</a:t>
            </a:r>
            <a:endParaRPr lang="sl-SI" sz="2800" i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sl-SI" sz="2800" i="1" dirty="0" err="1" smtClean="0">
                <a:solidFill>
                  <a:schemeClr val="bg1"/>
                </a:solidFill>
                <a:latin typeface="Comic Sans MS" pitchFamily="66" charset="0"/>
              </a:rPr>
              <a:t>elk</a:t>
            </a:r>
            <a:r>
              <a:rPr lang="sl-SI" sz="2800" i="1" dirty="0" smtClean="0">
                <a:solidFill>
                  <a:schemeClr val="bg1"/>
                </a:solidFill>
                <a:latin typeface="Comic Sans MS" pitchFamily="66" charset="0"/>
              </a:rPr>
              <a:t> – </a:t>
            </a:r>
            <a:r>
              <a:rPr lang="sl-SI" sz="2800" i="1" dirty="0" err="1" smtClean="0">
                <a:solidFill>
                  <a:schemeClr val="bg1"/>
                </a:solidFill>
                <a:latin typeface="Comic Sans MS" pitchFamily="66" charset="0"/>
              </a:rPr>
              <a:t>elk</a:t>
            </a:r>
            <a:r>
              <a:rPr lang="sl-SI" sz="2800" i="1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sl-SI" sz="2800" i="1" dirty="0" err="1" smtClean="0">
                <a:solidFill>
                  <a:schemeClr val="bg1"/>
                </a:solidFill>
                <a:latin typeface="Comic Sans MS" pitchFamily="66" charset="0"/>
              </a:rPr>
              <a:t>elk</a:t>
            </a:r>
            <a:r>
              <a:rPr lang="sl-SI" sz="2800" i="1" dirty="0" err="1" smtClean="0">
                <a:solidFill>
                  <a:srgbClr val="C00000"/>
                </a:solidFill>
                <a:latin typeface="Comic Sans MS" pitchFamily="66" charset="0"/>
              </a:rPr>
              <a:t>s</a:t>
            </a:r>
            <a:endParaRPr lang="sl-SI" sz="2800" i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sl-SI" sz="2800" i="1" dirty="0" err="1" smtClean="0">
                <a:solidFill>
                  <a:schemeClr val="bg1"/>
                </a:solidFill>
                <a:latin typeface="Comic Sans MS" pitchFamily="66" charset="0"/>
              </a:rPr>
              <a:t>fish</a:t>
            </a:r>
            <a:r>
              <a:rPr lang="sl-SI" sz="2800" i="1" dirty="0" smtClean="0">
                <a:solidFill>
                  <a:schemeClr val="bg1"/>
                </a:solidFill>
                <a:latin typeface="Comic Sans MS" pitchFamily="66" charset="0"/>
              </a:rPr>
              <a:t> – </a:t>
            </a:r>
            <a:r>
              <a:rPr lang="sl-SI" sz="2800" i="1" dirty="0" err="1" smtClean="0">
                <a:solidFill>
                  <a:schemeClr val="bg1"/>
                </a:solidFill>
                <a:latin typeface="Comic Sans MS" pitchFamily="66" charset="0"/>
              </a:rPr>
              <a:t>fish</a:t>
            </a:r>
            <a:r>
              <a:rPr lang="sl-SI" sz="2800" i="1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sl-SI" sz="2800" i="1" dirty="0" err="1" smtClean="0">
                <a:solidFill>
                  <a:schemeClr val="bg1"/>
                </a:solidFill>
                <a:latin typeface="Comic Sans MS" pitchFamily="66" charset="0"/>
              </a:rPr>
              <a:t>fish</a:t>
            </a:r>
            <a:r>
              <a:rPr lang="sl-SI" sz="2800" i="1" dirty="0" err="1" smtClean="0">
                <a:solidFill>
                  <a:srgbClr val="C00000"/>
                </a:solidFill>
                <a:latin typeface="Comic Sans MS" pitchFamily="66" charset="0"/>
              </a:rPr>
              <a:t>es</a:t>
            </a:r>
            <a:endParaRPr lang="sl-SI" sz="2800" i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sl-SI" sz="2800" i="1" dirty="0" err="1" smtClean="0">
                <a:solidFill>
                  <a:schemeClr val="bg1"/>
                </a:solidFill>
                <a:latin typeface="Comic Sans MS" pitchFamily="66" charset="0"/>
              </a:rPr>
              <a:t>quail</a:t>
            </a:r>
            <a:r>
              <a:rPr lang="sl-SI" sz="2800" i="1" dirty="0" smtClean="0">
                <a:solidFill>
                  <a:schemeClr val="bg1"/>
                </a:solidFill>
                <a:latin typeface="Comic Sans MS" pitchFamily="66" charset="0"/>
              </a:rPr>
              <a:t> – </a:t>
            </a:r>
            <a:r>
              <a:rPr lang="sl-SI" sz="2800" i="1" dirty="0" err="1" smtClean="0">
                <a:solidFill>
                  <a:schemeClr val="bg1"/>
                </a:solidFill>
                <a:latin typeface="Comic Sans MS" pitchFamily="66" charset="0"/>
              </a:rPr>
              <a:t>quail</a:t>
            </a:r>
            <a:r>
              <a:rPr lang="sl-SI" sz="2800" i="1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sl-SI" sz="2800" i="1" dirty="0" err="1" smtClean="0">
                <a:solidFill>
                  <a:schemeClr val="bg1"/>
                </a:solidFill>
                <a:latin typeface="Comic Sans MS" pitchFamily="66" charset="0"/>
              </a:rPr>
              <a:t>quail</a:t>
            </a:r>
            <a:r>
              <a:rPr lang="sl-SI" sz="2800" i="1" dirty="0" err="1" smtClean="0">
                <a:solidFill>
                  <a:srgbClr val="C00000"/>
                </a:solidFill>
                <a:latin typeface="Comic Sans MS" pitchFamily="66" charset="0"/>
              </a:rPr>
              <a:t>s</a:t>
            </a:r>
            <a:endParaRPr lang="sl-SI" sz="2800" i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sl-SI" sz="2800" i="1" dirty="0" err="1" smtClean="0">
                <a:solidFill>
                  <a:schemeClr val="bg1"/>
                </a:solidFill>
                <a:latin typeface="Comic Sans MS" pitchFamily="66" charset="0"/>
              </a:rPr>
              <a:t>reindeer</a:t>
            </a:r>
            <a:r>
              <a:rPr lang="sl-SI" sz="2800" i="1" dirty="0" smtClean="0">
                <a:solidFill>
                  <a:schemeClr val="bg1"/>
                </a:solidFill>
                <a:latin typeface="Comic Sans MS" pitchFamily="66" charset="0"/>
              </a:rPr>
              <a:t> – </a:t>
            </a:r>
            <a:r>
              <a:rPr lang="sl-SI" sz="2800" i="1" dirty="0" err="1" smtClean="0">
                <a:solidFill>
                  <a:schemeClr val="bg1"/>
                </a:solidFill>
                <a:latin typeface="Comic Sans MS" pitchFamily="66" charset="0"/>
              </a:rPr>
              <a:t>reindeer</a:t>
            </a:r>
            <a:r>
              <a:rPr lang="sl-SI" sz="2800" i="1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sl-SI" sz="2800" i="1" dirty="0" err="1" smtClean="0">
                <a:solidFill>
                  <a:schemeClr val="bg1"/>
                </a:solidFill>
                <a:latin typeface="Comic Sans MS" pitchFamily="66" charset="0"/>
              </a:rPr>
              <a:t>reindeer</a:t>
            </a:r>
            <a:r>
              <a:rPr lang="sl-SI" sz="2800" i="1" dirty="0" err="1" smtClean="0">
                <a:solidFill>
                  <a:srgbClr val="C00000"/>
                </a:solidFill>
                <a:latin typeface="Comic Sans MS" pitchFamily="66" charset="0"/>
              </a:rPr>
              <a:t>s</a:t>
            </a:r>
            <a:endParaRPr lang="sl-SI" sz="2800" i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sl-SI" sz="2800" i="1" dirty="0" err="1" smtClean="0">
                <a:solidFill>
                  <a:schemeClr val="bg1"/>
                </a:solidFill>
                <a:latin typeface="Comic Sans MS" pitchFamily="66" charset="0"/>
              </a:rPr>
              <a:t>salmon</a:t>
            </a:r>
            <a:r>
              <a:rPr lang="sl-SI" sz="2800" i="1" dirty="0" smtClean="0">
                <a:solidFill>
                  <a:schemeClr val="bg1"/>
                </a:solidFill>
                <a:latin typeface="Comic Sans MS" pitchFamily="66" charset="0"/>
              </a:rPr>
              <a:t> – </a:t>
            </a:r>
            <a:r>
              <a:rPr lang="sl-SI" sz="2800" i="1" dirty="0" err="1" smtClean="0">
                <a:solidFill>
                  <a:schemeClr val="bg1"/>
                </a:solidFill>
                <a:latin typeface="Comic Sans MS" pitchFamily="66" charset="0"/>
              </a:rPr>
              <a:t>salmon</a:t>
            </a:r>
            <a:r>
              <a:rPr lang="sl-SI" sz="2800" i="1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sl-SI" sz="2800" i="1" dirty="0" err="1" smtClean="0">
                <a:solidFill>
                  <a:schemeClr val="bg1"/>
                </a:solidFill>
                <a:latin typeface="Comic Sans MS" pitchFamily="66" charset="0"/>
              </a:rPr>
              <a:t>salmon</a:t>
            </a:r>
            <a:r>
              <a:rPr lang="sl-SI" sz="2800" i="1" dirty="0" err="1" smtClean="0">
                <a:solidFill>
                  <a:srgbClr val="C00000"/>
                </a:solidFill>
                <a:latin typeface="Comic Sans MS" pitchFamily="66" charset="0"/>
              </a:rPr>
              <a:t>s</a:t>
            </a:r>
            <a:endParaRPr lang="sl-SI" sz="2800" i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sl-SI" sz="2800" i="1" dirty="0" err="1" smtClean="0">
                <a:solidFill>
                  <a:schemeClr val="bg1"/>
                </a:solidFill>
                <a:latin typeface="Comic Sans MS" pitchFamily="66" charset="0"/>
              </a:rPr>
              <a:t>trout</a:t>
            </a:r>
            <a:r>
              <a:rPr lang="sl-SI" sz="2800" i="1" dirty="0" smtClean="0">
                <a:solidFill>
                  <a:schemeClr val="bg1"/>
                </a:solidFill>
                <a:latin typeface="Comic Sans MS" pitchFamily="66" charset="0"/>
              </a:rPr>
              <a:t> – </a:t>
            </a:r>
            <a:r>
              <a:rPr lang="sl-SI" sz="2800" i="1" dirty="0" err="1" smtClean="0">
                <a:solidFill>
                  <a:schemeClr val="bg1"/>
                </a:solidFill>
                <a:latin typeface="Comic Sans MS" pitchFamily="66" charset="0"/>
              </a:rPr>
              <a:t>trout</a:t>
            </a:r>
            <a:r>
              <a:rPr lang="sl-SI" sz="2800" i="1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sl-SI" sz="2800" i="1" dirty="0" err="1" smtClean="0">
                <a:solidFill>
                  <a:schemeClr val="bg1"/>
                </a:solidFill>
                <a:latin typeface="Comic Sans MS" pitchFamily="66" charset="0"/>
              </a:rPr>
              <a:t>trout</a:t>
            </a:r>
            <a:r>
              <a:rPr lang="sl-SI" sz="2800" i="1" dirty="0" err="1" smtClean="0">
                <a:solidFill>
                  <a:srgbClr val="C00000"/>
                </a:solidFill>
                <a:latin typeface="Comic Sans MS" pitchFamily="66" charset="0"/>
              </a:rPr>
              <a:t>s</a:t>
            </a:r>
            <a:endParaRPr lang="sl-SI" sz="2800" i="1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643182"/>
            <a:ext cx="22860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187488">
            <a:off x="6187146" y="4631982"/>
            <a:ext cx="2085481" cy="156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02985">
            <a:off x="6773943" y="2234625"/>
            <a:ext cx="1838068" cy="1289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hnika">
  <a:themeElements>
    <a:clrScheme name="Tehnik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hnik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hni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169</TotalTime>
  <Words>243</Words>
  <Application>Microsoft Office PowerPoint</Application>
  <PresentationFormat>Diaprojekcija na zaslonu (4:3)</PresentationFormat>
  <Paragraphs>73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7" baseType="lpstr">
      <vt:lpstr>Arial</vt:lpstr>
      <vt:lpstr>Comic Sans MS</vt:lpstr>
      <vt:lpstr>Franklin Gothic Book</vt:lpstr>
      <vt:lpstr>Wingdings</vt:lpstr>
      <vt:lpstr>Wingdings 2</vt:lpstr>
      <vt:lpstr>Tehnika</vt:lpstr>
      <vt:lpstr>Animals and Plural    </vt:lpstr>
      <vt:lpstr>PowerPointova predstavitev</vt:lpstr>
      <vt:lpstr>1. Adding –s or –es:</vt:lpstr>
      <vt:lpstr>2. Words, ending in –y: </vt:lpstr>
      <vt:lpstr>~ add the suffix –s:</vt:lpstr>
      <vt:lpstr>Irregular plural </vt:lpstr>
      <vt:lpstr>2. Ablaut plural:</vt:lpstr>
      <vt:lpstr>Nouns with identical singular and plural</vt:lpstr>
      <vt:lpstr>Nouns with identical singular and plural or use the –s or -es: </vt:lpstr>
      <vt:lpstr>Nouns with multiple plurals </vt:lpstr>
      <vt:lpstr>Sources: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Animals and Plural</dc:title>
  <dc:creator>SaRaa</dc:creator>
  <cp:lastModifiedBy>Profesor</cp:lastModifiedBy>
  <cp:revision>20</cp:revision>
  <dcterms:created xsi:type="dcterms:W3CDTF">2012-02-09T18:42:46Z</dcterms:created>
  <dcterms:modified xsi:type="dcterms:W3CDTF">2018-11-14T06:11:59Z</dcterms:modified>
</cp:coreProperties>
</file>