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351" r:id="rId3"/>
    <p:sldId id="350" r:id="rId4"/>
    <p:sldId id="349" r:id="rId5"/>
    <p:sldId id="403" r:id="rId6"/>
    <p:sldId id="334" r:id="rId7"/>
    <p:sldId id="258" r:id="rId8"/>
    <p:sldId id="320" r:id="rId9"/>
    <p:sldId id="321" r:id="rId10"/>
    <p:sldId id="421" r:id="rId11"/>
    <p:sldId id="335" r:id="rId12"/>
    <p:sldId id="355" r:id="rId13"/>
    <p:sldId id="354" r:id="rId14"/>
    <p:sldId id="260" r:id="rId15"/>
    <p:sldId id="390" r:id="rId16"/>
    <p:sldId id="387" r:id="rId17"/>
    <p:sldId id="388" r:id="rId18"/>
    <p:sldId id="389" r:id="rId19"/>
    <p:sldId id="411" r:id="rId20"/>
    <p:sldId id="427" r:id="rId21"/>
    <p:sldId id="428" r:id="rId22"/>
    <p:sldId id="429" r:id="rId23"/>
    <p:sldId id="430" r:id="rId24"/>
    <p:sldId id="337" r:id="rId25"/>
    <p:sldId id="377" r:id="rId26"/>
    <p:sldId id="378" r:id="rId27"/>
    <p:sldId id="379" r:id="rId28"/>
    <p:sldId id="376" r:id="rId29"/>
    <p:sldId id="380" r:id="rId30"/>
    <p:sldId id="386" r:id="rId31"/>
    <p:sldId id="263" r:id="rId32"/>
    <p:sldId id="422" r:id="rId33"/>
    <p:sldId id="412" r:id="rId34"/>
    <p:sldId id="413" r:id="rId35"/>
    <p:sldId id="414" r:id="rId36"/>
    <p:sldId id="342" r:id="rId37"/>
    <p:sldId id="343" r:id="rId38"/>
    <p:sldId id="356" r:id="rId39"/>
    <p:sldId id="423" r:id="rId40"/>
    <p:sldId id="268" r:id="rId41"/>
    <p:sldId id="274" r:id="rId42"/>
    <p:sldId id="326" r:id="rId43"/>
    <p:sldId id="424" r:id="rId44"/>
    <p:sldId id="425" r:id="rId45"/>
    <p:sldId id="426" r:id="rId46"/>
    <p:sldId id="327" r:id="rId47"/>
    <p:sldId id="395" r:id="rId48"/>
    <p:sldId id="272" r:id="rId49"/>
    <p:sldId id="328" r:id="rId50"/>
    <p:sldId id="273" r:id="rId51"/>
    <p:sldId id="275" r:id="rId52"/>
    <p:sldId id="374" r:id="rId53"/>
    <p:sldId id="276" r:id="rId54"/>
    <p:sldId id="406" r:id="rId55"/>
    <p:sldId id="373" r:id="rId56"/>
    <p:sldId id="382" r:id="rId57"/>
    <p:sldId id="277" r:id="rId58"/>
    <p:sldId id="329" r:id="rId59"/>
    <p:sldId id="278" r:id="rId60"/>
    <p:sldId id="279" r:id="rId61"/>
    <p:sldId id="330" r:id="rId62"/>
    <p:sldId id="280" r:id="rId63"/>
    <p:sldId id="281" r:id="rId64"/>
    <p:sldId id="285" r:id="rId65"/>
    <p:sldId id="286" r:id="rId66"/>
    <p:sldId id="287" r:id="rId67"/>
    <p:sldId id="288" r:id="rId68"/>
    <p:sldId id="289" r:id="rId69"/>
    <p:sldId id="290" r:id="rId70"/>
    <p:sldId id="291" r:id="rId71"/>
    <p:sldId id="292" r:id="rId72"/>
    <p:sldId id="405" r:id="rId73"/>
    <p:sldId id="408" r:id="rId74"/>
    <p:sldId id="293" r:id="rId75"/>
    <p:sldId id="294" r:id="rId76"/>
    <p:sldId id="295" r:id="rId77"/>
    <p:sldId id="296" r:id="rId78"/>
    <p:sldId id="415" r:id="rId79"/>
    <p:sldId id="410" r:id="rId80"/>
    <p:sldId id="409" r:id="rId81"/>
    <p:sldId id="416" r:id="rId82"/>
    <p:sldId id="391" r:id="rId83"/>
    <p:sldId id="371" r:id="rId84"/>
    <p:sldId id="372" r:id="rId85"/>
    <p:sldId id="407" r:id="rId86"/>
    <p:sldId id="297" r:id="rId87"/>
    <p:sldId id="332" r:id="rId88"/>
    <p:sldId id="303" r:id="rId89"/>
    <p:sldId id="304" r:id="rId90"/>
    <p:sldId id="305" r:id="rId91"/>
    <p:sldId id="417" r:id="rId92"/>
    <p:sldId id="418" r:id="rId93"/>
    <p:sldId id="420" r:id="rId94"/>
    <p:sldId id="419" r:id="rId95"/>
    <p:sldId id="431" r:id="rId96"/>
  </p:sldIdLst>
  <p:sldSz cx="9144000" cy="6858000" type="screen4x3"/>
  <p:notesSz cx="6858000" cy="9144000"/>
  <p:defaultTextStyle>
    <a:defPPr>
      <a:defRPr lang="sl-SI"/>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9883" autoAdjust="0"/>
  </p:normalViewPr>
  <p:slideViewPr>
    <p:cSldViewPr>
      <p:cViewPr varScale="1">
        <p:scale>
          <a:sx n="80" d="100"/>
          <a:sy n="80" d="100"/>
        </p:scale>
        <p:origin x="864" y="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sl-SI" altLang="sl-SI"/>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sl-SI" altLang="sl-SI"/>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sl-SI" altLang="sl-SI"/>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sl-SI" altLang="sl-SI"/>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sl-SI" altLang="sl-SI"/>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sl-SI" altLang="sl-SI"/>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sl-SI" altLang="sl-SI"/>
            </a:p>
          </p:txBody>
        </p:sp>
      </p:grpSp>
      <p:sp>
        <p:nvSpPr>
          <p:cNvPr id="95244" name="Rectangle 12"/>
          <p:cNvSpPr>
            <a:spLocks noGrp="1" noChangeArrowheads="1"/>
          </p:cNvSpPr>
          <p:nvPr>
            <p:ph type="ctrTitle"/>
          </p:nvPr>
        </p:nvSpPr>
        <p:spPr>
          <a:xfrm>
            <a:off x="990600" y="1676400"/>
            <a:ext cx="7772400" cy="1462088"/>
          </a:xfrm>
        </p:spPr>
        <p:txBody>
          <a:bodyPr/>
          <a:lstStyle>
            <a:lvl1pPr>
              <a:defRPr/>
            </a:lvl1pPr>
          </a:lstStyle>
          <a:p>
            <a:pPr lvl="0"/>
            <a:r>
              <a:rPr lang="sl-SI" altLang="sl-SI" noProof="0"/>
              <a:t>Kliknite, če želite urediti slog naslova matrice</a:t>
            </a:r>
          </a:p>
        </p:txBody>
      </p:sp>
      <p:sp>
        <p:nvSpPr>
          <p:cNvPr id="9524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sl-SI" altLang="sl-SI" noProof="0"/>
              <a:t>Kliknite, če želite urediti slog podnaslova matrice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sl-SI" altLang="sl-SI"/>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sl-SI" altLang="sl-SI"/>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012A5969-3E76-4582-863A-F23106893DC2}" type="slidenum">
              <a:rPr lang="sl-SI" altLang="sl-SI"/>
              <a:pPr>
                <a:defRPr/>
              </a:pPr>
              <a:t>‹#›</a:t>
            </a:fld>
            <a:endParaRPr lang="sl-SI" altLang="sl-SI"/>
          </a:p>
        </p:txBody>
      </p:sp>
    </p:spTree>
    <p:extLst>
      <p:ext uri="{BB962C8B-B14F-4D97-AF65-F5344CB8AC3E}">
        <p14:creationId xmlns:p14="http://schemas.microsoft.com/office/powerpoint/2010/main" val="546374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Rectangle 11"/>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12"/>
          <p:cNvSpPr>
            <a:spLocks noGrp="1" noChangeArrowheads="1"/>
          </p:cNvSpPr>
          <p:nvPr>
            <p:ph type="ftr" sz="quarter" idx="11"/>
          </p:nvPr>
        </p:nvSpPr>
        <p:spPr>
          <a:ln/>
        </p:spPr>
        <p:txBody>
          <a:bodyPr/>
          <a:lstStyle>
            <a:lvl1pPr>
              <a:defRPr/>
            </a:lvl1pPr>
          </a:lstStyle>
          <a:p>
            <a:pPr>
              <a:defRPr/>
            </a:pPr>
            <a:endParaRPr lang="sl-SI" altLang="sl-SI"/>
          </a:p>
        </p:txBody>
      </p:sp>
      <p:sp>
        <p:nvSpPr>
          <p:cNvPr id="6" name="Rectangle 13"/>
          <p:cNvSpPr>
            <a:spLocks noGrp="1" noChangeArrowheads="1"/>
          </p:cNvSpPr>
          <p:nvPr>
            <p:ph type="sldNum" sz="quarter" idx="12"/>
          </p:nvPr>
        </p:nvSpPr>
        <p:spPr>
          <a:ln/>
        </p:spPr>
        <p:txBody>
          <a:bodyPr/>
          <a:lstStyle>
            <a:lvl1pPr>
              <a:defRPr/>
            </a:lvl1pPr>
          </a:lstStyle>
          <a:p>
            <a:pPr>
              <a:defRPr/>
            </a:pPr>
            <a:fld id="{FF1654B6-FAF4-4E92-8F2C-19A6F4DB85C0}" type="slidenum">
              <a:rPr lang="sl-SI" altLang="sl-SI"/>
              <a:pPr>
                <a:defRPr/>
              </a:pPr>
              <a:t>‹#›</a:t>
            </a:fld>
            <a:endParaRPr lang="sl-SI" altLang="sl-SI"/>
          </a:p>
        </p:txBody>
      </p:sp>
    </p:spTree>
    <p:extLst>
      <p:ext uri="{BB962C8B-B14F-4D97-AF65-F5344CB8AC3E}">
        <p14:creationId xmlns:p14="http://schemas.microsoft.com/office/powerpoint/2010/main" val="381556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7004050" y="214313"/>
            <a:ext cx="1951038" cy="5918200"/>
          </a:xfrm>
        </p:spPr>
        <p:txBody>
          <a:bodyPr vert="eaVert"/>
          <a:lstStyle/>
          <a:p>
            <a:r>
              <a:rPr lang="sl-SI"/>
              <a:t>Uredite slog naslova matrice</a:t>
            </a:r>
          </a:p>
        </p:txBody>
      </p:sp>
      <p:sp>
        <p:nvSpPr>
          <p:cNvPr id="3" name="Označba mesta navpičnega besedila 2"/>
          <p:cNvSpPr>
            <a:spLocks noGrp="1"/>
          </p:cNvSpPr>
          <p:nvPr>
            <p:ph type="body" orient="vert" idx="1"/>
          </p:nvPr>
        </p:nvSpPr>
        <p:spPr>
          <a:xfrm>
            <a:off x="1150938" y="214313"/>
            <a:ext cx="5700712" cy="5918200"/>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Rectangle 11"/>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12"/>
          <p:cNvSpPr>
            <a:spLocks noGrp="1" noChangeArrowheads="1"/>
          </p:cNvSpPr>
          <p:nvPr>
            <p:ph type="ftr" sz="quarter" idx="11"/>
          </p:nvPr>
        </p:nvSpPr>
        <p:spPr>
          <a:ln/>
        </p:spPr>
        <p:txBody>
          <a:bodyPr/>
          <a:lstStyle>
            <a:lvl1pPr>
              <a:defRPr/>
            </a:lvl1pPr>
          </a:lstStyle>
          <a:p>
            <a:pPr>
              <a:defRPr/>
            </a:pPr>
            <a:endParaRPr lang="sl-SI" altLang="sl-SI"/>
          </a:p>
        </p:txBody>
      </p:sp>
      <p:sp>
        <p:nvSpPr>
          <p:cNvPr id="6" name="Rectangle 13"/>
          <p:cNvSpPr>
            <a:spLocks noGrp="1" noChangeArrowheads="1"/>
          </p:cNvSpPr>
          <p:nvPr>
            <p:ph type="sldNum" sz="quarter" idx="12"/>
          </p:nvPr>
        </p:nvSpPr>
        <p:spPr>
          <a:ln/>
        </p:spPr>
        <p:txBody>
          <a:bodyPr/>
          <a:lstStyle>
            <a:lvl1pPr>
              <a:defRPr/>
            </a:lvl1pPr>
          </a:lstStyle>
          <a:p>
            <a:pPr>
              <a:defRPr/>
            </a:pPr>
            <a:fld id="{FBCD5E57-5B3E-4490-9827-70CD8707F54C}" type="slidenum">
              <a:rPr lang="sl-SI" altLang="sl-SI"/>
              <a:pPr>
                <a:defRPr/>
              </a:pPr>
              <a:t>‹#›</a:t>
            </a:fld>
            <a:endParaRPr lang="sl-SI" altLang="sl-SI"/>
          </a:p>
        </p:txBody>
      </p:sp>
    </p:spTree>
    <p:extLst>
      <p:ext uri="{BB962C8B-B14F-4D97-AF65-F5344CB8AC3E}">
        <p14:creationId xmlns:p14="http://schemas.microsoft.com/office/powerpoint/2010/main" val="1316173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Rectangle 11"/>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12"/>
          <p:cNvSpPr>
            <a:spLocks noGrp="1" noChangeArrowheads="1"/>
          </p:cNvSpPr>
          <p:nvPr>
            <p:ph type="ftr" sz="quarter" idx="11"/>
          </p:nvPr>
        </p:nvSpPr>
        <p:spPr>
          <a:ln/>
        </p:spPr>
        <p:txBody>
          <a:bodyPr/>
          <a:lstStyle>
            <a:lvl1pPr>
              <a:defRPr/>
            </a:lvl1pPr>
          </a:lstStyle>
          <a:p>
            <a:pPr>
              <a:defRPr/>
            </a:pPr>
            <a:endParaRPr lang="sl-SI" altLang="sl-SI"/>
          </a:p>
        </p:txBody>
      </p:sp>
      <p:sp>
        <p:nvSpPr>
          <p:cNvPr id="6" name="Rectangle 13"/>
          <p:cNvSpPr>
            <a:spLocks noGrp="1" noChangeArrowheads="1"/>
          </p:cNvSpPr>
          <p:nvPr>
            <p:ph type="sldNum" sz="quarter" idx="12"/>
          </p:nvPr>
        </p:nvSpPr>
        <p:spPr>
          <a:ln/>
        </p:spPr>
        <p:txBody>
          <a:bodyPr/>
          <a:lstStyle>
            <a:lvl1pPr>
              <a:defRPr/>
            </a:lvl1pPr>
          </a:lstStyle>
          <a:p>
            <a:pPr>
              <a:defRPr/>
            </a:pPr>
            <a:fld id="{6192CBA3-2571-4432-AC48-EBE20F05DC63}" type="slidenum">
              <a:rPr lang="sl-SI" altLang="sl-SI"/>
              <a:pPr>
                <a:defRPr/>
              </a:pPr>
              <a:t>‹#›</a:t>
            </a:fld>
            <a:endParaRPr lang="sl-SI" altLang="sl-SI"/>
          </a:p>
        </p:txBody>
      </p:sp>
    </p:spTree>
    <p:extLst>
      <p:ext uri="{BB962C8B-B14F-4D97-AF65-F5344CB8AC3E}">
        <p14:creationId xmlns:p14="http://schemas.microsoft.com/office/powerpoint/2010/main" val="3102261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623888" y="1709738"/>
            <a:ext cx="7886700" cy="2852737"/>
          </a:xfrm>
        </p:spPr>
        <p:txBody>
          <a:bodyPr/>
          <a:lstStyle>
            <a:lvl1pPr>
              <a:defRPr sz="6000"/>
            </a:lvl1pPr>
          </a:lstStyle>
          <a:p>
            <a:r>
              <a:rPr lang="sl-SI"/>
              <a:t>Uredite slog naslova matrice</a:t>
            </a:r>
          </a:p>
        </p:txBody>
      </p:sp>
      <p:sp>
        <p:nvSpPr>
          <p:cNvPr id="3" name="Označba mesta besedila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sl-SI"/>
              <a:t>Uredite sloge besedila matrice</a:t>
            </a:r>
          </a:p>
        </p:txBody>
      </p:sp>
      <p:sp>
        <p:nvSpPr>
          <p:cNvPr id="4" name="Rectangle 11"/>
          <p:cNvSpPr>
            <a:spLocks noGrp="1" noChangeArrowheads="1"/>
          </p:cNvSpPr>
          <p:nvPr>
            <p:ph type="dt" sz="half" idx="10"/>
          </p:nvPr>
        </p:nvSpPr>
        <p:spPr>
          <a:ln/>
        </p:spPr>
        <p:txBody>
          <a:bodyPr/>
          <a:lstStyle>
            <a:lvl1pPr>
              <a:defRPr/>
            </a:lvl1pPr>
          </a:lstStyle>
          <a:p>
            <a:pPr>
              <a:defRPr/>
            </a:pPr>
            <a:endParaRPr lang="sl-SI" altLang="sl-SI"/>
          </a:p>
        </p:txBody>
      </p:sp>
      <p:sp>
        <p:nvSpPr>
          <p:cNvPr id="5" name="Rectangle 12"/>
          <p:cNvSpPr>
            <a:spLocks noGrp="1" noChangeArrowheads="1"/>
          </p:cNvSpPr>
          <p:nvPr>
            <p:ph type="ftr" sz="quarter" idx="11"/>
          </p:nvPr>
        </p:nvSpPr>
        <p:spPr>
          <a:ln/>
        </p:spPr>
        <p:txBody>
          <a:bodyPr/>
          <a:lstStyle>
            <a:lvl1pPr>
              <a:defRPr/>
            </a:lvl1pPr>
          </a:lstStyle>
          <a:p>
            <a:pPr>
              <a:defRPr/>
            </a:pPr>
            <a:endParaRPr lang="sl-SI" altLang="sl-SI"/>
          </a:p>
        </p:txBody>
      </p:sp>
      <p:sp>
        <p:nvSpPr>
          <p:cNvPr id="6" name="Rectangle 13"/>
          <p:cNvSpPr>
            <a:spLocks noGrp="1" noChangeArrowheads="1"/>
          </p:cNvSpPr>
          <p:nvPr>
            <p:ph type="sldNum" sz="quarter" idx="12"/>
          </p:nvPr>
        </p:nvSpPr>
        <p:spPr>
          <a:ln/>
        </p:spPr>
        <p:txBody>
          <a:bodyPr/>
          <a:lstStyle>
            <a:lvl1pPr>
              <a:defRPr/>
            </a:lvl1pPr>
          </a:lstStyle>
          <a:p>
            <a:pPr>
              <a:defRPr/>
            </a:pPr>
            <a:fld id="{08D17831-9FBF-4A3C-A524-D70375432D89}" type="slidenum">
              <a:rPr lang="sl-SI" altLang="sl-SI"/>
              <a:pPr>
                <a:defRPr/>
              </a:pPr>
              <a:t>‹#›</a:t>
            </a:fld>
            <a:endParaRPr lang="sl-SI" altLang="sl-SI"/>
          </a:p>
        </p:txBody>
      </p:sp>
    </p:spTree>
    <p:extLst>
      <p:ext uri="{BB962C8B-B14F-4D97-AF65-F5344CB8AC3E}">
        <p14:creationId xmlns:p14="http://schemas.microsoft.com/office/powerpoint/2010/main" val="186483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sz="half" idx="1"/>
          </p:nvPr>
        </p:nvSpPr>
        <p:spPr>
          <a:xfrm>
            <a:off x="1182688" y="2017713"/>
            <a:ext cx="3810000" cy="4114800"/>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p:cNvSpPr>
            <a:spLocks noGrp="1"/>
          </p:cNvSpPr>
          <p:nvPr>
            <p:ph sz="half" idx="2"/>
          </p:nvPr>
        </p:nvSpPr>
        <p:spPr>
          <a:xfrm>
            <a:off x="5145088" y="2017713"/>
            <a:ext cx="3810000" cy="4114800"/>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Rectangle 11"/>
          <p:cNvSpPr>
            <a:spLocks noGrp="1" noChangeArrowheads="1"/>
          </p:cNvSpPr>
          <p:nvPr>
            <p:ph type="dt" sz="half" idx="10"/>
          </p:nvPr>
        </p:nvSpPr>
        <p:spPr>
          <a:ln/>
        </p:spPr>
        <p:txBody>
          <a:bodyPr/>
          <a:lstStyle>
            <a:lvl1pPr>
              <a:defRPr/>
            </a:lvl1pPr>
          </a:lstStyle>
          <a:p>
            <a:pPr>
              <a:defRPr/>
            </a:pPr>
            <a:endParaRPr lang="sl-SI" altLang="sl-SI"/>
          </a:p>
        </p:txBody>
      </p:sp>
      <p:sp>
        <p:nvSpPr>
          <p:cNvPr id="6" name="Rectangle 12"/>
          <p:cNvSpPr>
            <a:spLocks noGrp="1" noChangeArrowheads="1"/>
          </p:cNvSpPr>
          <p:nvPr>
            <p:ph type="ftr" sz="quarter" idx="11"/>
          </p:nvPr>
        </p:nvSpPr>
        <p:spPr>
          <a:ln/>
        </p:spPr>
        <p:txBody>
          <a:bodyPr/>
          <a:lstStyle>
            <a:lvl1pPr>
              <a:defRPr/>
            </a:lvl1pPr>
          </a:lstStyle>
          <a:p>
            <a:pPr>
              <a:defRPr/>
            </a:pPr>
            <a:endParaRPr lang="sl-SI" altLang="sl-SI"/>
          </a:p>
        </p:txBody>
      </p:sp>
      <p:sp>
        <p:nvSpPr>
          <p:cNvPr id="7" name="Rectangle 13"/>
          <p:cNvSpPr>
            <a:spLocks noGrp="1" noChangeArrowheads="1"/>
          </p:cNvSpPr>
          <p:nvPr>
            <p:ph type="sldNum" sz="quarter" idx="12"/>
          </p:nvPr>
        </p:nvSpPr>
        <p:spPr>
          <a:ln/>
        </p:spPr>
        <p:txBody>
          <a:bodyPr/>
          <a:lstStyle>
            <a:lvl1pPr>
              <a:defRPr/>
            </a:lvl1pPr>
          </a:lstStyle>
          <a:p>
            <a:pPr>
              <a:defRPr/>
            </a:pPr>
            <a:fld id="{3CD7C4F5-4807-4F15-A737-9F4167236F8E}" type="slidenum">
              <a:rPr lang="sl-SI" altLang="sl-SI"/>
              <a:pPr>
                <a:defRPr/>
              </a:pPr>
              <a:t>‹#›</a:t>
            </a:fld>
            <a:endParaRPr lang="sl-SI" altLang="sl-SI"/>
          </a:p>
        </p:txBody>
      </p:sp>
    </p:spTree>
    <p:extLst>
      <p:ext uri="{BB962C8B-B14F-4D97-AF65-F5344CB8AC3E}">
        <p14:creationId xmlns:p14="http://schemas.microsoft.com/office/powerpoint/2010/main" val="3535007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630238" y="365125"/>
            <a:ext cx="7886700" cy="1325563"/>
          </a:xfrm>
        </p:spPr>
        <p:txBody>
          <a:bodyPr/>
          <a:lstStyle/>
          <a:p>
            <a:r>
              <a:rPr lang="sl-SI"/>
              <a:t>Uredite slog naslova matrice</a:t>
            </a:r>
          </a:p>
        </p:txBody>
      </p:sp>
      <p:sp>
        <p:nvSpPr>
          <p:cNvPr id="3" name="Označba mesta besedila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značba mesta vsebine 3"/>
          <p:cNvSpPr>
            <a:spLocks noGrp="1"/>
          </p:cNvSpPr>
          <p:nvPr>
            <p:ph sz="half" idx="2"/>
          </p:nvPr>
        </p:nvSpPr>
        <p:spPr>
          <a:xfrm>
            <a:off x="630238" y="2505075"/>
            <a:ext cx="3868737"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značba mesta vsebine 5"/>
          <p:cNvSpPr>
            <a:spLocks noGrp="1"/>
          </p:cNvSpPr>
          <p:nvPr>
            <p:ph sz="quarter" idx="4"/>
          </p:nvPr>
        </p:nvSpPr>
        <p:spPr>
          <a:xfrm>
            <a:off x="4629150" y="2505075"/>
            <a:ext cx="3887788"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Rectangle 11"/>
          <p:cNvSpPr>
            <a:spLocks noGrp="1" noChangeArrowheads="1"/>
          </p:cNvSpPr>
          <p:nvPr>
            <p:ph type="dt" sz="half" idx="10"/>
          </p:nvPr>
        </p:nvSpPr>
        <p:spPr>
          <a:ln/>
        </p:spPr>
        <p:txBody>
          <a:bodyPr/>
          <a:lstStyle>
            <a:lvl1pPr>
              <a:defRPr/>
            </a:lvl1pPr>
          </a:lstStyle>
          <a:p>
            <a:pPr>
              <a:defRPr/>
            </a:pPr>
            <a:endParaRPr lang="sl-SI" altLang="sl-SI"/>
          </a:p>
        </p:txBody>
      </p:sp>
      <p:sp>
        <p:nvSpPr>
          <p:cNvPr id="8" name="Rectangle 12"/>
          <p:cNvSpPr>
            <a:spLocks noGrp="1" noChangeArrowheads="1"/>
          </p:cNvSpPr>
          <p:nvPr>
            <p:ph type="ftr" sz="quarter" idx="11"/>
          </p:nvPr>
        </p:nvSpPr>
        <p:spPr>
          <a:ln/>
        </p:spPr>
        <p:txBody>
          <a:bodyPr/>
          <a:lstStyle>
            <a:lvl1pPr>
              <a:defRPr/>
            </a:lvl1pPr>
          </a:lstStyle>
          <a:p>
            <a:pPr>
              <a:defRPr/>
            </a:pPr>
            <a:endParaRPr lang="sl-SI" altLang="sl-SI"/>
          </a:p>
        </p:txBody>
      </p:sp>
      <p:sp>
        <p:nvSpPr>
          <p:cNvPr id="9" name="Rectangle 13"/>
          <p:cNvSpPr>
            <a:spLocks noGrp="1" noChangeArrowheads="1"/>
          </p:cNvSpPr>
          <p:nvPr>
            <p:ph type="sldNum" sz="quarter" idx="12"/>
          </p:nvPr>
        </p:nvSpPr>
        <p:spPr>
          <a:ln/>
        </p:spPr>
        <p:txBody>
          <a:bodyPr/>
          <a:lstStyle>
            <a:lvl1pPr>
              <a:defRPr/>
            </a:lvl1pPr>
          </a:lstStyle>
          <a:p>
            <a:pPr>
              <a:defRPr/>
            </a:pPr>
            <a:fld id="{EAB9F8F5-65F1-4CA1-9439-C7D8FAAE568F}" type="slidenum">
              <a:rPr lang="sl-SI" altLang="sl-SI"/>
              <a:pPr>
                <a:defRPr/>
              </a:pPr>
              <a:t>‹#›</a:t>
            </a:fld>
            <a:endParaRPr lang="sl-SI" altLang="sl-SI"/>
          </a:p>
        </p:txBody>
      </p:sp>
    </p:spTree>
    <p:extLst>
      <p:ext uri="{BB962C8B-B14F-4D97-AF65-F5344CB8AC3E}">
        <p14:creationId xmlns:p14="http://schemas.microsoft.com/office/powerpoint/2010/main" val="920050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Rectangle 11"/>
          <p:cNvSpPr>
            <a:spLocks noGrp="1" noChangeArrowheads="1"/>
          </p:cNvSpPr>
          <p:nvPr>
            <p:ph type="dt" sz="half" idx="10"/>
          </p:nvPr>
        </p:nvSpPr>
        <p:spPr>
          <a:ln/>
        </p:spPr>
        <p:txBody>
          <a:bodyPr/>
          <a:lstStyle>
            <a:lvl1pPr>
              <a:defRPr/>
            </a:lvl1pPr>
          </a:lstStyle>
          <a:p>
            <a:pPr>
              <a:defRPr/>
            </a:pPr>
            <a:endParaRPr lang="sl-SI" altLang="sl-SI"/>
          </a:p>
        </p:txBody>
      </p:sp>
      <p:sp>
        <p:nvSpPr>
          <p:cNvPr id="4" name="Rectangle 12"/>
          <p:cNvSpPr>
            <a:spLocks noGrp="1" noChangeArrowheads="1"/>
          </p:cNvSpPr>
          <p:nvPr>
            <p:ph type="ftr" sz="quarter" idx="11"/>
          </p:nvPr>
        </p:nvSpPr>
        <p:spPr>
          <a:ln/>
        </p:spPr>
        <p:txBody>
          <a:bodyPr/>
          <a:lstStyle>
            <a:lvl1pPr>
              <a:defRPr/>
            </a:lvl1pPr>
          </a:lstStyle>
          <a:p>
            <a:pPr>
              <a:defRPr/>
            </a:pPr>
            <a:endParaRPr lang="sl-SI" altLang="sl-SI"/>
          </a:p>
        </p:txBody>
      </p:sp>
      <p:sp>
        <p:nvSpPr>
          <p:cNvPr id="5" name="Rectangle 13"/>
          <p:cNvSpPr>
            <a:spLocks noGrp="1" noChangeArrowheads="1"/>
          </p:cNvSpPr>
          <p:nvPr>
            <p:ph type="sldNum" sz="quarter" idx="12"/>
          </p:nvPr>
        </p:nvSpPr>
        <p:spPr>
          <a:ln/>
        </p:spPr>
        <p:txBody>
          <a:bodyPr/>
          <a:lstStyle>
            <a:lvl1pPr>
              <a:defRPr/>
            </a:lvl1pPr>
          </a:lstStyle>
          <a:p>
            <a:pPr>
              <a:defRPr/>
            </a:pPr>
            <a:fld id="{9C1D8534-B57A-4B90-84E2-E4AFDF820C7A}" type="slidenum">
              <a:rPr lang="sl-SI" altLang="sl-SI"/>
              <a:pPr>
                <a:defRPr/>
              </a:pPr>
              <a:t>‹#›</a:t>
            </a:fld>
            <a:endParaRPr lang="sl-SI" altLang="sl-SI"/>
          </a:p>
        </p:txBody>
      </p:sp>
    </p:spTree>
    <p:extLst>
      <p:ext uri="{BB962C8B-B14F-4D97-AF65-F5344CB8AC3E}">
        <p14:creationId xmlns:p14="http://schemas.microsoft.com/office/powerpoint/2010/main" val="3790464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sl-SI" altLang="sl-SI"/>
          </a:p>
        </p:txBody>
      </p:sp>
      <p:sp>
        <p:nvSpPr>
          <p:cNvPr id="3" name="Rectangle 12"/>
          <p:cNvSpPr>
            <a:spLocks noGrp="1" noChangeArrowheads="1"/>
          </p:cNvSpPr>
          <p:nvPr>
            <p:ph type="ftr" sz="quarter" idx="11"/>
          </p:nvPr>
        </p:nvSpPr>
        <p:spPr>
          <a:ln/>
        </p:spPr>
        <p:txBody>
          <a:bodyPr/>
          <a:lstStyle>
            <a:lvl1pPr>
              <a:defRPr/>
            </a:lvl1pPr>
          </a:lstStyle>
          <a:p>
            <a:pPr>
              <a:defRPr/>
            </a:pPr>
            <a:endParaRPr lang="sl-SI" altLang="sl-SI"/>
          </a:p>
        </p:txBody>
      </p:sp>
      <p:sp>
        <p:nvSpPr>
          <p:cNvPr id="4" name="Rectangle 13"/>
          <p:cNvSpPr>
            <a:spLocks noGrp="1" noChangeArrowheads="1"/>
          </p:cNvSpPr>
          <p:nvPr>
            <p:ph type="sldNum" sz="quarter" idx="12"/>
          </p:nvPr>
        </p:nvSpPr>
        <p:spPr>
          <a:ln/>
        </p:spPr>
        <p:txBody>
          <a:bodyPr/>
          <a:lstStyle>
            <a:lvl1pPr>
              <a:defRPr/>
            </a:lvl1pPr>
          </a:lstStyle>
          <a:p>
            <a:pPr>
              <a:defRPr/>
            </a:pPr>
            <a:fld id="{F7C33F07-8941-4135-B435-60F1A8593E72}" type="slidenum">
              <a:rPr lang="sl-SI" altLang="sl-SI"/>
              <a:pPr>
                <a:defRPr/>
              </a:pPr>
              <a:t>‹#›</a:t>
            </a:fld>
            <a:endParaRPr lang="sl-SI" altLang="sl-SI"/>
          </a:p>
        </p:txBody>
      </p:sp>
    </p:spTree>
    <p:extLst>
      <p:ext uri="{BB962C8B-B14F-4D97-AF65-F5344CB8AC3E}">
        <p14:creationId xmlns:p14="http://schemas.microsoft.com/office/powerpoint/2010/main" val="1063461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630238" y="457200"/>
            <a:ext cx="2949575" cy="1600200"/>
          </a:xfrm>
        </p:spPr>
        <p:txBody>
          <a:bodyPr/>
          <a:lstStyle>
            <a:lvl1pPr>
              <a:defRPr sz="3200"/>
            </a:lvl1pPr>
          </a:lstStyle>
          <a:p>
            <a:r>
              <a:rPr lang="sl-SI"/>
              <a:t>Uredite slog naslova matrice</a:t>
            </a:r>
          </a:p>
        </p:txBody>
      </p:sp>
      <p:sp>
        <p:nvSpPr>
          <p:cNvPr id="3" name="Označba mesta vsebine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Rectangle 11"/>
          <p:cNvSpPr>
            <a:spLocks noGrp="1" noChangeArrowheads="1"/>
          </p:cNvSpPr>
          <p:nvPr>
            <p:ph type="dt" sz="half" idx="10"/>
          </p:nvPr>
        </p:nvSpPr>
        <p:spPr>
          <a:ln/>
        </p:spPr>
        <p:txBody>
          <a:bodyPr/>
          <a:lstStyle>
            <a:lvl1pPr>
              <a:defRPr/>
            </a:lvl1pPr>
          </a:lstStyle>
          <a:p>
            <a:pPr>
              <a:defRPr/>
            </a:pPr>
            <a:endParaRPr lang="sl-SI" altLang="sl-SI"/>
          </a:p>
        </p:txBody>
      </p:sp>
      <p:sp>
        <p:nvSpPr>
          <p:cNvPr id="6" name="Rectangle 12"/>
          <p:cNvSpPr>
            <a:spLocks noGrp="1" noChangeArrowheads="1"/>
          </p:cNvSpPr>
          <p:nvPr>
            <p:ph type="ftr" sz="quarter" idx="11"/>
          </p:nvPr>
        </p:nvSpPr>
        <p:spPr>
          <a:ln/>
        </p:spPr>
        <p:txBody>
          <a:bodyPr/>
          <a:lstStyle>
            <a:lvl1pPr>
              <a:defRPr/>
            </a:lvl1pPr>
          </a:lstStyle>
          <a:p>
            <a:pPr>
              <a:defRPr/>
            </a:pPr>
            <a:endParaRPr lang="sl-SI" altLang="sl-SI"/>
          </a:p>
        </p:txBody>
      </p:sp>
      <p:sp>
        <p:nvSpPr>
          <p:cNvPr id="7" name="Rectangle 13"/>
          <p:cNvSpPr>
            <a:spLocks noGrp="1" noChangeArrowheads="1"/>
          </p:cNvSpPr>
          <p:nvPr>
            <p:ph type="sldNum" sz="quarter" idx="12"/>
          </p:nvPr>
        </p:nvSpPr>
        <p:spPr>
          <a:ln/>
        </p:spPr>
        <p:txBody>
          <a:bodyPr/>
          <a:lstStyle>
            <a:lvl1pPr>
              <a:defRPr/>
            </a:lvl1pPr>
          </a:lstStyle>
          <a:p>
            <a:pPr>
              <a:defRPr/>
            </a:pPr>
            <a:fld id="{318E41AF-D48A-4EA0-97B3-1172863165F4}" type="slidenum">
              <a:rPr lang="sl-SI" altLang="sl-SI"/>
              <a:pPr>
                <a:defRPr/>
              </a:pPr>
              <a:t>‹#›</a:t>
            </a:fld>
            <a:endParaRPr lang="sl-SI" altLang="sl-SI"/>
          </a:p>
        </p:txBody>
      </p:sp>
    </p:spTree>
    <p:extLst>
      <p:ext uri="{BB962C8B-B14F-4D97-AF65-F5344CB8AC3E}">
        <p14:creationId xmlns:p14="http://schemas.microsoft.com/office/powerpoint/2010/main" val="3389617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630238" y="457200"/>
            <a:ext cx="2949575" cy="1600200"/>
          </a:xfrm>
        </p:spPr>
        <p:txBody>
          <a:bodyPr/>
          <a:lstStyle>
            <a:lvl1pPr>
              <a:defRPr sz="3200"/>
            </a:lvl1pPr>
          </a:lstStyle>
          <a:p>
            <a:r>
              <a:rPr lang="sl-SI"/>
              <a:t>Uredite slog naslova matrice</a:t>
            </a:r>
          </a:p>
        </p:txBody>
      </p:sp>
      <p:sp>
        <p:nvSpPr>
          <p:cNvPr id="3" name="Označba mesta slik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l-SI" noProof="0"/>
          </a:p>
        </p:txBody>
      </p:sp>
      <p:sp>
        <p:nvSpPr>
          <p:cNvPr id="4" name="Označba mesta besedila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Rectangle 11"/>
          <p:cNvSpPr>
            <a:spLocks noGrp="1" noChangeArrowheads="1"/>
          </p:cNvSpPr>
          <p:nvPr>
            <p:ph type="dt" sz="half" idx="10"/>
          </p:nvPr>
        </p:nvSpPr>
        <p:spPr>
          <a:ln/>
        </p:spPr>
        <p:txBody>
          <a:bodyPr/>
          <a:lstStyle>
            <a:lvl1pPr>
              <a:defRPr/>
            </a:lvl1pPr>
          </a:lstStyle>
          <a:p>
            <a:pPr>
              <a:defRPr/>
            </a:pPr>
            <a:endParaRPr lang="sl-SI" altLang="sl-SI"/>
          </a:p>
        </p:txBody>
      </p:sp>
      <p:sp>
        <p:nvSpPr>
          <p:cNvPr id="6" name="Rectangle 12"/>
          <p:cNvSpPr>
            <a:spLocks noGrp="1" noChangeArrowheads="1"/>
          </p:cNvSpPr>
          <p:nvPr>
            <p:ph type="ftr" sz="quarter" idx="11"/>
          </p:nvPr>
        </p:nvSpPr>
        <p:spPr>
          <a:ln/>
        </p:spPr>
        <p:txBody>
          <a:bodyPr/>
          <a:lstStyle>
            <a:lvl1pPr>
              <a:defRPr/>
            </a:lvl1pPr>
          </a:lstStyle>
          <a:p>
            <a:pPr>
              <a:defRPr/>
            </a:pPr>
            <a:endParaRPr lang="sl-SI" altLang="sl-SI"/>
          </a:p>
        </p:txBody>
      </p:sp>
      <p:sp>
        <p:nvSpPr>
          <p:cNvPr id="7" name="Rectangle 13"/>
          <p:cNvSpPr>
            <a:spLocks noGrp="1" noChangeArrowheads="1"/>
          </p:cNvSpPr>
          <p:nvPr>
            <p:ph type="sldNum" sz="quarter" idx="12"/>
          </p:nvPr>
        </p:nvSpPr>
        <p:spPr>
          <a:ln/>
        </p:spPr>
        <p:txBody>
          <a:bodyPr/>
          <a:lstStyle>
            <a:lvl1pPr>
              <a:defRPr/>
            </a:lvl1pPr>
          </a:lstStyle>
          <a:p>
            <a:pPr>
              <a:defRPr/>
            </a:pPr>
            <a:fld id="{F4B90D72-AEFA-40BC-82A4-282EE7F05459}" type="slidenum">
              <a:rPr lang="sl-SI" altLang="sl-SI"/>
              <a:pPr>
                <a:defRPr/>
              </a:pPr>
              <a:t>‹#›</a:t>
            </a:fld>
            <a:endParaRPr lang="sl-SI" altLang="sl-SI"/>
          </a:p>
        </p:txBody>
      </p:sp>
    </p:spTree>
    <p:extLst>
      <p:ext uri="{BB962C8B-B14F-4D97-AF65-F5344CB8AC3E}">
        <p14:creationId xmlns:p14="http://schemas.microsoft.com/office/powerpoint/2010/main" val="1111690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417513" y="1098550"/>
            <a:ext cx="438150" cy="474663"/>
          </a:xfrm>
          <a:prstGeom prst="rect">
            <a:avLst/>
          </a:prstGeom>
          <a:solidFill>
            <a:schemeClr val="accent2"/>
          </a:solidFill>
          <a:ln>
            <a:noFill/>
          </a:ln>
          <a:effec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sl-SI" altLang="sl-SI" sz="2400"/>
          </a:p>
        </p:txBody>
      </p:sp>
      <p:sp>
        <p:nvSpPr>
          <p:cNvPr id="102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sl-SI" altLang="sl-SI" sz="2400"/>
          </a:p>
        </p:txBody>
      </p:sp>
      <p:sp>
        <p:nvSpPr>
          <p:cNvPr id="1028" name="Rectangle 4"/>
          <p:cNvSpPr>
            <a:spLocks noChangeArrowheads="1"/>
          </p:cNvSpPr>
          <p:nvPr/>
        </p:nvSpPr>
        <p:spPr bwMode="ltGray">
          <a:xfrm>
            <a:off x="541338" y="1520825"/>
            <a:ext cx="422275" cy="474663"/>
          </a:xfrm>
          <a:prstGeom prst="rect">
            <a:avLst/>
          </a:prstGeom>
          <a:solidFill>
            <a:schemeClr val="folHlink"/>
          </a:solidFill>
          <a:ln>
            <a:noFill/>
          </a:ln>
          <a:effec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sl-SI" altLang="sl-SI" sz="2400"/>
          </a:p>
        </p:txBody>
      </p:sp>
      <p:sp>
        <p:nvSpPr>
          <p:cNvPr id="102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sl-SI" altLang="sl-SI" sz="2400"/>
          </a:p>
        </p:txBody>
      </p:sp>
      <p:sp>
        <p:nvSpPr>
          <p:cNvPr id="103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sl-SI" altLang="sl-SI" sz="2400"/>
          </a:p>
        </p:txBody>
      </p:sp>
      <p:sp>
        <p:nvSpPr>
          <p:cNvPr id="1031" name="Rectangle 7"/>
          <p:cNvSpPr>
            <a:spLocks noChangeArrowheads="1"/>
          </p:cNvSpPr>
          <p:nvPr/>
        </p:nvSpPr>
        <p:spPr bwMode="gray">
          <a:xfrm>
            <a:off x="762000" y="990600"/>
            <a:ext cx="31750" cy="1052513"/>
          </a:xfrm>
          <a:prstGeom prst="rect">
            <a:avLst/>
          </a:prstGeom>
          <a:solidFill>
            <a:schemeClr val="bg2"/>
          </a:solidFill>
          <a:ln>
            <a:noFill/>
          </a:ln>
          <a:effec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sl-SI" altLang="sl-SI" sz="2400"/>
          </a:p>
        </p:txBody>
      </p:sp>
      <p:sp>
        <p:nvSpPr>
          <p:cNvPr id="103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sl-SI" altLang="sl-SI" sz="2400"/>
          </a:p>
        </p:txBody>
      </p:sp>
      <p:sp>
        <p:nvSpPr>
          <p:cNvPr id="1033" name="Rectangle 9"/>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sl-SI" altLang="sl-SI"/>
              <a:t>Kliknite, če želite urediti slog naslova matrice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l-SI" altLang="sl-SI"/>
              <a:t>Kliknite, če želite urediti sloge besedila matrice</a:t>
            </a:r>
          </a:p>
          <a:p>
            <a:pPr lvl="1"/>
            <a:r>
              <a:rPr lang="sl-SI" altLang="sl-SI"/>
              <a:t>Druga raven</a:t>
            </a:r>
          </a:p>
          <a:p>
            <a:pPr lvl="2"/>
            <a:r>
              <a:rPr lang="sl-SI" altLang="sl-SI"/>
              <a:t>Tretja raven</a:t>
            </a:r>
          </a:p>
          <a:p>
            <a:pPr lvl="3"/>
            <a:r>
              <a:rPr lang="sl-SI" altLang="sl-SI"/>
              <a:t>Četrta raven</a:t>
            </a:r>
          </a:p>
          <a:p>
            <a:pPr lvl="4"/>
            <a:r>
              <a:rPr lang="sl-SI" altLang="sl-SI"/>
              <a:t>Peta raven</a:t>
            </a:r>
          </a:p>
        </p:txBody>
      </p:sp>
      <p:sp>
        <p:nvSpPr>
          <p:cNvPr id="94219" name="Rectangle 11"/>
          <p:cNvSpPr>
            <a:spLocks noGrp="1" noChangeArrowheads="1"/>
          </p:cNvSpPr>
          <p:nvPr>
            <p:ph type="dt" sz="half" idx="2"/>
          </p:nvPr>
        </p:nvSpPr>
        <p:spPr bwMode="auto">
          <a:xfrm>
            <a:off x="1162050" y="6243638"/>
            <a:ext cx="1905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400"/>
            </a:lvl1pPr>
          </a:lstStyle>
          <a:p>
            <a:pPr>
              <a:defRPr/>
            </a:pPr>
            <a:endParaRPr lang="sl-SI" altLang="sl-SI"/>
          </a:p>
        </p:txBody>
      </p:sp>
      <p:sp>
        <p:nvSpPr>
          <p:cNvPr id="94220" name="Rectangle 12"/>
          <p:cNvSpPr>
            <a:spLocks noGrp="1" noChangeArrowheads="1"/>
          </p:cNvSpPr>
          <p:nvPr>
            <p:ph type="ftr" sz="quarter" idx="3"/>
          </p:nvPr>
        </p:nvSpPr>
        <p:spPr bwMode="auto">
          <a:xfrm>
            <a:off x="3657600" y="6243638"/>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400"/>
            </a:lvl1pPr>
          </a:lstStyle>
          <a:p>
            <a:pPr>
              <a:defRPr/>
            </a:pPr>
            <a:endParaRPr lang="sl-SI" altLang="sl-SI"/>
          </a:p>
        </p:txBody>
      </p:sp>
      <p:sp>
        <p:nvSpPr>
          <p:cNvPr id="94221" name="Rectangle 13"/>
          <p:cNvSpPr>
            <a:spLocks noGrp="1" noChangeArrowheads="1"/>
          </p:cNvSpPr>
          <p:nvPr>
            <p:ph type="sldNum" sz="quarter" idx="4"/>
          </p:nvPr>
        </p:nvSpPr>
        <p:spPr bwMode="auto">
          <a:xfrm>
            <a:off x="7042150" y="6243638"/>
            <a:ext cx="1905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400"/>
            </a:lvl1pPr>
          </a:lstStyle>
          <a:p>
            <a:pPr>
              <a:defRPr/>
            </a:pPr>
            <a:fld id="{F4CC4235-C460-49C2-A3F7-68136B3413FB}" type="slidenum">
              <a:rPr lang="sl-SI" altLang="sl-SI"/>
              <a:pPr>
                <a:defRPr/>
              </a:pPr>
              <a:t>‹#›</a:t>
            </a:fld>
            <a:endParaRPr lang="sl-SI" altLang="sl-SI"/>
          </a:p>
        </p:txBody>
      </p:sp>
    </p:spTree>
  </p:cSld>
  <p:clrMap bg1="lt1" tx1="dk1" bg2="lt2" tx2="dk2" accent1="accent1" accent2="accent2" accent3="accent3" accent4="accent4" accent5="accent5" accent6="accent6" hlink="hlink" folHlink="folHlink"/>
  <p:sldLayoutIdLst>
    <p:sldLayoutId id="2147483868"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defRPr>
      </a:lvl5pPr>
      <a:lvl6pPr marL="457200" algn="l" rtl="0" fontAlgn="base">
        <a:spcBef>
          <a:spcPct val="0"/>
        </a:spcBef>
        <a:spcAft>
          <a:spcPct val="0"/>
        </a:spcAft>
        <a:defRPr sz="4400">
          <a:solidFill>
            <a:schemeClr val="tx2"/>
          </a:solidFill>
          <a:latin typeface="Tahoma" panose="020B0604030504040204" pitchFamily="34" charset="0"/>
        </a:defRPr>
      </a:lvl6pPr>
      <a:lvl7pPr marL="914400" algn="l" rtl="0" fontAlgn="base">
        <a:spcBef>
          <a:spcPct val="0"/>
        </a:spcBef>
        <a:spcAft>
          <a:spcPct val="0"/>
        </a:spcAft>
        <a:defRPr sz="4400">
          <a:solidFill>
            <a:schemeClr val="tx2"/>
          </a:solidFill>
          <a:latin typeface="Tahoma" panose="020B0604030504040204" pitchFamily="34" charset="0"/>
        </a:defRPr>
      </a:lvl7pPr>
      <a:lvl8pPr marL="1371600" algn="l" rtl="0" fontAlgn="base">
        <a:spcBef>
          <a:spcPct val="0"/>
        </a:spcBef>
        <a:spcAft>
          <a:spcPct val="0"/>
        </a:spcAft>
        <a:defRPr sz="4400">
          <a:solidFill>
            <a:schemeClr val="tx2"/>
          </a:solidFill>
          <a:latin typeface="Tahoma" panose="020B0604030504040204" pitchFamily="34" charset="0"/>
        </a:defRPr>
      </a:lvl8pPr>
      <a:lvl9pPr marL="1828800" algn="l" rtl="0" fontAlgn="base">
        <a:spcBef>
          <a:spcPct val="0"/>
        </a:spcBef>
        <a:spcAft>
          <a:spcPct val="0"/>
        </a:spcAft>
        <a:defRPr sz="4400">
          <a:solidFill>
            <a:schemeClr val="tx2"/>
          </a:solidFill>
          <a:latin typeface="Tahoma" panose="020B060403050404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uradni-list.si/1/objava.jsp?sop=2011-01-2354" TargetMode="External"/><Relationship Id="rId2" Type="http://schemas.openxmlformats.org/officeDocument/2006/relationships/hyperlink" Target="http://www.uradni-list.si/1/objava.jsp?sop=2006-01-3080" TargetMode="External"/><Relationship Id="rId1" Type="http://schemas.openxmlformats.org/officeDocument/2006/relationships/slideLayout" Target="../slideLayouts/slideLayout6.xml"/><Relationship Id="rId6" Type="http://schemas.openxmlformats.org/officeDocument/2006/relationships/hyperlink" Target="http://www.uradni-list.si/1/objava.jsp?sop=2023-01-3358" TargetMode="External"/><Relationship Id="rId5" Type="http://schemas.openxmlformats.org/officeDocument/2006/relationships/hyperlink" Target="http://www.uradni-list.si/1/objava.jsp?sop=2023-01-0348" TargetMode="External"/><Relationship Id="rId4" Type="http://schemas.openxmlformats.org/officeDocument/2006/relationships/hyperlink" Target="http://www.uradni-list.si/1/objava.jsp?sop=2019-01-2285"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zakonodaja.gov.si/rpsi/r00/predpis_ZAKO4390.html" TargetMode="External"/><Relationship Id="rId2" Type="http://schemas.openxmlformats.org/officeDocument/2006/relationships/hyperlink" Target="http://www.dz-rs.si/" TargetMode="External"/><Relationship Id="rId1" Type="http://schemas.openxmlformats.org/officeDocument/2006/relationships/slideLayout" Target="../slideLayouts/slideLayout7.xml"/><Relationship Id="rId4" Type="http://schemas.openxmlformats.org/officeDocument/2006/relationships/hyperlink" Target="http://www.uradni-list.si/1/objava.jsp?urlid=200647&amp;stevilka=2025"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uradni-list.si/1/objava.jsp?urlid=200672&amp;stevilka=3080" TargetMode="External"/><Relationship Id="rId7" Type="http://schemas.openxmlformats.org/officeDocument/2006/relationships/hyperlink" Target="http://www.uradni-list.si/1/objava.jsp?urlid=200621&amp;stevilka=829" TargetMode="External"/><Relationship Id="rId2" Type="http://schemas.openxmlformats.org/officeDocument/2006/relationships/hyperlink" Target="http://zakonodaja.gov.si/rpsi/r06/predpis_ZAKO4906.html" TargetMode="External"/><Relationship Id="rId1" Type="http://schemas.openxmlformats.org/officeDocument/2006/relationships/slideLayout" Target="../slideLayouts/slideLayout7.xml"/><Relationship Id="rId6" Type="http://schemas.openxmlformats.org/officeDocument/2006/relationships/hyperlink" Target="http://zakonodaja.gov.si/rpsi/r08/predpis_ODLU938.html" TargetMode="External"/><Relationship Id="rId5" Type="http://schemas.openxmlformats.org/officeDocument/2006/relationships/hyperlink" Target="http://www.uradni-list.si/1/objava.jsp?urlid=200650&amp;stevilka=2126" TargetMode="External"/><Relationship Id="rId4" Type="http://schemas.openxmlformats.org/officeDocument/2006/relationships/hyperlink" Target="http://zakonodaja.gov.si/rpsi/r02/predpis_ZAKO4312.html"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uradni-list.si/1/objava.jsp?urlid=201149&amp;stevilka=2354" TargetMode="External"/><Relationship Id="rId2" Type="http://schemas.openxmlformats.org/officeDocument/2006/relationships/hyperlink" Target="http://zakonodaja.gov.si/rpsi/r08/predpis_ZAKO5828.html" TargetMode="External"/><Relationship Id="rId1" Type="http://schemas.openxmlformats.org/officeDocument/2006/relationships/slideLayout" Target="../slideLayouts/slideLayout7.xml"/><Relationship Id="rId4" Type="http://schemas.openxmlformats.org/officeDocument/2006/relationships/hyperlink" Target="http://www.dz-rs.si/"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67544" y="2276872"/>
            <a:ext cx="7793037" cy="1678111"/>
          </a:xfrm>
        </p:spPr>
        <p:txBody>
          <a:bodyPr/>
          <a:lstStyle/>
          <a:p>
            <a:pPr algn="ctr" eaLnBrk="1" hangingPunct="1"/>
            <a:r>
              <a:rPr lang="sl-SI" altLang="sl-SI" sz="3200" b="1" dirty="0"/>
              <a:t>ZAKON O NEPREMIČNINSKEM POSREDOVANJU</a:t>
            </a:r>
            <a:r>
              <a:rPr lang="sl-SI" altLang="sl-SI" sz="4000" dirty="0"/>
              <a:t> </a:t>
            </a:r>
            <a:r>
              <a:rPr lang="sl-SI" altLang="sl-SI" sz="4000" b="1" dirty="0"/>
              <a:t>(ZNPosr)</a:t>
            </a:r>
            <a:br>
              <a:rPr lang="sl-SI" altLang="sl-SI" sz="4000" b="1" dirty="0"/>
            </a:br>
            <a:r>
              <a:rPr lang="sl-SI" sz="1400" b="1" i="0" dirty="0">
                <a:solidFill>
                  <a:srgbClr val="626060"/>
                </a:solidFill>
                <a:effectLst/>
                <a:latin typeface="Arial" panose="020B0604020202020204" pitchFamily="34" charset="0"/>
              </a:rPr>
              <a:t>(Uradni list RS, št. </a:t>
            </a:r>
            <a:r>
              <a:rPr lang="sl-SI" sz="1400" b="1" i="0" u="sng" dirty="0">
                <a:solidFill>
                  <a:srgbClr val="626060"/>
                </a:solidFill>
                <a:effectLst/>
                <a:latin typeface="Arial" panose="020B0604020202020204" pitchFamily="34" charset="0"/>
                <a:hlinkClick r:id="rId2" tooltip="Zakon o nepremičninskem posredovanju (uradno prečiščeno besedilo)"/>
              </a:rPr>
              <a:t>72/06</a:t>
            </a:r>
            <a:r>
              <a:rPr lang="sl-SI" sz="1400" b="1" i="0" dirty="0">
                <a:solidFill>
                  <a:srgbClr val="626060"/>
                </a:solidFill>
                <a:effectLst/>
                <a:latin typeface="Arial" panose="020B0604020202020204" pitchFamily="34" charset="0"/>
              </a:rPr>
              <a:t> – uradno prečiščeno besedilo, </a:t>
            </a:r>
            <a:r>
              <a:rPr lang="sl-SI" sz="1400" b="1" i="0" u="sng" dirty="0">
                <a:solidFill>
                  <a:srgbClr val="626060"/>
                </a:solidFill>
                <a:effectLst/>
                <a:latin typeface="Arial" panose="020B0604020202020204" pitchFamily="34" charset="0"/>
                <a:hlinkClick r:id="rId3" tooltip="Zakon o spremembah in dopolnitvah Zakona o nepremičninskem posredovanju"/>
              </a:rPr>
              <a:t>49/11</a:t>
            </a:r>
            <a:r>
              <a:rPr lang="sl-SI" sz="1400" b="1" i="0" dirty="0">
                <a:solidFill>
                  <a:srgbClr val="626060"/>
                </a:solidFill>
                <a:effectLst/>
                <a:latin typeface="Arial" panose="020B0604020202020204" pitchFamily="34" charset="0"/>
              </a:rPr>
              <a:t>, </a:t>
            </a:r>
            <a:r>
              <a:rPr lang="sl-SI" sz="1400" b="1" i="0" u="sng" dirty="0">
                <a:solidFill>
                  <a:srgbClr val="626060"/>
                </a:solidFill>
                <a:effectLst/>
                <a:latin typeface="Arial" panose="020B0604020202020204" pitchFamily="34" charset="0"/>
                <a:hlinkClick r:id="rId4" tooltip="Zakon o spremembah in dopolnitvah Zakona o nepremičninskem posredovanju"/>
              </a:rPr>
              <a:t>47/19</a:t>
            </a:r>
            <a:r>
              <a:rPr lang="sl-SI" sz="1400" b="1" i="0" dirty="0">
                <a:solidFill>
                  <a:srgbClr val="626060"/>
                </a:solidFill>
                <a:effectLst/>
                <a:latin typeface="Arial" panose="020B0604020202020204" pitchFamily="34" charset="0"/>
              </a:rPr>
              <a:t>, </a:t>
            </a:r>
            <a:r>
              <a:rPr lang="sl-SI" sz="1400" b="1" i="0" u="sng" dirty="0">
                <a:solidFill>
                  <a:srgbClr val="626060"/>
                </a:solidFill>
                <a:effectLst/>
                <a:latin typeface="Arial" panose="020B0604020202020204" pitchFamily="34" charset="0"/>
                <a:hlinkClick r:id="rId5" tooltip="Zakon o spremembah in dopolnitvah Zakona o državni upravi"/>
              </a:rPr>
              <a:t>18/23</a:t>
            </a:r>
            <a:r>
              <a:rPr lang="sl-SI" sz="1400" b="1" i="0" dirty="0">
                <a:solidFill>
                  <a:srgbClr val="626060"/>
                </a:solidFill>
                <a:effectLst/>
                <a:latin typeface="Arial" panose="020B0604020202020204" pitchFamily="34" charset="0"/>
              </a:rPr>
              <a:t> – ZDU-1O in </a:t>
            </a:r>
            <a:r>
              <a:rPr lang="sl-SI" sz="1400" b="1" i="0" u="sng" dirty="0">
                <a:solidFill>
                  <a:srgbClr val="626060"/>
                </a:solidFill>
                <a:effectLst/>
                <a:latin typeface="Arial" panose="020B0604020202020204" pitchFamily="34" charset="0"/>
                <a:hlinkClick r:id="rId6" tooltip="Odločba o razveljavitvi tretjega odstavka 25.a člena in delni razveljavitvi prvega in drugega odstavka 5. člena Zakona o nepremičninskem posredovanju"/>
              </a:rPr>
              <a:t>116/23</a:t>
            </a:r>
            <a:r>
              <a:rPr lang="sl-SI" sz="1400" b="1" i="0" dirty="0">
                <a:solidFill>
                  <a:srgbClr val="626060"/>
                </a:solidFill>
                <a:effectLst/>
                <a:latin typeface="Arial" panose="020B0604020202020204" pitchFamily="34" charset="0"/>
              </a:rPr>
              <a:t> – odl. US)</a:t>
            </a:r>
            <a:endParaRPr lang="sl-SI" altLang="sl-SI" sz="1400" b="1" dirty="0"/>
          </a:p>
        </p:txBody>
      </p:sp>
      <p:sp>
        <p:nvSpPr>
          <p:cNvPr id="2" name="Pravokotnik 1">
            <a:extLst>
              <a:ext uri="{FF2B5EF4-FFF2-40B4-BE49-F238E27FC236}">
                <a16:creationId xmlns:a16="http://schemas.microsoft.com/office/drawing/2014/main" id="{AA6E6109-77FF-4272-88CC-794937B284EF}"/>
              </a:ext>
            </a:extLst>
          </p:cNvPr>
          <p:cNvSpPr/>
          <p:nvPr/>
        </p:nvSpPr>
        <p:spPr>
          <a:xfrm>
            <a:off x="1331640" y="5157192"/>
            <a:ext cx="3205558" cy="369332"/>
          </a:xfrm>
          <a:prstGeom prst="rect">
            <a:avLst/>
          </a:prstGeom>
        </p:spPr>
        <p:txBody>
          <a:bodyPr wrap="none">
            <a:spAutoFit/>
          </a:bodyPr>
          <a:lstStyle/>
          <a:p>
            <a:r>
              <a:rPr lang="sl-SI" altLang="sl-SI" dirty="0">
                <a:solidFill>
                  <a:srgbClr val="000000"/>
                </a:solidFill>
                <a:latin typeface="Tahoma"/>
              </a:rPr>
              <a:t>Predavatelj: Suzana Emeršič  </a:t>
            </a:r>
            <a:endParaRPr lang="sl-SI"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9"/>
          <p:cNvSpPr>
            <a:spLocks noGrp="1" noChangeArrowheads="1"/>
          </p:cNvSpPr>
          <p:nvPr>
            <p:ph type="title"/>
          </p:nvPr>
        </p:nvSpPr>
        <p:spPr>
          <a:xfrm>
            <a:off x="539552" y="2697956"/>
            <a:ext cx="7793037" cy="1462087"/>
          </a:xfrm>
        </p:spPr>
        <p:txBody>
          <a:bodyPr/>
          <a:lstStyle/>
          <a:p>
            <a:pPr algn="ctr" eaLnBrk="1" hangingPunct="1"/>
            <a:r>
              <a:rPr lang="sl-SI" altLang="sl-SI" sz="2400" b="1" dirty="0">
                <a:solidFill>
                  <a:srgbClr val="333399"/>
                </a:solidFill>
              </a:rPr>
              <a:t>Nepremičninske družbe in opravljanje storitev posredovanja</a:t>
            </a:r>
            <a:br>
              <a:rPr lang="sl-SI" altLang="sl-SI" sz="2000" b="1" dirty="0">
                <a:solidFill>
                  <a:srgbClr val="333399"/>
                </a:solidFill>
              </a:rPr>
            </a:br>
            <a:endParaRPr lang="sl-SI" altLang="sl-SI" sz="2000" b="1" dirty="0"/>
          </a:p>
        </p:txBody>
      </p:sp>
    </p:spTree>
    <p:extLst>
      <p:ext uri="{BB962C8B-B14F-4D97-AF65-F5344CB8AC3E}">
        <p14:creationId xmlns:p14="http://schemas.microsoft.com/office/powerpoint/2010/main" val="3716463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eaLnBrk="1" hangingPunct="1"/>
            <a:r>
              <a:rPr lang="sl-SI" altLang="sl-SI" sz="2400" b="1" dirty="0"/>
              <a:t>»3. člen</a:t>
            </a:r>
            <a:br>
              <a:rPr lang="sl-SI" altLang="sl-SI" sz="2400" b="1" dirty="0"/>
            </a:br>
            <a:r>
              <a:rPr lang="sl-SI" altLang="sl-SI" sz="2400" b="1" dirty="0"/>
              <a:t>(opravljanje dejavnosti posredovanja)</a:t>
            </a:r>
            <a:br>
              <a:rPr lang="sl-SI" altLang="sl-SI" sz="4000" b="1" dirty="0"/>
            </a:br>
            <a:endParaRPr lang="sl-SI" altLang="sl-SI" sz="4000" b="1" dirty="0"/>
          </a:p>
        </p:txBody>
      </p:sp>
      <p:sp>
        <p:nvSpPr>
          <p:cNvPr id="13315" name="Rectangle 3"/>
          <p:cNvSpPr>
            <a:spLocks noGrp="1" noChangeArrowheads="1"/>
          </p:cNvSpPr>
          <p:nvPr>
            <p:ph type="body" idx="1"/>
          </p:nvPr>
        </p:nvSpPr>
        <p:spPr>
          <a:xfrm>
            <a:off x="520737" y="2204864"/>
            <a:ext cx="8415536" cy="3456384"/>
          </a:xfrm>
        </p:spPr>
        <p:txBody>
          <a:bodyPr/>
          <a:lstStyle/>
          <a:p>
            <a:pPr eaLnBrk="1" hangingPunct="1">
              <a:lnSpc>
                <a:spcPct val="90000"/>
              </a:lnSpc>
            </a:pPr>
            <a:r>
              <a:rPr lang="sl-SI" altLang="sl-SI" sz="2000" dirty="0"/>
              <a:t>(1) Nepremičninska družba sme pričeti s posredovanjem v prometu z nepremičninami, če: </a:t>
            </a:r>
          </a:p>
          <a:p>
            <a:pPr eaLnBrk="1" hangingPunct="1">
              <a:lnSpc>
                <a:spcPct val="90000"/>
              </a:lnSpc>
            </a:pPr>
            <a:r>
              <a:rPr lang="sl-SI" altLang="sl-SI" sz="2000" dirty="0"/>
              <a:t>1. </a:t>
            </a:r>
            <a:r>
              <a:rPr lang="sl-SI" altLang="sl-SI" sz="2000" dirty="0">
                <a:solidFill>
                  <a:srgbClr val="FF0000"/>
                </a:solidFill>
              </a:rPr>
              <a:t>zanjo na podlagi pogodbe o zaposlitvi ali drugi pravni podlagi posreduje v prometu z nepremičninami eden ali več nepremičninskih posrednikov</a:t>
            </a:r>
            <a:r>
              <a:rPr lang="sl-SI" altLang="sl-SI" sz="2000" dirty="0"/>
              <a:t>; </a:t>
            </a:r>
          </a:p>
          <a:p>
            <a:pPr eaLnBrk="1" hangingPunct="1">
              <a:lnSpc>
                <a:spcPct val="90000"/>
              </a:lnSpc>
            </a:pPr>
            <a:r>
              <a:rPr lang="sl-SI" altLang="sl-SI" sz="2000" dirty="0"/>
              <a:t>2. ima zavarovano odgovornost v skladu z določbami tega zakona.</a:t>
            </a:r>
          </a:p>
          <a:p>
            <a:pPr eaLnBrk="1" hangingPunct="1">
              <a:lnSpc>
                <a:spcPct val="90000"/>
              </a:lnSpc>
            </a:pPr>
            <a:r>
              <a:rPr lang="sl-SI" altLang="sl-SI" sz="2000" dirty="0"/>
              <a:t> (4) Če pristojna inšpekcija ugotovi, da niso izpolnjeni pogoji iz tega člena, </a:t>
            </a:r>
            <a:r>
              <a:rPr lang="sl-SI" altLang="sl-SI" sz="2000" b="1" dirty="0"/>
              <a:t>z odločbo prepove nepremičninski družbi opravljanje dejavnosti</a:t>
            </a:r>
            <a:r>
              <a:rPr lang="sl-SI" altLang="sl-SI" sz="2000" dirty="0"/>
              <a:t> posredovanja v prometu z nepremičninami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150939" y="214313"/>
            <a:ext cx="7309494" cy="1462087"/>
          </a:xfrm>
        </p:spPr>
        <p:txBody>
          <a:bodyPr/>
          <a:lstStyle/>
          <a:p>
            <a:pPr algn="ctr" eaLnBrk="1" hangingPunct="1"/>
            <a:r>
              <a:rPr lang="sl-SI" altLang="sl-SI" sz="2400" b="1" dirty="0"/>
              <a:t>3. Člen dalje</a:t>
            </a:r>
            <a:r>
              <a:rPr lang="sl-SI" altLang="sl-SI" sz="2400" dirty="0"/>
              <a:t>  </a:t>
            </a:r>
          </a:p>
        </p:txBody>
      </p:sp>
      <p:sp>
        <p:nvSpPr>
          <p:cNvPr id="14339" name="Rectangle 3"/>
          <p:cNvSpPr>
            <a:spLocks noGrp="1" noChangeArrowheads="1"/>
          </p:cNvSpPr>
          <p:nvPr>
            <p:ph type="body" idx="1"/>
          </p:nvPr>
        </p:nvSpPr>
        <p:spPr>
          <a:xfrm>
            <a:off x="251520" y="2017713"/>
            <a:ext cx="8703568" cy="4114800"/>
          </a:xfrm>
        </p:spPr>
        <p:txBody>
          <a:bodyPr/>
          <a:lstStyle/>
          <a:p>
            <a:pPr eaLnBrk="1" hangingPunct="1">
              <a:lnSpc>
                <a:spcPct val="80000"/>
              </a:lnSpc>
            </a:pPr>
            <a:r>
              <a:rPr lang="sl-SI" altLang="sl-SI" sz="2000" dirty="0"/>
              <a:t>(2) Nepremičninska družba </a:t>
            </a:r>
            <a:r>
              <a:rPr lang="sl-SI" altLang="sl-SI" sz="2000" b="1" dirty="0"/>
              <a:t>s sedežem v državah članicah Evropske unije, Evropskega gospodarskega prostora, Švicarske konfederacije ali s sedežem v državi, s katero je sklenjen sporazum o vzajemnem priznavanju poklicnih kvalifikacij (v nadaljnjem besedilu: </a:t>
            </a:r>
            <a:r>
              <a:rPr lang="sl-SI" altLang="sl-SI" sz="2000" b="1" dirty="0">
                <a:solidFill>
                  <a:srgbClr val="FF0000"/>
                </a:solidFill>
              </a:rPr>
              <a:t>države pogodbenice),</a:t>
            </a:r>
            <a:r>
              <a:rPr lang="sl-SI" altLang="sl-SI" sz="2000" dirty="0">
                <a:solidFill>
                  <a:srgbClr val="FF0000"/>
                </a:solidFill>
              </a:rPr>
              <a:t> </a:t>
            </a:r>
            <a:r>
              <a:rPr lang="sl-SI" altLang="sl-SI" sz="2000" dirty="0"/>
              <a:t>ki želi v Republiki Sloveniji opravljati dejavnost posredovanja v prometu z nepremičninami </a:t>
            </a:r>
            <a:r>
              <a:rPr lang="sl-SI" altLang="sl-SI" sz="2000" b="1" dirty="0"/>
              <a:t>trajno,</a:t>
            </a:r>
            <a:r>
              <a:rPr lang="sl-SI" altLang="sl-SI" sz="2000" dirty="0"/>
              <a:t> preko ustanovljene podružnice v Republiki Sloveniji (v nadaljnjem besedilu: </a:t>
            </a:r>
            <a:r>
              <a:rPr lang="sl-SI" altLang="sl-SI" sz="2000" b="1" dirty="0">
                <a:solidFill>
                  <a:srgbClr val="FF0000"/>
                </a:solidFill>
              </a:rPr>
              <a:t>trajno)</a:t>
            </a:r>
            <a:r>
              <a:rPr lang="sl-SI" altLang="sl-SI" sz="2000" b="1" dirty="0"/>
              <a:t>,</a:t>
            </a:r>
            <a:r>
              <a:rPr lang="sl-SI" altLang="sl-SI" sz="2000" dirty="0"/>
              <a:t> ali občasno, čezmejno (v nadaljnjem besedilu: </a:t>
            </a:r>
            <a:r>
              <a:rPr lang="sl-SI" altLang="sl-SI" sz="2000" b="1" dirty="0">
                <a:solidFill>
                  <a:srgbClr val="FF0000"/>
                </a:solidFill>
              </a:rPr>
              <a:t>občasno</a:t>
            </a:r>
            <a:r>
              <a:rPr lang="sl-SI" altLang="sl-SI" sz="2000" dirty="0">
                <a:solidFill>
                  <a:srgbClr val="FF0000"/>
                </a:solidFill>
              </a:rPr>
              <a:t>)</a:t>
            </a:r>
            <a:r>
              <a:rPr lang="sl-SI" altLang="sl-SI" sz="2000" dirty="0"/>
              <a:t>, </a:t>
            </a:r>
            <a:r>
              <a:rPr lang="sl-SI" altLang="sl-SI" sz="2000" b="1" u="sng" dirty="0"/>
              <a:t>lahko pod pogoji iz prejšnjega odstavka opravlja to dejavnost v vseh </a:t>
            </a:r>
            <a:r>
              <a:rPr lang="sl-SI" altLang="sl-SI" sz="2000" b="1" u="sng" dirty="0" err="1"/>
              <a:t>statusnopravnih</a:t>
            </a:r>
            <a:r>
              <a:rPr lang="sl-SI" altLang="sl-SI" sz="2000" b="1" u="sng" dirty="0"/>
              <a:t> oblikah, </a:t>
            </a:r>
            <a:r>
              <a:rPr lang="sl-SI" altLang="sl-SI" sz="2000" b="1" u="sng" dirty="0">
                <a:solidFill>
                  <a:srgbClr val="FF0000"/>
                </a:solidFill>
              </a:rPr>
              <a:t>če izpolnjuje pogoje za zakonito opravljanje dejavnosti v državi sedeža</a:t>
            </a:r>
            <a:r>
              <a:rPr lang="sl-SI" altLang="sl-SI" sz="2000" b="1" u="sng" dirty="0"/>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150939" y="214313"/>
            <a:ext cx="6517406" cy="1462087"/>
          </a:xfrm>
        </p:spPr>
        <p:txBody>
          <a:bodyPr/>
          <a:lstStyle/>
          <a:p>
            <a:pPr algn="ctr" eaLnBrk="1" hangingPunct="1"/>
            <a:r>
              <a:rPr lang="sl-SI" altLang="sl-SI" sz="2400" b="1" dirty="0"/>
              <a:t>3. Člen dalje</a:t>
            </a:r>
            <a:r>
              <a:rPr lang="sl-SI" altLang="sl-SI" sz="2400" dirty="0"/>
              <a:t> </a:t>
            </a:r>
          </a:p>
        </p:txBody>
      </p:sp>
      <p:sp>
        <p:nvSpPr>
          <p:cNvPr id="14339" name="Rectangle 3"/>
          <p:cNvSpPr>
            <a:spLocks noGrp="1" noChangeArrowheads="1"/>
          </p:cNvSpPr>
          <p:nvPr>
            <p:ph type="body" idx="1"/>
          </p:nvPr>
        </p:nvSpPr>
        <p:spPr>
          <a:xfrm>
            <a:off x="184212" y="2492896"/>
            <a:ext cx="8775576" cy="2635423"/>
          </a:xfrm>
        </p:spPr>
        <p:txBody>
          <a:bodyPr/>
          <a:lstStyle/>
          <a:p>
            <a:pPr eaLnBrk="1" hangingPunct="1">
              <a:lnSpc>
                <a:spcPct val="80000"/>
              </a:lnSpc>
              <a:defRPr/>
            </a:pPr>
            <a:r>
              <a:rPr lang="sl-SI" altLang="sl-SI" sz="2000" dirty="0"/>
              <a:t>(3) Nepremičninska družba </a:t>
            </a:r>
            <a:r>
              <a:rPr lang="sl-SI" altLang="sl-SI" sz="2000" b="1" dirty="0"/>
              <a:t>iz države, ki nima sedeža v državah pogodbenicah</a:t>
            </a:r>
            <a:r>
              <a:rPr lang="sl-SI" altLang="sl-SI" sz="2000" dirty="0"/>
              <a:t> (v nadaljnjem besedilu: </a:t>
            </a:r>
            <a:r>
              <a:rPr lang="sl-SI" altLang="sl-SI" sz="2000" b="1" dirty="0">
                <a:solidFill>
                  <a:srgbClr val="FF0000"/>
                </a:solidFill>
              </a:rPr>
              <a:t>tretje države</a:t>
            </a:r>
            <a:r>
              <a:rPr lang="sl-SI" altLang="sl-SI" sz="2000" dirty="0"/>
              <a:t>), lahko opravlja dejavnost posredovanja v prometu z nepremičninami v Republiki Sloveniji pod pogoji iz prejšnjega odstavka, če je izpolnjen </a:t>
            </a:r>
            <a:r>
              <a:rPr lang="sl-SI" altLang="sl-SI" sz="2000" b="1" dirty="0">
                <a:solidFill>
                  <a:srgbClr val="FF0000"/>
                </a:solidFill>
              </a:rPr>
              <a:t>pogoj materialne vzajemnosti</a:t>
            </a:r>
            <a:r>
              <a:rPr lang="sl-SI" altLang="sl-SI" sz="2000" dirty="0"/>
              <a:t>. Če je sedež nepremičninske družbe v več tretjih državah, se pri ugotavljanju materialne vzajemnosti upošteva pravni red tiste države, ki je najstrožji. </a:t>
            </a:r>
          </a:p>
          <a:p>
            <a:pPr eaLnBrk="1" hangingPunct="1">
              <a:lnSpc>
                <a:spcPct val="80000"/>
              </a:lnSpc>
              <a:defRPr/>
            </a:pPr>
            <a:endParaRPr lang="sl-SI" altLang="sl-SI" sz="2400" dirty="0"/>
          </a:p>
          <a:p>
            <a:pPr marL="0" indent="0" eaLnBrk="1" hangingPunct="1">
              <a:lnSpc>
                <a:spcPct val="80000"/>
              </a:lnSpc>
              <a:buFont typeface="Wingdings" panose="05000000000000000000" pitchFamily="2" charset="2"/>
              <a:buNone/>
              <a:defRPr/>
            </a:pPr>
            <a:endParaRPr lang="sl-SI" altLang="sl-SI" sz="1800" dirty="0"/>
          </a:p>
          <a:p>
            <a:pPr eaLnBrk="1" hangingPunct="1">
              <a:lnSpc>
                <a:spcPct val="80000"/>
              </a:lnSpc>
              <a:defRPr/>
            </a:pPr>
            <a:endParaRPr lang="sl-SI" altLang="sl-SI"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50939" y="214313"/>
            <a:ext cx="6949454" cy="1462087"/>
          </a:xfrm>
        </p:spPr>
        <p:txBody>
          <a:bodyPr/>
          <a:lstStyle/>
          <a:p>
            <a:pPr algn="ctr" eaLnBrk="1" hangingPunct="1"/>
            <a:r>
              <a:rPr lang="sl-SI" altLang="sl-SI" sz="2400" b="1" dirty="0"/>
              <a:t>4. člen</a:t>
            </a:r>
            <a:br>
              <a:rPr lang="sl-SI" altLang="sl-SI" sz="2400" b="1" dirty="0"/>
            </a:br>
            <a:r>
              <a:rPr lang="sl-SI" altLang="sl-SI" sz="2400" b="1" dirty="0"/>
              <a:t>(obveznost nepremičninske družbe)</a:t>
            </a:r>
          </a:p>
        </p:txBody>
      </p:sp>
      <p:sp>
        <p:nvSpPr>
          <p:cNvPr id="16387" name="Rectangle 3"/>
          <p:cNvSpPr>
            <a:spLocks noGrp="1" noChangeArrowheads="1"/>
          </p:cNvSpPr>
          <p:nvPr>
            <p:ph type="body" idx="1"/>
          </p:nvPr>
        </p:nvSpPr>
        <p:spPr>
          <a:xfrm>
            <a:off x="400236" y="2492896"/>
            <a:ext cx="8343528" cy="3067471"/>
          </a:xfrm>
        </p:spPr>
        <p:txBody>
          <a:bodyPr/>
          <a:lstStyle/>
          <a:p>
            <a:pPr algn="ctr" eaLnBrk="1" hangingPunct="1"/>
            <a:endParaRPr lang="sl-SI" altLang="sl-SI" sz="2000" b="1" dirty="0"/>
          </a:p>
          <a:p>
            <a:pPr eaLnBrk="1" hangingPunct="1">
              <a:buFont typeface="Wingdings" panose="05000000000000000000" pitchFamily="2" charset="2"/>
              <a:buNone/>
            </a:pPr>
            <a:r>
              <a:rPr lang="sl-SI" altLang="sl-SI" sz="2000" b="1" dirty="0"/>
              <a:t>    </a:t>
            </a:r>
            <a:r>
              <a:rPr lang="sl-SI" altLang="sl-SI" sz="2000" dirty="0"/>
              <a:t>Nepremičninska družba mora zagotoviti, da zanjo </a:t>
            </a:r>
            <a:r>
              <a:rPr lang="sl-SI" altLang="sl-SI" sz="2000" b="1" dirty="0"/>
              <a:t>v razmerju do naročitelja</a:t>
            </a:r>
            <a:r>
              <a:rPr lang="sl-SI" altLang="sl-SI" sz="2000" dirty="0"/>
              <a:t> posle posredovanja bodisi na podlagi zaposlitve bodisi na drugi pravni podlagi opravljajo </a:t>
            </a:r>
            <a:r>
              <a:rPr lang="sl-SI" altLang="sl-SI" sz="2000" b="1" dirty="0"/>
              <a:t>samo nepremičninski posredniki</a:t>
            </a:r>
            <a:r>
              <a:rPr lang="sl-SI" altLang="sl-SI" sz="2000" dirty="0"/>
              <a:t>, ki izpolnjujejo pogoje za opravljanje teh poslov po tem zakonu.</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slov 1"/>
          <p:cNvSpPr>
            <a:spLocks noGrp="1"/>
          </p:cNvSpPr>
          <p:nvPr>
            <p:ph type="title"/>
          </p:nvPr>
        </p:nvSpPr>
        <p:spPr>
          <a:xfrm>
            <a:off x="2123728" y="-32220"/>
            <a:ext cx="5797326" cy="1462087"/>
          </a:xfrm>
        </p:spPr>
        <p:txBody>
          <a:bodyPr/>
          <a:lstStyle/>
          <a:p>
            <a:r>
              <a:rPr lang="pl-PL" altLang="sl-SI" sz="2400" b="1" dirty="0"/>
              <a:t>UPRS sodba III U 388/2013</a:t>
            </a:r>
            <a:endParaRPr lang="sl-SI" altLang="sl-SI" sz="2400" dirty="0"/>
          </a:p>
        </p:txBody>
      </p:sp>
      <p:sp>
        <p:nvSpPr>
          <p:cNvPr id="17411" name="Označba mesta vsebine 2"/>
          <p:cNvSpPr>
            <a:spLocks noGrp="1"/>
          </p:cNvSpPr>
          <p:nvPr>
            <p:ph idx="1"/>
          </p:nvPr>
        </p:nvSpPr>
        <p:spPr>
          <a:xfrm>
            <a:off x="395536" y="1772816"/>
            <a:ext cx="8559552" cy="4968552"/>
          </a:xfrm>
        </p:spPr>
        <p:txBody>
          <a:bodyPr/>
          <a:lstStyle/>
          <a:p>
            <a:r>
              <a:rPr lang="sl-SI" altLang="sl-SI" sz="1400" b="1" dirty="0"/>
              <a:t>JEDRO </a:t>
            </a:r>
          </a:p>
          <a:p>
            <a:r>
              <a:rPr lang="sl-SI" altLang="sl-SI" sz="1400" dirty="0"/>
              <a:t>V upravnem postopku je bilo nesporno ugotovljeno, da tožeča stranka preko spletne strani oglašuje in prodaja nepremičnine, </a:t>
            </a:r>
            <a:r>
              <a:rPr lang="sl-SI" altLang="sl-SI" sz="1400" b="1" dirty="0"/>
              <a:t>čeprav nima nepremičninskega posrednika, ki bi imel licenco pristojnega ministrstva, niti ni vpisana v imenik nepremičninskih posrednikov pri pristojnem ministrstvu</a:t>
            </a:r>
            <a:r>
              <a:rPr lang="sl-SI" altLang="sl-SI" sz="1400" dirty="0"/>
              <a:t>, zato ji je tržni inšpektor utemeljeno prepovedal opravljanje dejavnosti posredovanja v prometu z nepremičninami.</a:t>
            </a:r>
          </a:p>
          <a:p>
            <a:r>
              <a:rPr lang="sl-SI" altLang="sl-SI" sz="1400" dirty="0"/>
              <a:t>IZ OBRAZLOŽITVE:</a:t>
            </a:r>
          </a:p>
          <a:p>
            <a:r>
              <a:rPr lang="sl-SI" altLang="sl-SI" sz="1400" dirty="0">
                <a:solidFill>
                  <a:srgbClr val="FF0000"/>
                </a:solidFill>
              </a:rPr>
              <a:t>Ugovor tožeče stranke, da niso opravljali nepremičninskega posredovanja, ker so tuje nepremičnine le oglaševali, ni utemeljen</a:t>
            </a:r>
            <a:r>
              <a:rPr lang="sl-SI" altLang="sl-SI" sz="1400" dirty="0"/>
              <a:t>. Po določbah 3. točke prvega odstavka 2. člena ZNPosr pomeni posredovanje v prometu z nepremičninami opravljanje registrirane pridobitne dejavnosti posredništva v prometu z nepremičninami, pri čemer posamezni posli posredovanja v prometu z nepremičninami vsebujejo vse dejavnosti pri vzpostavljanju stika med naročiteljem in tretjo osebo ter pri pogajanjih in pripravah za sklenitev pravnih poslov, katerih predmet je določena nepremičnina. </a:t>
            </a:r>
            <a:r>
              <a:rPr lang="sl-SI" altLang="sl-SI" sz="1400" dirty="0">
                <a:solidFill>
                  <a:srgbClr val="FF0000"/>
                </a:solidFill>
              </a:rPr>
              <a:t>Upoštevaje tretji in šesti odstavek 16. člena ZNPosr velja ta zakon tudi za oglaševanje in prodajo </a:t>
            </a:r>
            <a:r>
              <a:rPr lang="sl-SI" altLang="sl-SI" sz="1400" u="sng" dirty="0">
                <a:solidFill>
                  <a:srgbClr val="FF0000"/>
                </a:solidFill>
              </a:rPr>
              <a:t>tako nepremičnin, ki so last nepremičninske družbe, kakor za oglaševanje nepremičnin drugih investitorjev.</a:t>
            </a:r>
            <a:r>
              <a:rPr lang="sl-SI" altLang="sl-SI" sz="1400" dirty="0">
                <a:solidFill>
                  <a:srgbClr val="FF0000"/>
                </a:solidFill>
              </a:rPr>
              <a:t> </a:t>
            </a:r>
            <a:r>
              <a:rPr lang="sl-SI" altLang="sl-SI" sz="1400" dirty="0"/>
              <a:t>Kakor je bilo tožeči stranki že pojasnjeno, za odločitev v zadevi ni bistveno ali ima </a:t>
            </a:r>
            <a:r>
              <a:rPr lang="sl-SI" altLang="sl-SI" sz="1400" u="sng" dirty="0"/>
              <a:t>E.E. licenco pridobljeno v Republiki Italiji</a:t>
            </a:r>
            <a:r>
              <a:rPr lang="sl-SI" altLang="sl-SI" sz="1400" dirty="0"/>
              <a:t>. Glede na to, da je bila naročnik in plačnik oglasa tožeča stranka, naslov oglaševalca, naslov sedeža tožeče stranke ter lega oglaševanih nepremičnin v Republiki Sloveniji, je šteti, da je tožeča stranka, kot gospodarski subjekt opravljala dejavnost posredništva v Republiki Sloveniji. Navedeni posrednik tožeče stranke pa bi moral biti, v kolikor je želel opravljati posle posredovanja, ob izpolnjevanju pogojev iz 7.a in 7.b člena ZNPosr, vpisan v imenik nepremičninskega posrednika v skladu z 7.c členom ZNPosr. </a:t>
            </a:r>
            <a:br>
              <a:rPr lang="sl-SI" altLang="sl-SI" sz="1200" dirty="0"/>
            </a:br>
            <a:endParaRPr lang="sl-SI" altLang="sl-SI"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slov 1"/>
          <p:cNvSpPr>
            <a:spLocks noGrp="1"/>
          </p:cNvSpPr>
          <p:nvPr>
            <p:ph type="title"/>
          </p:nvPr>
        </p:nvSpPr>
        <p:spPr>
          <a:xfrm>
            <a:off x="899592" y="214313"/>
            <a:ext cx="8044383" cy="1462087"/>
          </a:xfrm>
        </p:spPr>
        <p:txBody>
          <a:bodyPr/>
          <a:lstStyle/>
          <a:p>
            <a:pPr algn="ctr"/>
            <a:r>
              <a:rPr lang="sl-SI" altLang="sl-SI" sz="2000" dirty="0"/>
              <a:t>Pojasnilo  glede poslovanja nepremičninskih družb in </a:t>
            </a:r>
            <a:r>
              <a:rPr lang="sl-SI" altLang="sl-SI" sz="2000" dirty="0" err="1"/>
              <a:t>s.p</a:t>
            </a:r>
            <a:r>
              <a:rPr lang="sl-SI" altLang="sl-SI" sz="2000" dirty="0"/>
              <a:t>. in podpisovanjem pogodb o sodelovanju</a:t>
            </a:r>
            <a:br>
              <a:rPr lang="sl-SI" altLang="sl-SI" sz="2000" dirty="0"/>
            </a:br>
            <a:endParaRPr lang="sl-SI" altLang="sl-SI" sz="2000" dirty="0"/>
          </a:p>
        </p:txBody>
      </p:sp>
      <p:sp>
        <p:nvSpPr>
          <p:cNvPr id="18435" name="Označba mesta vsebine 2"/>
          <p:cNvSpPr>
            <a:spLocks noGrp="1"/>
          </p:cNvSpPr>
          <p:nvPr>
            <p:ph idx="1"/>
          </p:nvPr>
        </p:nvSpPr>
        <p:spPr>
          <a:xfrm>
            <a:off x="395536" y="2017712"/>
            <a:ext cx="8559552" cy="4723655"/>
          </a:xfrm>
        </p:spPr>
        <p:txBody>
          <a:bodyPr/>
          <a:lstStyle/>
          <a:p>
            <a:r>
              <a:rPr lang="sl-SI" altLang="sl-SI" sz="1100" dirty="0"/>
              <a:t>ZNPosr določa v 3. členu pogoj, da lahko  nepremičninska družba začne opravljati dejavnost:</a:t>
            </a:r>
          </a:p>
          <a:p>
            <a:r>
              <a:rPr lang="sl-SI" altLang="sl-SI" sz="1100" dirty="0"/>
              <a:t> (1)   Nepremičninska družba sme pričeti s posredovanjem v prometu z nepremičninami, če: </a:t>
            </a:r>
          </a:p>
          <a:p>
            <a:r>
              <a:rPr lang="sl-SI" altLang="sl-SI" sz="1100" dirty="0"/>
              <a:t>  </a:t>
            </a:r>
          </a:p>
          <a:p>
            <a:r>
              <a:rPr lang="sl-SI" altLang="sl-SI" sz="1100" dirty="0"/>
              <a:t>1.   </a:t>
            </a:r>
            <a:r>
              <a:rPr lang="sl-SI" altLang="sl-SI" sz="1100" b="1" u="sng" dirty="0"/>
              <a:t>zanjo na podlagi pogodbe o zaposlitvi ali drugi pravni podlagi posreduje v prometu z nepremičninami eden ali več nepremičninskih posrednikov</a:t>
            </a:r>
            <a:r>
              <a:rPr lang="sl-SI" altLang="sl-SI" sz="1100" dirty="0"/>
              <a:t>; </a:t>
            </a:r>
          </a:p>
          <a:p>
            <a:r>
              <a:rPr lang="sl-SI" altLang="sl-SI" sz="1100" dirty="0"/>
              <a:t>2.   ima zavarovano odgovornost v skladu z določbami tega zakona. </a:t>
            </a:r>
          </a:p>
          <a:p>
            <a:r>
              <a:rPr lang="sl-SI" altLang="sl-SI" sz="1100" dirty="0"/>
              <a:t>3.   da ima zavarovano odgovornost v skladu z določbami tega zakona. </a:t>
            </a:r>
          </a:p>
          <a:p>
            <a:r>
              <a:rPr lang="sl-SI" altLang="sl-SI" sz="1100" dirty="0"/>
              <a:t>(2)   Nepremičninska družba s sedežem v državah članicah Evropske unije, Evropskega gospodarskega prostora, Švicarske konfederacije ali s sedežem v državi, s katero je sklenjen sporazum o vzajemnem priznavanju poklicnih kvalifikacij (v nadaljnjem besedilu: države pogodbenice), ki želi v Republiki Sloveniji opravljati dejavnost posredovanja v prometu z nepremičninami trajno, preko ustanovljene podružnice v Republiki Sloveniji (v nadaljnjem besedilu: trajno), ali občasno, čezmejno (v nadaljnjem besedilu: občasno), lahko pod pogoji iz prejšnjega odstavka opravlja to dejavnost v vseh </a:t>
            </a:r>
            <a:r>
              <a:rPr lang="sl-SI" altLang="sl-SI" sz="1100" dirty="0" err="1"/>
              <a:t>statusnopravnih</a:t>
            </a:r>
            <a:r>
              <a:rPr lang="sl-SI" altLang="sl-SI" sz="1100" dirty="0"/>
              <a:t> oblikah, če izpolnjuje pogoje za zakonito opravljanje dejavnosti v državi sedeža. </a:t>
            </a:r>
          </a:p>
          <a:p>
            <a:r>
              <a:rPr lang="sl-SI" altLang="sl-SI" sz="1100" dirty="0"/>
              <a:t>(3)   Nepremičninska družba iz države, ki nima sedeža v državah pogodbenicah (v nadaljnjem besedilu: tretje države), lahko opravlja dejavnost posredovanja v prometu z nepremičninami v Republiki Sloveniji pod pogoji iz prejšnjega odstavka, če je izpolnjen pogoj materialne vzajemnosti. Če je sedež nepremičninske družbe v več tretjih državah, se pri ugotavljanju materialne vzajemnosti upošteva pravni red tiste države, ki je najstrožji.   </a:t>
            </a:r>
          </a:p>
          <a:p>
            <a:r>
              <a:rPr lang="sl-SI" altLang="sl-SI" sz="1100" dirty="0"/>
              <a:t>(4)   Če pristojna inšpekcija ugotovi, da niso izpolnjeni pogoji iz tega člena, z odločbo prepove nepremičninski družbi opravljanje </a:t>
            </a:r>
          </a:p>
          <a:p>
            <a:pPr marL="0" indent="0">
              <a:buNone/>
            </a:pPr>
            <a:r>
              <a:rPr lang="sl-SI" altLang="sl-SI" sz="1100" dirty="0"/>
              <a:t> </a:t>
            </a:r>
          </a:p>
          <a:p>
            <a:r>
              <a:rPr lang="sl-SI" altLang="sl-SI" sz="1100" dirty="0"/>
              <a:t>TO POMENI, DA POSLE POSREDOVANJA (POSREDUJE) V NEPREMIČNINSKI DRUŽBI OPRAVLJA </a:t>
            </a:r>
            <a:r>
              <a:rPr lang="sl-SI" altLang="sl-SI" sz="1100" b="1" dirty="0"/>
              <a:t>NEPREMIČNINSKI POSREDNIK</a:t>
            </a:r>
            <a:r>
              <a:rPr lang="sl-SI" altLang="sl-SI" sz="1100" dirty="0"/>
              <a:t> !!!</a:t>
            </a:r>
          </a:p>
          <a:p>
            <a:r>
              <a:rPr lang="sl-SI" altLang="sl-SI" sz="1100" dirty="0"/>
              <a:t>Bodisi : </a:t>
            </a:r>
          </a:p>
          <a:p>
            <a:r>
              <a:rPr lang="sl-SI" altLang="sl-SI" sz="1100" dirty="0"/>
              <a:t>Na podlagi pogodbe o zaposlitvi </a:t>
            </a:r>
          </a:p>
          <a:p>
            <a:r>
              <a:rPr lang="sl-SI" altLang="sl-SI" sz="1100" dirty="0"/>
              <a:t>Bodisi na drugi pravni podlagi (npr. </a:t>
            </a:r>
            <a:r>
              <a:rPr lang="sl-SI" altLang="sl-SI" sz="1100" dirty="0" err="1"/>
              <a:t>podjemna</a:t>
            </a:r>
            <a:r>
              <a:rPr lang="sl-SI" altLang="sl-SI" sz="1100" dirty="0"/>
              <a:t> pogodba)</a:t>
            </a:r>
            <a:r>
              <a:rPr lang="sl-SI" altLang="sl-SI" sz="900" dirty="0"/>
              <a:t> </a:t>
            </a:r>
          </a:p>
          <a:p>
            <a:endParaRPr lang="sl-SI" altLang="sl-SI"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p:cNvSpPr>
            <a:spLocks noGrp="1"/>
          </p:cNvSpPr>
          <p:nvPr>
            <p:ph idx="1"/>
          </p:nvPr>
        </p:nvSpPr>
        <p:spPr>
          <a:xfrm>
            <a:off x="251520" y="2017712"/>
            <a:ext cx="8703568" cy="4723655"/>
          </a:xfrm>
        </p:spPr>
        <p:txBody>
          <a:bodyPr/>
          <a:lstStyle/>
          <a:p>
            <a:pPr>
              <a:defRPr/>
            </a:pPr>
            <a:r>
              <a:rPr lang="sl-SI" sz="1100" dirty="0"/>
              <a:t>ZNPosr loči pojma: nepremičninska družba  in nepremičninski posrednik</a:t>
            </a:r>
          </a:p>
          <a:p>
            <a:pPr marL="0" indent="0">
              <a:buFont typeface="Wingdings" panose="05000000000000000000" pitchFamily="2" charset="2"/>
              <a:buNone/>
              <a:defRPr/>
            </a:pPr>
            <a:endParaRPr lang="sl-SI" sz="1100" dirty="0"/>
          </a:p>
          <a:p>
            <a:pPr marL="0" indent="0">
              <a:buFont typeface="Wingdings" panose="05000000000000000000" pitchFamily="2" charset="2"/>
              <a:buNone/>
              <a:defRPr/>
            </a:pPr>
            <a:r>
              <a:rPr lang="sl-SI" sz="1100" dirty="0"/>
              <a:t>                                                                                                       2. člen </a:t>
            </a:r>
          </a:p>
          <a:p>
            <a:pPr>
              <a:defRPr/>
            </a:pPr>
            <a:r>
              <a:rPr lang="sl-SI" sz="1100" b="1" dirty="0"/>
              <a:t>Nepremičninska družba</a:t>
            </a:r>
            <a:r>
              <a:rPr lang="sl-SI" sz="1100" dirty="0"/>
              <a:t> je gospodarska družba oziroma </a:t>
            </a:r>
            <a:r>
              <a:rPr lang="sl-SI" sz="1100" b="1" dirty="0"/>
              <a:t>samostojni podjetnik posameznik (</a:t>
            </a:r>
            <a:r>
              <a:rPr lang="sl-SI" sz="1100" b="1" dirty="0" err="1"/>
              <a:t>s.p</a:t>
            </a:r>
            <a:r>
              <a:rPr lang="sl-SI" sz="1100" b="1" dirty="0"/>
              <a:t>.)</a:t>
            </a:r>
            <a:r>
              <a:rPr lang="sl-SI" sz="1100" dirty="0"/>
              <a:t>, ki kot gospodarsko dejavnost opravlja storitve posredovanja v prometu z nepremičninami po tem zakonu. </a:t>
            </a:r>
            <a:r>
              <a:rPr lang="sl-SI" sz="1100" b="1" dirty="0"/>
              <a:t>  </a:t>
            </a:r>
            <a:endParaRPr lang="sl-SI" sz="1100" dirty="0"/>
          </a:p>
          <a:p>
            <a:pPr>
              <a:defRPr/>
            </a:pPr>
            <a:r>
              <a:rPr lang="sl-SI" sz="1100" b="1" dirty="0"/>
              <a:t>2.   Nepremičninski posrednik</a:t>
            </a:r>
            <a:r>
              <a:rPr lang="sl-SI" sz="1100" dirty="0"/>
              <a:t> oziroma nepremičninska posrednica (v nadaljnjem besedilu: nepremičninski posrednik) je </a:t>
            </a:r>
            <a:r>
              <a:rPr lang="sl-SI" sz="1100" b="1" dirty="0"/>
              <a:t>fizična oseba</a:t>
            </a:r>
            <a:r>
              <a:rPr lang="sl-SI" sz="1100" dirty="0"/>
              <a:t>, ki za nepremičninsko družbo </a:t>
            </a:r>
            <a:r>
              <a:rPr lang="sl-SI" sz="1100" b="1" dirty="0"/>
              <a:t>opravlja posle posredovanja</a:t>
            </a:r>
            <a:r>
              <a:rPr lang="sl-SI" sz="1100" dirty="0"/>
              <a:t> na podlagi pogodbe o zaposlitvi oziroma drugi pravni podlagi, s pridobljeno licenco pristojnega ministrstva za opravljanje poslov posredovanja in je vpisana v imenik nepremičninskih posrednikov pri pristojnem ministrstvu. </a:t>
            </a:r>
          </a:p>
          <a:p>
            <a:pPr>
              <a:defRPr/>
            </a:pPr>
            <a:r>
              <a:rPr lang="sl-SI" sz="1100" dirty="0"/>
              <a:t>NEPREMIČNINSKA DRUŽBA:  je torej registrirana pravna oseba ali s. p , ki opravlja dejavnost posredovanja kot gospodarsko dejavnost. </a:t>
            </a:r>
          </a:p>
          <a:p>
            <a:pPr>
              <a:defRPr/>
            </a:pPr>
            <a:r>
              <a:rPr lang="sl-SI" sz="1100" dirty="0"/>
              <a:t>Nepremičninski posrednik pa je </a:t>
            </a:r>
            <a:r>
              <a:rPr lang="sl-SI" sz="1100" b="1" dirty="0"/>
              <a:t>fizična oseba</a:t>
            </a:r>
            <a:r>
              <a:rPr lang="sl-SI" sz="1100" dirty="0"/>
              <a:t> </a:t>
            </a:r>
            <a:r>
              <a:rPr lang="sl-SI" sz="1100" b="1" dirty="0"/>
              <a:t>, ki ima licenco in v nepremičninski družbi opravlja posle posredovanja.</a:t>
            </a:r>
            <a:r>
              <a:rPr lang="sl-SI" sz="1100" dirty="0"/>
              <a:t> </a:t>
            </a:r>
          </a:p>
          <a:p>
            <a:pPr marL="0" indent="0">
              <a:buFont typeface="Wingdings" panose="05000000000000000000" pitchFamily="2" charset="2"/>
              <a:buNone/>
              <a:defRPr/>
            </a:pPr>
            <a:r>
              <a:rPr lang="sl-SI" sz="1100" dirty="0"/>
              <a:t> Navedeno pomeni, da  čim imamo s. p., ki opravlja dejavnost posredovanja govorimo o nepremičninski družbi  ne o fizični osebi- nepremičninskemu posredniku .Če torej skleneta  dve nepremičninski družbi (npr. ena d.o.o. in ena </a:t>
            </a:r>
            <a:r>
              <a:rPr lang="sl-SI" sz="1100" dirty="0" err="1"/>
              <a:t>s.p</a:t>
            </a:r>
            <a:r>
              <a:rPr lang="sl-SI" sz="1100" dirty="0"/>
              <a:t>., ali s. p. z </a:t>
            </a:r>
            <a:r>
              <a:rPr lang="sl-SI" sz="1100" dirty="0" err="1"/>
              <a:t>s.p</a:t>
            </a:r>
            <a:r>
              <a:rPr lang="sl-SI" sz="1100" dirty="0"/>
              <a:t>.) pogodbo o sodelovanju,  </a:t>
            </a:r>
            <a:r>
              <a:rPr lang="sl-SI" sz="1100" u="sng" dirty="0"/>
              <a:t>je to sodelovanje med dvema nepremičninskima družbama oziroma to predstavlja pogodbeno razmerje med dvema nepremičninskima družbama  in ne  tako kot to zahteva 1. točka 1. odstavka 3. člena ZNPosr razmerje med nepremičninsko družbo in nepremičninskim posrednikom (kot fizično osebo imetnikom licence) . </a:t>
            </a:r>
            <a:r>
              <a:rPr lang="sl-SI" sz="1100" dirty="0"/>
              <a:t>To pa pomeni, da v takem primeru zakonskemu pogoju iz 1. točke 3. člena ni zadoščeno, pa tudi sicer tako razmerje med dvema nepremičninskima družbama ne ustreza intenci namenu iz 1. odstavka 1. člena ZNPosr. Namen zakona je , da se zaradi pravil varnega in skrbnega posredovanja zagotovi, in to je pogoj, da posle posredovanja obvezno opravlja fizična oseba – nepremičninski posrednik z licenco, ki je v družbi zaposlen je z njo, torej z nepremičninsko družbo v drugem pogodbenem razmerju (zaposlitvenemu razmerju podobno je </a:t>
            </a:r>
            <a:r>
              <a:rPr lang="sl-SI" sz="1100" dirty="0" err="1"/>
              <a:t>podjemno</a:t>
            </a:r>
            <a:r>
              <a:rPr lang="sl-SI" sz="1100" dirty="0"/>
              <a:t> razmerje). Sodelovanje oziroma pogodbeno razmerje </a:t>
            </a:r>
            <a:r>
              <a:rPr lang="sl-SI" sz="1100" b="1" dirty="0"/>
              <a:t>mora biti vzpostavljeno med nepremičninsko družbo in fizično osebo kot imetnikom licence nepremičninskega posrednika</a:t>
            </a:r>
            <a:r>
              <a:rPr lang="sl-SI" sz="1100" dirty="0"/>
              <a:t>. Če bi zakonodajalec imel v mislih, da je temu pogoju zadoščeno, če tudi sta v pogodbenem razmerju dve nepremičninski družbi bi to gotovo zapisal. Pa ni. </a:t>
            </a:r>
          </a:p>
          <a:p>
            <a:pPr marL="0" indent="0">
              <a:buNone/>
              <a:defRPr/>
            </a:pPr>
            <a:endParaRPr lang="sl-SI" sz="1000" dirty="0"/>
          </a:p>
          <a:p>
            <a:pPr>
              <a:defRPr/>
            </a:pPr>
            <a:endParaRPr lang="sl-SI"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p:cNvSpPr>
            <a:spLocks noGrp="1"/>
          </p:cNvSpPr>
          <p:nvPr>
            <p:ph idx="1"/>
          </p:nvPr>
        </p:nvSpPr>
        <p:spPr>
          <a:xfrm>
            <a:off x="395536" y="2017712"/>
            <a:ext cx="8559552" cy="4625975"/>
          </a:xfrm>
        </p:spPr>
        <p:txBody>
          <a:bodyPr/>
          <a:lstStyle/>
          <a:p>
            <a:pPr>
              <a:defRPr/>
            </a:pPr>
            <a:r>
              <a:rPr lang="sl-SI" sz="1800" dirty="0"/>
              <a:t>Iz takega razmerja (med dvema nepremičninskima družbama se odpira še vrsta vprašanj (glede odgovornosti  napram naročitelju, glede provizij itd), ki bi jih zakonodajalec rešil, če bi tako možnost dopustil oziroma omogočil in predpisal . Pa jih ni. Nenazadnje, na to, da zakonodajalec ni imel kaj takega v mislih kaže tudi določilo </a:t>
            </a:r>
            <a:r>
              <a:rPr lang="sl-SI" sz="1800" b="1" dirty="0"/>
              <a:t>22. člena ZNPosr , ki določa: </a:t>
            </a:r>
            <a:endParaRPr lang="sl-SI" sz="1800" dirty="0"/>
          </a:p>
          <a:p>
            <a:pPr>
              <a:defRPr/>
            </a:pPr>
            <a:r>
              <a:rPr lang="sl-SI" sz="1800" b="1" dirty="0"/>
              <a:t>(ekskluzivno posredovanje) </a:t>
            </a:r>
            <a:r>
              <a:rPr lang="sl-SI" sz="1800" dirty="0"/>
              <a:t>  </a:t>
            </a:r>
          </a:p>
          <a:p>
            <a:pPr>
              <a:defRPr/>
            </a:pPr>
            <a:r>
              <a:rPr lang="sl-SI" sz="1800" dirty="0"/>
              <a:t>Če se nepremičninska družba in naročitelj dogovorita, lahko nepremičninska družba prenese storitve posredovanja na druge nepremičninske družbe.</a:t>
            </a:r>
          </a:p>
          <a:p>
            <a:pPr>
              <a:defRPr/>
            </a:pPr>
            <a:r>
              <a:rPr lang="sl-SI" sz="1800" dirty="0"/>
              <a:t>Če sodelujeta na podlagi pogodbe o sodelovanju dve nepremičninski družbi potem je jasno, da ena na drugo prenašata opravo poslov storitev posredovanja . Vendar mora naročitelj s tem soglašati . Taka oblika sodelovanja dveh nepremičninskih družb  pa ne pomeni , da  ima(ena ali obe) nepremičninska družba  izpolnjen pogoj iz 1. točke 1. odstavka 3. člena. </a:t>
            </a:r>
            <a:endParaRPr lang="sl-SI" sz="2000" dirty="0"/>
          </a:p>
          <a:p>
            <a:pPr>
              <a:defRPr/>
            </a:pPr>
            <a:r>
              <a:rPr lang="sl-SI" sz="1800" dirty="0"/>
              <a:t>Avtorica pojasnila, opozarjala , da gre za njeno tolmačenje tega pravnega vprašanja, kar pomeni, da ni izključeno tudi drugačno pravno stališče ali tolmačenje!!! Sodne prakse VSRS ali VS o tem še ni.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ctr" eaLnBrk="1" hangingPunct="1"/>
            <a:r>
              <a:rPr lang="sl-SI" sz="2400" b="1" dirty="0">
                <a:solidFill>
                  <a:srgbClr val="333399"/>
                </a:solidFill>
              </a:rPr>
              <a:t>5. člen</a:t>
            </a:r>
            <a:br>
              <a:rPr lang="sl-SI" sz="2400" b="1" dirty="0">
                <a:solidFill>
                  <a:srgbClr val="333399"/>
                </a:solidFill>
              </a:rPr>
            </a:br>
            <a:r>
              <a:rPr lang="sl-SI" sz="2400" b="1" dirty="0">
                <a:solidFill>
                  <a:srgbClr val="333399"/>
                </a:solidFill>
              </a:rPr>
              <a:t>(najvišje dovoljeno plačilo za posredovanje) </a:t>
            </a:r>
            <a:br>
              <a:rPr lang="sl-SI" sz="2400" b="1" dirty="0">
                <a:solidFill>
                  <a:srgbClr val="333399"/>
                </a:solidFill>
              </a:rPr>
            </a:br>
            <a:r>
              <a:rPr lang="sl-SI" sz="2400" b="1" dirty="0">
                <a:solidFill>
                  <a:srgbClr val="FF0000"/>
                </a:solidFill>
              </a:rPr>
              <a:t>POZOR !!!</a:t>
            </a:r>
            <a:endParaRPr lang="sl-SI" altLang="sl-SI" sz="2400" b="1" dirty="0">
              <a:solidFill>
                <a:srgbClr val="FF0000"/>
              </a:solidFill>
            </a:endParaRPr>
          </a:p>
        </p:txBody>
      </p:sp>
      <p:sp>
        <p:nvSpPr>
          <p:cNvPr id="2" name="Pravokotnik 1">
            <a:extLst>
              <a:ext uri="{FF2B5EF4-FFF2-40B4-BE49-F238E27FC236}">
                <a16:creationId xmlns:a16="http://schemas.microsoft.com/office/drawing/2014/main" id="{AE6BEC7A-4FFA-458A-B838-D4064485E3B3}"/>
              </a:ext>
            </a:extLst>
          </p:cNvPr>
          <p:cNvSpPr/>
          <p:nvPr/>
        </p:nvSpPr>
        <p:spPr>
          <a:xfrm>
            <a:off x="179512" y="2132856"/>
            <a:ext cx="8424936" cy="4228850"/>
          </a:xfrm>
          <a:prstGeom prst="rect">
            <a:avLst/>
          </a:prstGeom>
        </p:spPr>
        <p:txBody>
          <a:bodyPr wrap="square">
            <a:spAutoFit/>
          </a:bodyPr>
          <a:lstStyle/>
          <a:p>
            <a:pPr lvl="0">
              <a:spcBef>
                <a:spcPct val="20000"/>
              </a:spcBef>
              <a:buClr>
                <a:srgbClr val="3333CC"/>
              </a:buClr>
              <a:buSzPct val="60000"/>
            </a:pPr>
            <a:r>
              <a:rPr lang="sl-SI" sz="1200" dirty="0">
                <a:solidFill>
                  <a:srgbClr val="000000"/>
                </a:solidFill>
                <a:latin typeface="Tahoma"/>
              </a:rPr>
              <a:t>(</a:t>
            </a:r>
            <a:r>
              <a:rPr lang="sl-SI" sz="1400" dirty="0">
                <a:solidFill>
                  <a:srgbClr val="000000"/>
                </a:solidFill>
                <a:latin typeface="Tahoma"/>
              </a:rPr>
              <a:t>1)   Najvišje dovoljeno plačilo za posredovanje sme znašati v primeru nakupa ali prodaje za isto nepremičnino največ 4 % od pogodbene cene, ta omejitev pa ne velja, kadar je pogodbena vrednost nepremičnine manjša od 10.000 eurov. - </a:t>
            </a:r>
            <a:r>
              <a:rPr lang="sl-SI" sz="1400" dirty="0">
                <a:solidFill>
                  <a:srgbClr val="FF0000"/>
                </a:solidFill>
                <a:latin typeface="Tahoma"/>
              </a:rPr>
              <a:t>RAZVELJAVLJEN</a:t>
            </a:r>
          </a:p>
          <a:p>
            <a:pPr lvl="0">
              <a:spcBef>
                <a:spcPct val="20000"/>
              </a:spcBef>
              <a:buClr>
                <a:srgbClr val="3333CC"/>
              </a:buClr>
              <a:buSzPct val="60000"/>
            </a:pPr>
            <a:r>
              <a:rPr lang="sl-SI" sz="1400" dirty="0">
                <a:solidFill>
                  <a:srgbClr val="000000"/>
                </a:solidFill>
                <a:latin typeface="Tahoma"/>
              </a:rPr>
              <a:t>(2)   Najvišje dovoljeno plačilo za posredovanje sme znašati v primeru najemne pogodbe za isto nepremičnino največ 4 % od pogodbene vrednosti, vendar ne več kot znesek enomesečne najemnine in ne manj kot 150 eurov. Pogodbena vrednost iz prejšnjega stavka je zmnožek zneska mesečne najemnine in števila mesecev, za katerega se nepremičnina oddaja. _ </a:t>
            </a:r>
            <a:r>
              <a:rPr lang="sl-SI" sz="1400" dirty="0">
                <a:solidFill>
                  <a:srgbClr val="FF0000"/>
                </a:solidFill>
                <a:latin typeface="Tahoma"/>
              </a:rPr>
              <a:t>RAZVELJAVLJEN</a:t>
            </a:r>
          </a:p>
          <a:p>
            <a:pPr lvl="0">
              <a:spcBef>
                <a:spcPct val="20000"/>
              </a:spcBef>
              <a:buClr>
                <a:srgbClr val="3333CC"/>
              </a:buClr>
              <a:buSzPct val="60000"/>
            </a:pPr>
            <a:r>
              <a:rPr lang="sl-SI" sz="1400" dirty="0">
                <a:solidFill>
                  <a:srgbClr val="000000"/>
                </a:solidFill>
                <a:latin typeface="Tahoma"/>
              </a:rPr>
              <a:t>(3)   Plačilo za posredovanje lahko nepremičninska družba zaračuna le naročitelju na podlagi pogodbe o posredovanju v prometu z nepremičninami.   </a:t>
            </a:r>
          </a:p>
          <a:p>
            <a:pPr lvl="0">
              <a:spcBef>
                <a:spcPct val="20000"/>
              </a:spcBef>
              <a:buClr>
                <a:srgbClr val="3333CC"/>
              </a:buClr>
              <a:buSzPct val="60000"/>
            </a:pPr>
            <a:r>
              <a:rPr lang="sl-SI" sz="1400" dirty="0">
                <a:solidFill>
                  <a:srgbClr val="000000"/>
                </a:solidFill>
                <a:latin typeface="Tahoma"/>
              </a:rPr>
              <a:t>(4)   Pogodba o posredovanju, ki je v nasprotju s prvim, drugim in tretjim odstavkom tega člena, je nična. </a:t>
            </a:r>
          </a:p>
          <a:p>
            <a:pPr lvl="0">
              <a:spcBef>
                <a:spcPct val="20000"/>
              </a:spcBef>
              <a:buClr>
                <a:srgbClr val="3333CC"/>
              </a:buClr>
              <a:buSzPct val="60000"/>
            </a:pPr>
            <a:r>
              <a:rPr lang="sl-SI" sz="1400" dirty="0">
                <a:solidFill>
                  <a:srgbClr val="000000"/>
                </a:solidFill>
                <a:latin typeface="Tahoma"/>
              </a:rPr>
              <a:t>(5)   Določba prodajne, najemne, zakupne ali druge pogodbe (v nadaljnjem besedilu: pogodba) za določeno nepremičnino, ki je v nasprotju s prvim, drugim in tretjim odstavkom tega člena, je nična.   </a:t>
            </a:r>
          </a:p>
          <a:p>
            <a:pPr lvl="0">
              <a:spcBef>
                <a:spcPct val="20000"/>
              </a:spcBef>
              <a:buClr>
                <a:srgbClr val="3333CC"/>
              </a:buClr>
              <a:buSzPct val="60000"/>
            </a:pPr>
            <a:r>
              <a:rPr lang="sl-SI" sz="1400" dirty="0">
                <a:solidFill>
                  <a:srgbClr val="000000"/>
                </a:solidFill>
                <a:latin typeface="Tahoma"/>
              </a:rPr>
              <a:t>(6)   Minister, pristojen za stanovanja, lahko v soglasju z ministrom, pristojnim za gospodarstvo, s podzakonskim aktom predpiše merila za oblikovanje cen storitev nepremičninskega posredovanja v okviru najvišjega dovoljenega plačila za posredovanje iz prvega odstavka tega člena.   </a:t>
            </a:r>
          </a:p>
          <a:p>
            <a:pPr lvl="0">
              <a:spcBef>
                <a:spcPct val="20000"/>
              </a:spcBef>
              <a:buClr>
                <a:srgbClr val="3333CC"/>
              </a:buClr>
              <a:buSzPct val="60000"/>
            </a:pPr>
            <a:r>
              <a:rPr lang="sl-SI" sz="1400" dirty="0">
                <a:solidFill>
                  <a:srgbClr val="000000"/>
                </a:solidFill>
                <a:latin typeface="Tahoma"/>
              </a:rPr>
              <a:t>(7)   Določbe drugega odstavka tega člena se ne uporabljajo za pogodbe o posredovanju v prometu z nepremičninami, ki jih sklenejo med seboj gospodarski subjekti</a:t>
            </a:r>
          </a:p>
        </p:txBody>
      </p:sp>
    </p:spTree>
    <p:extLst>
      <p:ext uri="{BB962C8B-B14F-4D97-AF65-F5344CB8AC3E}">
        <p14:creationId xmlns:p14="http://schemas.microsoft.com/office/powerpoint/2010/main" val="270641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4294967295"/>
          </p:nvPr>
        </p:nvSpPr>
        <p:spPr>
          <a:xfrm>
            <a:off x="395536" y="2204864"/>
            <a:ext cx="8748464" cy="4114800"/>
          </a:xfrm>
        </p:spPr>
        <p:txBody>
          <a:bodyPr/>
          <a:lstStyle/>
          <a:p>
            <a:pPr eaLnBrk="1" hangingPunct="1">
              <a:lnSpc>
                <a:spcPct val="80000"/>
              </a:lnSpc>
            </a:pPr>
            <a:r>
              <a:rPr lang="sl-SI" altLang="sl-SI" sz="2000" b="1" dirty="0"/>
              <a:t>Zakon o nepremičninskem posredovanju UR. list RS, št. 42/03</a:t>
            </a:r>
            <a:r>
              <a:rPr lang="sl-SI" altLang="sl-SI" sz="2000" dirty="0"/>
              <a:t> </a:t>
            </a:r>
          </a:p>
          <a:p>
            <a:pPr eaLnBrk="1" hangingPunct="1">
              <a:lnSpc>
                <a:spcPct val="80000"/>
              </a:lnSpc>
            </a:pPr>
            <a:r>
              <a:rPr lang="sl-SI" altLang="sl-SI" sz="2000" dirty="0"/>
              <a:t>Organ </a:t>
            </a:r>
            <a:r>
              <a:rPr lang="sl-SI" altLang="sl-SI" sz="2000" dirty="0" err="1"/>
              <a:t>sprejema:</a:t>
            </a:r>
            <a:r>
              <a:rPr lang="sl-SI" altLang="sl-SI" sz="2000" dirty="0" err="1">
                <a:hlinkClick r:id="rId2"/>
              </a:rPr>
              <a:t>Državni</a:t>
            </a:r>
            <a:r>
              <a:rPr lang="sl-SI" altLang="sl-SI" sz="2000" dirty="0">
                <a:hlinkClick r:id="rId2"/>
              </a:rPr>
              <a:t> zbor RS</a:t>
            </a:r>
            <a:endParaRPr lang="sl-SI" altLang="sl-SI" sz="2000" dirty="0"/>
          </a:p>
          <a:p>
            <a:pPr eaLnBrk="1" hangingPunct="1">
              <a:lnSpc>
                <a:spcPct val="80000"/>
              </a:lnSpc>
            </a:pPr>
            <a:r>
              <a:rPr lang="sl-SI" altLang="sl-SI" sz="2000" dirty="0"/>
              <a:t>Datum sprejema:23.04.2003</a:t>
            </a:r>
          </a:p>
          <a:p>
            <a:pPr eaLnBrk="1" hangingPunct="1">
              <a:lnSpc>
                <a:spcPct val="80000"/>
              </a:lnSpc>
            </a:pPr>
            <a:r>
              <a:rPr lang="sl-SI" altLang="sl-SI" sz="2000" dirty="0"/>
              <a:t>Datum objave:09.05.2003</a:t>
            </a:r>
          </a:p>
          <a:p>
            <a:pPr eaLnBrk="1" hangingPunct="1">
              <a:lnSpc>
                <a:spcPct val="80000"/>
              </a:lnSpc>
            </a:pPr>
            <a:r>
              <a:rPr lang="sl-SI" altLang="sl-SI" sz="2000" dirty="0"/>
              <a:t>Datum začetka veljavnosti:24.05.2003</a:t>
            </a:r>
          </a:p>
          <a:p>
            <a:pPr eaLnBrk="1" hangingPunct="1">
              <a:lnSpc>
                <a:spcPct val="80000"/>
              </a:lnSpc>
            </a:pPr>
            <a:endParaRPr lang="sl-SI" altLang="sl-SI" sz="2000" dirty="0"/>
          </a:p>
          <a:p>
            <a:pPr eaLnBrk="1" hangingPunct="1">
              <a:lnSpc>
                <a:spcPct val="80000"/>
              </a:lnSpc>
            </a:pPr>
            <a:r>
              <a:rPr lang="sl-SI" altLang="sl-SI" sz="2000" dirty="0"/>
              <a:t>2.</a:t>
            </a:r>
            <a:r>
              <a:rPr lang="sl-SI" altLang="sl-SI" sz="2000" dirty="0">
                <a:hlinkClick r:id="rId3"/>
              </a:rPr>
              <a:t>Zakon o spremembah in dopolnitvah Zakona o nepremičninskem posredovanju (ZNPosr-A)</a:t>
            </a:r>
            <a:br>
              <a:rPr lang="sl-SI" altLang="sl-SI" sz="2000" dirty="0"/>
            </a:br>
            <a:r>
              <a:rPr lang="sl-SI" altLang="sl-SI" sz="2000" dirty="0" err="1"/>
              <a:t>Ur.l</a:t>
            </a:r>
            <a:r>
              <a:rPr lang="sl-SI" altLang="sl-SI" sz="2000" dirty="0"/>
              <a:t>. RS, št. </a:t>
            </a:r>
            <a:r>
              <a:rPr lang="sl-SI" altLang="sl-SI" sz="2000" dirty="0">
                <a:hlinkClick r:id="rId4"/>
              </a:rPr>
              <a:t>47/2006</a:t>
            </a:r>
            <a:endParaRPr lang="sl-SI" altLang="sl-SI" sz="2000" dirty="0"/>
          </a:p>
          <a:p>
            <a:pPr eaLnBrk="1" hangingPunct="1">
              <a:lnSpc>
                <a:spcPct val="80000"/>
              </a:lnSpc>
            </a:pPr>
            <a:r>
              <a:rPr lang="sl-SI" altLang="sl-SI" sz="2000" dirty="0"/>
              <a:t>Organ </a:t>
            </a:r>
            <a:r>
              <a:rPr lang="sl-SI" altLang="sl-SI" sz="2000" dirty="0" err="1"/>
              <a:t>sprejema:</a:t>
            </a:r>
            <a:r>
              <a:rPr lang="sl-SI" altLang="sl-SI" sz="2000" dirty="0" err="1">
                <a:hlinkClick r:id="rId2"/>
              </a:rPr>
              <a:t>Državni</a:t>
            </a:r>
            <a:r>
              <a:rPr lang="sl-SI" altLang="sl-SI" sz="2000" dirty="0">
                <a:hlinkClick r:id="rId2"/>
              </a:rPr>
              <a:t> zbor RS</a:t>
            </a:r>
            <a:endParaRPr lang="sl-SI" altLang="sl-SI" sz="2000" dirty="0"/>
          </a:p>
          <a:p>
            <a:pPr eaLnBrk="1" hangingPunct="1">
              <a:lnSpc>
                <a:spcPct val="80000"/>
              </a:lnSpc>
            </a:pPr>
            <a:r>
              <a:rPr lang="sl-SI" altLang="sl-SI" sz="2000" dirty="0"/>
              <a:t>Datum sprejema:25.4.2006</a:t>
            </a:r>
          </a:p>
          <a:p>
            <a:pPr eaLnBrk="1" hangingPunct="1">
              <a:lnSpc>
                <a:spcPct val="80000"/>
              </a:lnSpc>
            </a:pPr>
            <a:r>
              <a:rPr lang="sl-SI" altLang="sl-SI" sz="2000" dirty="0"/>
              <a:t>Datum objave:09.05.2006</a:t>
            </a:r>
          </a:p>
          <a:p>
            <a:pPr eaLnBrk="1" hangingPunct="1">
              <a:lnSpc>
                <a:spcPct val="80000"/>
              </a:lnSpc>
            </a:pPr>
            <a:r>
              <a:rPr lang="sl-SI" altLang="sl-SI" sz="2000" dirty="0"/>
              <a:t>Datum začetka veljavnosti:24.05.2006</a:t>
            </a:r>
          </a:p>
          <a:p>
            <a:pPr eaLnBrk="1" hangingPunct="1">
              <a:lnSpc>
                <a:spcPct val="80000"/>
              </a:lnSpc>
            </a:pPr>
            <a:endParaRPr lang="sl-SI" altLang="sl-SI" sz="1800" dirty="0"/>
          </a:p>
          <a:p>
            <a:pPr eaLnBrk="1" hangingPunct="1">
              <a:lnSpc>
                <a:spcPct val="80000"/>
              </a:lnSpc>
            </a:pPr>
            <a:endParaRPr lang="sl-SI" altLang="sl-SI" sz="1800" dirty="0"/>
          </a:p>
          <a:p>
            <a:pPr eaLnBrk="1" hangingPunct="1">
              <a:lnSpc>
                <a:spcPct val="80000"/>
              </a:lnSpc>
            </a:pPr>
            <a:endParaRPr lang="sl-SI" altLang="sl-SI" sz="1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67428BC-E776-49C8-0082-751E753D9A6F}"/>
              </a:ext>
            </a:extLst>
          </p:cNvPr>
          <p:cNvSpPr>
            <a:spLocks noGrp="1"/>
          </p:cNvSpPr>
          <p:nvPr>
            <p:ph type="title"/>
          </p:nvPr>
        </p:nvSpPr>
        <p:spPr>
          <a:xfrm>
            <a:off x="1259632" y="214313"/>
            <a:ext cx="7684343" cy="1198463"/>
          </a:xfrm>
        </p:spPr>
        <p:txBody>
          <a:bodyPr/>
          <a:lstStyle/>
          <a:p>
            <a:r>
              <a:rPr lang="sl-SI" sz="2800" dirty="0">
                <a:solidFill>
                  <a:srgbClr val="FF0000"/>
                </a:solidFill>
              </a:rPr>
              <a:t>Odločitev Ustavnega sodišča U-I-205/19-31 z dne 26.10.2023</a:t>
            </a:r>
          </a:p>
        </p:txBody>
      </p:sp>
      <p:sp>
        <p:nvSpPr>
          <p:cNvPr id="3" name="Označba mesta vsebine 2">
            <a:extLst>
              <a:ext uri="{FF2B5EF4-FFF2-40B4-BE49-F238E27FC236}">
                <a16:creationId xmlns:a16="http://schemas.microsoft.com/office/drawing/2014/main" id="{6EA409AC-048A-CAC4-E5BC-9CBD9FD3BCB3}"/>
              </a:ext>
            </a:extLst>
          </p:cNvPr>
          <p:cNvSpPr>
            <a:spLocks noGrp="1"/>
          </p:cNvSpPr>
          <p:nvPr>
            <p:ph idx="1"/>
          </p:nvPr>
        </p:nvSpPr>
        <p:spPr/>
        <p:txBody>
          <a:bodyPr/>
          <a:lstStyle/>
          <a:p>
            <a:pPr marL="106680" indent="0" fontAlgn="base">
              <a:lnSpc>
                <a:spcPts val="1500"/>
              </a:lnSpc>
              <a:spcAft>
                <a:spcPts val="1875"/>
              </a:spcAft>
              <a:buNone/>
            </a:pPr>
            <a:r>
              <a:rPr lang="sl-SI" sz="1800" dirty="0">
                <a:solidFill>
                  <a:srgbClr val="222222"/>
                </a:solidFill>
                <a:effectLst/>
                <a:latin typeface="Source Sans Pro" panose="020B0503030403020204" pitchFamily="34" charset="0"/>
                <a:ea typeface="Calibri" panose="020F0502020204030204" pitchFamily="34" charset="0"/>
              </a:rPr>
              <a:t>Z </a:t>
            </a:r>
            <a:r>
              <a:rPr lang="sl-SI" sz="1800" dirty="0">
                <a:solidFill>
                  <a:srgbClr val="222222"/>
                </a:solidFill>
                <a:latin typeface="Source Sans Pro" panose="020B0503030403020204" pitchFamily="34" charset="0"/>
                <a:ea typeface="Calibri" panose="020F0502020204030204" pitchFamily="34" charset="0"/>
              </a:rPr>
              <a:t>d</a:t>
            </a:r>
            <a:r>
              <a:rPr lang="sl-SI" sz="1800" dirty="0">
                <a:solidFill>
                  <a:srgbClr val="222222"/>
                </a:solidFill>
                <a:effectLst/>
                <a:latin typeface="Source Sans Pro" panose="020B0503030403020204" pitchFamily="34" charset="0"/>
                <a:ea typeface="Calibri" panose="020F0502020204030204" pitchFamily="34" charset="0"/>
              </a:rPr>
              <a:t>elno odločbo so ustavni sodniki razveljavili prvi in drugi odstavek 5. člena ZNPosr, ki je omejeval višino plačila za posredovanje tako pri posredovanju v poslih nakupa in prodaje nepremičnin kot tudi pri posredovanju v najemnih poslih. Omejitev plačila za posredovanje v bodoče velja le še pri tistih pogodbah o posredovanju, ki jih nepremičninske družbe sklepajo s fizičnimi osebami, ki nastopajo kot kupci ali najemniki stanovanjskih nepremičnin (stanovanj, enostanovanjskih hiš ali bivalnih enot). V vseh ostalih primerih pa omejitve plačila v ZNPosr ni več. Tako ni več omejitve plačila za posredovanje v pogodbah o posredovanju v prometu z nepremičninami, ki jih sklepajo nepremičninske družbe:</a:t>
            </a:r>
            <a:endParaRPr lang="sl-SI" sz="1800" dirty="0">
              <a:effectLst/>
              <a:latin typeface="Calibri" panose="020F0502020204030204" pitchFamily="34" charset="0"/>
              <a:ea typeface="Calibri" panose="020F0502020204030204" pitchFamily="34" charset="0"/>
            </a:endParaRPr>
          </a:p>
          <a:p>
            <a:pPr marL="678180" algn="l" fontAlgn="base">
              <a:lnSpc>
                <a:spcPts val="1500"/>
              </a:lnSpc>
            </a:pPr>
            <a:r>
              <a:rPr lang="sl-SI" sz="1800" dirty="0">
                <a:solidFill>
                  <a:srgbClr val="222222"/>
                </a:solidFill>
                <a:effectLst/>
                <a:latin typeface="Source Sans Pro" panose="020B0503030403020204" pitchFamily="34" charset="0"/>
                <a:ea typeface="Calibri" panose="020F0502020204030204" pitchFamily="34" charset="0"/>
              </a:rPr>
              <a:t>z gospodarskimi subjekti (ne glede na vrsto prometa in nepremičnine),</a:t>
            </a:r>
            <a:endParaRPr lang="sl-SI" sz="1800" dirty="0">
              <a:effectLst/>
              <a:latin typeface="Calibri" panose="020F0502020204030204" pitchFamily="34" charset="0"/>
              <a:ea typeface="Calibri" panose="020F0502020204030204" pitchFamily="34" charset="0"/>
            </a:endParaRPr>
          </a:p>
          <a:p>
            <a:pPr marL="678180" algn="l" fontAlgn="base">
              <a:lnSpc>
                <a:spcPts val="1500"/>
              </a:lnSpc>
            </a:pPr>
            <a:r>
              <a:rPr lang="sl-SI" sz="1800" dirty="0">
                <a:solidFill>
                  <a:srgbClr val="222222"/>
                </a:solidFill>
                <a:effectLst/>
                <a:latin typeface="Source Sans Pro" panose="020B0503030403020204" pitchFamily="34" charset="0"/>
                <a:ea typeface="Calibri" panose="020F0502020204030204" pitchFamily="34" charset="0"/>
              </a:rPr>
              <a:t>s fizičnimi osebami, ko se pogodba ne nanaša na stanovanjske nepremičnine (torej na stanovanje, enostanovanjsko hišo ali bivalno enoto),</a:t>
            </a:r>
            <a:endParaRPr lang="sl-SI" sz="1800" dirty="0">
              <a:effectLst/>
              <a:latin typeface="Calibri" panose="020F0502020204030204" pitchFamily="34" charset="0"/>
              <a:ea typeface="Calibri" panose="020F0502020204030204" pitchFamily="34" charset="0"/>
            </a:endParaRPr>
          </a:p>
          <a:p>
            <a:pPr marL="678180" algn="l" fontAlgn="base">
              <a:lnSpc>
                <a:spcPts val="1500"/>
              </a:lnSpc>
            </a:pPr>
            <a:r>
              <a:rPr lang="sl-SI" sz="1800" dirty="0">
                <a:solidFill>
                  <a:srgbClr val="222222"/>
                </a:solidFill>
                <a:effectLst/>
                <a:latin typeface="Source Sans Pro" panose="020B0503030403020204" pitchFamily="34" charset="0"/>
                <a:ea typeface="Calibri" panose="020F0502020204030204" pitchFamily="34" charset="0"/>
              </a:rPr>
              <a:t>za posredovanje v prometu z vsemi ostalimi nepremičninami, torej poslovnimi, kmetijskimi in drugimi (ne glede na status stranke).</a:t>
            </a:r>
            <a:endParaRPr lang="sl-SI" sz="1800" dirty="0">
              <a:effectLst/>
              <a:latin typeface="Calibri" panose="020F0502020204030204" pitchFamily="34" charset="0"/>
              <a:ea typeface="Calibri" panose="020F0502020204030204" pitchFamily="34" charset="0"/>
            </a:endParaRPr>
          </a:p>
          <a:p>
            <a:pPr marL="0" indent="0">
              <a:buNone/>
            </a:pPr>
            <a:endParaRPr lang="sl-SI" dirty="0"/>
          </a:p>
        </p:txBody>
      </p:sp>
    </p:spTree>
    <p:extLst>
      <p:ext uri="{BB962C8B-B14F-4D97-AF65-F5344CB8AC3E}">
        <p14:creationId xmlns:p14="http://schemas.microsoft.com/office/powerpoint/2010/main" val="1715932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Slika 10">
            <a:extLst>
              <a:ext uri="{FF2B5EF4-FFF2-40B4-BE49-F238E27FC236}">
                <a16:creationId xmlns:a16="http://schemas.microsoft.com/office/drawing/2014/main" id="{BFEA8D9C-C528-F084-80B8-842F245CB601}"/>
              </a:ext>
            </a:extLst>
          </p:cNvPr>
          <p:cNvPicPr>
            <a:picLocks noChangeAspect="1"/>
          </p:cNvPicPr>
          <p:nvPr/>
        </p:nvPicPr>
        <p:blipFill>
          <a:blip r:embed="rId2"/>
          <a:stretch>
            <a:fillRect/>
          </a:stretch>
        </p:blipFill>
        <p:spPr>
          <a:xfrm>
            <a:off x="115656" y="548679"/>
            <a:ext cx="8776824" cy="6012157"/>
          </a:xfrm>
          <a:prstGeom prst="rect">
            <a:avLst/>
          </a:prstGeom>
        </p:spPr>
      </p:pic>
    </p:spTree>
    <p:extLst>
      <p:ext uri="{BB962C8B-B14F-4D97-AF65-F5344CB8AC3E}">
        <p14:creationId xmlns:p14="http://schemas.microsoft.com/office/powerpoint/2010/main" val="24037545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72272CCB-696E-EFC4-C572-AAC42B54171C}"/>
              </a:ext>
            </a:extLst>
          </p:cNvPr>
          <p:cNvPicPr>
            <a:picLocks noChangeAspect="1"/>
          </p:cNvPicPr>
          <p:nvPr/>
        </p:nvPicPr>
        <p:blipFill>
          <a:blip r:embed="rId2"/>
          <a:stretch>
            <a:fillRect/>
          </a:stretch>
        </p:blipFill>
        <p:spPr>
          <a:xfrm>
            <a:off x="0" y="281235"/>
            <a:ext cx="9144000" cy="6295530"/>
          </a:xfrm>
          <a:prstGeom prst="rect">
            <a:avLst/>
          </a:prstGeom>
        </p:spPr>
      </p:pic>
    </p:spTree>
    <p:extLst>
      <p:ext uri="{BB962C8B-B14F-4D97-AF65-F5344CB8AC3E}">
        <p14:creationId xmlns:p14="http://schemas.microsoft.com/office/powerpoint/2010/main" val="8950338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C10DC163-C5F9-14C4-2FCC-8931854CB18F}"/>
              </a:ext>
            </a:extLst>
          </p:cNvPr>
          <p:cNvPicPr>
            <a:picLocks noChangeAspect="1"/>
          </p:cNvPicPr>
          <p:nvPr/>
        </p:nvPicPr>
        <p:blipFill>
          <a:blip r:embed="rId2"/>
          <a:stretch>
            <a:fillRect/>
          </a:stretch>
        </p:blipFill>
        <p:spPr>
          <a:xfrm>
            <a:off x="0" y="515441"/>
            <a:ext cx="9144000" cy="5827118"/>
          </a:xfrm>
          <a:prstGeom prst="rect">
            <a:avLst/>
          </a:prstGeom>
        </p:spPr>
      </p:pic>
    </p:spTree>
    <p:extLst>
      <p:ext uri="{BB962C8B-B14F-4D97-AF65-F5344CB8AC3E}">
        <p14:creationId xmlns:p14="http://schemas.microsoft.com/office/powerpoint/2010/main" val="2613532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ctr" eaLnBrk="1" hangingPunct="1"/>
            <a:r>
              <a:rPr lang="sl-SI" altLang="sl-SI" sz="2400" b="1" dirty="0"/>
              <a:t>6. člen</a:t>
            </a:r>
            <a:br>
              <a:rPr lang="sl-SI" altLang="sl-SI" sz="2400" b="1" dirty="0"/>
            </a:br>
            <a:r>
              <a:rPr lang="sl-SI" altLang="sl-SI" sz="2400" b="1" dirty="0"/>
              <a:t>(odgovornost za škodo in zavarovanje odgovornosti)</a:t>
            </a:r>
          </a:p>
        </p:txBody>
      </p:sp>
      <p:sp>
        <p:nvSpPr>
          <p:cNvPr id="30723" name="Rectangle 3"/>
          <p:cNvSpPr>
            <a:spLocks noGrp="1" noChangeArrowheads="1"/>
          </p:cNvSpPr>
          <p:nvPr>
            <p:ph type="body" idx="1"/>
          </p:nvPr>
        </p:nvSpPr>
        <p:spPr>
          <a:xfrm>
            <a:off x="323528" y="2017713"/>
            <a:ext cx="8631560" cy="4114800"/>
          </a:xfrm>
        </p:spPr>
        <p:txBody>
          <a:bodyPr/>
          <a:lstStyle/>
          <a:p>
            <a:pPr eaLnBrk="1" hangingPunct="1">
              <a:lnSpc>
                <a:spcPct val="80000"/>
              </a:lnSpc>
            </a:pPr>
            <a:endParaRPr lang="sl-SI" altLang="sl-SI" sz="1400" b="1" dirty="0"/>
          </a:p>
          <a:p>
            <a:pPr algn="just" eaLnBrk="1" hangingPunct="1">
              <a:lnSpc>
                <a:spcPct val="80000"/>
              </a:lnSpc>
            </a:pPr>
            <a:r>
              <a:rPr lang="sl-SI" altLang="sl-SI" sz="1400" b="1" dirty="0"/>
              <a:t>(</a:t>
            </a:r>
            <a:r>
              <a:rPr lang="sl-SI" altLang="sl-SI" sz="1600" dirty="0"/>
              <a:t>1) Nepremičninska družba mora </a:t>
            </a:r>
            <a:r>
              <a:rPr lang="sl-SI" altLang="sl-SI" sz="1600" b="1" dirty="0"/>
              <a:t>pred začetkom opravljanja dejavnosti</a:t>
            </a:r>
            <a:r>
              <a:rPr lang="sl-SI" altLang="sl-SI" sz="1600" dirty="0"/>
              <a:t> posredovanja v prometu z nepremičninami </a:t>
            </a:r>
            <a:r>
              <a:rPr lang="sl-SI" altLang="sl-SI" sz="1600" b="1" dirty="0"/>
              <a:t>zavarovati </a:t>
            </a:r>
            <a:r>
              <a:rPr lang="sl-SI" altLang="sl-SI" sz="1600" dirty="0"/>
              <a:t>in </a:t>
            </a:r>
            <a:r>
              <a:rPr lang="sl-SI" altLang="sl-SI" sz="1600" b="1" dirty="0"/>
              <a:t>imeti ves čas</a:t>
            </a:r>
            <a:r>
              <a:rPr lang="sl-SI" altLang="sl-SI" sz="1600" dirty="0"/>
              <a:t> opravljanja dejavnosti posredovanja v prometu z nepremičninami zavarovano odgovornost </a:t>
            </a:r>
            <a:r>
              <a:rPr lang="sl-SI" altLang="sl-SI" sz="1600" u="sng" dirty="0"/>
              <a:t>za škodo, ki bi utegnila nastati naročitelju ali tretji osebi </a:t>
            </a:r>
            <a:r>
              <a:rPr lang="sl-SI" altLang="sl-SI" sz="1600" b="1" u="sng" dirty="0"/>
              <a:t>s kršitvijo pogodbe o posredovanju v prometu z nepremičninami na ozemlju Republike Slovenije</a:t>
            </a:r>
            <a:r>
              <a:rPr lang="sl-SI" altLang="sl-SI" sz="1600" u="sng" dirty="0"/>
              <a:t>, </a:t>
            </a:r>
            <a:r>
              <a:rPr lang="sl-SI" altLang="sl-SI" sz="1600" dirty="0"/>
              <a:t>za zavarovalno vsoto, ki ne sme biti nižja od </a:t>
            </a:r>
            <a:r>
              <a:rPr lang="sl-SI" altLang="sl-SI" sz="1600" b="1" dirty="0"/>
              <a:t>150.000 eurov</a:t>
            </a:r>
            <a:r>
              <a:rPr lang="sl-SI" altLang="sl-SI" sz="1600" dirty="0"/>
              <a:t> za posamezen zavarovalni primer oziroma od </a:t>
            </a:r>
            <a:r>
              <a:rPr lang="sl-SI" altLang="sl-SI" sz="1600" b="1" dirty="0"/>
              <a:t>350.000 eurov</a:t>
            </a:r>
            <a:r>
              <a:rPr lang="sl-SI" altLang="sl-SI" sz="1600" dirty="0"/>
              <a:t> za vse zavarovalne primere v posameznem letu.</a:t>
            </a:r>
          </a:p>
          <a:p>
            <a:pPr marL="0" indent="0" algn="just" eaLnBrk="1" hangingPunct="1">
              <a:lnSpc>
                <a:spcPct val="80000"/>
              </a:lnSpc>
              <a:buNone/>
            </a:pPr>
            <a:r>
              <a:rPr lang="sl-SI" altLang="sl-SI" sz="1600" dirty="0"/>
              <a:t> </a:t>
            </a:r>
          </a:p>
          <a:p>
            <a:pPr algn="just" eaLnBrk="1" hangingPunct="1">
              <a:lnSpc>
                <a:spcPct val="80000"/>
              </a:lnSpc>
            </a:pPr>
            <a:r>
              <a:rPr lang="sl-SI" altLang="sl-SI" sz="1600" dirty="0"/>
              <a:t>(2) Nepremičninska družba s sedežem v državi pogodbenici ali tretji državi mora pred začetkom opravljanja dejavnosti posredovanja v prometu z nepremičninami v Republiki Sloveniji ali državi sedeža zavarovati in imeti ves čas opravljanja te dejavnosti zavarovano odgovornost za škodo, ki bi utegnila nastati naročitelju ali tretji osebi s kršitvijo pogodbe o posredovanju v prometu z nepremičninami na ozemlju Republike Slovenije v višini iz prejšnjega odstavka. </a:t>
            </a:r>
          </a:p>
          <a:p>
            <a:pPr algn="just" eaLnBrk="1" hangingPunct="1">
              <a:lnSpc>
                <a:spcPct val="80000"/>
              </a:lnSpc>
            </a:pPr>
            <a:endParaRPr lang="sl-SI" altLang="sl-SI" sz="1600" dirty="0"/>
          </a:p>
          <a:p>
            <a:pPr algn="just" eaLnBrk="1" hangingPunct="1">
              <a:lnSpc>
                <a:spcPct val="80000"/>
              </a:lnSpc>
            </a:pPr>
            <a:r>
              <a:rPr lang="sl-SI" altLang="sl-SI" sz="1600" dirty="0"/>
              <a:t>(3) </a:t>
            </a:r>
            <a:r>
              <a:rPr lang="sl-SI" altLang="sl-SI" sz="1600" u="sng" dirty="0">
                <a:solidFill>
                  <a:schemeClr val="accent1">
                    <a:lumMod val="75000"/>
                  </a:schemeClr>
                </a:solidFill>
              </a:rPr>
              <a:t>Nepremičninska družba sme sprejeti od naročnika ali tretje osebe v zvezi z izvedbo pravnega posla, pri katerem je posredovala, </a:t>
            </a:r>
            <a:r>
              <a:rPr lang="sl-SI" altLang="sl-SI" sz="1600" b="1" u="sng" dirty="0">
                <a:solidFill>
                  <a:schemeClr val="accent1">
                    <a:lumMod val="75000"/>
                  </a:schemeClr>
                </a:solidFill>
              </a:rPr>
              <a:t>v hrambo denarna sredstva</a:t>
            </a:r>
            <a:r>
              <a:rPr lang="sl-SI" altLang="sl-SI" sz="1600" u="sng" dirty="0">
                <a:solidFill>
                  <a:schemeClr val="accent1">
                    <a:lumMod val="75000"/>
                  </a:schemeClr>
                </a:solidFill>
              </a:rPr>
              <a:t>, če ima z banko sklenjeno pogodbo o vodenju fiduciarnega računa in če jo naročitelj ali tretja oseba za to pisno pooblasti.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aslov 1"/>
          <p:cNvSpPr>
            <a:spLocks noGrp="1"/>
          </p:cNvSpPr>
          <p:nvPr>
            <p:ph type="title"/>
          </p:nvPr>
        </p:nvSpPr>
        <p:spPr/>
        <p:txBody>
          <a:bodyPr/>
          <a:lstStyle/>
          <a:p>
            <a:pPr algn="ctr"/>
            <a:r>
              <a:rPr lang="sl-SI" altLang="sl-SI" sz="2400" b="1" dirty="0"/>
              <a:t>Zavarovanje poklicne odgovornosti oz. </a:t>
            </a:r>
            <a:r>
              <a:rPr lang="sl-SI" altLang="sl-SI" sz="2400" b="1" dirty="0" err="1"/>
              <a:t>t.i</a:t>
            </a:r>
            <a:r>
              <a:rPr lang="sl-SI" altLang="sl-SI" sz="2400" b="1" dirty="0"/>
              <a:t>. zavarovanje odgovornosti  </a:t>
            </a:r>
          </a:p>
        </p:txBody>
      </p:sp>
      <p:sp>
        <p:nvSpPr>
          <p:cNvPr id="31747" name="Ograda vsebine 2"/>
          <p:cNvSpPr>
            <a:spLocks noGrp="1"/>
          </p:cNvSpPr>
          <p:nvPr>
            <p:ph idx="1"/>
          </p:nvPr>
        </p:nvSpPr>
        <p:spPr>
          <a:xfrm>
            <a:off x="251520" y="2132856"/>
            <a:ext cx="8692455" cy="4114800"/>
          </a:xfrm>
        </p:spPr>
        <p:txBody>
          <a:bodyPr/>
          <a:lstStyle/>
          <a:p>
            <a:r>
              <a:rPr lang="sl-SI" altLang="sl-SI" sz="2000" dirty="0">
                <a:solidFill>
                  <a:srgbClr val="FF0000"/>
                </a:solidFill>
              </a:rPr>
              <a:t>Zavarovanje poklicne odgovornosti </a:t>
            </a:r>
            <a:r>
              <a:rPr lang="sl-SI" altLang="sl-SI" sz="2000" dirty="0"/>
              <a:t>predstavlja premoženjsko zavarovanje, ki je po </a:t>
            </a:r>
            <a:r>
              <a:rPr lang="sl-SI" altLang="sl-SI" sz="2000" dirty="0" err="1"/>
              <a:t>ZNposr</a:t>
            </a:r>
            <a:r>
              <a:rPr lang="sl-SI" altLang="sl-SI" sz="2000" dirty="0"/>
              <a:t>  obvezno. Njegov primarni pomen je </a:t>
            </a:r>
            <a:r>
              <a:rPr lang="sl-SI" altLang="sl-SI" sz="2000" u="sng" dirty="0"/>
              <a:t>varstvo zavarovanca </a:t>
            </a:r>
            <a:r>
              <a:rPr lang="sl-SI" altLang="sl-SI" sz="2000" dirty="0"/>
              <a:t>pred odškodninskimi zahtevki. Dodatna vloga pa se kaže tudi v </a:t>
            </a:r>
            <a:r>
              <a:rPr lang="sl-SI" altLang="sl-SI" sz="2000" u="sng" dirty="0"/>
              <a:t>zaščiti oškodovanca</a:t>
            </a:r>
            <a:r>
              <a:rPr lang="sl-SI" altLang="sl-SI" sz="2000" dirty="0"/>
              <a:t>. Odgovornost, ki mora biti skladno s 6. členom ZNPosr zavarovana, </a:t>
            </a:r>
            <a:r>
              <a:rPr lang="sl-SI" altLang="sl-SI" sz="2000" b="1" dirty="0"/>
              <a:t>je namreč odgovornost za škodo, ki bi utegnila nastati naročitelju ali tretji osebi s kršitvijo pogodbe o posredovanju v prometu z nepremičninami na ozemlju Republike Slovenije.</a:t>
            </a:r>
            <a:endParaRPr lang="sl-SI" altLang="sl-SI"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Ograda vsebine 2"/>
          <p:cNvSpPr>
            <a:spLocks noGrp="1"/>
          </p:cNvSpPr>
          <p:nvPr>
            <p:ph idx="1"/>
          </p:nvPr>
        </p:nvSpPr>
        <p:spPr>
          <a:xfrm>
            <a:off x="251520" y="2017712"/>
            <a:ext cx="8703568" cy="4723655"/>
          </a:xfrm>
        </p:spPr>
        <p:txBody>
          <a:bodyPr/>
          <a:lstStyle/>
          <a:p>
            <a:r>
              <a:rPr lang="sl-SI" altLang="sl-SI" sz="1800" dirty="0"/>
              <a:t>Zavarovanje pred odgovornostjo ureja OZ v sklopu zavarovalne pogodbe. V prvem odstavku 965. člena je določeno, da lahko pri zavarovanju pred odgovornostjo oškodovanec zahteva </a:t>
            </a:r>
            <a:r>
              <a:rPr lang="sl-SI" altLang="sl-SI" sz="1800" b="1" dirty="0"/>
              <a:t>neposredno od zavarovalnice povrnitev škode, ki mu je nastala zaradi dogodka, za katerega odgovarja zavarovanec, toda največ do zneska njene obveznosti</a:t>
            </a:r>
            <a:r>
              <a:rPr lang="sl-SI" altLang="sl-SI" sz="1800" dirty="0"/>
              <a:t>. V drugem odstavku istega člena pa je določeno, da ima oškodovanec </a:t>
            </a:r>
            <a:r>
              <a:rPr lang="sl-SI" altLang="sl-SI" sz="1800" u="sng" dirty="0">
                <a:solidFill>
                  <a:srgbClr val="FF0000"/>
                </a:solidFill>
              </a:rPr>
              <a:t>od takrat, ko nastane zavarovalni primer</a:t>
            </a:r>
            <a:r>
              <a:rPr lang="sl-SI" altLang="sl-SI" sz="1800" dirty="0">
                <a:solidFill>
                  <a:srgbClr val="FF0000"/>
                </a:solidFill>
              </a:rPr>
              <a:t>, lastno pravico do odškodnine </a:t>
            </a:r>
            <a:r>
              <a:rPr lang="sl-SI" altLang="sl-SI" sz="1800" dirty="0"/>
              <a:t>iz zavarovanja in nobena poznejša sprememba v pravicah zavarovanca nasproti zavarovalnici ne vpliva na njegovo pravico do odškodnine. </a:t>
            </a:r>
            <a:r>
              <a:rPr lang="sl-SI" altLang="sl-SI" sz="1800" b="1" dirty="0"/>
              <a:t>Iz navedenega jasno izhaja, da je treba ločiti razmerje, ki izhaja iz sklenjene zavarovalne pogodbe in ima pogodbeni temelj, od razmerja med oškodovancem in zavarovalnico, pri kateri ima nekdo zavarovano svojo odgovornost, za kar zakon izrecno podeljuje oškodovancu lastno pravico in direktno tožbo</a:t>
            </a:r>
            <a:r>
              <a:rPr lang="sl-SI" altLang="sl-SI" sz="1800" dirty="0"/>
              <a:t>. Tožnik ima kot oškodovanec položaj upravičenca v smislu 944. člena OZ, ki sicer ni stranka zavarovalne pogodbe o obveznem zavarovanju poklicne odgovornosti, vendar v zavarovalno razmerje </a:t>
            </a:r>
            <a:r>
              <a:rPr lang="sl-SI" altLang="sl-SI" sz="1800" b="1" dirty="0"/>
              <a:t>vstopi v trenutku nastanka zavarovalnega primera.</a:t>
            </a:r>
            <a:br>
              <a:rPr lang="sl-SI" altLang="sl-SI" sz="1600" dirty="0"/>
            </a:br>
            <a:endParaRPr lang="sl-SI" altLang="sl-SI" sz="1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Ograda vsebine 2"/>
          <p:cNvSpPr>
            <a:spLocks noGrp="1"/>
          </p:cNvSpPr>
          <p:nvPr>
            <p:ph idx="1"/>
          </p:nvPr>
        </p:nvSpPr>
        <p:spPr>
          <a:xfrm>
            <a:off x="395536" y="2017713"/>
            <a:ext cx="8559552" cy="4114800"/>
          </a:xfrm>
        </p:spPr>
        <p:txBody>
          <a:bodyPr/>
          <a:lstStyle/>
          <a:p>
            <a:r>
              <a:rPr lang="sl-SI" altLang="sl-SI" sz="2000" dirty="0"/>
              <a:t>Ker je bistvo zavarovalnega primera v negotovosti in neodvisnosti njegovega nastanka od volje strank, določilo 922. člena OZ, ki opredeljuje zavarovalni primer, dopolnjuje 944. člen OZ, po katerem zavarovalnica </a:t>
            </a:r>
            <a:r>
              <a:rPr lang="sl-SI" altLang="sl-SI" sz="2000" b="1" dirty="0"/>
              <a:t>ni zavezana za nikakršne dajatve, če je zavarovalec, zavarovanec ali upravičenec povzročil zavarovalni primer </a:t>
            </a:r>
            <a:r>
              <a:rPr lang="sl-SI" altLang="sl-SI" sz="2000" b="1" u="sng" dirty="0"/>
              <a:t>namenoma ali s prevaro</a:t>
            </a:r>
          </a:p>
          <a:p>
            <a:r>
              <a:rPr lang="sl-SI" altLang="sl-SI" sz="2000" dirty="0"/>
              <a:t>V Splošnih pogojih zavarovanja pa je določeno, da zavarovalnica ne jamči za odškodninske zahtevke, če zavarovanec ali pri njem zaposleno osebje povzroči strokovno napako naklepno ali z veliko malomarnostjo. Ta določba ni v skladu z 944. členom OZ, ki izključuje odgovornost zavarovalnice pri nameri in prevari(2), ne pa tudi kadar je podana lažja oblika krivde - malomarnost. </a:t>
            </a:r>
            <a:br>
              <a:rPr lang="sl-SI" altLang="sl-SI" sz="1800" dirty="0"/>
            </a:br>
            <a:endParaRPr lang="sl-SI" altLang="sl-SI" sz="1800" b="1" u="sng"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34818" name="Naslov 1"/>
          <p:cNvSpPr>
            <a:spLocks noGrp="1"/>
          </p:cNvSpPr>
          <p:nvPr>
            <p:ph type="title"/>
          </p:nvPr>
        </p:nvSpPr>
        <p:spPr>
          <a:xfrm>
            <a:off x="1150939" y="214313"/>
            <a:ext cx="6733430" cy="1462087"/>
          </a:xfrm>
        </p:spPr>
        <p:txBody>
          <a:bodyPr/>
          <a:lstStyle/>
          <a:p>
            <a:pPr algn="ctr"/>
            <a:r>
              <a:rPr lang="sv-SE" altLang="sl-SI" sz="2400" b="1" dirty="0"/>
              <a:t>VSRS sodba II Ips 125/2013 </a:t>
            </a:r>
            <a:endParaRPr lang="sl-SI" altLang="sl-SI" sz="2400" dirty="0"/>
          </a:p>
        </p:txBody>
      </p:sp>
      <p:sp>
        <p:nvSpPr>
          <p:cNvPr id="34819" name="Ograda vsebine 2"/>
          <p:cNvSpPr>
            <a:spLocks noGrp="1"/>
          </p:cNvSpPr>
          <p:nvPr>
            <p:ph idx="1"/>
          </p:nvPr>
        </p:nvSpPr>
        <p:spPr>
          <a:xfrm>
            <a:off x="312415" y="2852936"/>
            <a:ext cx="8631560" cy="3139479"/>
          </a:xfrm>
        </p:spPr>
        <p:txBody>
          <a:bodyPr/>
          <a:lstStyle/>
          <a:p>
            <a:r>
              <a:rPr lang="sl-SI" altLang="sl-SI" sz="2000" dirty="0"/>
              <a:t>V splošnih zavarovalnih pogojih je določeno, da zavarovalnica ne jamči za odškodninske zahtevke, če zavarovanec ali pri njem zaposleno osebje povzroči strokovno napako naklepno ali z veliko malomarnostjo. Ta določba ni v skladu z 944. členom OZ, ki izključuje odgovornost zavarovalnice pri nameri in prevari, ne pa tudi kadar je podana lažja oblika krivde - malomarnost.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35842" name="Naslov 1"/>
          <p:cNvSpPr>
            <a:spLocks noGrp="1"/>
          </p:cNvSpPr>
          <p:nvPr>
            <p:ph type="title"/>
          </p:nvPr>
        </p:nvSpPr>
        <p:spPr>
          <a:xfrm>
            <a:off x="1691680" y="260648"/>
            <a:ext cx="6013350" cy="1102047"/>
          </a:xfrm>
        </p:spPr>
        <p:txBody>
          <a:bodyPr/>
          <a:lstStyle/>
          <a:p>
            <a:pPr algn="ctr"/>
            <a:r>
              <a:rPr lang="sl-SI" altLang="sl-SI" sz="2400" b="1" dirty="0"/>
              <a:t>VSL sodba I </a:t>
            </a:r>
            <a:r>
              <a:rPr lang="sl-SI" altLang="sl-SI" sz="2400" b="1" dirty="0" err="1"/>
              <a:t>Cp</a:t>
            </a:r>
            <a:r>
              <a:rPr lang="sl-SI" altLang="sl-SI" sz="2400" b="1" dirty="0"/>
              <a:t> 1404/2015 </a:t>
            </a:r>
            <a:endParaRPr lang="sl-SI" altLang="sl-SI" sz="2400" dirty="0"/>
          </a:p>
        </p:txBody>
      </p:sp>
      <p:sp>
        <p:nvSpPr>
          <p:cNvPr id="35843" name="Ograda vsebine 2"/>
          <p:cNvSpPr>
            <a:spLocks noGrp="1"/>
          </p:cNvSpPr>
          <p:nvPr>
            <p:ph idx="1"/>
          </p:nvPr>
        </p:nvSpPr>
        <p:spPr>
          <a:xfrm>
            <a:off x="323528" y="1988840"/>
            <a:ext cx="8775576" cy="4795663"/>
          </a:xfrm>
        </p:spPr>
        <p:txBody>
          <a:bodyPr/>
          <a:lstStyle/>
          <a:p>
            <a:pPr marL="0" indent="0">
              <a:buNone/>
            </a:pPr>
            <a:r>
              <a:rPr lang="sl-SI" altLang="sl-SI" sz="1100" dirty="0"/>
              <a:t>Tožnika sta s posredovanjem sprva tožene firme X </a:t>
            </a:r>
            <a:r>
              <a:rPr lang="sl-SI" altLang="sl-SI" sz="1100" dirty="0" err="1"/>
              <a:t>s.p</a:t>
            </a:r>
            <a:r>
              <a:rPr lang="sl-SI" altLang="sl-SI" sz="1100" dirty="0"/>
              <a:t>. (sedaj A. A. in B. B.) in pri njem zaposlenega C. C. v letu 2008 kupila nepremičnino, </a:t>
            </a:r>
            <a:r>
              <a:rPr lang="sl-SI" altLang="sl-SI" sz="1100" dirty="0" err="1"/>
              <a:t>parc</a:t>
            </a:r>
            <a:r>
              <a:rPr lang="sl-SI" altLang="sl-SI" sz="1100" dirty="0"/>
              <a:t>. št. ... k. o. X. Tožnika zatrjujeta, da jima vse do leta 2012 ni bilo znano, da stavba, stoječa na </a:t>
            </a:r>
            <a:r>
              <a:rPr lang="sl-SI" altLang="sl-SI" sz="1100" dirty="0" err="1"/>
              <a:t>parc</a:t>
            </a:r>
            <a:r>
              <a:rPr lang="sl-SI" altLang="sl-SI" sz="1100" dirty="0"/>
              <a:t>. št. ... nima gradbenega dovoljenja. Ker morata hišo legalizirati, jima bodo nastali stroški (izkazujeta jih s predračunom in ponudbo). </a:t>
            </a:r>
            <a:r>
              <a:rPr lang="sl-SI" altLang="sl-SI" sz="1100" b="1" dirty="0"/>
              <a:t>Toženi stranki očitata, da ju ni opozorila na nepopolno dokumentacijo (ni ravnala s skrbnostjo dobrega strokovnjaka), kar predstavlja pravno napako za katero odgovarjata</a:t>
            </a:r>
            <a:r>
              <a:rPr lang="sl-SI" altLang="sl-SI" sz="1100" dirty="0"/>
              <a:t>.</a:t>
            </a:r>
            <a:br>
              <a:rPr lang="sl-SI" altLang="sl-SI" sz="1100" dirty="0"/>
            </a:br>
            <a:br>
              <a:rPr lang="sl-SI" altLang="sl-SI" sz="1100" dirty="0"/>
            </a:br>
            <a:r>
              <a:rPr lang="sl-SI" altLang="sl-SI" sz="1100" dirty="0"/>
              <a:t>6. Pravna podlaga za rešitev obravnavane zadevo je določilo 23. člena Zakona o nepremičninskem posredovanju (ZNPosr), ki določa, kakšne so naloge nepremičninske družbe. V obravnavanem primeru gre za razmerje med kupcem in posrednikom pri prodaji. </a:t>
            </a:r>
            <a:br>
              <a:rPr lang="sl-SI" altLang="sl-SI" sz="1100" dirty="0"/>
            </a:br>
            <a:br>
              <a:rPr lang="sl-SI" altLang="sl-SI" sz="1100" dirty="0"/>
            </a:br>
            <a:r>
              <a:rPr lang="sl-SI" altLang="sl-SI" sz="1100" dirty="0"/>
              <a:t>7. Pritožbeno sodišče </a:t>
            </a:r>
            <a:r>
              <a:rPr lang="sl-SI" altLang="sl-SI" sz="1100" b="1" dirty="0"/>
              <a:t>pa glede temelja odškodninske odgovornosti</a:t>
            </a:r>
            <a:r>
              <a:rPr lang="sl-SI" altLang="sl-SI" sz="1100" dirty="0"/>
              <a:t> sprejema dejanske ugotovitve prvega sodišča in pravno presojo le-tega. Sodišče je na podlagi izvedenih dokazov prišlo do zaključka, da tožnika ob sklepanju kupne pogodbe o tem, da hiša, ki sta jo kupila, nima gradbenega dovoljenja, nista bila seznanjena. Sodišče do takega zaključka ni prišlo le na podlagi izpovedb zaslišanih tožnikov, temveč tudi na podlagi drugih dokazov. </a:t>
            </a:r>
            <a:r>
              <a:rPr lang="sl-SI" altLang="sl-SI" sz="1100" b="1" dirty="0"/>
              <a:t>Neutemeljeno je sklicevanje tožene stranke, da sama ne more preverjati gradbenega dovoljenja</a:t>
            </a:r>
            <a:r>
              <a:rPr lang="sl-SI" altLang="sl-SI" sz="1100" dirty="0"/>
              <a:t>. </a:t>
            </a:r>
            <a:r>
              <a:rPr lang="sl-SI" altLang="sl-SI" sz="1100" b="1" dirty="0"/>
              <a:t>Naloga nepremičninskega posrednika je, da pred sklenitvijo pogodbe v zvezi s katero posreduje, preveri pravno in dejansko stanje nepremičnine in o tem tudi obvesti kupca (prvi odstavek 23. člena ZNPosr). Prvi je prodajalec, da ga povprašata glede dovoljenja. Če ne drugače, pa bi lahko od naročitelja – prodajalca dobila pooblastilo za preveritev ali dovoljenje obstoji ali ne. </a:t>
            </a:r>
            <a:r>
              <a:rPr lang="sl-SI" altLang="sl-SI" sz="1100" dirty="0"/>
              <a:t>Prav tako ni slediti pritožbi ko pravi, da je bila hiša prodana po ugodni ceni iz razloga neurejene gradbene dokumentacije. Sam prodajalec F., zaslišan kot priča, je izpovedal, da je bila cena 60.000,00 EUR dogovorjena že preden so prišli kupci iz razloga, ker je bil del zemljišča odstopljen sestri. Sprva so nameravali nepremičnino prodati za 70.000,00 EUR.</a:t>
            </a:r>
            <a:br>
              <a:rPr lang="sl-SI" altLang="sl-SI" sz="1100" dirty="0"/>
            </a:br>
            <a:br>
              <a:rPr lang="sl-SI" altLang="sl-SI" sz="1100" dirty="0"/>
            </a:br>
            <a:r>
              <a:rPr lang="sl-SI" altLang="sl-SI" sz="1100" dirty="0"/>
              <a:t>8. Pritožbeno sodišče ne dvomi, da tožnika v času nakupa nista bila seznanjena z dejstvom, da hiša, ki sta jo kupovala, nima gradbenega dovoljenja. </a:t>
            </a:r>
            <a:r>
              <a:rPr lang="sl-SI" altLang="sl-SI" sz="1100" b="1" dirty="0"/>
              <a:t>Dolžnost nepremičninskega posrednika je, da stranko jasno in razumljivo pisno opozori na takšno napako (prvi odstavek 23. člena ZNPosr). </a:t>
            </a:r>
            <a:r>
              <a:rPr lang="sl-SI" altLang="sl-SI" sz="1100" dirty="0"/>
              <a:t>Če nepremičninska družba pred sklenitvijo pogodbe, v zvezi s katero posreduje ne preveri pravnega stanja nepremičnine in kupca ne opozori glede pravnih napak nepremičnine, ne ravna s predpisano profesionalno skrbnostjo (I </a:t>
            </a:r>
            <a:r>
              <a:rPr lang="sl-SI" altLang="sl-SI" sz="1100" dirty="0" err="1"/>
              <a:t>Cp</a:t>
            </a:r>
            <a:r>
              <a:rPr lang="sl-SI" altLang="sl-SI" sz="1100" dirty="0"/>
              <a:t> 3975/2010). Tožena stranka ne zatrjuje, da je svojo dolžnost opravila v skladu z zakonom, zato za škodo, ki nastane v posledici takšne napake, odgovarja.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4294967295"/>
          </p:nvPr>
        </p:nvSpPr>
        <p:spPr>
          <a:xfrm>
            <a:off x="539552" y="2017713"/>
            <a:ext cx="8604448" cy="4114800"/>
          </a:xfrm>
        </p:spPr>
        <p:txBody>
          <a:bodyPr/>
          <a:lstStyle/>
          <a:p>
            <a:pPr eaLnBrk="1" hangingPunct="1">
              <a:lnSpc>
                <a:spcPct val="80000"/>
              </a:lnSpc>
            </a:pPr>
            <a:r>
              <a:rPr lang="sl-SI" altLang="sl-SI" sz="2000" dirty="0"/>
              <a:t>2.</a:t>
            </a:r>
            <a:r>
              <a:rPr lang="sl-SI" altLang="sl-SI" sz="2000" dirty="0">
                <a:hlinkClick r:id="rId2"/>
              </a:rPr>
              <a:t>Zakon o nepremičninskem posredovanju (uradno prečiščeno besedilo) (ZNPosr-UPB1)</a:t>
            </a:r>
            <a:br>
              <a:rPr lang="sl-SI" altLang="sl-SI" sz="2000" dirty="0"/>
            </a:br>
            <a:r>
              <a:rPr lang="sl-SI" altLang="sl-SI" sz="2000" dirty="0" err="1"/>
              <a:t>Ur.l</a:t>
            </a:r>
            <a:r>
              <a:rPr lang="sl-SI" altLang="sl-SI" sz="2000" dirty="0"/>
              <a:t>. RS, št. </a:t>
            </a:r>
            <a:r>
              <a:rPr lang="sl-SI" altLang="sl-SI" sz="2000" dirty="0">
                <a:hlinkClick r:id="rId3"/>
              </a:rPr>
              <a:t>72/2006</a:t>
            </a:r>
            <a:endParaRPr lang="sl-SI" altLang="sl-SI" sz="2000" dirty="0"/>
          </a:p>
          <a:p>
            <a:pPr eaLnBrk="1" hangingPunct="1">
              <a:lnSpc>
                <a:spcPct val="80000"/>
              </a:lnSpc>
            </a:pPr>
            <a:endParaRPr lang="sl-SI" altLang="sl-SI" sz="2000" dirty="0"/>
          </a:p>
          <a:p>
            <a:pPr eaLnBrk="1" hangingPunct="1">
              <a:lnSpc>
                <a:spcPct val="80000"/>
              </a:lnSpc>
            </a:pPr>
            <a:r>
              <a:rPr lang="sl-SI" altLang="sl-SI" sz="2000" dirty="0"/>
              <a:t>3.</a:t>
            </a:r>
            <a:r>
              <a:rPr lang="sl-SI" altLang="sl-SI" sz="2000" dirty="0">
                <a:hlinkClick r:id="rId4"/>
              </a:rPr>
              <a:t>Zakon o množičnem vrednotenju nepremičnin (ZMVN)</a:t>
            </a:r>
            <a:br>
              <a:rPr lang="sl-SI" altLang="sl-SI" sz="2000" dirty="0"/>
            </a:br>
            <a:r>
              <a:rPr lang="sl-SI" altLang="sl-SI" sz="2000" dirty="0" err="1"/>
              <a:t>Ur.l</a:t>
            </a:r>
            <a:r>
              <a:rPr lang="sl-SI" altLang="sl-SI" sz="2000" dirty="0"/>
              <a:t>. RS, št. </a:t>
            </a:r>
            <a:r>
              <a:rPr lang="sl-SI" altLang="sl-SI" sz="2000" dirty="0">
                <a:hlinkClick r:id="rId5"/>
              </a:rPr>
              <a:t>50/2006</a:t>
            </a:r>
            <a:endParaRPr lang="sl-SI" altLang="sl-SI" sz="2000" dirty="0"/>
          </a:p>
          <a:p>
            <a:pPr eaLnBrk="1" hangingPunct="1">
              <a:lnSpc>
                <a:spcPct val="80000"/>
              </a:lnSpc>
            </a:pPr>
            <a:endParaRPr lang="sl-SI" altLang="sl-SI" sz="2000" dirty="0"/>
          </a:p>
          <a:p>
            <a:pPr eaLnBrk="1" hangingPunct="1">
              <a:lnSpc>
                <a:spcPct val="80000"/>
              </a:lnSpc>
            </a:pPr>
            <a:r>
              <a:rPr lang="sl-SI" altLang="sl-SI" sz="2000" dirty="0"/>
              <a:t>5.</a:t>
            </a:r>
            <a:r>
              <a:rPr lang="sl-SI" altLang="sl-SI" sz="2000" dirty="0">
                <a:hlinkClick r:id="rId6"/>
              </a:rPr>
              <a:t>Odločba o delni razveljavitvi 1. točke in razveljavitvi 2. točke tretjega odstavka 7. člena Zakona o nepremičninskem posredovanju ter o delni razveljavitvi 1. točke in razveljavitvi 2. točke 26. člena ter 33. člena Pravilnika o strokovnem izpitu, licencah in vodenju imenika nepremičninskih posrednikov</a:t>
            </a:r>
            <a:br>
              <a:rPr lang="sl-SI" altLang="sl-SI" sz="2000" dirty="0"/>
            </a:br>
            <a:r>
              <a:rPr lang="sl-SI" altLang="sl-SI" sz="2000" dirty="0" err="1"/>
              <a:t>Ur.l</a:t>
            </a:r>
            <a:r>
              <a:rPr lang="sl-SI" altLang="sl-SI" sz="2000" dirty="0"/>
              <a:t>. RS, št. </a:t>
            </a:r>
            <a:r>
              <a:rPr lang="sl-SI" altLang="sl-SI" sz="2000" dirty="0">
                <a:hlinkClick r:id="rId7"/>
              </a:rPr>
              <a:t>21/2006</a:t>
            </a:r>
            <a:endParaRPr lang="sl-SI" altLang="sl-SI" sz="2000" dirty="0"/>
          </a:p>
          <a:p>
            <a:pPr eaLnBrk="1" hangingPunct="1">
              <a:lnSpc>
                <a:spcPct val="80000"/>
              </a:lnSpc>
            </a:pPr>
            <a:endParaRPr lang="sl-SI" altLang="sl-SI" sz="1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36866" name="Naslov 1"/>
          <p:cNvSpPr>
            <a:spLocks noGrp="1"/>
          </p:cNvSpPr>
          <p:nvPr>
            <p:ph type="title"/>
          </p:nvPr>
        </p:nvSpPr>
        <p:spPr/>
        <p:txBody>
          <a:bodyPr/>
          <a:lstStyle/>
          <a:p>
            <a:pPr algn="ctr"/>
            <a:r>
              <a:rPr lang="sl-SI" altLang="sl-SI" sz="1400" b="1" dirty="0"/>
              <a:t>VSL sodba II </a:t>
            </a:r>
            <a:r>
              <a:rPr lang="sl-SI" altLang="sl-SI" sz="1400" b="1" dirty="0" err="1"/>
              <a:t>Cp</a:t>
            </a:r>
            <a:r>
              <a:rPr lang="sl-SI" altLang="sl-SI" sz="1400" b="1" dirty="0"/>
              <a:t> 3000/2015 </a:t>
            </a:r>
            <a:br>
              <a:rPr lang="sl-SI" altLang="sl-SI" sz="1400" b="1" dirty="0"/>
            </a:br>
            <a:r>
              <a:rPr lang="sl-SI" altLang="sl-SI" sz="1400" dirty="0"/>
              <a:t>Tožena stranka je opustila svojo pogodbeno obveznost oziroma pri izpolnjevanju svoje pogodbene obveznosti ni postopala z zadostno skrbnostjo (skrbnost dobrega strokovnjaka, 14. člen ZNPosr), saj naročitelja ni opozorila, da stoji del nepremičnine, pri prodaji katere je posredovala, na tuji parceli.(PRENOS PRAVIC IN OBVEZNOSTI IZ POGODBBE)</a:t>
            </a:r>
          </a:p>
        </p:txBody>
      </p:sp>
      <p:sp>
        <p:nvSpPr>
          <p:cNvPr id="36867" name="Ograda vsebine 2"/>
          <p:cNvSpPr>
            <a:spLocks noGrp="1"/>
          </p:cNvSpPr>
          <p:nvPr>
            <p:ph idx="1"/>
          </p:nvPr>
        </p:nvSpPr>
        <p:spPr>
          <a:xfrm>
            <a:off x="179512" y="2017713"/>
            <a:ext cx="8775576" cy="4114800"/>
          </a:xfrm>
        </p:spPr>
        <p:txBody>
          <a:bodyPr/>
          <a:lstStyle/>
          <a:p>
            <a:pPr marL="0" indent="0">
              <a:buNone/>
            </a:pPr>
            <a:r>
              <a:rPr lang="sl-SI" altLang="sl-SI" sz="1050" dirty="0"/>
              <a:t>Pravilen je zaključek sodišča prve stopnje, da </a:t>
            </a:r>
            <a:r>
              <a:rPr lang="sl-SI" altLang="sl-SI" sz="1050" b="1" dirty="0"/>
              <a:t>sta bili pravdni stranki v razmerju naročitelja in nepremičninskega posrednika. S </a:t>
            </a:r>
            <a:r>
              <a:rPr lang="sl-SI" altLang="sl-SI" sz="1050" dirty="0"/>
              <a:t>pogodbo o posredovanju v prometu z nepremičninami se nepremičninska družba zavezuje, da si bo prizadevala najti in spraviti v stik z naročiteljem tretjo osebo, ki se bo z njim pogajala za sklenitev določene pogodbe, katere predmet je nepremičnina, naročitelj pa se zavezuje, da bo nepremičninski družbi plačal za posredovanje, če bo pogodba sklenjena (prvi odstavek 13. člena ZNPosr). Iz dejanske podlage izpodbijane sodbe izhaja, </a:t>
            </a:r>
            <a:r>
              <a:rPr lang="sl-SI" altLang="sl-SI" sz="1050" b="1" dirty="0"/>
              <a:t>da sta pogodbo o posredovanju pri nakupu nepremičnine sklenila tožnikov oče in tožena stranka.</a:t>
            </a:r>
            <a:r>
              <a:rPr lang="sl-SI" altLang="sl-SI" sz="1050" dirty="0"/>
              <a:t> </a:t>
            </a:r>
            <a:r>
              <a:rPr lang="sl-SI" altLang="sl-SI" sz="1050" b="1" dirty="0"/>
              <a:t>Vendar pa je kasneje tožnikov oče omenjeno pogodbo o posredovanju prenesel nanj. Prvostopenjsko </a:t>
            </a:r>
            <a:r>
              <a:rPr lang="sl-SI" altLang="sl-SI" sz="1050" dirty="0"/>
              <a:t>sodišče je pravilno zavrnilo ugovor tožene stranke, da v tak prenos ni privolila in da zato pogodbeno razmerje med </a:t>
            </a:r>
            <a:r>
              <a:rPr lang="sl-SI" altLang="sl-SI" sz="1050" dirty="0" err="1"/>
              <a:t>prenositeljem</a:t>
            </a:r>
            <a:r>
              <a:rPr lang="sl-SI" altLang="sl-SI" sz="1050" dirty="0"/>
              <a:t> in toženo stranko ni prešlo na tožnika. Po določbi tretjega odstavka </a:t>
            </a:r>
            <a:r>
              <a:rPr lang="sl-SI" altLang="sl-SI" sz="1050" b="1" dirty="0">
                <a:solidFill>
                  <a:srgbClr val="FF0000"/>
                </a:solidFill>
              </a:rPr>
              <a:t>122. člena je privolitev v prenos pogodbe veljavna, če je dana v obliki, ki jo predpisuje zakon za sklenitev prenesene pogodbe. Za pogodbo o posredovanju v prometu z nepremičninami se zahteva pisna oblika</a:t>
            </a:r>
            <a:r>
              <a:rPr lang="sl-SI" altLang="sl-SI" sz="1050" dirty="0">
                <a:solidFill>
                  <a:srgbClr val="FF0000"/>
                </a:solidFill>
              </a:rPr>
              <a:t>. Vendar pa v obravnavanem primeru tožena stranka ne more oporekati veljavnosti prenosa pogodbe na tožnika zaradi odsotnosti pisne oblike. Sodišče je namreč ugotovilo, </a:t>
            </a:r>
            <a:r>
              <a:rPr lang="sl-SI" altLang="sl-SI" sz="1050" b="1" dirty="0">
                <a:solidFill>
                  <a:srgbClr val="FF0000"/>
                </a:solidFill>
              </a:rPr>
              <a:t>da sta izpolnitveni dejanji po pogodbi o posredovanju izpolnili pravdni stranki. </a:t>
            </a:r>
            <a:r>
              <a:rPr lang="sl-SI" altLang="sl-SI" sz="1050" dirty="0">
                <a:solidFill>
                  <a:srgbClr val="FF0000"/>
                </a:solidFill>
              </a:rPr>
              <a:t>Tožena stranka je spravila tožnika v stik s prodajalcem nepremičnine, ki je z njim tudi sklenil kupoprodajno pogodbo. Hkrati je izstavila račun tožniku in ne njegovemu očetu in tožnik je bil tisti, ki je toženki po sklenitvi prodajne pogodbe plačal za posredovanje. Z realizacijo pogodbe po pravdnih strankah je med njima nastalo dejansko razmerje, ki pogojuje tudi pravne posledice (58. člen OZ). Prav z izpolnitvijo pogodbe je bil tudi dosežen namen pisne oblike, torej varovati naročitelja (tožnika) pred nepremišljenostjo. Iz nastalega pravnega oziroma pogodbenega razmerja med pravdnima strankama pa za vsako izhajajo tudi nadaljnje pogodbene posledice, tudi odškodninska odgovornost za zatrjevano kršitev pogodbe.</a:t>
            </a:r>
            <a:br>
              <a:rPr lang="sl-SI" altLang="sl-SI" sz="1050" dirty="0">
                <a:solidFill>
                  <a:srgbClr val="FF0000"/>
                </a:solidFill>
              </a:rPr>
            </a:br>
            <a:br>
              <a:rPr lang="sl-SI" altLang="sl-SI" sz="1050" dirty="0">
                <a:solidFill>
                  <a:srgbClr val="FF0000"/>
                </a:solidFill>
              </a:rPr>
            </a:br>
            <a:r>
              <a:rPr lang="sl-SI" altLang="sl-SI" sz="1050" dirty="0"/>
              <a:t>6. Tožnik je očital toženki kršitev pogodbenega določila iz 3. alineje drugega odstavka 7. člena pogodbe o posredovanju, ki kot storitev nepremičninskega posredovanja, za katero je dolžan naročitelj plačati provizijo, šteje tudi ugotavljanje pravnega stanja nepremičnine s pridobitvijo listin o nepremičnini (izpisek iz zemljiške knjige), pogodb (če nepremičnina še ni vpisana v zemljiško knjigo) in podobno ter kršitev določbe 23. člena ZNPosr, po katerem mora nepremičninska družba pred sklenitvijo pogodbe, v zvezi s katero je posredovala, preveriti pravno in dejansko stanje nepremičnine, in pogodbeni stranki jasno in razumljivo pisno opozoriti na morebitne pravne oziroma stvarne napake nepremičnine (prvi odstavek 23. člena ZNPosr). Tožena stranka je opustila svojo pogodbeno obveznost oziroma pri izpolnjevanju svoje pogodbene obveznosti ni postopala z zadostno skrbnostjo (skrbnost dobrega strokovnjaka, 14. člen ZNPosr), </a:t>
            </a:r>
            <a:r>
              <a:rPr lang="sl-SI" altLang="sl-SI" sz="1050" dirty="0">
                <a:solidFill>
                  <a:srgbClr val="FF0000"/>
                </a:solidFill>
              </a:rPr>
              <a:t>saj naročitelja ni opozorila, da stoji del nepremičnine, pri prodaji katere je posredovala, na tuji parceli. Tožnik je moral zato naknadno za ta del nepremičnine plačati 3.000,0</a:t>
            </a:r>
            <a:r>
              <a:rPr lang="sl-SI" altLang="sl-SI" sz="1050" dirty="0"/>
              <a:t>0 EUR. Za ta del nepremičnine je moral torej tožnik plačati dvakrat, in sicer prvič pri izpolnitvi svoje obveznosti plačila kupnine po pogodbi s prodajalcem stanovanjske enote in drugič pri plačilu zneska 3.000,00 EUR tretji osebi, na katerega nepremičnino je segal del kupljene nepremičnine. Tožnik je bil torej prikrajšan za plačilo zneska 3.000,00 EUR, s tem pa ni pridobil nič več kot bi moral po prvotni prodajni pogodbi. Neutemeljena je zato pritožbena trditev o tožnikovi obogatitvi.</a:t>
            </a:r>
            <a:br>
              <a:rPr lang="sl-SI" altLang="sl-SI" sz="1000" dirty="0"/>
            </a:br>
            <a:endParaRPr lang="sl-SI" altLang="sl-SI" sz="1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eaLnBrk="1" hangingPunct="1"/>
            <a:r>
              <a:rPr lang="sl-SI" altLang="sl-SI" sz="2400" b="1" dirty="0"/>
              <a:t>6.a člen</a:t>
            </a:r>
            <a:br>
              <a:rPr lang="sl-SI" altLang="sl-SI" sz="2400" b="1" dirty="0"/>
            </a:br>
            <a:r>
              <a:rPr lang="sl-SI" altLang="sl-SI" sz="2400" b="1" dirty="0"/>
              <a:t>(obveznosti investitorja)</a:t>
            </a:r>
            <a:br>
              <a:rPr lang="sl-SI" altLang="sl-SI" sz="2400" b="1" dirty="0"/>
            </a:br>
            <a:endParaRPr lang="sl-SI" altLang="sl-SI" sz="2400" b="1" dirty="0"/>
          </a:p>
        </p:txBody>
      </p:sp>
      <p:sp>
        <p:nvSpPr>
          <p:cNvPr id="37891" name="Rectangle 3"/>
          <p:cNvSpPr>
            <a:spLocks noGrp="1" noChangeArrowheads="1"/>
          </p:cNvSpPr>
          <p:nvPr>
            <p:ph type="body" idx="1"/>
          </p:nvPr>
        </p:nvSpPr>
        <p:spPr>
          <a:xfrm>
            <a:off x="323528" y="2017713"/>
            <a:ext cx="8631560" cy="4625974"/>
          </a:xfrm>
        </p:spPr>
        <p:txBody>
          <a:bodyPr/>
          <a:lstStyle/>
          <a:p>
            <a:pPr eaLnBrk="1" hangingPunct="1">
              <a:lnSpc>
                <a:spcPct val="80000"/>
              </a:lnSpc>
            </a:pPr>
            <a:endParaRPr lang="sl-SI" altLang="sl-SI" sz="1700" b="1" dirty="0"/>
          </a:p>
          <a:p>
            <a:pPr eaLnBrk="1" hangingPunct="1">
              <a:lnSpc>
                <a:spcPct val="80000"/>
              </a:lnSpc>
            </a:pPr>
            <a:r>
              <a:rPr lang="sl-SI" altLang="sl-SI" sz="2000" dirty="0"/>
              <a:t>(1) Investitor, ki je pravna oseba ali samostojni podjetnik posameznik (v nadaljnjem besedilu: investitor) ter gradi za trg, mora zagotoviti, da opravljajo </a:t>
            </a:r>
            <a:r>
              <a:rPr lang="sl-SI" altLang="sl-SI" sz="2000" b="1" dirty="0"/>
              <a:t>prodajo pri njem oziroma zanj osebe</a:t>
            </a:r>
            <a:r>
              <a:rPr lang="sl-SI" altLang="sl-SI" sz="2000" dirty="0"/>
              <a:t>, ki izpolnjujejo pogoje za opravljanje poslov posredovanja po tem zakonu.</a:t>
            </a:r>
            <a:br>
              <a:rPr lang="sl-SI" altLang="sl-SI" sz="2000" dirty="0"/>
            </a:br>
            <a:r>
              <a:rPr lang="sl-SI" altLang="sl-SI" sz="2000" dirty="0"/>
              <a:t>   </a:t>
            </a:r>
          </a:p>
          <a:p>
            <a:pPr eaLnBrk="1" hangingPunct="1">
              <a:lnSpc>
                <a:spcPct val="80000"/>
              </a:lnSpc>
            </a:pPr>
            <a:r>
              <a:rPr lang="sl-SI" altLang="sl-SI" sz="2000" dirty="0"/>
              <a:t>(2) Investitor mora nepremičninski družbi, ki nastopa v vlogi </a:t>
            </a:r>
            <a:r>
              <a:rPr lang="sl-SI" altLang="sl-SI" sz="2000" b="1" dirty="0"/>
              <a:t>zastopnika investitorja pri posredovanju oziroma prodaji njegovih nepremičnin</a:t>
            </a:r>
            <a:r>
              <a:rPr lang="sl-SI" altLang="sl-SI" sz="2000" dirty="0"/>
              <a:t>, namenjenih za nadaljnjo prodajo na trgu, izročiti osnutek pogodbe, kopijo overjenega notarskega zapisa splošnih pogojev prodaje posameznih delov stavbe, predhodni načrt etažne lastnine za stavbo, zapis tehničnih lastnosti stavbe in posameznih delov stavbe ter tloris posameznih delov stavbe.</a:t>
            </a:r>
            <a:br>
              <a:rPr lang="sl-SI" altLang="sl-SI" sz="2000" dirty="0"/>
            </a:br>
            <a:endParaRPr lang="sl-SI" altLang="sl-SI" sz="2000" dirty="0"/>
          </a:p>
          <a:p>
            <a:pPr eaLnBrk="1" hangingPunct="1">
              <a:lnSpc>
                <a:spcPct val="80000"/>
              </a:lnSpc>
            </a:pPr>
            <a:r>
              <a:rPr lang="sl-SI" altLang="sl-SI" sz="2000" dirty="0"/>
              <a:t>(3) Nepremičninska družba iz prejšnjega odstavka mora kupca seznaniti z listinami iz prejšnjega odstavka tako, da mu jih izroči in pusti dovolj časa, da jih </a:t>
            </a:r>
            <a:r>
              <a:rPr lang="sl-SI" altLang="sl-SI" sz="2000" b="1" dirty="0"/>
              <a:t>prouči pred sklenitvijo pogodbe</a:t>
            </a:r>
            <a:r>
              <a:rPr lang="sl-SI" altLang="sl-SI" sz="2000" dirty="0"/>
              <a:t>.</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type="body" idx="1"/>
          </p:nvPr>
        </p:nvSpPr>
        <p:spPr>
          <a:xfrm>
            <a:off x="395536" y="2348880"/>
            <a:ext cx="8631560" cy="1699319"/>
          </a:xfrm>
        </p:spPr>
        <p:txBody>
          <a:bodyPr/>
          <a:lstStyle/>
          <a:p>
            <a:pPr marL="0" indent="0" algn="ctr" eaLnBrk="1" hangingPunct="1">
              <a:lnSpc>
                <a:spcPct val="80000"/>
              </a:lnSpc>
              <a:buNone/>
            </a:pPr>
            <a:r>
              <a:rPr lang="sl-SI" altLang="sl-SI" sz="2400" b="1" dirty="0">
                <a:solidFill>
                  <a:srgbClr val="333399"/>
                </a:solidFill>
                <a:ea typeface="+mj-ea"/>
                <a:cs typeface="+mj-cs"/>
              </a:rPr>
              <a:t>Nepremičninski posrednik  in  opravljanje poslov posredovanja</a:t>
            </a:r>
            <a:endParaRPr lang="sl-SI" altLang="sl-SI" sz="2000" dirty="0"/>
          </a:p>
        </p:txBody>
      </p:sp>
    </p:spTree>
    <p:extLst>
      <p:ext uri="{BB962C8B-B14F-4D97-AF65-F5344CB8AC3E}">
        <p14:creationId xmlns:p14="http://schemas.microsoft.com/office/powerpoint/2010/main" val="55553065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eaLnBrk="1" hangingPunct="1"/>
            <a:br>
              <a:rPr lang="sl-SI" altLang="sl-SI" sz="2800" b="1" strike="sngStrike" dirty="0"/>
            </a:br>
            <a:br>
              <a:rPr lang="sl-SI" altLang="sl-SI" sz="2800" b="1" strike="sngStrike" dirty="0"/>
            </a:br>
            <a:endParaRPr lang="sl-SI" altLang="sl-SI" sz="2800" b="1" dirty="0">
              <a:solidFill>
                <a:srgbClr val="FF0000"/>
              </a:solidFill>
            </a:endParaRPr>
          </a:p>
        </p:txBody>
      </p:sp>
      <p:sp>
        <p:nvSpPr>
          <p:cNvPr id="3" name="Pravokotnik 2">
            <a:extLst>
              <a:ext uri="{FF2B5EF4-FFF2-40B4-BE49-F238E27FC236}">
                <a16:creationId xmlns:a16="http://schemas.microsoft.com/office/drawing/2014/main" id="{C0C2AE0B-0179-4E14-A955-A0243E850E4B}"/>
              </a:ext>
            </a:extLst>
          </p:cNvPr>
          <p:cNvSpPr/>
          <p:nvPr/>
        </p:nvSpPr>
        <p:spPr>
          <a:xfrm>
            <a:off x="179512" y="1971639"/>
            <a:ext cx="8604956" cy="4672048"/>
          </a:xfrm>
          <a:prstGeom prst="rect">
            <a:avLst/>
          </a:prstGeom>
        </p:spPr>
        <p:txBody>
          <a:bodyPr wrap="square">
            <a:spAutoFit/>
          </a:bodyPr>
          <a:lstStyle/>
          <a:p>
            <a:pPr lvl="0">
              <a:spcBef>
                <a:spcPct val="20000"/>
              </a:spcBef>
              <a:buClr>
                <a:srgbClr val="3333CC"/>
              </a:buClr>
              <a:buSzPct val="60000"/>
            </a:pPr>
            <a:r>
              <a:rPr lang="sl-SI" sz="1200" dirty="0">
                <a:solidFill>
                  <a:srgbClr val="000000"/>
                </a:solidFill>
                <a:latin typeface="Tahoma"/>
              </a:rPr>
              <a:t>(1)   Status nepremičninskega posrednika pridobi oseba z dnem vpisa v imenik nepremičninskih posrednikov. S pridobitvijo statusa iz prejšnjega stavka oseba dobi pravico opravljati posle posredovanja v prometu z nepremičninami. </a:t>
            </a:r>
          </a:p>
          <a:p>
            <a:pPr lvl="0">
              <a:spcBef>
                <a:spcPct val="20000"/>
              </a:spcBef>
              <a:buClr>
                <a:srgbClr val="3333CC"/>
              </a:buClr>
              <a:buSzPct val="60000"/>
            </a:pPr>
            <a:endParaRPr lang="sl-SI" sz="1200" dirty="0">
              <a:solidFill>
                <a:srgbClr val="000000"/>
              </a:solidFill>
              <a:latin typeface="Tahoma"/>
            </a:endParaRPr>
          </a:p>
          <a:p>
            <a:pPr lvl="0">
              <a:spcBef>
                <a:spcPct val="20000"/>
              </a:spcBef>
              <a:buClr>
                <a:srgbClr val="3333CC"/>
              </a:buClr>
              <a:buSzPct val="60000"/>
            </a:pPr>
            <a:r>
              <a:rPr lang="sl-SI" sz="1200" dirty="0">
                <a:solidFill>
                  <a:srgbClr val="000000"/>
                </a:solidFill>
                <a:latin typeface="Tahoma"/>
              </a:rPr>
              <a:t> (2)   Vlogo za vpis v imenik nepremičninskih posrednikov vloži posameznik pri pristojnem ministrstvu na obrazcu, objavljenem na spletni strani pristojnega ministrstva. </a:t>
            </a:r>
          </a:p>
          <a:p>
            <a:pPr lvl="0">
              <a:spcBef>
                <a:spcPct val="20000"/>
              </a:spcBef>
              <a:buClr>
                <a:srgbClr val="3333CC"/>
              </a:buClr>
              <a:buSzPct val="60000"/>
            </a:pPr>
            <a:r>
              <a:rPr lang="sl-SI" sz="1200" dirty="0">
                <a:solidFill>
                  <a:srgbClr val="000000"/>
                </a:solidFill>
                <a:latin typeface="Tahoma"/>
              </a:rPr>
              <a:t>  </a:t>
            </a:r>
          </a:p>
          <a:p>
            <a:pPr lvl="0">
              <a:spcBef>
                <a:spcPct val="20000"/>
              </a:spcBef>
              <a:buClr>
                <a:srgbClr val="3333CC"/>
              </a:buClr>
              <a:buSzPct val="60000"/>
            </a:pPr>
            <a:r>
              <a:rPr lang="sl-SI" sz="1200" dirty="0">
                <a:solidFill>
                  <a:srgbClr val="000000"/>
                </a:solidFill>
                <a:latin typeface="Tahoma"/>
              </a:rPr>
              <a:t>(3)   V imenik nepremičninskih posrednikov se lahko vpiše oseba, ki izpolnjuje enega od naslednjih pogojev: </a:t>
            </a:r>
          </a:p>
          <a:p>
            <a:pPr lvl="0">
              <a:spcBef>
                <a:spcPct val="20000"/>
              </a:spcBef>
              <a:buClr>
                <a:srgbClr val="3333CC"/>
              </a:buClr>
              <a:buSzPct val="60000"/>
            </a:pPr>
            <a:r>
              <a:rPr lang="sl-SI" sz="1200" dirty="0">
                <a:solidFill>
                  <a:srgbClr val="000000"/>
                </a:solidFill>
                <a:latin typeface="Tahoma"/>
              </a:rPr>
              <a:t>  </a:t>
            </a:r>
          </a:p>
          <a:p>
            <a:pPr lvl="0">
              <a:spcBef>
                <a:spcPct val="20000"/>
              </a:spcBef>
              <a:buClr>
                <a:srgbClr val="3333CC"/>
              </a:buClr>
              <a:buSzPct val="60000"/>
            </a:pPr>
            <a:r>
              <a:rPr lang="sl-SI" sz="1200" dirty="0">
                <a:solidFill>
                  <a:srgbClr val="000000"/>
                </a:solidFill>
                <a:latin typeface="Tahoma"/>
              </a:rPr>
              <a:t>-   je pridobila certifikat o nacionalni poklicni kvalifikaciji »posrednik oziroma posrednica za nepremičnine« (v nadaljnjem besedilu: posrednik za nepremičnine) v skladu z zakonom, ki ureja poklicne kvalifikacije, </a:t>
            </a:r>
          </a:p>
          <a:p>
            <a:pPr lvl="0">
              <a:spcBef>
                <a:spcPct val="20000"/>
              </a:spcBef>
              <a:buClr>
                <a:srgbClr val="3333CC"/>
              </a:buClr>
              <a:buSzPct val="60000"/>
            </a:pPr>
            <a:r>
              <a:rPr lang="sl-SI" sz="1200" dirty="0">
                <a:solidFill>
                  <a:srgbClr val="000000"/>
                </a:solidFill>
                <a:latin typeface="Tahoma"/>
              </a:rPr>
              <a:t>  </a:t>
            </a:r>
          </a:p>
          <a:p>
            <a:pPr lvl="0">
              <a:spcBef>
                <a:spcPct val="20000"/>
              </a:spcBef>
              <a:buClr>
                <a:srgbClr val="3333CC"/>
              </a:buClr>
              <a:buSzPct val="60000"/>
            </a:pPr>
            <a:r>
              <a:rPr lang="sl-SI" sz="1200" dirty="0">
                <a:solidFill>
                  <a:srgbClr val="000000"/>
                </a:solidFill>
                <a:latin typeface="Tahoma"/>
              </a:rPr>
              <a:t>-   je opravila strokovni izpit za nepremičninskega posrednika pred začetkom veljavnosti predpisov, ki urejajo nacionalne poklicne kvalifikacije, ali </a:t>
            </a:r>
          </a:p>
          <a:p>
            <a:pPr lvl="0">
              <a:spcBef>
                <a:spcPct val="20000"/>
              </a:spcBef>
              <a:buClr>
                <a:srgbClr val="3333CC"/>
              </a:buClr>
              <a:buSzPct val="60000"/>
            </a:pPr>
            <a:r>
              <a:rPr lang="sl-SI" sz="1200" dirty="0">
                <a:solidFill>
                  <a:srgbClr val="000000"/>
                </a:solidFill>
                <a:latin typeface="Tahoma"/>
              </a:rPr>
              <a:t>  </a:t>
            </a:r>
          </a:p>
          <a:p>
            <a:pPr lvl="0">
              <a:spcBef>
                <a:spcPct val="20000"/>
              </a:spcBef>
              <a:buClr>
                <a:srgbClr val="3333CC"/>
              </a:buClr>
              <a:buSzPct val="60000"/>
            </a:pPr>
            <a:r>
              <a:rPr lang="sl-SI" sz="1200" dirty="0">
                <a:solidFill>
                  <a:srgbClr val="000000"/>
                </a:solidFill>
                <a:latin typeface="Tahoma"/>
              </a:rPr>
              <a:t>-   ji je bila izdana odločba ministrstva o priznanju poklicne kvalifikacije v skladu s 7.a členom tega zakona, </a:t>
            </a:r>
          </a:p>
          <a:p>
            <a:pPr lvl="0">
              <a:spcBef>
                <a:spcPct val="20000"/>
              </a:spcBef>
              <a:buClr>
                <a:srgbClr val="3333CC"/>
              </a:buClr>
              <a:buSzPct val="60000"/>
            </a:pPr>
            <a:r>
              <a:rPr lang="sl-SI" sz="1200" dirty="0">
                <a:solidFill>
                  <a:srgbClr val="000000"/>
                </a:solidFill>
                <a:latin typeface="Tahoma"/>
              </a:rPr>
              <a:t>  </a:t>
            </a:r>
          </a:p>
          <a:p>
            <a:pPr lvl="0">
              <a:spcBef>
                <a:spcPct val="20000"/>
              </a:spcBef>
              <a:buClr>
                <a:srgbClr val="3333CC"/>
              </a:buClr>
              <a:buSzPct val="60000"/>
            </a:pPr>
            <a:r>
              <a:rPr lang="sl-SI" sz="1200" dirty="0">
                <a:solidFill>
                  <a:srgbClr val="000000"/>
                </a:solidFill>
                <a:latin typeface="Tahoma"/>
              </a:rPr>
              <a:t>in ni bila pravnomočno obsojena za kaznivo dejanje zoper premoženje oziroma gospodarstvo na kazen zapora več kot tri mesece. </a:t>
            </a:r>
          </a:p>
          <a:p>
            <a:pPr lvl="0">
              <a:spcBef>
                <a:spcPct val="20000"/>
              </a:spcBef>
              <a:buClr>
                <a:srgbClr val="3333CC"/>
              </a:buClr>
              <a:buSzPct val="60000"/>
            </a:pPr>
            <a:r>
              <a:rPr lang="sl-SI" sz="1200" dirty="0">
                <a:solidFill>
                  <a:srgbClr val="000000"/>
                </a:solidFill>
                <a:latin typeface="Tahoma"/>
              </a:rPr>
              <a:t>  </a:t>
            </a:r>
          </a:p>
          <a:p>
            <a:pPr lvl="0">
              <a:spcBef>
                <a:spcPct val="20000"/>
              </a:spcBef>
              <a:buClr>
                <a:srgbClr val="3333CC"/>
              </a:buClr>
              <a:buSzPct val="60000"/>
            </a:pPr>
            <a:r>
              <a:rPr lang="sl-SI" sz="1200" dirty="0">
                <a:solidFill>
                  <a:srgbClr val="000000"/>
                </a:solidFill>
                <a:latin typeface="Tahoma"/>
              </a:rPr>
              <a:t>(4)   Podatek, da je posameznik pridobil nacionalno poklicno kvalifikacijo iz prejšnjega odstavka, pridobi pristojno ministrstvo po uradni dolžnosti iz zbirke nacionalnega informacijskega središča za poklicne kvalifikacije, podatek o nekaznovanosti pa iz kazenske evidence. </a:t>
            </a:r>
          </a:p>
        </p:txBody>
      </p:sp>
      <p:sp>
        <p:nvSpPr>
          <p:cNvPr id="5" name="Pravokotnik 4">
            <a:extLst>
              <a:ext uri="{FF2B5EF4-FFF2-40B4-BE49-F238E27FC236}">
                <a16:creationId xmlns:a16="http://schemas.microsoft.com/office/drawing/2014/main" id="{FFFB1DB3-3068-4216-AAD5-78C64DF796F2}"/>
              </a:ext>
            </a:extLst>
          </p:cNvPr>
          <p:cNvSpPr/>
          <p:nvPr/>
        </p:nvSpPr>
        <p:spPr>
          <a:xfrm>
            <a:off x="755576" y="26533"/>
            <a:ext cx="7560840" cy="1200329"/>
          </a:xfrm>
          <a:prstGeom prst="rect">
            <a:avLst/>
          </a:prstGeom>
        </p:spPr>
        <p:txBody>
          <a:bodyPr wrap="square">
            <a:spAutoFit/>
          </a:bodyPr>
          <a:lstStyle/>
          <a:p>
            <a:br>
              <a:rPr lang="sl-SI" sz="2400" dirty="0">
                <a:solidFill>
                  <a:srgbClr val="000000"/>
                </a:solidFill>
                <a:latin typeface="Tahoma"/>
                <a:ea typeface="+mj-ea"/>
                <a:cs typeface="+mj-cs"/>
              </a:rPr>
            </a:br>
            <a:r>
              <a:rPr lang="sl-SI" sz="2400" dirty="0">
                <a:solidFill>
                  <a:srgbClr val="000000"/>
                </a:solidFill>
                <a:latin typeface="Tahoma"/>
                <a:ea typeface="+mj-ea"/>
                <a:cs typeface="+mj-cs"/>
              </a:rPr>
              <a:t>                            </a:t>
            </a:r>
            <a:r>
              <a:rPr lang="sl-SI" sz="2400" b="1" dirty="0">
                <a:solidFill>
                  <a:srgbClr val="000000"/>
                </a:solidFill>
                <a:latin typeface="Tahoma"/>
                <a:ea typeface="+mj-ea"/>
                <a:cs typeface="+mj-cs"/>
              </a:rPr>
              <a:t>7. člen </a:t>
            </a:r>
            <a:br>
              <a:rPr lang="sl-SI" sz="2400" b="1" dirty="0">
                <a:solidFill>
                  <a:srgbClr val="000000"/>
                </a:solidFill>
                <a:latin typeface="Tahoma"/>
                <a:ea typeface="+mj-ea"/>
                <a:cs typeface="+mj-cs"/>
              </a:rPr>
            </a:br>
            <a:r>
              <a:rPr lang="sl-SI" sz="2400" b="1" dirty="0">
                <a:solidFill>
                  <a:srgbClr val="000000"/>
                </a:solidFill>
                <a:latin typeface="Tahoma"/>
                <a:ea typeface="+mj-ea"/>
                <a:cs typeface="+mj-cs"/>
              </a:rPr>
              <a:t>status nepremičninskega posrednika)</a:t>
            </a:r>
            <a:endParaRPr lang="sl-SI" dirty="0"/>
          </a:p>
        </p:txBody>
      </p:sp>
    </p:spTree>
    <p:extLst>
      <p:ext uri="{BB962C8B-B14F-4D97-AF65-F5344CB8AC3E}">
        <p14:creationId xmlns:p14="http://schemas.microsoft.com/office/powerpoint/2010/main" val="16034101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vokotnik 2">
            <a:extLst>
              <a:ext uri="{FF2B5EF4-FFF2-40B4-BE49-F238E27FC236}">
                <a16:creationId xmlns:a16="http://schemas.microsoft.com/office/drawing/2014/main" id="{DCDC3BCA-9BFC-4A0E-94B8-B1B42CA14B27}"/>
              </a:ext>
            </a:extLst>
          </p:cNvPr>
          <p:cNvSpPr/>
          <p:nvPr/>
        </p:nvSpPr>
        <p:spPr>
          <a:xfrm>
            <a:off x="395536" y="2348880"/>
            <a:ext cx="8136904" cy="2677656"/>
          </a:xfrm>
          <a:prstGeom prst="rect">
            <a:avLst/>
          </a:prstGeom>
        </p:spPr>
        <p:txBody>
          <a:bodyPr wrap="square">
            <a:spAutoFit/>
          </a:bodyPr>
          <a:lstStyle/>
          <a:p>
            <a:pPr marL="342900" lvl="0" indent="-342900" algn="just">
              <a:spcBef>
                <a:spcPct val="20000"/>
              </a:spcBef>
              <a:buClr>
                <a:srgbClr val="3333CC"/>
              </a:buClr>
              <a:buSzPct val="60000"/>
              <a:buFont typeface="Wingdings" panose="05000000000000000000" pitchFamily="2" charset="2"/>
              <a:buChar char="n"/>
            </a:pPr>
            <a:r>
              <a:rPr lang="sl-SI" sz="2000" dirty="0">
                <a:solidFill>
                  <a:srgbClr val="000000"/>
                </a:solidFill>
                <a:latin typeface="Tahoma"/>
              </a:rPr>
              <a:t>(1)   Osebe, ki so pridobile poklicno kvalifikacijo v drugi državi pogodbenici in želijo v Republiki Sloveniji </a:t>
            </a:r>
            <a:r>
              <a:rPr lang="sl-SI" sz="2000" u="sng" dirty="0">
                <a:solidFill>
                  <a:srgbClr val="000000"/>
                </a:solidFill>
                <a:latin typeface="Tahoma"/>
              </a:rPr>
              <a:t>trajno</a:t>
            </a:r>
            <a:r>
              <a:rPr lang="sl-SI" sz="2000" dirty="0">
                <a:solidFill>
                  <a:srgbClr val="000000"/>
                </a:solidFill>
                <a:latin typeface="Tahoma"/>
              </a:rPr>
              <a:t> opravljati regulirani poklic po tem zakonu, morajo pri ministrstvu pridobiti odločbo o priznanju poklicne kvalifikacije. </a:t>
            </a:r>
          </a:p>
          <a:p>
            <a:pPr lvl="0" algn="just">
              <a:spcBef>
                <a:spcPct val="20000"/>
              </a:spcBef>
              <a:buClr>
                <a:srgbClr val="3333CC"/>
              </a:buClr>
              <a:buSzPct val="60000"/>
            </a:pPr>
            <a:r>
              <a:rPr lang="sl-SI" sz="2000" dirty="0">
                <a:solidFill>
                  <a:srgbClr val="000000"/>
                </a:solidFill>
                <a:latin typeface="Tahoma"/>
              </a:rPr>
              <a:t>  </a:t>
            </a:r>
          </a:p>
          <a:p>
            <a:pPr marL="342900" lvl="0" indent="-342900" algn="just">
              <a:spcBef>
                <a:spcPct val="20000"/>
              </a:spcBef>
              <a:buClr>
                <a:srgbClr val="3333CC"/>
              </a:buClr>
              <a:buSzPct val="60000"/>
              <a:buFont typeface="Wingdings" panose="05000000000000000000" pitchFamily="2" charset="2"/>
              <a:buChar char="n"/>
            </a:pPr>
            <a:r>
              <a:rPr lang="sl-SI" sz="2000" dirty="0">
                <a:solidFill>
                  <a:srgbClr val="000000"/>
                </a:solidFill>
                <a:latin typeface="Tahoma"/>
              </a:rPr>
              <a:t>(2)   Naloge ministrstva in postopek za priznavanje poklicnih kvalifikacij določa zakon, ki ureja postopek priznavanja poklicnih kvalifikacij. </a:t>
            </a:r>
          </a:p>
        </p:txBody>
      </p:sp>
      <p:sp>
        <p:nvSpPr>
          <p:cNvPr id="6" name="Naslov 1">
            <a:extLst>
              <a:ext uri="{FF2B5EF4-FFF2-40B4-BE49-F238E27FC236}">
                <a16:creationId xmlns:a16="http://schemas.microsoft.com/office/drawing/2014/main" id="{49795D7E-8A16-478B-8027-57119098AA5F}"/>
              </a:ext>
            </a:extLst>
          </p:cNvPr>
          <p:cNvSpPr>
            <a:spLocks noGrp="1"/>
          </p:cNvSpPr>
          <p:nvPr>
            <p:ph type="title"/>
          </p:nvPr>
        </p:nvSpPr>
        <p:spPr>
          <a:xfrm>
            <a:off x="1259631" y="214313"/>
            <a:ext cx="6912769" cy="910431"/>
          </a:xfrm>
        </p:spPr>
        <p:txBody>
          <a:bodyPr/>
          <a:lstStyle/>
          <a:p>
            <a:pPr algn="ctr"/>
            <a:br>
              <a:rPr lang="sl-SI" sz="2400" dirty="0">
                <a:solidFill>
                  <a:schemeClr val="tx1"/>
                </a:solidFill>
              </a:rPr>
            </a:br>
            <a:r>
              <a:rPr lang="sl-SI" sz="2400" b="1" dirty="0">
                <a:solidFill>
                  <a:schemeClr val="tx1"/>
                </a:solidFill>
              </a:rPr>
              <a:t>7.a  člen </a:t>
            </a:r>
            <a:br>
              <a:rPr lang="sl-SI" sz="2400" b="1" dirty="0">
                <a:solidFill>
                  <a:schemeClr val="tx1"/>
                </a:solidFill>
              </a:rPr>
            </a:br>
            <a:r>
              <a:rPr lang="sl-SI" sz="2400" b="1" dirty="0">
                <a:solidFill>
                  <a:schemeClr val="tx1"/>
                </a:solidFill>
              </a:rPr>
              <a:t>    (priznavanje poklicnih kvalifikacij)</a:t>
            </a:r>
          </a:p>
        </p:txBody>
      </p:sp>
    </p:spTree>
    <p:extLst>
      <p:ext uri="{BB962C8B-B14F-4D97-AF65-F5344CB8AC3E}">
        <p14:creationId xmlns:p14="http://schemas.microsoft.com/office/powerpoint/2010/main" val="5578261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3628FE4C-F540-4B65-8153-49C87778E52F}"/>
              </a:ext>
            </a:extLst>
          </p:cNvPr>
          <p:cNvSpPr/>
          <p:nvPr/>
        </p:nvSpPr>
        <p:spPr>
          <a:xfrm>
            <a:off x="323528" y="2276872"/>
            <a:ext cx="8208912" cy="3477875"/>
          </a:xfrm>
          <a:prstGeom prst="rect">
            <a:avLst/>
          </a:prstGeom>
        </p:spPr>
        <p:txBody>
          <a:bodyPr wrap="square">
            <a:spAutoFit/>
          </a:bodyPr>
          <a:lstStyle/>
          <a:p>
            <a:pPr marL="0" indent="0">
              <a:buNone/>
            </a:pPr>
            <a:r>
              <a:rPr lang="sl-SI" sz="2000" dirty="0"/>
              <a:t>(1)   Osebe, ki so poklicno kvalifikacijo pridobile v drugi državi pogodbenici in želijo v Republiki Sloveniji </a:t>
            </a:r>
            <a:r>
              <a:rPr lang="sl-SI" sz="2000" u="sng" dirty="0"/>
              <a:t>občasno</a:t>
            </a:r>
            <a:r>
              <a:rPr lang="sl-SI" sz="2000" dirty="0"/>
              <a:t> opravljati regulirani poklic v skladu s tem zakonom, morajo pri ministrstvu vložiti prijavo v skladu z zakonom, ki ureja postopek priznavanja poklicnih kvalifikacij.   </a:t>
            </a:r>
          </a:p>
          <a:p>
            <a:pPr marL="0" indent="0">
              <a:buNone/>
            </a:pPr>
            <a:r>
              <a:rPr lang="sl-SI" sz="2000" dirty="0"/>
              <a:t>  </a:t>
            </a:r>
          </a:p>
          <a:p>
            <a:pPr marL="0" indent="0">
              <a:buNone/>
            </a:pPr>
            <a:r>
              <a:rPr lang="sl-SI" sz="2000" dirty="0"/>
              <a:t>(2)   Na podlagi prijave iz prejšnjega odstavka ministrstvo izda posamezniku potrdilo o prijavi in ga vpiše v imenik nepremičninskih posrednikov. </a:t>
            </a:r>
          </a:p>
          <a:p>
            <a:pPr marL="0" indent="0">
              <a:buNone/>
            </a:pPr>
            <a:r>
              <a:rPr lang="sl-SI" sz="2000" dirty="0"/>
              <a:t>  </a:t>
            </a:r>
          </a:p>
          <a:p>
            <a:pPr marL="0" indent="0">
              <a:buNone/>
            </a:pPr>
            <a:r>
              <a:rPr lang="sl-SI" sz="2000" dirty="0"/>
              <a:t>(3)   Potrdilo o prijavi je veljavno eno leto in se lahko podaljša v skladu z zakonom, ki ureja postopek priznavanja poklicnih kvalifikacij. </a:t>
            </a:r>
          </a:p>
        </p:txBody>
      </p:sp>
      <p:sp>
        <p:nvSpPr>
          <p:cNvPr id="3" name="Pravokotnik 2">
            <a:extLst>
              <a:ext uri="{FF2B5EF4-FFF2-40B4-BE49-F238E27FC236}">
                <a16:creationId xmlns:a16="http://schemas.microsoft.com/office/drawing/2014/main" id="{5D52B04B-549A-416C-A5D3-105CA1DEC6A6}"/>
              </a:ext>
            </a:extLst>
          </p:cNvPr>
          <p:cNvSpPr/>
          <p:nvPr/>
        </p:nvSpPr>
        <p:spPr>
          <a:xfrm>
            <a:off x="1115616" y="188640"/>
            <a:ext cx="7128792" cy="830997"/>
          </a:xfrm>
          <a:prstGeom prst="rect">
            <a:avLst/>
          </a:prstGeom>
        </p:spPr>
        <p:txBody>
          <a:bodyPr wrap="square">
            <a:spAutoFit/>
          </a:bodyPr>
          <a:lstStyle/>
          <a:p>
            <a:pPr algn="ctr"/>
            <a:r>
              <a:rPr lang="sl-SI" sz="2400" b="1" dirty="0" err="1">
                <a:solidFill>
                  <a:srgbClr val="000000"/>
                </a:solidFill>
                <a:latin typeface="Tahoma"/>
                <a:ea typeface="+mj-ea"/>
                <a:cs typeface="+mj-cs"/>
              </a:rPr>
              <a:t>7.b</a:t>
            </a:r>
            <a:r>
              <a:rPr lang="sl-SI" sz="2400" b="1" dirty="0">
                <a:solidFill>
                  <a:srgbClr val="000000"/>
                </a:solidFill>
                <a:latin typeface="Tahoma"/>
                <a:ea typeface="+mj-ea"/>
                <a:cs typeface="+mj-cs"/>
              </a:rPr>
              <a:t>  člen</a:t>
            </a:r>
            <a:br>
              <a:rPr lang="sl-SI" sz="2400" b="1" dirty="0">
                <a:solidFill>
                  <a:srgbClr val="000000"/>
                </a:solidFill>
                <a:latin typeface="Tahoma"/>
                <a:ea typeface="+mj-ea"/>
                <a:cs typeface="+mj-cs"/>
              </a:rPr>
            </a:br>
            <a:r>
              <a:rPr lang="sl-SI" sz="2400" b="1" dirty="0">
                <a:solidFill>
                  <a:srgbClr val="000000"/>
                </a:solidFill>
                <a:latin typeface="Tahoma"/>
                <a:ea typeface="+mj-ea"/>
                <a:cs typeface="+mj-cs"/>
              </a:rPr>
              <a:t>(občasno opravljanje reguliranega poklica)</a:t>
            </a:r>
            <a:endParaRPr lang="sl-SI" dirty="0"/>
          </a:p>
        </p:txBody>
      </p:sp>
    </p:spTree>
    <p:extLst>
      <p:ext uri="{BB962C8B-B14F-4D97-AF65-F5344CB8AC3E}">
        <p14:creationId xmlns:p14="http://schemas.microsoft.com/office/powerpoint/2010/main" val="31733004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971600" y="332656"/>
            <a:ext cx="7793037" cy="1462087"/>
          </a:xfrm>
        </p:spPr>
        <p:txBody>
          <a:bodyPr/>
          <a:lstStyle/>
          <a:p>
            <a:pPr algn="ctr" eaLnBrk="1" hangingPunct="1"/>
            <a:r>
              <a:rPr lang="sl-SI" altLang="sl-SI" sz="2400" b="1" dirty="0"/>
              <a:t>7.c člen</a:t>
            </a:r>
            <a:br>
              <a:rPr lang="sl-SI" altLang="sl-SI" sz="2400" b="1" dirty="0"/>
            </a:br>
            <a:r>
              <a:rPr lang="sl-SI" altLang="sl-SI" sz="2400" b="1" dirty="0"/>
              <a:t>(imenik nepremičninskih posrednikov, licenca, izkaznica)</a:t>
            </a:r>
            <a:br>
              <a:rPr lang="sl-SI" altLang="sl-SI" sz="2800" b="1" dirty="0"/>
            </a:br>
            <a:endParaRPr lang="sl-SI" altLang="sl-SI" sz="2800" b="1" dirty="0"/>
          </a:p>
        </p:txBody>
      </p:sp>
      <p:sp>
        <p:nvSpPr>
          <p:cNvPr id="44035" name="Rectangle 3"/>
          <p:cNvSpPr>
            <a:spLocks noGrp="1" noChangeArrowheads="1"/>
          </p:cNvSpPr>
          <p:nvPr>
            <p:ph type="body" idx="1"/>
          </p:nvPr>
        </p:nvSpPr>
        <p:spPr>
          <a:xfrm>
            <a:off x="395536" y="2017713"/>
            <a:ext cx="8559552" cy="4114800"/>
          </a:xfrm>
        </p:spPr>
        <p:txBody>
          <a:bodyPr/>
          <a:lstStyle/>
          <a:p>
            <a:pPr eaLnBrk="1" hangingPunct="1">
              <a:lnSpc>
                <a:spcPct val="80000"/>
              </a:lnSpc>
            </a:pPr>
            <a:r>
              <a:rPr lang="sl-SI" altLang="sl-SI" sz="2000" dirty="0"/>
              <a:t>(1) V imenik nepremičninskih posrednikov, ki ga vodi pristojno ministrstvo, se vpisujejo naslednji podatki: </a:t>
            </a:r>
          </a:p>
          <a:p>
            <a:pPr eaLnBrk="1" hangingPunct="1">
              <a:lnSpc>
                <a:spcPct val="80000"/>
              </a:lnSpc>
            </a:pPr>
            <a:endParaRPr lang="sl-SI" altLang="sl-SI" sz="2000" dirty="0"/>
          </a:p>
          <a:p>
            <a:pPr eaLnBrk="1" hangingPunct="1">
              <a:lnSpc>
                <a:spcPct val="80000"/>
              </a:lnSpc>
            </a:pPr>
            <a:r>
              <a:rPr lang="sl-SI" altLang="sl-SI" sz="2000" dirty="0"/>
              <a:t>1. identifikacijski osebni podatki (ime, priimek, državljanstvo, EMŠO, stalno oziroma začasno prebivališče);</a:t>
            </a:r>
          </a:p>
          <a:p>
            <a:pPr marL="0" indent="0" eaLnBrk="1" hangingPunct="1">
              <a:lnSpc>
                <a:spcPct val="80000"/>
              </a:lnSpc>
              <a:buNone/>
            </a:pPr>
            <a:r>
              <a:rPr lang="sl-SI" altLang="sl-SI" sz="2000" dirty="0"/>
              <a:t> </a:t>
            </a:r>
          </a:p>
          <a:p>
            <a:pPr eaLnBrk="1" hangingPunct="1">
              <a:lnSpc>
                <a:spcPct val="80000"/>
              </a:lnSpc>
            </a:pPr>
            <a:r>
              <a:rPr lang="sl-SI" altLang="sl-SI" sz="2000" dirty="0"/>
              <a:t>2. številka in datum izdaje certifikata o nacionalni poklicni kvalifikaciji posrednik za nepremičnine;</a:t>
            </a:r>
          </a:p>
          <a:p>
            <a:pPr marL="0" indent="0" eaLnBrk="1" hangingPunct="1">
              <a:lnSpc>
                <a:spcPct val="80000"/>
              </a:lnSpc>
              <a:buNone/>
            </a:pPr>
            <a:r>
              <a:rPr lang="sl-SI" altLang="sl-SI" sz="2000" dirty="0"/>
              <a:t> </a:t>
            </a:r>
          </a:p>
          <a:p>
            <a:pPr eaLnBrk="1" hangingPunct="1">
              <a:lnSpc>
                <a:spcPct val="80000"/>
              </a:lnSpc>
            </a:pPr>
            <a:r>
              <a:rPr lang="sl-SI" altLang="sl-SI" sz="2000" dirty="0"/>
              <a:t>3. številka in datum licence; </a:t>
            </a:r>
          </a:p>
          <a:p>
            <a:pPr eaLnBrk="1" hangingPunct="1">
              <a:lnSpc>
                <a:spcPct val="80000"/>
              </a:lnSpc>
            </a:pPr>
            <a:endParaRPr lang="sl-SI" altLang="sl-SI" sz="2000" dirty="0"/>
          </a:p>
          <a:p>
            <a:pPr eaLnBrk="1" hangingPunct="1">
              <a:lnSpc>
                <a:spcPct val="80000"/>
              </a:lnSpc>
            </a:pPr>
            <a:r>
              <a:rPr lang="sl-SI" altLang="sl-SI" sz="2000" dirty="0"/>
              <a:t>4. podatek o odvzemu licence; </a:t>
            </a:r>
          </a:p>
          <a:p>
            <a:pPr eaLnBrk="1" hangingPunct="1">
              <a:lnSpc>
                <a:spcPct val="80000"/>
              </a:lnSpc>
            </a:pPr>
            <a:endParaRPr lang="sl-SI" altLang="sl-SI" sz="2000" dirty="0"/>
          </a:p>
          <a:p>
            <a:pPr eaLnBrk="1" hangingPunct="1">
              <a:lnSpc>
                <a:spcPct val="80000"/>
              </a:lnSpc>
            </a:pPr>
            <a:r>
              <a:rPr lang="sl-SI" altLang="sl-SI" sz="2000" dirty="0"/>
              <a:t>5. številka in datum obnovitve licence;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043608" y="332656"/>
            <a:ext cx="7793037" cy="911696"/>
          </a:xfrm>
        </p:spPr>
        <p:txBody>
          <a:bodyPr/>
          <a:lstStyle/>
          <a:p>
            <a:pPr algn="ctr" eaLnBrk="1" hangingPunct="1"/>
            <a:r>
              <a:rPr lang="sl-SI" altLang="sl-SI" sz="2400" b="1" dirty="0"/>
              <a:t>7. c člen dalje</a:t>
            </a:r>
            <a:r>
              <a:rPr lang="sl-SI" altLang="sl-SI" sz="2400" dirty="0"/>
              <a:t> </a:t>
            </a:r>
          </a:p>
        </p:txBody>
      </p:sp>
      <p:sp>
        <p:nvSpPr>
          <p:cNvPr id="46083" name="Rectangle 3"/>
          <p:cNvSpPr>
            <a:spLocks noGrp="1" noChangeArrowheads="1"/>
          </p:cNvSpPr>
          <p:nvPr>
            <p:ph type="body" idx="1"/>
          </p:nvPr>
        </p:nvSpPr>
        <p:spPr>
          <a:xfrm>
            <a:off x="395536" y="2017712"/>
            <a:ext cx="8559552" cy="4651647"/>
          </a:xfrm>
        </p:spPr>
        <p:txBody>
          <a:bodyPr/>
          <a:lstStyle/>
          <a:p>
            <a:pPr eaLnBrk="1" hangingPunct="1">
              <a:lnSpc>
                <a:spcPct val="80000"/>
              </a:lnSpc>
            </a:pPr>
            <a:r>
              <a:rPr lang="sl-SI" altLang="sl-SI" sz="2000" dirty="0"/>
              <a:t>(3) Posameznik mora pristojnemu ministrstvu sporočiti vsako spremembo podatkov, ki se vpisujejo v imenik nepremičninskih posrednikov, v roku 15 dni od nastale spremembe. </a:t>
            </a:r>
          </a:p>
          <a:p>
            <a:pPr eaLnBrk="1" hangingPunct="1">
              <a:lnSpc>
                <a:spcPct val="80000"/>
              </a:lnSpc>
            </a:pPr>
            <a:r>
              <a:rPr lang="sl-SI" altLang="sl-SI" sz="2000" dirty="0"/>
              <a:t>(4) </a:t>
            </a:r>
            <a:r>
              <a:rPr lang="sl-SI" altLang="sl-SI" sz="2000" b="1" dirty="0"/>
              <a:t>Pristojno ministrstvo izda posamezniku, ki je vpisan v imenik nepremičninskih posrednikov, licenco za opravljanje poslov posredovanja v prometu z nepremičninami in izkaznico nepremičninskega posrednika.</a:t>
            </a:r>
            <a:r>
              <a:rPr lang="sl-SI" altLang="sl-SI" sz="2000" dirty="0"/>
              <a:t> Do izdaje licence in izkaznice nepremičninskega posrednika izkazuje posameznik status nepremičninskega posrednika s potrdilom pristojnega ministrstva. </a:t>
            </a:r>
          </a:p>
          <a:p>
            <a:pPr eaLnBrk="1" hangingPunct="1">
              <a:lnSpc>
                <a:spcPct val="80000"/>
              </a:lnSpc>
            </a:pPr>
            <a:r>
              <a:rPr lang="sl-SI" altLang="sl-SI" sz="2000" dirty="0"/>
              <a:t>(5) </a:t>
            </a:r>
            <a:r>
              <a:rPr lang="sl-SI" altLang="sl-SI" sz="2000" b="1" dirty="0"/>
              <a:t>Licenca</a:t>
            </a:r>
            <a:r>
              <a:rPr lang="sl-SI" altLang="sl-SI" sz="2000" dirty="0"/>
              <a:t> za opravljanje poslov posredovanja v prometu z nepremičninami je </a:t>
            </a:r>
            <a:r>
              <a:rPr lang="sl-SI" altLang="sl-SI" sz="2000" b="1" dirty="0"/>
              <a:t>javna listina</a:t>
            </a:r>
            <a:r>
              <a:rPr lang="sl-SI" altLang="sl-SI" sz="2000" dirty="0"/>
              <a:t>, ki vsebuje ime, priimek, datum in kraj rojstva, poklic, stopnjo, smer izobrazbe imetnika, številko in datum izdaje. </a:t>
            </a:r>
            <a:r>
              <a:rPr lang="sl-SI" altLang="sl-SI" sz="2000" b="1" dirty="0"/>
              <a:t>Izkaznica nepremičninskega posrednika je javna listina</a:t>
            </a:r>
            <a:r>
              <a:rPr lang="sl-SI" altLang="sl-SI" sz="2000" dirty="0"/>
              <a:t>, s katero imetnik izkazuje status nepremičninskega posrednika. Vsebuje fotografijo, ime, priimek in podpis nepremičninskega posrednika, zaporedno številko, datum izdaje in veljavnost licence, pečat in podpis ministra.«.</a:t>
            </a:r>
          </a:p>
          <a:p>
            <a:pPr eaLnBrk="1" hangingPunct="1">
              <a:lnSpc>
                <a:spcPct val="80000"/>
              </a:lnSpc>
            </a:pPr>
            <a:endParaRPr lang="sl-SI" altLang="sl-SI" sz="1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971600" y="404664"/>
            <a:ext cx="7793037" cy="950913"/>
          </a:xfrm>
        </p:spPr>
        <p:txBody>
          <a:bodyPr/>
          <a:lstStyle/>
          <a:p>
            <a:pPr algn="ctr" eaLnBrk="1" hangingPunct="1"/>
            <a:r>
              <a:rPr lang="sl-SI" altLang="sl-SI" sz="2400" b="1" dirty="0"/>
              <a:t>7.c dalje</a:t>
            </a:r>
            <a:r>
              <a:rPr lang="sl-SI" altLang="sl-SI" sz="2400" dirty="0"/>
              <a:t> </a:t>
            </a:r>
          </a:p>
        </p:txBody>
      </p:sp>
      <p:sp>
        <p:nvSpPr>
          <p:cNvPr id="45059" name="Rectangle 3"/>
          <p:cNvSpPr>
            <a:spLocks noGrp="1" noChangeArrowheads="1"/>
          </p:cNvSpPr>
          <p:nvPr>
            <p:ph type="body" idx="1"/>
          </p:nvPr>
        </p:nvSpPr>
        <p:spPr>
          <a:xfrm>
            <a:off x="179512" y="2017712"/>
            <a:ext cx="8775576" cy="4651647"/>
          </a:xfrm>
        </p:spPr>
        <p:txBody>
          <a:bodyPr/>
          <a:lstStyle/>
          <a:p>
            <a:pPr eaLnBrk="1" hangingPunct="1">
              <a:lnSpc>
                <a:spcPct val="80000"/>
              </a:lnSpc>
            </a:pPr>
            <a:r>
              <a:rPr lang="sl-SI" altLang="sl-SI" sz="2000" dirty="0"/>
              <a:t>6. podatek o izobraževalni organizaciji, ki je izvajala dopolnilno usposabljanje, in datum zaključka dopolnilnega usposabljanja; </a:t>
            </a:r>
          </a:p>
          <a:p>
            <a:pPr eaLnBrk="1" hangingPunct="1">
              <a:lnSpc>
                <a:spcPct val="80000"/>
              </a:lnSpc>
            </a:pPr>
            <a:r>
              <a:rPr lang="sl-SI" altLang="sl-SI" sz="2000" dirty="0"/>
              <a:t>7. podatek o zaposlitvi ali o nepremičninski družbi, za katero opravlja posle posredovanja v prometu z nepremičninami. </a:t>
            </a:r>
          </a:p>
          <a:p>
            <a:pPr eaLnBrk="1" hangingPunct="1">
              <a:lnSpc>
                <a:spcPct val="80000"/>
              </a:lnSpc>
            </a:pPr>
            <a:r>
              <a:rPr lang="sl-SI" altLang="sl-SI" sz="2000" dirty="0"/>
              <a:t>(2) Imenik nepremičninskih posrednikov je javen za namene varstva potrošnikov v delu, ki se nanaša na </a:t>
            </a:r>
            <a:r>
              <a:rPr lang="sl-SI" altLang="sl-SI" sz="2000" b="1" dirty="0"/>
              <a:t>ime in priimek posrednika, državljanstvo in podatek o nepremičninski družbi, za katero opravlja posle posredovanja v prometu z nepremičninami, čas trajanja veljavnosti statusa nepremičninskega posrednika</a:t>
            </a:r>
            <a:r>
              <a:rPr lang="sl-SI" altLang="sl-SI" sz="2000" dirty="0"/>
              <a:t>, in sicer ali gre za trajno ali občasno opravljanje poslov posredovanja v prometu z nepremičninami. Imenik nepremičninskih posrednikov je v delu, ki je javen, objavljen na spletni strani pristojnega ministrstva. </a:t>
            </a:r>
          </a:p>
          <a:p>
            <a:pPr eaLnBrk="1" hangingPunct="1">
              <a:lnSpc>
                <a:spcPct val="80000"/>
              </a:lnSpc>
            </a:pPr>
            <a:r>
              <a:rPr lang="sl-SI" altLang="sl-SI" sz="2000" dirty="0"/>
              <a:t>Če gre za občasno opravljanje poslov posredovanja v prometu z nepremičninami na ozemlju Republike Slovenije, se vpiše obdobje občasnega opravljanja poslov posredovanja v Republiki Sloveniji. Pristojno ministrstvo pridobi podatke za vodenje imenika iz obstoječih nacionalnih zbirk osebnih podatkov na podlagi soglasja posameznika. </a:t>
            </a:r>
          </a:p>
          <a:p>
            <a:pPr eaLnBrk="1" hangingPunct="1">
              <a:lnSpc>
                <a:spcPct val="80000"/>
              </a:lnSpc>
            </a:pPr>
            <a:endParaRPr lang="sl-SI" altLang="sl-SI" sz="1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lgn="ctr" eaLnBrk="1" hangingPunct="1"/>
            <a:br>
              <a:rPr lang="sl-SI" altLang="sl-SI" sz="2800" b="1" dirty="0"/>
            </a:br>
            <a:endParaRPr lang="sl-SI" altLang="sl-SI" sz="2800" b="1" dirty="0"/>
          </a:p>
        </p:txBody>
      </p:sp>
      <p:sp>
        <p:nvSpPr>
          <p:cNvPr id="3" name="Označba mesta vsebine 2">
            <a:extLst>
              <a:ext uri="{FF2B5EF4-FFF2-40B4-BE49-F238E27FC236}">
                <a16:creationId xmlns:a16="http://schemas.microsoft.com/office/drawing/2014/main" id="{7B8BD8EE-C2CA-4504-B1CC-B0D84B70C194}"/>
              </a:ext>
            </a:extLst>
          </p:cNvPr>
          <p:cNvSpPr>
            <a:spLocks noGrp="1"/>
          </p:cNvSpPr>
          <p:nvPr>
            <p:ph idx="1"/>
          </p:nvPr>
        </p:nvSpPr>
        <p:spPr>
          <a:xfrm>
            <a:off x="395536" y="2450120"/>
            <a:ext cx="8136904" cy="2059359"/>
          </a:xfrm>
        </p:spPr>
        <p:txBody>
          <a:bodyPr/>
          <a:lstStyle/>
          <a:p>
            <a:pPr marL="0" lvl="0" indent="0" eaLnBrk="1" hangingPunct="1">
              <a:lnSpc>
                <a:spcPct val="80000"/>
              </a:lnSpc>
              <a:buClr>
                <a:srgbClr val="3333CC"/>
              </a:buClr>
              <a:buNone/>
            </a:pPr>
            <a:r>
              <a:rPr lang="sl-SI" altLang="sl-SI" sz="2000" dirty="0">
                <a:solidFill>
                  <a:srgbClr val="000000"/>
                </a:solidFill>
              </a:rPr>
              <a:t>(1) Nepremičninski posrednik se je dolžan dopolnilno usposabljati </a:t>
            </a:r>
            <a:r>
              <a:rPr lang="sl-SI" altLang="sl-SI" sz="2000" b="1" dirty="0">
                <a:solidFill>
                  <a:srgbClr val="000000"/>
                </a:solidFill>
              </a:rPr>
              <a:t>vsakih pet let oziroma ob spremembi predpisov</a:t>
            </a:r>
            <a:r>
              <a:rPr lang="sl-SI" altLang="sl-SI" sz="2000" dirty="0">
                <a:solidFill>
                  <a:srgbClr val="000000"/>
                </a:solidFill>
              </a:rPr>
              <a:t>, katerih poznavanje se zahteva v sklopu strokovnega izpita za nepremičninskega posrednika.</a:t>
            </a:r>
            <a:br>
              <a:rPr lang="sl-SI" altLang="sl-SI" sz="2000" dirty="0">
                <a:solidFill>
                  <a:srgbClr val="000000"/>
                </a:solidFill>
              </a:rPr>
            </a:br>
            <a:r>
              <a:rPr lang="sl-SI" altLang="sl-SI" sz="2000" dirty="0">
                <a:solidFill>
                  <a:srgbClr val="000000"/>
                </a:solidFill>
              </a:rPr>
              <a:t>   </a:t>
            </a:r>
          </a:p>
          <a:p>
            <a:pPr marL="0" lvl="0" indent="0" eaLnBrk="1" hangingPunct="1">
              <a:lnSpc>
                <a:spcPct val="80000"/>
              </a:lnSpc>
              <a:buClr>
                <a:srgbClr val="3333CC"/>
              </a:buClr>
              <a:buNone/>
            </a:pPr>
            <a:r>
              <a:rPr lang="sl-SI" altLang="sl-SI" sz="2000" dirty="0">
                <a:solidFill>
                  <a:srgbClr val="000000"/>
                </a:solidFill>
              </a:rPr>
              <a:t> (2) Minister, pristojen za stanovanja, lahko </a:t>
            </a:r>
            <a:r>
              <a:rPr lang="sl-SI" altLang="sl-SI" sz="2000" b="1" dirty="0">
                <a:solidFill>
                  <a:srgbClr val="000000"/>
                </a:solidFill>
              </a:rPr>
              <a:t>odredi</a:t>
            </a:r>
            <a:r>
              <a:rPr lang="sl-SI" altLang="sl-SI" sz="2000" dirty="0">
                <a:solidFill>
                  <a:srgbClr val="000000"/>
                </a:solidFill>
              </a:rPr>
              <a:t> preverjanje znanja, pridobljenega z dopolnilnim usposabljanjem iz prejšnjega odstavka.</a:t>
            </a:r>
          </a:p>
          <a:p>
            <a:endParaRPr lang="sl-SI" dirty="0"/>
          </a:p>
        </p:txBody>
      </p:sp>
      <p:sp>
        <p:nvSpPr>
          <p:cNvPr id="4" name="Pravokotnik 3">
            <a:extLst>
              <a:ext uri="{FF2B5EF4-FFF2-40B4-BE49-F238E27FC236}">
                <a16:creationId xmlns:a16="http://schemas.microsoft.com/office/drawing/2014/main" id="{7D20392B-BA40-4A46-AE9E-B2BE9C6D2369}"/>
              </a:ext>
            </a:extLst>
          </p:cNvPr>
          <p:cNvSpPr/>
          <p:nvPr/>
        </p:nvSpPr>
        <p:spPr>
          <a:xfrm>
            <a:off x="1403648" y="314414"/>
            <a:ext cx="7128792" cy="1261884"/>
          </a:xfrm>
          <a:prstGeom prst="rect">
            <a:avLst/>
          </a:prstGeom>
        </p:spPr>
        <p:txBody>
          <a:bodyPr wrap="square">
            <a:spAutoFit/>
          </a:bodyPr>
          <a:lstStyle/>
          <a:p>
            <a:pPr algn="ctr"/>
            <a:r>
              <a:rPr lang="sl-SI" altLang="sl-SI" sz="2800" b="1" dirty="0">
                <a:solidFill>
                  <a:srgbClr val="333399"/>
                </a:solidFill>
                <a:latin typeface="Tahoma"/>
                <a:ea typeface="+mj-ea"/>
                <a:cs typeface="+mj-cs"/>
              </a:rPr>
              <a:t> </a:t>
            </a:r>
            <a:r>
              <a:rPr lang="sl-SI" altLang="sl-SI" sz="2400" b="1" dirty="0">
                <a:solidFill>
                  <a:srgbClr val="333399"/>
                </a:solidFill>
                <a:latin typeface="Tahoma"/>
                <a:ea typeface="+mj-ea"/>
                <a:cs typeface="+mj-cs"/>
              </a:rPr>
              <a:t>8. člen</a:t>
            </a:r>
            <a:br>
              <a:rPr lang="sl-SI" altLang="sl-SI" sz="2400" b="1" dirty="0">
                <a:solidFill>
                  <a:srgbClr val="333399"/>
                </a:solidFill>
                <a:latin typeface="Tahoma"/>
                <a:ea typeface="+mj-ea"/>
                <a:cs typeface="+mj-cs"/>
              </a:rPr>
            </a:br>
            <a:r>
              <a:rPr lang="sl-SI" altLang="sl-SI" sz="2400" b="1" dirty="0">
                <a:solidFill>
                  <a:srgbClr val="333399"/>
                </a:solidFill>
                <a:latin typeface="Tahoma"/>
                <a:ea typeface="+mj-ea"/>
                <a:cs typeface="+mj-cs"/>
              </a:rPr>
              <a:t>dopolnilno usposabljanje nepremičninskega posrednika</a:t>
            </a:r>
            <a:endParaRPr lang="sl-SI" dirty="0"/>
          </a:p>
        </p:txBody>
      </p:sp>
    </p:spTree>
    <p:extLst>
      <p:ext uri="{BB962C8B-B14F-4D97-AF65-F5344CB8AC3E}">
        <p14:creationId xmlns:p14="http://schemas.microsoft.com/office/powerpoint/2010/main" val="225175767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4294967295"/>
          </p:nvPr>
        </p:nvSpPr>
        <p:spPr>
          <a:xfrm>
            <a:off x="464051" y="2204864"/>
            <a:ext cx="8676456" cy="3571527"/>
          </a:xfrm>
        </p:spPr>
        <p:txBody>
          <a:bodyPr/>
          <a:lstStyle/>
          <a:p>
            <a:pPr marL="0" indent="0" eaLnBrk="1" hangingPunct="1">
              <a:buNone/>
            </a:pPr>
            <a:r>
              <a:rPr lang="sl-SI" altLang="sl-SI" sz="2400" dirty="0">
                <a:hlinkClick r:id="rId2"/>
              </a:rPr>
              <a:t>Zakon o spremembah in dopolnitvah Zakona o nepremičninskem posredovanju (ZNPosr-B)</a:t>
            </a:r>
            <a:br>
              <a:rPr lang="sl-SI" altLang="sl-SI" sz="2400" dirty="0"/>
            </a:br>
            <a:r>
              <a:rPr lang="sl-SI" altLang="sl-SI" sz="2400" dirty="0" err="1"/>
              <a:t>Ur.l</a:t>
            </a:r>
            <a:r>
              <a:rPr lang="sl-SI" altLang="sl-SI" sz="2400" dirty="0"/>
              <a:t>. RS, št. </a:t>
            </a:r>
            <a:r>
              <a:rPr lang="sl-SI" altLang="sl-SI" sz="2400" dirty="0">
                <a:hlinkClick r:id="rId3"/>
              </a:rPr>
              <a:t>49/2011</a:t>
            </a:r>
            <a:endParaRPr lang="sl-SI" altLang="sl-SI" sz="2400" dirty="0"/>
          </a:p>
          <a:p>
            <a:pPr marL="0" indent="0" eaLnBrk="1" hangingPunct="1">
              <a:buNone/>
            </a:pPr>
            <a:r>
              <a:rPr lang="sl-SI" altLang="sl-SI" sz="1800" dirty="0"/>
              <a:t>Organ sprejema :</a:t>
            </a:r>
            <a:r>
              <a:rPr lang="sl-SI" altLang="sl-SI" sz="1800" dirty="0">
                <a:hlinkClick r:id="rId4"/>
              </a:rPr>
              <a:t>Državni zbor RS</a:t>
            </a:r>
            <a:endParaRPr lang="sl-SI" altLang="sl-SI" sz="1800" dirty="0"/>
          </a:p>
          <a:p>
            <a:pPr marL="0" indent="0" eaLnBrk="1" hangingPunct="1">
              <a:buNone/>
            </a:pPr>
            <a:r>
              <a:rPr lang="sl-SI" altLang="sl-SI" sz="1800" dirty="0"/>
              <a:t>Datum sprejema:14.06.2011</a:t>
            </a:r>
          </a:p>
          <a:p>
            <a:pPr marL="0" indent="0" eaLnBrk="1" hangingPunct="1">
              <a:buNone/>
            </a:pPr>
            <a:r>
              <a:rPr lang="sl-SI" altLang="sl-SI" sz="1800" dirty="0"/>
              <a:t>Objavljen v Uradnem listu RS št. 49/2011</a:t>
            </a:r>
          </a:p>
          <a:p>
            <a:pPr marL="0" indent="0" eaLnBrk="1" hangingPunct="1">
              <a:buNone/>
            </a:pPr>
            <a:r>
              <a:rPr lang="sl-SI" altLang="sl-SI" sz="1800" dirty="0"/>
              <a:t>Datum objave v uradnem listu RS :24.06.2011</a:t>
            </a:r>
          </a:p>
          <a:p>
            <a:pPr marL="0" indent="0" eaLnBrk="1" hangingPunct="1">
              <a:buNone/>
            </a:pPr>
            <a:r>
              <a:rPr lang="sl-SI" altLang="sl-SI" sz="1800" dirty="0"/>
              <a:t>Datum začetka veljavnosti:09.07.2011</a:t>
            </a:r>
          </a:p>
          <a:p>
            <a:pPr eaLnBrk="1" hangingPunct="1"/>
            <a:endParaRPr lang="sl-SI" altLang="sl-SI" sz="1800" dirty="0"/>
          </a:p>
          <a:p>
            <a:pPr eaLnBrk="1" hangingPunct="1"/>
            <a:endParaRPr lang="sl-SI" altLang="sl-SI"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lgn="ctr" eaLnBrk="1" hangingPunct="1"/>
            <a:r>
              <a:rPr lang="sl-SI" altLang="sl-SI" sz="2400" b="1" dirty="0"/>
              <a:t>10. člen</a:t>
            </a:r>
            <a:br>
              <a:rPr lang="sl-SI" altLang="sl-SI" sz="2400" b="1" dirty="0"/>
            </a:br>
            <a:r>
              <a:rPr lang="sl-SI" altLang="sl-SI" sz="2400" b="1" dirty="0"/>
              <a:t>odvzem licence</a:t>
            </a:r>
            <a:br>
              <a:rPr lang="sl-SI" altLang="sl-SI" sz="2800" b="1" dirty="0"/>
            </a:br>
            <a:endParaRPr lang="sl-SI" altLang="sl-SI" sz="2800" b="1" dirty="0"/>
          </a:p>
        </p:txBody>
      </p:sp>
      <p:sp>
        <p:nvSpPr>
          <p:cNvPr id="48131" name="Rectangle 3"/>
          <p:cNvSpPr>
            <a:spLocks noGrp="1" noChangeArrowheads="1"/>
          </p:cNvSpPr>
          <p:nvPr>
            <p:ph type="body" idx="1"/>
          </p:nvPr>
        </p:nvSpPr>
        <p:spPr>
          <a:xfrm>
            <a:off x="323528" y="2017713"/>
            <a:ext cx="8631560" cy="4114800"/>
          </a:xfrm>
        </p:spPr>
        <p:txBody>
          <a:bodyPr/>
          <a:lstStyle/>
          <a:p>
            <a:pPr eaLnBrk="1" hangingPunct="1">
              <a:lnSpc>
                <a:spcPct val="80000"/>
              </a:lnSpc>
            </a:pPr>
            <a:r>
              <a:rPr lang="sl-SI" altLang="sl-SI" sz="2000" dirty="0"/>
              <a:t>(1) Nepremičninskemu posredniku pristojno ministrstvo </a:t>
            </a:r>
            <a:r>
              <a:rPr lang="sl-SI" altLang="sl-SI" sz="2000" b="1" dirty="0">
                <a:solidFill>
                  <a:srgbClr val="FF0000"/>
                </a:solidFill>
              </a:rPr>
              <a:t>trajno odvzame licenco</a:t>
            </a:r>
            <a:r>
              <a:rPr lang="sl-SI" altLang="sl-SI" sz="2000" dirty="0"/>
              <a:t> za opravljanje poslov posredovanja, če po </a:t>
            </a:r>
            <a:r>
              <a:rPr lang="sl-SI" altLang="sl-SI" sz="2000" u="sng" dirty="0"/>
              <a:t>dvakratnem pisnem opominu pristojnega ministrstva </a:t>
            </a:r>
            <a:r>
              <a:rPr lang="sl-SI" altLang="sl-SI" sz="2000" dirty="0"/>
              <a:t>še vedno:</a:t>
            </a:r>
            <a:br>
              <a:rPr lang="sl-SI" altLang="sl-SI" sz="2000" dirty="0"/>
            </a:br>
            <a:r>
              <a:rPr lang="sl-SI" altLang="sl-SI" sz="2000" dirty="0"/>
              <a:t>    1. daje nezakonite, nepopolne, napačne, zavajajoče ali lažne podatke o nepremičnini, za katero posreduje;</a:t>
            </a:r>
            <a:br>
              <a:rPr lang="sl-SI" altLang="sl-SI" sz="2000" dirty="0"/>
            </a:br>
            <a:r>
              <a:rPr lang="sl-SI" altLang="sl-SI" sz="2000" dirty="0"/>
              <a:t>    2. daje o sebi ali nepremičninski družbi, za katero opravlja posle posredovanja, lažne ali nepopolne podatke;</a:t>
            </a:r>
            <a:br>
              <a:rPr lang="sl-SI" altLang="sl-SI" sz="2000" dirty="0"/>
            </a:br>
            <a:r>
              <a:rPr lang="sl-SI" altLang="sl-SI" sz="2000" dirty="0"/>
              <a:t>    3. </a:t>
            </a:r>
            <a:r>
              <a:rPr lang="sl-SI" altLang="sl-SI" sz="2000" b="1" dirty="0"/>
              <a:t>krši pravila varnega in skrbnega posredovanja v prometu z nepremičninami, pri čemer se za takšno kršitev šteje</a:t>
            </a:r>
            <a:r>
              <a:rPr lang="sl-SI" altLang="sl-SI" sz="2000" dirty="0"/>
              <a:t>, če:</a:t>
            </a:r>
            <a:br>
              <a:rPr lang="sl-SI" altLang="sl-SI" sz="2000" dirty="0"/>
            </a:br>
            <a:r>
              <a:rPr lang="sl-SI" altLang="sl-SI" sz="2000" dirty="0"/>
              <a:t>    – ne opozori naročitelja na pravne in stvarne napake nepremičnine, za katere je vedel oziroma bi moral vedeti, če bi skrbno preverjal stanje nepremičnine,</a:t>
            </a:r>
            <a:br>
              <a:rPr lang="sl-SI" altLang="sl-SI" sz="2000" dirty="0"/>
            </a:br>
            <a:r>
              <a:rPr lang="sl-SI" altLang="sl-SI" sz="2000" dirty="0"/>
              <a:t>    – naročitelja ne seznani s tržnimi razmerami, ki so pomembne in bi bistveno vplivale na določitev cene v pogodbi,</a:t>
            </a:r>
            <a:br>
              <a:rPr lang="sl-SI" altLang="sl-SI" sz="2000" dirty="0"/>
            </a:br>
            <a:r>
              <a:rPr lang="sl-SI" altLang="sl-SI" sz="2000" dirty="0"/>
              <a:t>    – protipravno zadržuje original listine naročitelja oziroma tretje osebe.</a:t>
            </a:r>
            <a:br>
              <a:rPr lang="sl-SI" altLang="sl-SI" sz="2000" dirty="0"/>
            </a:br>
            <a:r>
              <a:rPr lang="sl-SI" altLang="sl-SI" sz="1200" b="1" dirty="0"/>
              <a:t>    </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130301" y="404664"/>
            <a:ext cx="7793037" cy="1055712"/>
          </a:xfrm>
        </p:spPr>
        <p:txBody>
          <a:bodyPr/>
          <a:lstStyle/>
          <a:p>
            <a:pPr algn="ctr" eaLnBrk="1" hangingPunct="1"/>
            <a:r>
              <a:rPr lang="sl-SI" altLang="sl-SI" sz="2400" b="1" dirty="0"/>
              <a:t>10. Člen dalje</a:t>
            </a:r>
            <a:r>
              <a:rPr lang="sl-SI" altLang="sl-SI" b="1" dirty="0"/>
              <a:t> </a:t>
            </a:r>
          </a:p>
        </p:txBody>
      </p:sp>
      <p:sp>
        <p:nvSpPr>
          <p:cNvPr id="49155" name="Rectangle 3"/>
          <p:cNvSpPr>
            <a:spLocks noGrp="1" noChangeArrowheads="1"/>
          </p:cNvSpPr>
          <p:nvPr>
            <p:ph type="body" idx="1"/>
          </p:nvPr>
        </p:nvSpPr>
        <p:spPr>
          <a:xfrm>
            <a:off x="363786" y="2564904"/>
            <a:ext cx="8559552" cy="2563415"/>
          </a:xfrm>
        </p:spPr>
        <p:txBody>
          <a:bodyPr/>
          <a:lstStyle/>
          <a:p>
            <a:pPr eaLnBrk="1" hangingPunct="1">
              <a:lnSpc>
                <a:spcPct val="80000"/>
              </a:lnSpc>
            </a:pPr>
            <a:r>
              <a:rPr lang="sl-SI" altLang="sl-SI" sz="2000" dirty="0"/>
              <a:t>(2) Nepremičninskemu posredniku pristojno ministrstvo trajno odvzame licenco za opravljanje poslov posredovanja, če je pravnomočno obsojen za kaznivo dejanje zoper premoženje oziroma gospodarstvo na kazen zapora več kot tri mesece.</a:t>
            </a:r>
            <a:br>
              <a:rPr lang="sl-SI" altLang="sl-SI" sz="1800" dirty="0"/>
            </a:br>
            <a:r>
              <a:rPr lang="sl-SI" altLang="sl-SI" sz="1800" dirty="0"/>
              <a:t> </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103044" y="476672"/>
            <a:ext cx="7793037" cy="839688"/>
          </a:xfrm>
        </p:spPr>
        <p:txBody>
          <a:bodyPr/>
          <a:lstStyle/>
          <a:p>
            <a:pPr algn="ctr" eaLnBrk="1" hangingPunct="1"/>
            <a:r>
              <a:rPr lang="sl-SI" altLang="sl-SI" sz="2400" b="1" dirty="0"/>
              <a:t>10. Člen dalje</a:t>
            </a:r>
            <a:r>
              <a:rPr lang="sl-SI" altLang="sl-SI" sz="2400" dirty="0"/>
              <a:t> </a:t>
            </a:r>
          </a:p>
        </p:txBody>
      </p:sp>
      <p:sp>
        <p:nvSpPr>
          <p:cNvPr id="50179" name="Rectangle 3"/>
          <p:cNvSpPr>
            <a:spLocks noGrp="1" noChangeArrowheads="1"/>
          </p:cNvSpPr>
          <p:nvPr>
            <p:ph type="body" idx="1"/>
          </p:nvPr>
        </p:nvSpPr>
        <p:spPr>
          <a:xfrm>
            <a:off x="395536" y="2017712"/>
            <a:ext cx="8559552" cy="4651647"/>
          </a:xfrm>
        </p:spPr>
        <p:txBody>
          <a:bodyPr/>
          <a:lstStyle/>
          <a:p>
            <a:pPr eaLnBrk="1" hangingPunct="1">
              <a:lnSpc>
                <a:spcPct val="80000"/>
              </a:lnSpc>
            </a:pPr>
            <a:r>
              <a:rPr lang="sl-SI" altLang="sl-SI" sz="1800" dirty="0"/>
              <a:t>3) Nepremičninskemu posredniku pristojno </a:t>
            </a:r>
            <a:r>
              <a:rPr lang="sl-SI" altLang="sl-SI" sz="1800" dirty="0">
                <a:solidFill>
                  <a:srgbClr val="FF0000"/>
                </a:solidFill>
              </a:rPr>
              <a:t>ministrstvo </a:t>
            </a:r>
            <a:r>
              <a:rPr lang="sl-SI" altLang="sl-SI" sz="1800" b="1" dirty="0">
                <a:solidFill>
                  <a:srgbClr val="FF0000"/>
                </a:solidFill>
              </a:rPr>
              <a:t>začasno odvzame licenco za opravljanje poslov posredovanja</a:t>
            </a:r>
            <a:r>
              <a:rPr lang="sl-SI" altLang="sl-SI" sz="1800" b="1" dirty="0"/>
              <a:t>:</a:t>
            </a:r>
          </a:p>
          <a:p>
            <a:pPr eaLnBrk="1" hangingPunct="1">
              <a:lnSpc>
                <a:spcPct val="80000"/>
              </a:lnSpc>
              <a:buFont typeface="Wingdings" panose="05000000000000000000" pitchFamily="2" charset="2"/>
              <a:buAutoNum type="arabicPeriod"/>
            </a:pPr>
            <a:r>
              <a:rPr lang="sl-SI" altLang="sl-SI" sz="1800" dirty="0"/>
              <a:t>če mu je odvzeta poslovna sposobnost, </a:t>
            </a:r>
          </a:p>
          <a:p>
            <a:pPr eaLnBrk="1" hangingPunct="1">
              <a:lnSpc>
                <a:spcPct val="80000"/>
              </a:lnSpc>
              <a:buFont typeface="Wingdings" panose="05000000000000000000" pitchFamily="2" charset="2"/>
              <a:buAutoNum type="arabicPeriod"/>
            </a:pPr>
            <a:r>
              <a:rPr lang="sl-SI" altLang="sl-SI" sz="1800" dirty="0"/>
              <a:t>če se dopolnilno ne usposablja vsakih pet let oziroma ob spremembi predpisov, katerih poznavanje se zahteva pri strokovnem izpitu za nepremičninskega posrednika, ali </a:t>
            </a:r>
          </a:p>
          <a:p>
            <a:pPr eaLnBrk="1" hangingPunct="1">
              <a:lnSpc>
                <a:spcPct val="80000"/>
              </a:lnSpc>
              <a:buFont typeface="Wingdings" panose="05000000000000000000" pitchFamily="2" charset="2"/>
              <a:buAutoNum type="arabicPeriod"/>
            </a:pPr>
            <a:r>
              <a:rPr lang="sl-SI" altLang="sl-SI" sz="1800" dirty="0"/>
              <a:t>če ne opravi preverjanja znanja iz drugega odstavka 8. člena tega zakona, kadar je to predpisano.</a:t>
            </a:r>
          </a:p>
          <a:p>
            <a:pPr eaLnBrk="1" hangingPunct="1">
              <a:lnSpc>
                <a:spcPct val="80000"/>
              </a:lnSpc>
            </a:pPr>
            <a:endParaRPr lang="sl-SI" altLang="sl-SI" sz="1800" dirty="0"/>
          </a:p>
          <a:p>
            <a:pPr eaLnBrk="1" hangingPunct="1">
              <a:lnSpc>
                <a:spcPct val="80000"/>
              </a:lnSpc>
            </a:pPr>
            <a:r>
              <a:rPr lang="sl-SI" altLang="sl-SI" sz="1800" dirty="0"/>
              <a:t>4) Če je nepremičninskemu posredniku odvzeta poslovna sposobnost, se licenca odvzame za čas odvzema poslovne sposobnosti. V primeru začasnega odvzema licence zaradi dopolnilnega </a:t>
            </a:r>
            <a:r>
              <a:rPr lang="sl-SI" altLang="sl-SI" sz="1800" dirty="0" err="1"/>
              <a:t>neusposabljanja</a:t>
            </a:r>
            <a:r>
              <a:rPr lang="sl-SI" altLang="sl-SI" sz="1800" dirty="0"/>
              <a:t>, se licenca odvzame do izpolnitve pogoja dopolnilnega usposabljanja, določenega v 8. členu tega zakona.</a:t>
            </a:r>
            <a:br>
              <a:rPr lang="sl-SI" altLang="sl-SI" sz="1800" dirty="0"/>
            </a:br>
            <a:endParaRPr lang="sl-SI" altLang="sl-SI" sz="1800" dirty="0"/>
          </a:p>
          <a:p>
            <a:pPr eaLnBrk="1" hangingPunct="1">
              <a:lnSpc>
                <a:spcPct val="80000"/>
              </a:lnSpc>
            </a:pPr>
            <a:r>
              <a:rPr lang="sl-SI" altLang="sl-SI" sz="1800" dirty="0"/>
              <a:t>(5) Nepremičninski posrednik, ki mu je bila trajno ali začasno odvzeta licenca, mora </a:t>
            </a:r>
            <a:r>
              <a:rPr lang="sl-SI" altLang="sl-SI" sz="1800" b="1" dirty="0"/>
              <a:t>deponirati licenco in izkaznico nepremičninskega posrednika</a:t>
            </a:r>
            <a:r>
              <a:rPr lang="sl-SI" altLang="sl-SI" sz="1800" dirty="0"/>
              <a:t> pri pristojnem ministrstvu v roku, določenem v dokončni odločbi o odvzemu licence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a:extLst>
              <a:ext uri="{FF2B5EF4-FFF2-40B4-BE49-F238E27FC236}">
                <a16:creationId xmlns:a16="http://schemas.microsoft.com/office/drawing/2014/main" id="{360EE9CF-1704-4BEA-9200-69562BB11F58}"/>
              </a:ext>
            </a:extLst>
          </p:cNvPr>
          <p:cNvSpPr>
            <a:spLocks noGrp="1"/>
          </p:cNvSpPr>
          <p:nvPr>
            <p:ph type="title"/>
          </p:nvPr>
        </p:nvSpPr>
        <p:spPr>
          <a:xfrm>
            <a:off x="847415" y="404664"/>
            <a:ext cx="7793037" cy="1055712"/>
          </a:xfrm>
        </p:spPr>
        <p:txBody>
          <a:bodyPr/>
          <a:lstStyle/>
          <a:p>
            <a:pPr algn="ctr"/>
            <a:r>
              <a:rPr lang="sl-SI" altLang="sl-SI" sz="2400" b="1" dirty="0">
                <a:solidFill>
                  <a:srgbClr val="333399"/>
                </a:solidFill>
              </a:rPr>
              <a:t>10.a člen</a:t>
            </a:r>
            <a:br>
              <a:rPr lang="sl-SI" altLang="sl-SI" sz="2400" b="1" dirty="0">
                <a:solidFill>
                  <a:srgbClr val="333399"/>
                </a:solidFill>
              </a:rPr>
            </a:br>
            <a:r>
              <a:rPr lang="sl-SI" altLang="sl-SI" sz="2400" b="1" dirty="0">
                <a:solidFill>
                  <a:srgbClr val="333399"/>
                </a:solidFill>
              </a:rPr>
              <a:t>(izbris iz imenika nepremičninskih posrednikov)</a:t>
            </a:r>
            <a:endParaRPr lang="sl-SI" sz="2400" dirty="0"/>
          </a:p>
        </p:txBody>
      </p:sp>
      <p:sp>
        <p:nvSpPr>
          <p:cNvPr id="6" name="Pravokotnik 5">
            <a:extLst>
              <a:ext uri="{FF2B5EF4-FFF2-40B4-BE49-F238E27FC236}">
                <a16:creationId xmlns:a16="http://schemas.microsoft.com/office/drawing/2014/main" id="{AEE73214-FDAB-4EC9-96C6-673B8601C107}"/>
              </a:ext>
            </a:extLst>
          </p:cNvPr>
          <p:cNvSpPr/>
          <p:nvPr/>
        </p:nvSpPr>
        <p:spPr>
          <a:xfrm>
            <a:off x="503548" y="2276872"/>
            <a:ext cx="8136904" cy="2800767"/>
          </a:xfrm>
          <a:prstGeom prst="rect">
            <a:avLst/>
          </a:prstGeom>
        </p:spPr>
        <p:txBody>
          <a:bodyPr wrap="square">
            <a:spAutoFit/>
          </a:bodyPr>
          <a:lstStyle/>
          <a:p>
            <a:pPr lvl="0" algn="ctr" eaLnBrk="1" hangingPunct="1">
              <a:lnSpc>
                <a:spcPct val="80000"/>
              </a:lnSpc>
              <a:spcBef>
                <a:spcPct val="20000"/>
              </a:spcBef>
              <a:buClr>
                <a:srgbClr val="3333CC"/>
              </a:buClr>
              <a:buSzPct val="60000"/>
            </a:pPr>
            <a:endParaRPr lang="sl-SI" altLang="sl-SI" sz="500" b="1" dirty="0">
              <a:solidFill>
                <a:srgbClr val="000000"/>
              </a:solidFill>
              <a:latin typeface="Tahoma"/>
            </a:endParaRPr>
          </a:p>
          <a:p>
            <a:pPr lvl="0" eaLnBrk="1" hangingPunct="1">
              <a:lnSpc>
                <a:spcPct val="80000"/>
              </a:lnSpc>
              <a:spcBef>
                <a:spcPct val="20000"/>
              </a:spcBef>
              <a:buClr>
                <a:srgbClr val="3333CC"/>
              </a:buClr>
              <a:buSzPct val="60000"/>
            </a:pPr>
            <a:r>
              <a:rPr lang="sl-SI" altLang="sl-SI" sz="2000" dirty="0">
                <a:solidFill>
                  <a:srgbClr val="000000"/>
                </a:solidFill>
                <a:latin typeface="Tahoma"/>
              </a:rPr>
              <a:t>(1) Nepremičninski posrednik se izbriše iz imenika nepremičninskih posrednikov, če:</a:t>
            </a:r>
            <a:br>
              <a:rPr lang="sl-SI" altLang="sl-SI" sz="2000" dirty="0">
                <a:solidFill>
                  <a:srgbClr val="000000"/>
                </a:solidFill>
                <a:latin typeface="Tahoma"/>
              </a:rPr>
            </a:br>
            <a:r>
              <a:rPr lang="sl-SI" altLang="sl-SI" sz="2000" dirty="0">
                <a:solidFill>
                  <a:srgbClr val="000000"/>
                </a:solidFill>
                <a:latin typeface="Tahoma"/>
              </a:rPr>
              <a:t>    1. sam zahteva;</a:t>
            </a:r>
            <a:br>
              <a:rPr lang="sl-SI" altLang="sl-SI" sz="2000" dirty="0">
                <a:solidFill>
                  <a:srgbClr val="000000"/>
                </a:solidFill>
                <a:latin typeface="Tahoma"/>
              </a:rPr>
            </a:br>
            <a:r>
              <a:rPr lang="sl-SI" altLang="sl-SI" sz="2000" dirty="0">
                <a:solidFill>
                  <a:srgbClr val="000000"/>
                </a:solidFill>
                <a:latin typeface="Tahoma"/>
              </a:rPr>
              <a:t>    2. umre;</a:t>
            </a:r>
            <a:br>
              <a:rPr lang="sl-SI" altLang="sl-SI" sz="2000" dirty="0">
                <a:solidFill>
                  <a:srgbClr val="000000"/>
                </a:solidFill>
                <a:latin typeface="Tahoma"/>
              </a:rPr>
            </a:br>
            <a:r>
              <a:rPr lang="sl-SI" altLang="sl-SI" sz="2000" dirty="0">
                <a:solidFill>
                  <a:srgbClr val="000000"/>
                </a:solidFill>
                <a:latin typeface="Tahoma"/>
              </a:rPr>
              <a:t>    3. mu poteče pogojna licenca.</a:t>
            </a:r>
          </a:p>
          <a:p>
            <a:pPr lvl="0" eaLnBrk="1" hangingPunct="1">
              <a:lnSpc>
                <a:spcPct val="80000"/>
              </a:lnSpc>
              <a:spcBef>
                <a:spcPct val="20000"/>
              </a:spcBef>
              <a:buClr>
                <a:srgbClr val="3333CC"/>
              </a:buClr>
              <a:buSzPct val="60000"/>
            </a:pPr>
            <a:r>
              <a:rPr lang="sl-SI" altLang="sl-SI" sz="2000" dirty="0">
                <a:solidFill>
                  <a:srgbClr val="000000"/>
                </a:solidFill>
                <a:latin typeface="Tahoma"/>
              </a:rPr>
              <a:t>        (opomba: če mu je trajno odvzeta licenca)</a:t>
            </a:r>
            <a:br>
              <a:rPr lang="sl-SI" altLang="sl-SI" sz="2000" dirty="0">
                <a:solidFill>
                  <a:srgbClr val="000000"/>
                </a:solidFill>
                <a:latin typeface="Tahoma"/>
              </a:rPr>
            </a:br>
            <a:endParaRPr lang="sl-SI" altLang="sl-SI" sz="2000" dirty="0">
              <a:solidFill>
                <a:srgbClr val="000000"/>
              </a:solidFill>
              <a:latin typeface="Tahoma"/>
            </a:endParaRPr>
          </a:p>
          <a:p>
            <a:pPr lvl="0" eaLnBrk="1" hangingPunct="1">
              <a:lnSpc>
                <a:spcPct val="80000"/>
              </a:lnSpc>
              <a:spcBef>
                <a:spcPct val="20000"/>
              </a:spcBef>
              <a:buClr>
                <a:srgbClr val="3333CC"/>
              </a:buClr>
              <a:buSzPct val="60000"/>
            </a:pPr>
            <a:r>
              <a:rPr lang="sl-SI" altLang="sl-SI" sz="2000" dirty="0">
                <a:solidFill>
                  <a:srgbClr val="000000"/>
                </a:solidFill>
                <a:latin typeface="Tahoma"/>
              </a:rPr>
              <a:t>(2) Po pravnomočnosti odločbe o odvzemu licence se v javnem delu imenika nepremičninskih posrednikov napravi zaznamba o izbrisu nepremičninskega</a:t>
            </a:r>
            <a:r>
              <a:rPr lang="sl-SI" altLang="sl-SI" sz="2000" b="1" dirty="0">
                <a:solidFill>
                  <a:srgbClr val="000000"/>
                </a:solidFill>
                <a:latin typeface="Tahoma"/>
              </a:rPr>
              <a:t> posrednika iz imenika.</a:t>
            </a:r>
          </a:p>
        </p:txBody>
      </p:sp>
    </p:spTree>
    <p:extLst>
      <p:ext uri="{BB962C8B-B14F-4D97-AF65-F5344CB8AC3E}">
        <p14:creationId xmlns:p14="http://schemas.microsoft.com/office/powerpoint/2010/main" val="42146047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a:extLst>
              <a:ext uri="{FF2B5EF4-FFF2-40B4-BE49-F238E27FC236}">
                <a16:creationId xmlns:a16="http://schemas.microsoft.com/office/drawing/2014/main" id="{360EE9CF-1704-4BEA-9200-69562BB11F58}"/>
              </a:ext>
            </a:extLst>
          </p:cNvPr>
          <p:cNvSpPr>
            <a:spLocks noGrp="1"/>
          </p:cNvSpPr>
          <p:nvPr>
            <p:ph type="title"/>
          </p:nvPr>
        </p:nvSpPr>
        <p:spPr>
          <a:xfrm>
            <a:off x="1150939" y="214313"/>
            <a:ext cx="5797326" cy="1462087"/>
          </a:xfrm>
        </p:spPr>
        <p:txBody>
          <a:bodyPr/>
          <a:lstStyle/>
          <a:p>
            <a:pPr algn="ctr"/>
            <a:r>
              <a:rPr lang="sl-SI" altLang="sl-SI" sz="2400" b="1" dirty="0">
                <a:solidFill>
                  <a:srgbClr val="333399"/>
                </a:solidFill>
              </a:rPr>
              <a:t> 11. člen</a:t>
            </a:r>
            <a:br>
              <a:rPr lang="sl-SI" altLang="sl-SI" sz="2400" b="1" dirty="0">
                <a:solidFill>
                  <a:srgbClr val="333399"/>
                </a:solidFill>
              </a:rPr>
            </a:br>
            <a:r>
              <a:rPr lang="sl-SI" altLang="sl-SI" sz="2400" b="1" dirty="0">
                <a:solidFill>
                  <a:srgbClr val="333399"/>
                </a:solidFill>
              </a:rPr>
              <a:t>(pravno varstvo)</a:t>
            </a:r>
            <a:endParaRPr lang="sl-SI" sz="2400" dirty="0"/>
          </a:p>
        </p:txBody>
      </p:sp>
      <p:sp>
        <p:nvSpPr>
          <p:cNvPr id="2" name="Pravokotnik 1">
            <a:extLst>
              <a:ext uri="{FF2B5EF4-FFF2-40B4-BE49-F238E27FC236}">
                <a16:creationId xmlns:a16="http://schemas.microsoft.com/office/drawing/2014/main" id="{58D21DD7-F5D8-4063-AB63-7A08594C6A52}"/>
              </a:ext>
            </a:extLst>
          </p:cNvPr>
          <p:cNvSpPr/>
          <p:nvPr/>
        </p:nvSpPr>
        <p:spPr>
          <a:xfrm>
            <a:off x="827584" y="2921169"/>
            <a:ext cx="7056784" cy="707886"/>
          </a:xfrm>
          <a:prstGeom prst="rect">
            <a:avLst/>
          </a:prstGeom>
        </p:spPr>
        <p:txBody>
          <a:bodyPr wrap="square">
            <a:spAutoFit/>
          </a:bodyPr>
          <a:lstStyle/>
          <a:p>
            <a:pPr lvl="0" eaLnBrk="1" hangingPunct="1">
              <a:spcBef>
                <a:spcPct val="20000"/>
              </a:spcBef>
              <a:buClr>
                <a:srgbClr val="3333CC"/>
              </a:buClr>
              <a:buSzPct val="60000"/>
            </a:pPr>
            <a:r>
              <a:rPr lang="sl-SI" altLang="sl-SI" sz="2000" dirty="0">
                <a:solidFill>
                  <a:srgbClr val="000000"/>
                </a:solidFill>
                <a:latin typeface="Tahoma"/>
              </a:rPr>
              <a:t>Pristojno ministrstvo odloča z odločbo, zoper katero je dovoljena tožba na upravno sodišče.«.</a:t>
            </a:r>
          </a:p>
        </p:txBody>
      </p:sp>
    </p:spTree>
    <p:extLst>
      <p:ext uri="{BB962C8B-B14F-4D97-AF65-F5344CB8AC3E}">
        <p14:creationId xmlns:p14="http://schemas.microsoft.com/office/powerpoint/2010/main" val="17730830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avokotnik 3">
            <a:extLst>
              <a:ext uri="{FF2B5EF4-FFF2-40B4-BE49-F238E27FC236}">
                <a16:creationId xmlns:a16="http://schemas.microsoft.com/office/drawing/2014/main" id="{B375A0B2-A130-4085-9FFB-BC6DD280E152}"/>
              </a:ext>
            </a:extLst>
          </p:cNvPr>
          <p:cNvSpPr/>
          <p:nvPr/>
        </p:nvSpPr>
        <p:spPr>
          <a:xfrm>
            <a:off x="1331640" y="116632"/>
            <a:ext cx="6264696" cy="1200329"/>
          </a:xfrm>
          <a:prstGeom prst="rect">
            <a:avLst/>
          </a:prstGeom>
        </p:spPr>
        <p:txBody>
          <a:bodyPr wrap="square">
            <a:spAutoFit/>
          </a:bodyPr>
          <a:lstStyle/>
          <a:p>
            <a:pPr algn="ctr"/>
            <a:r>
              <a:rPr lang="sl-SI" altLang="sl-SI" sz="2400" b="1" dirty="0">
                <a:solidFill>
                  <a:srgbClr val="333399"/>
                </a:solidFill>
                <a:latin typeface="Tahoma"/>
                <a:ea typeface="+mj-ea"/>
                <a:cs typeface="+mj-cs"/>
              </a:rPr>
              <a:t>12. člen</a:t>
            </a:r>
            <a:br>
              <a:rPr lang="sl-SI" altLang="sl-SI" sz="2400" b="1" dirty="0">
                <a:solidFill>
                  <a:srgbClr val="333399"/>
                </a:solidFill>
                <a:latin typeface="Tahoma"/>
                <a:ea typeface="+mj-ea"/>
                <a:cs typeface="+mj-cs"/>
              </a:rPr>
            </a:br>
            <a:r>
              <a:rPr lang="sl-SI" altLang="sl-SI" sz="2400" b="1" dirty="0">
                <a:solidFill>
                  <a:srgbClr val="333399"/>
                </a:solidFill>
                <a:latin typeface="Tahoma"/>
                <a:ea typeface="+mj-ea"/>
                <a:cs typeface="+mj-cs"/>
              </a:rPr>
              <a:t>(prepoved opravljanja del, ki pomenijo konkurenco)</a:t>
            </a:r>
            <a:endParaRPr lang="sl-SI" sz="2400" dirty="0"/>
          </a:p>
        </p:txBody>
      </p:sp>
      <p:sp>
        <p:nvSpPr>
          <p:cNvPr id="5" name="Rectangle 3">
            <a:extLst>
              <a:ext uri="{FF2B5EF4-FFF2-40B4-BE49-F238E27FC236}">
                <a16:creationId xmlns:a16="http://schemas.microsoft.com/office/drawing/2014/main" id="{5B9DCCA7-C7E5-4FF6-B804-D8DF07FFA3DA}"/>
              </a:ext>
            </a:extLst>
          </p:cNvPr>
          <p:cNvSpPr txBox="1">
            <a:spLocks noChangeArrowheads="1"/>
          </p:cNvSpPr>
          <p:nvPr/>
        </p:nvSpPr>
        <p:spPr bwMode="auto">
          <a:xfrm>
            <a:off x="395536" y="2552700"/>
            <a:ext cx="7272808"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eaLnBrk="1" hangingPunct="1">
              <a:lnSpc>
                <a:spcPct val="80000"/>
              </a:lnSpc>
            </a:pPr>
            <a:r>
              <a:rPr lang="sl-SI" altLang="sl-SI" sz="1800" dirty="0"/>
              <a:t>V času, ko nepremičninski posrednik opravlja posle posredovanja za določeno nepremičninsko družbo, </a:t>
            </a:r>
            <a:r>
              <a:rPr lang="sl-SI" altLang="sl-SI" sz="1800" b="1" dirty="0"/>
              <a:t>ne sme brez soglasja nepremičninske družbe</a:t>
            </a:r>
            <a:r>
              <a:rPr lang="sl-SI" altLang="sl-SI" sz="1800" dirty="0"/>
              <a:t> opravljati poslov posredovanja za drugo nepremičninsko družbo niti drugih poslov oziroma ravnanj, ki so konkurenčni storitvam posredovanja, ki jih opravlja nepremičninska družba.</a:t>
            </a:r>
          </a:p>
        </p:txBody>
      </p:sp>
    </p:spTree>
    <p:extLst>
      <p:ext uri="{BB962C8B-B14F-4D97-AF65-F5344CB8AC3E}">
        <p14:creationId xmlns:p14="http://schemas.microsoft.com/office/powerpoint/2010/main" val="34835670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043608" y="2924944"/>
            <a:ext cx="7793037" cy="1462087"/>
          </a:xfrm>
        </p:spPr>
        <p:txBody>
          <a:bodyPr/>
          <a:lstStyle/>
          <a:p>
            <a:pPr eaLnBrk="1" hangingPunct="1"/>
            <a:br>
              <a:rPr lang="sl-SI" altLang="sl-SI" sz="2400" b="1" dirty="0"/>
            </a:br>
            <a:br>
              <a:rPr lang="sl-SI" altLang="sl-SI" sz="2400" b="1" dirty="0"/>
            </a:br>
            <a:br>
              <a:rPr lang="sl-SI" altLang="sl-SI" sz="2400" b="1" dirty="0"/>
            </a:br>
            <a:r>
              <a:rPr lang="sl-SI" altLang="sl-SI" sz="2400" b="1" dirty="0"/>
              <a:t>III. PRAVILA ZA VARNO IN SKRBNO POSLOVANJE PRI NEPREMIČNINSKEM POSREDOVANJU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Naslov 1"/>
          <p:cNvSpPr>
            <a:spLocks noGrp="1"/>
          </p:cNvSpPr>
          <p:nvPr>
            <p:ph type="title"/>
          </p:nvPr>
        </p:nvSpPr>
        <p:spPr/>
        <p:txBody>
          <a:bodyPr/>
          <a:lstStyle/>
          <a:p>
            <a:r>
              <a:rPr lang="sl-SI" altLang="sl-SI" sz="2000" dirty="0"/>
              <a:t>POSLEDICE KRŠITVE PRAVIL IN KRŠITEV POGODBE O POSREDOVANJU - delovanje v nasprotju s pogodbo o posredovanju  in v nasprotju z interesi naročitelja</a:t>
            </a:r>
          </a:p>
        </p:txBody>
      </p:sp>
      <p:sp>
        <p:nvSpPr>
          <p:cNvPr id="55299" name="Pravokotnik 4"/>
          <p:cNvSpPr>
            <a:spLocks noChangeArrowheads="1"/>
          </p:cNvSpPr>
          <p:nvPr/>
        </p:nvSpPr>
        <p:spPr bwMode="auto">
          <a:xfrm>
            <a:off x="395288" y="1916113"/>
            <a:ext cx="8748712"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sl-SI" altLang="sl-SI" sz="1800" dirty="0">
                <a:solidFill>
                  <a:srgbClr val="000000"/>
                </a:solidFill>
                <a:latin typeface="Open Sans"/>
              </a:rPr>
              <a:t>Presoja, ali je nepremičninska družba pogodbo o posredovanju nepravilno izpolnila ter ali je naročitelju iz njunega ravnanja nastala škoda, ni odvisna od veljavnosti prodajne pogodbe.</a:t>
            </a:r>
          </a:p>
          <a:p>
            <a:pPr>
              <a:spcBef>
                <a:spcPct val="0"/>
              </a:spcBef>
              <a:buClrTx/>
              <a:buSzTx/>
              <a:buFontTx/>
              <a:buNone/>
            </a:pPr>
            <a:r>
              <a:rPr lang="sl-SI" altLang="sl-SI" sz="1800" u="sng" dirty="0">
                <a:solidFill>
                  <a:srgbClr val="000000"/>
                </a:solidFill>
                <a:latin typeface="Open Sans"/>
              </a:rPr>
              <a:t>Trditve o nepravilni izpolnitvi pogodbe o nepremičninskem posredovanju ali kršitvi pogodbe o posredovanju ali delovanje v nasprotju z interesi naročitelja za drugo osebo lahko predstavljajo ali privedejo </a:t>
            </a:r>
            <a:r>
              <a:rPr lang="sl-SI" altLang="sl-SI" sz="1800" dirty="0">
                <a:solidFill>
                  <a:srgbClr val="000000"/>
                </a:solidFill>
                <a:latin typeface="Open Sans"/>
              </a:rPr>
              <a:t>: </a:t>
            </a:r>
          </a:p>
          <a:p>
            <a:pPr marL="285750" indent="-285750">
              <a:spcBef>
                <a:spcPct val="0"/>
              </a:spcBef>
              <a:buClrTx/>
              <a:buSzTx/>
            </a:pPr>
            <a:r>
              <a:rPr lang="sl-SI" altLang="sl-SI" sz="1800" dirty="0">
                <a:solidFill>
                  <a:srgbClr val="000000"/>
                </a:solidFill>
                <a:latin typeface="Open Sans"/>
              </a:rPr>
              <a:t>Do odškodninske odgovornosti nepremičninske družbe in nepremičninskega posrednika skladno s pravili odškodninskega prava in ob pogoju da so izpolnjene vse predpostavke odškodninske odgovornosti </a:t>
            </a:r>
          </a:p>
          <a:p>
            <a:pPr marL="285750" indent="-285750">
              <a:spcBef>
                <a:spcPct val="0"/>
              </a:spcBef>
              <a:buClrTx/>
              <a:buSzTx/>
            </a:pPr>
            <a:r>
              <a:rPr lang="sl-SI" altLang="sl-SI" sz="1800" dirty="0">
                <a:solidFill>
                  <a:srgbClr val="000000"/>
                </a:solidFill>
                <a:latin typeface="Open Sans"/>
              </a:rPr>
              <a:t>Do izgube pravice do plačila in do povračila stroškov, izhajajoč iz pravila, vsebovanega  v 850. členu OZ.  Utemeljenost zahtevka na tej podlagi pa ni odvisna od obstoja predpostavk odškodninske odgovornosti in je podana tudi v primeru, če naročitelju škoda sploh ne nastane niti ni odvisna od tega, da prodajna pogodba ni bila razveljavljena.  </a:t>
            </a:r>
            <a:endParaRPr lang="sl-SI" altLang="sl-SI" sz="1800" dirty="0"/>
          </a:p>
        </p:txBody>
      </p:sp>
      <p:sp>
        <p:nvSpPr>
          <p:cNvPr id="2" name="Pravokotnik 1"/>
          <p:cNvSpPr/>
          <p:nvPr/>
        </p:nvSpPr>
        <p:spPr>
          <a:xfrm>
            <a:off x="395288" y="5850868"/>
            <a:ext cx="5760641" cy="646331"/>
          </a:xfrm>
          <a:prstGeom prst="rect">
            <a:avLst/>
          </a:prstGeom>
        </p:spPr>
        <p:txBody>
          <a:bodyPr wrap="square">
            <a:spAutoFit/>
          </a:bodyPr>
          <a:lstStyle/>
          <a:p>
            <a:endParaRPr lang="sl-SI" altLang="sl-SI" dirty="0"/>
          </a:p>
          <a:p>
            <a:r>
              <a:rPr lang="sl-SI" altLang="sl-SI" dirty="0"/>
              <a:t>(prim: VSRS Sklep II </a:t>
            </a:r>
            <a:r>
              <a:rPr lang="sl-SI" altLang="sl-SI" dirty="0" err="1"/>
              <a:t>Ips</a:t>
            </a:r>
            <a:r>
              <a:rPr lang="sl-SI" altLang="sl-SI" dirty="0"/>
              <a:t> 262/2017 z dne 6. 12. 2018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971600" y="404664"/>
            <a:ext cx="7793037" cy="1440160"/>
          </a:xfrm>
        </p:spPr>
        <p:txBody>
          <a:bodyPr/>
          <a:lstStyle/>
          <a:p>
            <a:pPr algn="ctr" eaLnBrk="1" hangingPunct="1"/>
            <a:br>
              <a:rPr lang="sl-SI" altLang="sl-SI" sz="2000" b="1" dirty="0"/>
            </a:br>
            <a:r>
              <a:rPr lang="sl-SI" altLang="sl-SI" sz="2400" b="1" dirty="0"/>
              <a:t>13. člen</a:t>
            </a:r>
            <a:br>
              <a:rPr lang="sl-SI" altLang="sl-SI" sz="2400" b="1" dirty="0"/>
            </a:br>
            <a:r>
              <a:rPr lang="sl-SI" altLang="sl-SI" sz="2400" b="1" dirty="0"/>
              <a:t>(pogodba o posredovanju v prometu z nepremičninami)</a:t>
            </a:r>
            <a:br>
              <a:rPr lang="sl-SI" altLang="sl-SI" sz="1800" b="1" dirty="0"/>
            </a:br>
            <a:br>
              <a:rPr lang="sl-SI" altLang="sl-SI" sz="1800" b="1" dirty="0"/>
            </a:br>
            <a:endParaRPr lang="sl-SI" altLang="sl-SI" sz="1800" b="1" dirty="0"/>
          </a:p>
        </p:txBody>
      </p:sp>
      <p:sp>
        <p:nvSpPr>
          <p:cNvPr id="56323" name="Rectangle 3"/>
          <p:cNvSpPr>
            <a:spLocks noGrp="1" noChangeArrowheads="1"/>
          </p:cNvSpPr>
          <p:nvPr>
            <p:ph type="body" idx="1"/>
          </p:nvPr>
        </p:nvSpPr>
        <p:spPr>
          <a:xfrm>
            <a:off x="395536" y="2017713"/>
            <a:ext cx="8559552" cy="4114800"/>
          </a:xfrm>
        </p:spPr>
        <p:txBody>
          <a:bodyPr/>
          <a:lstStyle/>
          <a:p>
            <a:pPr eaLnBrk="1" hangingPunct="1">
              <a:lnSpc>
                <a:spcPct val="80000"/>
              </a:lnSpc>
            </a:pPr>
            <a:r>
              <a:rPr lang="sl-SI" altLang="sl-SI" sz="2400" dirty="0"/>
              <a:t>(</a:t>
            </a:r>
            <a:r>
              <a:rPr lang="sl-SI" altLang="sl-SI" sz="2000" dirty="0"/>
              <a:t>1) S </a:t>
            </a:r>
            <a:r>
              <a:rPr lang="sl-SI" altLang="sl-SI" sz="2000" b="1" dirty="0"/>
              <a:t>pisno</a:t>
            </a:r>
            <a:r>
              <a:rPr lang="sl-SI" altLang="sl-SI" sz="2000" dirty="0"/>
              <a:t> pogodbo o posredovanju v prometu z nepremičninami </a:t>
            </a:r>
            <a:r>
              <a:rPr lang="sl-SI" altLang="sl-SI" sz="2000" b="1" dirty="0"/>
              <a:t>se nepremičninska družba zavezuje, da si bo prizadevala (najti in spraviti v stik z naročiteljem tretjo osebo, ki se bo z njim pogajala za sklenitev določene pogodbe, katere predmet je nepremičnina, naročitelj pa se zavezuje, da bo nepremičninski družbi plačal za posredovanje, če bo pogodba sklenjena.</a:t>
            </a:r>
            <a:br>
              <a:rPr lang="sl-SI" altLang="sl-SI" sz="2000" b="1" dirty="0"/>
            </a:br>
            <a:endParaRPr lang="sl-SI" altLang="sl-SI" sz="2000" b="1" dirty="0"/>
          </a:p>
          <a:p>
            <a:pPr eaLnBrk="1" hangingPunct="1">
              <a:lnSpc>
                <a:spcPct val="80000"/>
              </a:lnSpc>
            </a:pPr>
            <a:r>
              <a:rPr lang="sl-SI" altLang="sl-SI" sz="2000" dirty="0"/>
              <a:t>(2) Za pravno razmerje med nepremičninsko družbo in naročiteljem veljajo </a:t>
            </a:r>
            <a:r>
              <a:rPr lang="sl-SI" altLang="sl-SI" sz="2000" b="1" dirty="0"/>
              <a:t>splošna pravila obligacijskega prava o pogodbi o posredovanju</a:t>
            </a:r>
            <a:r>
              <a:rPr lang="sl-SI" altLang="sl-SI" sz="2000" dirty="0"/>
              <a:t>, če ni v tem zakonu drugače določeno.</a:t>
            </a:r>
            <a:br>
              <a:rPr lang="sl-SI" altLang="sl-SI" sz="2000" dirty="0"/>
            </a:br>
            <a:endParaRPr lang="sl-SI" altLang="sl-SI" sz="2000" dirty="0"/>
          </a:p>
          <a:p>
            <a:pPr eaLnBrk="1" hangingPunct="1">
              <a:lnSpc>
                <a:spcPct val="80000"/>
              </a:lnSpc>
              <a:buFont typeface="Wingdings" panose="05000000000000000000" pitchFamily="2" charset="2"/>
              <a:buNone/>
            </a:pPr>
            <a:br>
              <a:rPr lang="sl-SI" altLang="sl-SI" sz="2000" dirty="0"/>
            </a:br>
            <a:r>
              <a:rPr lang="sl-SI" altLang="sl-SI" sz="2400" dirty="0"/>
              <a:t>    </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150939" y="725487"/>
            <a:ext cx="6877446" cy="950913"/>
          </a:xfrm>
        </p:spPr>
        <p:txBody>
          <a:bodyPr/>
          <a:lstStyle/>
          <a:p>
            <a:pPr algn="ctr" eaLnBrk="1" hangingPunct="1"/>
            <a:r>
              <a:rPr lang="sl-SI" altLang="sl-SI" sz="2400" b="1" dirty="0"/>
              <a:t>13. Člen dalje</a:t>
            </a:r>
          </a:p>
        </p:txBody>
      </p:sp>
      <p:sp>
        <p:nvSpPr>
          <p:cNvPr id="57347" name="Rectangle 3"/>
          <p:cNvSpPr>
            <a:spLocks noGrp="1" noChangeArrowheads="1"/>
          </p:cNvSpPr>
          <p:nvPr>
            <p:ph type="body" idx="1"/>
          </p:nvPr>
        </p:nvSpPr>
        <p:spPr>
          <a:xfrm>
            <a:off x="467544" y="2017713"/>
            <a:ext cx="8487544" cy="4114800"/>
          </a:xfrm>
        </p:spPr>
        <p:txBody>
          <a:bodyPr/>
          <a:lstStyle/>
          <a:p>
            <a:pPr eaLnBrk="1" hangingPunct="1"/>
            <a:r>
              <a:rPr lang="sl-SI" altLang="sl-SI" sz="1800" dirty="0"/>
              <a:t>(3)</a:t>
            </a:r>
            <a:r>
              <a:rPr lang="sl-SI" altLang="sl-SI" dirty="0"/>
              <a:t> </a:t>
            </a:r>
            <a:r>
              <a:rPr lang="sl-SI" altLang="sl-SI" sz="2000" dirty="0">
                <a:solidFill>
                  <a:srgbClr val="FF0000"/>
                </a:solidFill>
              </a:rPr>
              <a:t>Določb tega poglavja s pogodbo ni mogoče izključiti oziroma omejiti, razen če je v zvezi s posamezno določbo izrecno dopusten drugačen dogovor pogodbenih strank oziroma je drugačen dogovor </a:t>
            </a:r>
            <a:r>
              <a:rPr lang="sl-SI" altLang="sl-SI" sz="2000" b="1" dirty="0">
                <a:solidFill>
                  <a:srgbClr val="FF0000"/>
                </a:solidFill>
              </a:rPr>
              <a:t>v očitnem interesu</a:t>
            </a:r>
            <a:r>
              <a:rPr lang="sl-SI" altLang="sl-SI" sz="2000" dirty="0">
                <a:solidFill>
                  <a:srgbClr val="FF0000"/>
                </a:solidFill>
              </a:rPr>
              <a:t> naročitelja.</a:t>
            </a:r>
            <a:br>
              <a:rPr lang="sl-SI" altLang="sl-SI" sz="2000" dirty="0">
                <a:solidFill>
                  <a:srgbClr val="FF0000"/>
                </a:solidFill>
              </a:rPr>
            </a:br>
            <a:r>
              <a:rPr lang="sl-SI" altLang="sl-SI" sz="2000" b="1" dirty="0">
                <a:solidFill>
                  <a:srgbClr val="FF0000"/>
                </a:solidFill>
              </a:rPr>
              <a:t>(</a:t>
            </a:r>
            <a:r>
              <a:rPr lang="sl-SI" altLang="sl-SI" sz="2000" b="1" dirty="0" err="1">
                <a:solidFill>
                  <a:srgbClr val="FF0000"/>
                </a:solidFill>
              </a:rPr>
              <a:t>kogentnost</a:t>
            </a:r>
            <a:r>
              <a:rPr lang="sl-SI" altLang="sl-SI" sz="2000" b="1" dirty="0">
                <a:solidFill>
                  <a:srgbClr val="FF0000"/>
                </a:solidFill>
              </a:rPr>
              <a:t> določb ZNPosr)</a:t>
            </a:r>
          </a:p>
          <a:p>
            <a:pPr eaLnBrk="1" hangingPunct="1"/>
            <a:r>
              <a:rPr lang="sl-SI" altLang="sl-SI" sz="2000" dirty="0"/>
              <a:t>(4) V pogodbi o posredovanju v prometu z nepremičninami, ki mora biti sklenjena med nepremičninsko družbo in naročiteljem, </a:t>
            </a:r>
            <a:r>
              <a:rPr lang="sl-SI" altLang="sl-SI" sz="2000" b="1" dirty="0">
                <a:solidFill>
                  <a:srgbClr val="FF0000"/>
                </a:solidFill>
              </a:rPr>
              <a:t>morajo </a:t>
            </a:r>
            <a:r>
              <a:rPr lang="sl-SI" altLang="sl-SI" sz="2000" b="1" dirty="0"/>
              <a:t>biti navedeni naslednji podatki</a:t>
            </a:r>
            <a:r>
              <a:rPr lang="sl-SI" altLang="sl-SI"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avokotnik 3"/>
          <p:cNvSpPr/>
          <p:nvPr/>
        </p:nvSpPr>
        <p:spPr>
          <a:xfrm>
            <a:off x="467544" y="2420888"/>
            <a:ext cx="8332414" cy="3754874"/>
          </a:xfrm>
          <a:prstGeom prst="rect">
            <a:avLst/>
          </a:prstGeom>
        </p:spPr>
        <p:txBody>
          <a:bodyPr wrap="square">
            <a:spAutoFit/>
          </a:bodyPr>
          <a:lstStyle/>
          <a:p>
            <a:r>
              <a:rPr lang="sl-SI" sz="2000" dirty="0">
                <a:solidFill>
                  <a:srgbClr val="FF0000"/>
                </a:solidFill>
              </a:rPr>
              <a:t>Zakon o spremembah in dopolnitvah Zakona o nepremičninskem posredovanju (ZNPosr-C)</a:t>
            </a:r>
          </a:p>
          <a:p>
            <a:r>
              <a:rPr lang="sl-SI" sz="2000" dirty="0"/>
              <a:t>Organ sprejema : državni zbor RS </a:t>
            </a:r>
          </a:p>
          <a:p>
            <a:r>
              <a:rPr lang="sl-SI" sz="2000" dirty="0"/>
              <a:t>Datum sprejema: 18. julij 2019 </a:t>
            </a:r>
            <a:br>
              <a:rPr lang="sl-SI" sz="2000" dirty="0"/>
            </a:br>
            <a:r>
              <a:rPr lang="sl-SI" sz="2000" dirty="0"/>
              <a:t>OBJAVLJENO V: </a:t>
            </a:r>
            <a:r>
              <a:rPr lang="sl-SI" sz="2000" b="1" dirty="0"/>
              <a:t>Uradni list RS 47-2285/2019, stran 5887</a:t>
            </a:r>
            <a:r>
              <a:rPr lang="sl-SI" sz="2000" dirty="0"/>
              <a:t> </a:t>
            </a:r>
          </a:p>
          <a:p>
            <a:r>
              <a:rPr lang="sl-SI" sz="2000" dirty="0"/>
              <a:t>DATUM OBJAVE: </a:t>
            </a:r>
            <a:r>
              <a:rPr lang="sl-SI" sz="2000" b="1" dirty="0"/>
              <a:t>26.7.2019</a:t>
            </a:r>
            <a:r>
              <a:rPr lang="sl-SI" sz="2000" dirty="0"/>
              <a:t> </a:t>
            </a:r>
            <a:br>
              <a:rPr lang="sl-SI" sz="2000" dirty="0"/>
            </a:br>
            <a:r>
              <a:rPr lang="sl-SI" sz="2000" dirty="0"/>
              <a:t>VELJAVNOST PREDPISA: </a:t>
            </a:r>
            <a:r>
              <a:rPr lang="sl-SI" sz="2000" b="1" dirty="0"/>
              <a:t>od 10.8.2019 </a:t>
            </a:r>
            <a:r>
              <a:rPr lang="sl-SI" sz="2000" dirty="0"/>
              <a:t>/ UPORABA PREDPISA: </a:t>
            </a:r>
            <a:r>
              <a:rPr lang="sl-SI" sz="2000" b="1" dirty="0"/>
              <a:t>od 10.8.2019 </a:t>
            </a:r>
          </a:p>
          <a:p>
            <a:endParaRPr lang="sl-SI" sz="2000" b="1" dirty="0"/>
          </a:p>
          <a:p>
            <a:r>
              <a:rPr lang="sl-SI" sz="2000" b="1" dirty="0"/>
              <a:t>Zakon o državni upravi št. 18/23 in </a:t>
            </a:r>
            <a:r>
              <a:rPr lang="sl-SI" sz="2000" b="1" dirty="0">
                <a:solidFill>
                  <a:srgbClr val="FF0000"/>
                </a:solidFill>
              </a:rPr>
              <a:t>št. 116/23 – odločitev Ustavnega sodišča</a:t>
            </a:r>
            <a:br>
              <a:rPr lang="sl-SI" dirty="0"/>
            </a:br>
            <a:endParaRPr lang="sl-SI" dirty="0"/>
          </a:p>
        </p:txBody>
      </p:sp>
    </p:spTree>
    <p:extLst>
      <p:ext uri="{BB962C8B-B14F-4D97-AF65-F5344CB8AC3E}">
        <p14:creationId xmlns:p14="http://schemas.microsoft.com/office/powerpoint/2010/main" val="33829259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150939" y="214313"/>
            <a:ext cx="6805438" cy="1462087"/>
          </a:xfrm>
        </p:spPr>
        <p:txBody>
          <a:bodyPr/>
          <a:lstStyle/>
          <a:p>
            <a:pPr algn="ctr" eaLnBrk="1" hangingPunct="1"/>
            <a:r>
              <a:rPr lang="sl-SI" altLang="sl-SI" sz="2400" b="1" dirty="0"/>
              <a:t>13. Člen dalje</a:t>
            </a:r>
            <a:r>
              <a:rPr lang="sl-SI" altLang="sl-SI" dirty="0"/>
              <a:t> </a:t>
            </a:r>
          </a:p>
        </p:txBody>
      </p:sp>
      <p:sp>
        <p:nvSpPr>
          <p:cNvPr id="58371" name="Rectangle 3"/>
          <p:cNvSpPr>
            <a:spLocks noGrp="1" noChangeArrowheads="1"/>
          </p:cNvSpPr>
          <p:nvPr>
            <p:ph type="body" idx="1"/>
          </p:nvPr>
        </p:nvSpPr>
        <p:spPr>
          <a:xfrm>
            <a:off x="323528" y="2017713"/>
            <a:ext cx="8631560" cy="4625974"/>
          </a:xfrm>
        </p:spPr>
        <p:txBody>
          <a:bodyPr/>
          <a:lstStyle/>
          <a:p>
            <a:pPr eaLnBrk="1" hangingPunct="1">
              <a:lnSpc>
                <a:spcPct val="80000"/>
              </a:lnSpc>
            </a:pPr>
            <a:r>
              <a:rPr lang="sl-SI" altLang="sl-SI" sz="2000" dirty="0"/>
              <a:t>1. ime in priimek nepremičninskega posrednika, ki bo opravljal posle posredovanja z navedbo številke licence in zaporedno številko vpisa v imenik nepremičninskih posrednikov;</a:t>
            </a:r>
            <a:br>
              <a:rPr lang="sl-SI" altLang="sl-SI" sz="2000" dirty="0"/>
            </a:br>
            <a:endParaRPr lang="sl-SI" altLang="sl-SI" sz="2000" dirty="0"/>
          </a:p>
          <a:p>
            <a:pPr eaLnBrk="1" hangingPunct="1">
              <a:lnSpc>
                <a:spcPct val="80000"/>
              </a:lnSpc>
            </a:pPr>
            <a:r>
              <a:rPr lang="sl-SI" altLang="sl-SI" sz="2000" dirty="0"/>
              <a:t>2. višina plačila za posredovanje, ki mora biti v skladu s 5. členom tega zakona;</a:t>
            </a:r>
            <a:br>
              <a:rPr lang="sl-SI" altLang="sl-SI" sz="2000" dirty="0"/>
            </a:br>
            <a:endParaRPr lang="sl-SI" altLang="sl-SI" sz="2000" dirty="0"/>
          </a:p>
          <a:p>
            <a:pPr eaLnBrk="1" hangingPunct="1">
              <a:lnSpc>
                <a:spcPct val="80000"/>
              </a:lnSpc>
            </a:pPr>
            <a:r>
              <a:rPr lang="sl-SI" altLang="sl-SI" sz="2000" dirty="0"/>
              <a:t>3. ime zavarovalnice, številka police in višina zavarovalne vsote za zavarovanje odgovornosti nepremičninske družbe, ki mora biti v skladu s prvim odstavkom 6. člena tega zakona, s priloženimi dokazili;</a:t>
            </a:r>
            <a:br>
              <a:rPr lang="sl-SI" altLang="sl-SI" sz="2000" dirty="0"/>
            </a:br>
            <a:endParaRPr lang="sl-SI" altLang="sl-SI" sz="2000" dirty="0"/>
          </a:p>
          <a:p>
            <a:pPr eaLnBrk="1" hangingPunct="1">
              <a:lnSpc>
                <a:spcPct val="80000"/>
              </a:lnSpc>
            </a:pPr>
            <a:r>
              <a:rPr lang="sl-SI" altLang="sl-SI" sz="2000" dirty="0"/>
              <a:t>4. </a:t>
            </a:r>
            <a:r>
              <a:rPr lang="sl-SI" altLang="sl-SI" sz="2000" b="1" dirty="0"/>
              <a:t>opis stroškov posameznih poslov,</a:t>
            </a:r>
            <a:r>
              <a:rPr lang="sl-SI" altLang="sl-SI" sz="2000" dirty="0"/>
              <a:t> ki jih zajema plačilo za posredovanje iz 2. točke drugega odstavka 15. člena tega zakona;</a:t>
            </a:r>
            <a:br>
              <a:rPr lang="sl-SI" altLang="sl-SI" sz="2000" dirty="0"/>
            </a:br>
            <a:endParaRPr lang="sl-SI" altLang="sl-SI" sz="2000" dirty="0"/>
          </a:p>
          <a:p>
            <a:pPr eaLnBrk="1" hangingPunct="1">
              <a:lnSpc>
                <a:spcPct val="80000"/>
              </a:lnSpc>
            </a:pPr>
            <a:r>
              <a:rPr lang="sl-SI" altLang="sl-SI" sz="2000" dirty="0"/>
              <a:t>5. </a:t>
            </a:r>
            <a:r>
              <a:rPr lang="sl-SI" altLang="sl-SI" sz="2000" b="1" dirty="0"/>
              <a:t>vrsta in višina morebitnih dodatnih storitev in stroškov</a:t>
            </a:r>
            <a:r>
              <a:rPr lang="sl-SI" altLang="sl-SI" sz="2000" dirty="0"/>
              <a:t>, če je naročitelj naročil storitve iz 3. točke drugega odstavka 15. člena tega zakona</a:t>
            </a:r>
            <a:r>
              <a:rPr lang="sl-SI" altLang="sl-SI" sz="2000" b="1" dirty="0"/>
              <a:t>;</a:t>
            </a:r>
            <a:br>
              <a:rPr lang="sl-SI" altLang="sl-SI" sz="1800" b="1" dirty="0"/>
            </a:br>
            <a:endParaRPr lang="sl-SI" altLang="sl-SI" sz="1800" dirty="0"/>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150939" y="214313"/>
            <a:ext cx="6517406" cy="1462087"/>
          </a:xfrm>
        </p:spPr>
        <p:txBody>
          <a:bodyPr/>
          <a:lstStyle/>
          <a:p>
            <a:pPr algn="ctr" eaLnBrk="1" hangingPunct="1"/>
            <a:r>
              <a:rPr lang="sl-SI" altLang="sl-SI" sz="2400" b="1" dirty="0"/>
              <a:t>13. Člen dalje</a:t>
            </a:r>
            <a:r>
              <a:rPr lang="sl-SI" altLang="sl-SI" dirty="0"/>
              <a:t> </a:t>
            </a:r>
          </a:p>
        </p:txBody>
      </p:sp>
      <p:sp>
        <p:nvSpPr>
          <p:cNvPr id="59395" name="Rectangle 3"/>
          <p:cNvSpPr>
            <a:spLocks noGrp="1" noChangeArrowheads="1"/>
          </p:cNvSpPr>
          <p:nvPr>
            <p:ph type="body" idx="1"/>
          </p:nvPr>
        </p:nvSpPr>
        <p:spPr>
          <a:xfrm>
            <a:off x="251520" y="2017713"/>
            <a:ext cx="8703568" cy="4114800"/>
          </a:xfrm>
        </p:spPr>
        <p:txBody>
          <a:bodyPr/>
          <a:lstStyle/>
          <a:p>
            <a:pPr eaLnBrk="1" hangingPunct="1">
              <a:lnSpc>
                <a:spcPct val="90000"/>
              </a:lnSpc>
            </a:pPr>
            <a:r>
              <a:rPr lang="sl-SI" altLang="sl-SI" sz="2000" dirty="0"/>
              <a:t>6. pravica do plačila za posredovanje v skladu s prvim in drugim odstavkom 25. člena tega zakona;</a:t>
            </a:r>
            <a:br>
              <a:rPr lang="sl-SI" altLang="sl-SI" sz="2000" dirty="0"/>
            </a:br>
            <a:r>
              <a:rPr lang="sl-SI" altLang="sl-SI" sz="2000" dirty="0"/>
              <a:t>7. </a:t>
            </a:r>
            <a:r>
              <a:rPr lang="sl-SI" altLang="sl-SI" sz="2000" dirty="0">
                <a:solidFill>
                  <a:srgbClr val="FF0000"/>
                </a:solidFill>
              </a:rPr>
              <a:t>višina plačila za posredovanje</a:t>
            </a:r>
            <a:r>
              <a:rPr lang="sl-SI" altLang="sl-SI" sz="2000" dirty="0"/>
              <a:t>, kadar naročitelj </a:t>
            </a:r>
            <a:r>
              <a:rPr lang="sl-SI" altLang="sl-SI" sz="2000" b="1" dirty="0"/>
              <a:t>sam najde tretjo osebo</a:t>
            </a:r>
            <a:r>
              <a:rPr lang="sl-SI" altLang="sl-SI" sz="2000" dirty="0"/>
              <a:t>, s katero sklene pogodbo za nepremičnino, ki je bila predmet posredovanja, v skladu s petim odstavkom 25. člena tega zakona;</a:t>
            </a:r>
            <a:br>
              <a:rPr lang="sl-SI" altLang="sl-SI" sz="2000" dirty="0"/>
            </a:br>
            <a:r>
              <a:rPr lang="sl-SI" altLang="sl-SI" sz="2000" dirty="0"/>
              <a:t>8. </a:t>
            </a:r>
            <a:r>
              <a:rPr lang="sl-SI" altLang="sl-SI" sz="2000" b="1" dirty="0"/>
              <a:t>okvirno ponudbeno ceno</a:t>
            </a:r>
            <a:r>
              <a:rPr lang="sl-SI" altLang="sl-SI" sz="2000" dirty="0"/>
              <a:t> za posamezno vrsto nepremičnine, ki je predmet posredovanja brez vštetih predpisanih davkov in plačila za posredovanje;</a:t>
            </a:r>
            <a:br>
              <a:rPr lang="sl-SI" altLang="sl-SI" sz="2000" dirty="0"/>
            </a:br>
            <a:r>
              <a:rPr lang="sl-SI" altLang="sl-SI" sz="2000" dirty="0"/>
              <a:t>9. </a:t>
            </a:r>
            <a:r>
              <a:rPr lang="sl-SI" altLang="sl-SI" sz="2000" b="1" dirty="0"/>
              <a:t>opis nepremičnine</a:t>
            </a:r>
            <a:r>
              <a:rPr lang="sl-SI" altLang="sl-SI" sz="2000" dirty="0"/>
              <a:t>, ki je predmet posredovanja;    </a:t>
            </a:r>
          </a:p>
          <a:p>
            <a:pPr eaLnBrk="1" hangingPunct="1">
              <a:lnSpc>
                <a:spcPct val="90000"/>
              </a:lnSpc>
              <a:buFont typeface="Wingdings" panose="05000000000000000000" pitchFamily="2" charset="2"/>
              <a:buNone/>
            </a:pPr>
            <a:r>
              <a:rPr lang="sl-SI" altLang="sl-SI" sz="2000" dirty="0"/>
              <a:t>    10. </a:t>
            </a:r>
            <a:r>
              <a:rPr lang="sl-SI" altLang="sl-SI" sz="2000" b="1" dirty="0"/>
              <a:t>čas trajanja pogodbe</a:t>
            </a:r>
            <a:r>
              <a:rPr lang="sl-SI" altLang="sl-SI" sz="2000" dirty="0"/>
              <a:t>, ki mora biti določen v skladu s prvim odstavkom 26. člena tega zakona</a:t>
            </a:r>
            <a:r>
              <a:rPr lang="sl-SI" altLang="sl-SI" sz="2400" dirty="0"/>
              <a:t>.</a:t>
            </a:r>
          </a:p>
          <a:p>
            <a:pPr eaLnBrk="1" hangingPunct="1">
              <a:lnSpc>
                <a:spcPct val="90000"/>
              </a:lnSpc>
            </a:pPr>
            <a:endParaRPr lang="sl-SI" altLang="sl-SI" sz="2400" dirty="0"/>
          </a:p>
          <a:p>
            <a:pPr eaLnBrk="1" hangingPunct="1">
              <a:lnSpc>
                <a:spcPct val="90000"/>
              </a:lnSpc>
            </a:pPr>
            <a:endParaRPr lang="sl-SI" altLang="sl-SI" sz="2400" dirty="0"/>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idx="4294967295"/>
          </p:nvPr>
        </p:nvSpPr>
        <p:spPr>
          <a:xfrm>
            <a:off x="1151572" y="404664"/>
            <a:ext cx="7793037" cy="911696"/>
          </a:xfrm>
        </p:spPr>
        <p:txBody>
          <a:bodyPr/>
          <a:lstStyle/>
          <a:p>
            <a:pPr eaLnBrk="1" hangingPunct="1"/>
            <a:r>
              <a:rPr lang="sl-SI" altLang="sl-SI" sz="2400" b="1" dirty="0" err="1"/>
              <a:t>Odločba:</a:t>
            </a:r>
            <a:r>
              <a:rPr lang="sl-SI" altLang="sl-SI" sz="2400" dirty="0" err="1"/>
              <a:t>VSC</a:t>
            </a:r>
            <a:r>
              <a:rPr lang="sl-SI" altLang="sl-SI" sz="2400" dirty="0"/>
              <a:t> sodba </a:t>
            </a:r>
            <a:r>
              <a:rPr lang="sl-SI" altLang="sl-SI" sz="2400" dirty="0" err="1"/>
              <a:t>Cpg</a:t>
            </a:r>
            <a:r>
              <a:rPr lang="sl-SI" altLang="sl-SI" sz="2400" dirty="0"/>
              <a:t> 162/2007 z dne 8. 11. 2007 </a:t>
            </a:r>
          </a:p>
        </p:txBody>
      </p:sp>
      <p:sp>
        <p:nvSpPr>
          <p:cNvPr id="60419" name="Rectangle 3"/>
          <p:cNvSpPr>
            <a:spLocks noGrp="1" noChangeArrowheads="1"/>
          </p:cNvSpPr>
          <p:nvPr>
            <p:ph type="body" idx="4294967295"/>
          </p:nvPr>
        </p:nvSpPr>
        <p:spPr>
          <a:xfrm>
            <a:off x="179512" y="2017712"/>
            <a:ext cx="8775576" cy="4840287"/>
          </a:xfrm>
        </p:spPr>
        <p:txBody>
          <a:bodyPr/>
          <a:lstStyle/>
          <a:p>
            <a:pPr eaLnBrk="1" hangingPunct="1">
              <a:lnSpc>
                <a:spcPct val="80000"/>
              </a:lnSpc>
            </a:pPr>
            <a:r>
              <a:rPr lang="sl-SI" altLang="sl-SI" sz="2000" b="1" dirty="0"/>
              <a:t>JEDRO:</a:t>
            </a:r>
            <a:br>
              <a:rPr lang="sl-SI" altLang="sl-SI" sz="2000" dirty="0"/>
            </a:br>
            <a:r>
              <a:rPr lang="sl-SI" altLang="sl-SI" sz="2000" dirty="0"/>
              <a:t>Sodišče prve stopnje je pravilno zaključilo, da je med pravdnima strankama sklenjena ustna posredniška pogodba. Da ta velja, kljub določbi 13. čl. ZNPosr, ki določa </a:t>
            </a:r>
            <a:r>
              <a:rPr lang="sl-SI" altLang="sl-SI" sz="2000" dirty="0" err="1"/>
              <a:t>pisnost</a:t>
            </a:r>
            <a:r>
              <a:rPr lang="sl-SI" altLang="sl-SI" sz="2000" dirty="0"/>
              <a:t> pogodbe, je sodišče prve stopnje pravilno obrazložilo z dejstvom, da je bil posredniški posel realiziran v celoti ter z namenom, ki ga je zakonodajalec želel doseči v ZNPosr s predpisano </a:t>
            </a:r>
            <a:r>
              <a:rPr lang="sl-SI" altLang="sl-SI" sz="2000" dirty="0" err="1"/>
              <a:t>obličnostjo</a:t>
            </a:r>
            <a:r>
              <a:rPr lang="sl-SI" altLang="sl-SI" sz="2000" dirty="0"/>
              <a:t> pogodbe. </a:t>
            </a:r>
          </a:p>
          <a:p>
            <a:pPr eaLnBrk="1" hangingPunct="1">
              <a:lnSpc>
                <a:spcPct val="80000"/>
              </a:lnSpc>
            </a:pPr>
            <a:r>
              <a:rPr lang="sl-SI" altLang="sl-SI" sz="2000" dirty="0"/>
              <a:t>Iz obrazložitve </a:t>
            </a:r>
          </a:p>
          <a:p>
            <a:pPr eaLnBrk="1" hangingPunct="1">
              <a:lnSpc>
                <a:spcPct val="80000"/>
              </a:lnSpc>
            </a:pPr>
            <a:r>
              <a:rPr lang="sl-SI" altLang="sl-SI" sz="2000" dirty="0"/>
              <a:t>Da ta velja, kljub določbi 13. čl. ZNPosr, ki določa </a:t>
            </a:r>
            <a:r>
              <a:rPr lang="sl-SI" altLang="sl-SI" sz="2000" dirty="0" err="1"/>
              <a:t>pisnost</a:t>
            </a:r>
            <a:r>
              <a:rPr lang="sl-SI" altLang="sl-SI" sz="2000" dirty="0"/>
              <a:t> pogodbe, je sodišče prve stopnje pravilno obrazložilo z dejstvom, da je bil posredniški posel realiziran v celoti ter z namenom, ki ga je zakonodajalec želel doseči v ZNPosr s predpisano </a:t>
            </a:r>
            <a:r>
              <a:rPr lang="sl-SI" altLang="sl-SI" sz="2000" dirty="0" err="1"/>
              <a:t>obličnostjo</a:t>
            </a:r>
            <a:r>
              <a:rPr lang="sl-SI" altLang="sl-SI" sz="2000" dirty="0"/>
              <a:t> pogodbe. To pa je varno in skrbno poslovanje pri nepremičninskem poslovanju. Pri tem se je sodišče oprlo na določbe 58. čl. OZ, ki uzakonja teorijo realizacije pogodbe. Da ustno sklenjena posredniška pogodba ni nična, pa je zaključiti tudi iz določb samega ZNPosr, </a:t>
            </a:r>
            <a:r>
              <a:rPr lang="sl-SI" altLang="sl-SI" sz="2000" dirty="0">
                <a:solidFill>
                  <a:srgbClr val="FF0000"/>
                </a:solidFill>
              </a:rPr>
              <a:t>ki pomanjkanja </a:t>
            </a:r>
            <a:r>
              <a:rPr lang="sl-SI" altLang="sl-SI" sz="2000" dirty="0" err="1">
                <a:solidFill>
                  <a:srgbClr val="FF0000"/>
                </a:solidFill>
              </a:rPr>
              <a:t>pisnosti</a:t>
            </a:r>
            <a:r>
              <a:rPr lang="sl-SI" altLang="sl-SI" sz="2000" dirty="0">
                <a:solidFill>
                  <a:srgbClr val="FF0000"/>
                </a:solidFill>
              </a:rPr>
              <a:t> pogodbe ne sankcionira z ničnostjo</a:t>
            </a:r>
            <a:r>
              <a:rPr lang="sl-SI" altLang="sl-SI" sz="2000" dirty="0"/>
              <a:t>, medtem ko v drugih primerih (npr. v 5. čl. ZNPosr) to posledico izrecno določa. Navedeno pa velja tudi za </a:t>
            </a:r>
            <a:r>
              <a:rPr lang="sl-SI" altLang="sl-SI" sz="2000" dirty="0" err="1"/>
              <a:t>neizročitev</a:t>
            </a:r>
            <a:r>
              <a:rPr lang="sl-SI" altLang="sl-SI" sz="2000" dirty="0"/>
              <a:t> splošnih pogojev poslovanja. </a:t>
            </a:r>
            <a:br>
              <a:rPr lang="sl-SI" altLang="sl-SI" sz="1600" dirty="0"/>
            </a:br>
            <a:endParaRPr lang="sl-SI" altLang="sl-SI" sz="16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algn="ctr" eaLnBrk="1" hangingPunct="1"/>
            <a:r>
              <a:rPr lang="sl-SI" altLang="sl-SI" sz="2400" b="1" dirty="0"/>
              <a:t>14. člen</a:t>
            </a:r>
            <a:br>
              <a:rPr lang="sl-SI" altLang="sl-SI" sz="2400" b="1" dirty="0"/>
            </a:br>
            <a:r>
              <a:rPr lang="sl-SI" altLang="sl-SI" sz="2400" b="1" dirty="0"/>
              <a:t>(skrbnost dobre nepremičninske družbe oziroma dobrega nepremičninskega posrednika)</a:t>
            </a:r>
          </a:p>
        </p:txBody>
      </p:sp>
      <p:sp>
        <p:nvSpPr>
          <p:cNvPr id="61443" name="Rectangle 3"/>
          <p:cNvSpPr>
            <a:spLocks noGrp="1" noChangeArrowheads="1"/>
          </p:cNvSpPr>
          <p:nvPr>
            <p:ph type="body" idx="1"/>
          </p:nvPr>
        </p:nvSpPr>
        <p:spPr>
          <a:xfrm>
            <a:off x="467544" y="2017713"/>
            <a:ext cx="8487544" cy="4114800"/>
          </a:xfrm>
        </p:spPr>
        <p:txBody>
          <a:bodyPr/>
          <a:lstStyle/>
          <a:p>
            <a:pPr eaLnBrk="1" hangingPunct="1">
              <a:lnSpc>
                <a:spcPct val="90000"/>
              </a:lnSpc>
            </a:pPr>
            <a:endParaRPr lang="sl-SI" altLang="sl-SI" sz="2400" b="1" dirty="0"/>
          </a:p>
          <a:p>
            <a:pPr eaLnBrk="1" hangingPunct="1">
              <a:lnSpc>
                <a:spcPct val="90000"/>
              </a:lnSpc>
            </a:pPr>
            <a:r>
              <a:rPr lang="sl-SI" altLang="sl-SI" sz="2000" dirty="0"/>
              <a:t>(1) Nepremičninska družba in nepremičninski posrednik, ki zanjo opravlja posle posredovanja, morata pri opravljanju storitev oziroma poslov posredovanja v prometu z nepremičninami </a:t>
            </a:r>
            <a:r>
              <a:rPr lang="sl-SI" altLang="sl-SI" sz="2000" b="1" dirty="0"/>
              <a:t>ravnati s skrbnostjo dobrega strokovnjaka.</a:t>
            </a:r>
            <a:br>
              <a:rPr lang="sl-SI" altLang="sl-SI" sz="2000" b="1" dirty="0"/>
            </a:br>
            <a:endParaRPr lang="sl-SI" altLang="sl-SI" sz="2000" b="1" dirty="0"/>
          </a:p>
          <a:p>
            <a:pPr eaLnBrk="1" hangingPunct="1">
              <a:lnSpc>
                <a:spcPct val="90000"/>
              </a:lnSpc>
            </a:pPr>
            <a:r>
              <a:rPr lang="sl-SI" altLang="sl-SI" sz="2000" dirty="0"/>
              <a:t>(2) Nepremičninska družba oziroma nepremičninski posrednik ne smeta spodbujati ali priporočati sklenitve določene pogodbe </a:t>
            </a:r>
            <a:r>
              <a:rPr lang="sl-SI" altLang="sl-SI" sz="2000" u="sng" dirty="0"/>
              <a:t>zgolj z namenom pridobitve plačila za posredovanje.</a:t>
            </a: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slov 5"/>
          <p:cNvSpPr>
            <a:spLocks noGrp="1"/>
          </p:cNvSpPr>
          <p:nvPr>
            <p:ph type="title"/>
          </p:nvPr>
        </p:nvSpPr>
        <p:spPr>
          <a:xfrm>
            <a:off x="827584" y="404664"/>
            <a:ext cx="7793037" cy="1199728"/>
          </a:xfrm>
        </p:spPr>
        <p:txBody>
          <a:bodyPr/>
          <a:lstStyle/>
          <a:p>
            <a:pPr algn="ctr"/>
            <a:r>
              <a:rPr lang="sl-SI" sz="2000" b="1" dirty="0"/>
              <a:t>POMEN IN VSEBINA ZAVEZE (OBLIGACIJE) NEPREMIČNINSKE DRUŽBE IN NEPREMIČNINSKEGA POSREDNIKA (obligacija prizadevanja- obligacija uspeha)</a:t>
            </a:r>
          </a:p>
        </p:txBody>
      </p:sp>
      <p:sp>
        <p:nvSpPr>
          <p:cNvPr id="3" name="Označba mesta vsebine 2"/>
          <p:cNvSpPr>
            <a:spLocks noGrp="1"/>
          </p:cNvSpPr>
          <p:nvPr>
            <p:ph idx="4294967295"/>
          </p:nvPr>
        </p:nvSpPr>
        <p:spPr>
          <a:xfrm>
            <a:off x="539552" y="2017713"/>
            <a:ext cx="8604448" cy="4114800"/>
          </a:xfrm>
        </p:spPr>
        <p:txBody>
          <a:bodyPr/>
          <a:lstStyle/>
          <a:p>
            <a:r>
              <a:rPr lang="sl-SI" sz="1400" dirty="0"/>
              <a:t>Čeprav ima nepremičninska družba pravico do plačila le v primeru, če pride do sklenitve posla, ima njeno izpolnitveno ravnanje </a:t>
            </a:r>
            <a:r>
              <a:rPr lang="sl-SI" sz="1400" dirty="0">
                <a:solidFill>
                  <a:srgbClr val="FF0000"/>
                </a:solidFill>
              </a:rPr>
              <a:t>značilnosti obligacije prizadevanja</a:t>
            </a:r>
            <a:r>
              <a:rPr lang="sl-SI" sz="1400" dirty="0"/>
              <a:t>. Nepremičninska družba se namreč ne zaveže, da bo našla tretjo osebo, ki bo z naročiteljem sklenila pogodbo, temveč da si bo to prizadevala storiti. </a:t>
            </a:r>
            <a:r>
              <a:rPr lang="sl-SI" sz="1400" u="sng" dirty="0"/>
              <a:t>Ker je njena obveznost v obligaciji prizadevanja, imajo naročiteljevi interesi večji pomen kot pri pogodbah z obligacijo rezultata.</a:t>
            </a:r>
            <a:r>
              <a:rPr lang="sl-SI" sz="1400" dirty="0"/>
              <a:t> Nepremičninska družba mora ravnati v skladu z naročiteljevimi interesi in posle opravljati tako, da omogoči njihovo uresničitev v največjem možnem obsegu. Naročitelja mora opozoriti na vse okoliščine, ki so pomembne za uresničitev njegovih interesov. Nepremičninska družba ima torej poleg glavne izpolnitvene obveznosti (najti tretjo osebo) tudi druge stranske obveznosti, ki jih mora izpolniti z namenom varovanja oziroma uresničitve naročiteljevih interesov. </a:t>
            </a:r>
            <a:r>
              <a:rPr lang="sl-SI" sz="1400" dirty="0">
                <a:solidFill>
                  <a:srgbClr val="FF0000"/>
                </a:solidFill>
              </a:rPr>
              <a:t>Naročiteljevi interesi morajo biti vodilo delovanja nepremičninske družbe in so hkrati merilo, ali je bila njena storitev pravilno opravljena</a:t>
            </a:r>
            <a:r>
              <a:rPr lang="sl-SI" sz="1400" dirty="0"/>
              <a:t>. Nepremičninska družba sicer uspešno opravi posel, ko naročitelj s tretjo osebo, s katero ga je spravila v stik, sklene pogodbo. </a:t>
            </a:r>
            <a:r>
              <a:rPr lang="sl-SI" sz="1400" u="sng" dirty="0"/>
              <a:t>Vendar pa je </a:t>
            </a:r>
            <a:r>
              <a:rPr lang="sl-SI" sz="1400" u="sng" dirty="0">
                <a:solidFill>
                  <a:srgbClr val="FF0000"/>
                </a:solidFill>
              </a:rPr>
              <a:t>njena obveznost </a:t>
            </a:r>
            <a:r>
              <a:rPr lang="sl-SI" sz="1400" b="1" u="sng" dirty="0">
                <a:solidFill>
                  <a:srgbClr val="FF0000"/>
                </a:solidFill>
              </a:rPr>
              <a:t>pravilno</a:t>
            </a:r>
            <a:r>
              <a:rPr lang="sl-SI" sz="1400" u="sng" dirty="0">
                <a:solidFill>
                  <a:srgbClr val="FF0000"/>
                </a:solidFill>
              </a:rPr>
              <a:t> izpolnjena le, če je pri tem ravnala v skladu z naročiteljevimi interesi</a:t>
            </a:r>
            <a:r>
              <a:rPr lang="sl-SI" sz="1400" u="sng" dirty="0"/>
              <a:t>. </a:t>
            </a:r>
            <a:r>
              <a:rPr lang="sl-SI" sz="1400" dirty="0"/>
              <a:t>Če je nepremičninska družba pri posredovanju sledila lastnemu interesu oziroma drugemu (na škodo naročitelja) omogočila, da uresniči svoj interes, za takšno nepravilno izpolnitev </a:t>
            </a:r>
            <a:r>
              <a:rPr lang="sl-SI" sz="1400" dirty="0">
                <a:solidFill>
                  <a:srgbClr val="FF0000"/>
                </a:solidFill>
              </a:rPr>
              <a:t>ni upravičena do posredniškega plačila in do stroškov </a:t>
            </a:r>
            <a:r>
              <a:rPr lang="sl-SI" sz="1400" dirty="0"/>
              <a:t>(850. člen Obligacijskega zakonika - OZ), prav tako pa naročitelju odgovarja za škodo, ki mu zaradi takšne kršitve nastane. Poleg tega nepremičninska družba ne sme spodbujati ali priporočati sklenitve določene pogodbe samo zato, da bi pridobila pravico do plačila za posredovanje (drugi odstavek 14. člena ZNPosr).</a:t>
            </a:r>
          </a:p>
          <a:p>
            <a:endParaRPr lang="sl-SI" dirty="0"/>
          </a:p>
        </p:txBody>
      </p:sp>
    </p:spTree>
    <p:extLst>
      <p:ext uri="{BB962C8B-B14F-4D97-AF65-F5344CB8AC3E}">
        <p14:creationId xmlns:p14="http://schemas.microsoft.com/office/powerpoint/2010/main" val="37414709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1043608" y="404664"/>
            <a:ext cx="7793037" cy="950913"/>
          </a:xfrm>
        </p:spPr>
        <p:txBody>
          <a:bodyPr/>
          <a:lstStyle/>
          <a:p>
            <a:pPr algn="ctr" eaLnBrk="1" hangingPunct="1"/>
            <a:r>
              <a:rPr lang="sl-SI" altLang="sl-SI" sz="2400" b="1" dirty="0" err="1"/>
              <a:t>Odločba:</a:t>
            </a:r>
            <a:r>
              <a:rPr lang="sl-SI" altLang="sl-SI" sz="2400" dirty="0" err="1"/>
              <a:t>VSL</a:t>
            </a:r>
            <a:r>
              <a:rPr lang="sl-SI" altLang="sl-SI" sz="2400" dirty="0"/>
              <a:t> sklep I </a:t>
            </a:r>
            <a:r>
              <a:rPr lang="sl-SI" altLang="sl-SI" sz="2400" dirty="0" err="1"/>
              <a:t>Cp</a:t>
            </a:r>
            <a:r>
              <a:rPr lang="sl-SI" altLang="sl-SI" sz="2400" dirty="0"/>
              <a:t> 3975/2010 z dne 23. 3. 2011</a:t>
            </a:r>
          </a:p>
        </p:txBody>
      </p:sp>
      <p:sp>
        <p:nvSpPr>
          <p:cNvPr id="62467" name="Rectangle 3"/>
          <p:cNvSpPr>
            <a:spLocks noGrp="1" noChangeArrowheads="1"/>
          </p:cNvSpPr>
          <p:nvPr>
            <p:ph type="body" idx="1"/>
          </p:nvPr>
        </p:nvSpPr>
        <p:spPr>
          <a:xfrm>
            <a:off x="179512" y="2017713"/>
            <a:ext cx="8775576" cy="4114800"/>
          </a:xfrm>
        </p:spPr>
        <p:txBody>
          <a:bodyPr/>
          <a:lstStyle/>
          <a:p>
            <a:pPr eaLnBrk="1" hangingPunct="1">
              <a:lnSpc>
                <a:spcPct val="80000"/>
              </a:lnSpc>
            </a:pPr>
            <a:r>
              <a:rPr lang="sl-SI" altLang="sl-SI" sz="1400" b="1" dirty="0"/>
              <a:t>JEDRO:</a:t>
            </a:r>
            <a:br>
              <a:rPr lang="sl-SI" altLang="sl-SI" sz="1400" dirty="0"/>
            </a:br>
            <a:r>
              <a:rPr lang="sl-SI" altLang="sl-SI" sz="1400" b="1" dirty="0"/>
              <a:t>Če nepremičninska družba pred sklenitvijo pogodbe, v zvezi s katero posreduje, ne preveri pravnega stanja nepremičnine in kupca ne opozori glede pravnih napak nepremičnine, ne ravna s predpisano profesionalno skrbnostjo.</a:t>
            </a:r>
            <a:endParaRPr lang="sl-SI" altLang="sl-SI" sz="1400" dirty="0"/>
          </a:p>
          <a:p>
            <a:pPr eaLnBrk="1" hangingPunct="1">
              <a:lnSpc>
                <a:spcPct val="80000"/>
              </a:lnSpc>
            </a:pPr>
            <a:endParaRPr lang="sl-SI" altLang="sl-SI" sz="1400" dirty="0"/>
          </a:p>
          <a:p>
            <a:pPr eaLnBrk="1" hangingPunct="1">
              <a:lnSpc>
                <a:spcPct val="80000"/>
              </a:lnSpc>
            </a:pPr>
            <a:r>
              <a:rPr lang="sl-SI" altLang="sl-SI" sz="1400" dirty="0"/>
              <a:t>Iz obrazložitve:</a:t>
            </a:r>
          </a:p>
          <a:p>
            <a:pPr eaLnBrk="1" hangingPunct="1">
              <a:lnSpc>
                <a:spcPct val="80000"/>
              </a:lnSpc>
            </a:pPr>
            <a:r>
              <a:rPr lang="sl-SI" altLang="sl-SI" sz="1400" dirty="0"/>
              <a:t>Sploh pa bi toženka v skladu s 1. odstavkom 23. člena Zakona o nepremičninskem posredovanju (ZNPosr; </a:t>
            </a:r>
            <a:r>
              <a:rPr lang="sl-SI" altLang="sl-SI" sz="1400" dirty="0" err="1"/>
              <a:t>Ur.l</a:t>
            </a:r>
            <a:r>
              <a:rPr lang="sl-SI" altLang="sl-SI" sz="1400" dirty="0"/>
              <a:t>. RS, št. 42/2003 do 50/2006) morala pred sklenitvijo pogodbe preveriti pravno in dejansko stanje nepremičnine ter tožnico jasno in razumljivo pisno opozoriti na morebitne pravne oziroma stvarne napake nepremičnine. Toženka po ugotovitvi izpodbijane sodbe tožnice ni pisno opozorila, </a:t>
            </a:r>
            <a:r>
              <a:rPr lang="sl-SI" altLang="sl-SI" sz="1400" b="1" dirty="0"/>
              <a:t>da ji v resnici pripada le polovica garaže in ne cela garaža. </a:t>
            </a:r>
            <a:r>
              <a:rPr lang="sl-SI" altLang="sl-SI" sz="1400" dirty="0"/>
              <a:t>Toženka se zato po 3. odstavku 23. člena navedenega zakona ne more izogniti svoji odškodninski odgovornosti. </a:t>
            </a:r>
            <a:r>
              <a:rPr lang="sl-SI" altLang="sl-SI" sz="1400" b="1" dirty="0"/>
              <a:t>Ne zadošča namreč, da naj bi tožnico ustno seznanila z ugotovljenimi lastninskimi razmerji na garaži. Obvezno je namreč pisno opozorilo, ki ga dejstvo, da naj bi tožnica pred sklenitvijo pogodbe imela dovolj časa za razmislek, ne more izključiti. </a:t>
            </a:r>
            <a:r>
              <a:rPr lang="sl-SI" altLang="sl-SI" sz="1400" dirty="0"/>
              <a:t>Za drugačno sklepanje sodišča prve stopnje v zakonu ni opore. Enako velja za stališče izpodbijane sodbe, da bi morala tožnica v obravnavanem primeru pred sklenitvijo prodajne pogodbe poiskati dodatno pravno pomoč. Takšnega ravnanja kupca nepremičnine ne terja niti skrbnost dobrega gospodarja pri sklepanju obligacijskih razmerij niti noben predpis, saj bi to pomenilo nedopustno prevalitev odškodninskega bremena na tožnico. Po 2. odstavku 23. člena ZNPosr je bila toženka tista, ki je morala preveriti, ali je prodajalka lastnica nepremičnine, ki je bila predmet pogodbe. Vse kaže, da je toženka to svojo obvezno zanemarila, </a:t>
            </a:r>
            <a:r>
              <a:rPr lang="sl-SI" altLang="sl-SI" sz="1400" dirty="0">
                <a:solidFill>
                  <a:srgbClr val="FF0000"/>
                </a:solidFill>
              </a:rPr>
              <a:t>sicer tožnici ne bi ponudila v podpis prodajne pogodbe za celotno garažo. </a:t>
            </a:r>
            <a:br>
              <a:rPr lang="sl-SI" altLang="sl-SI" sz="1200" dirty="0"/>
            </a:br>
            <a:endParaRPr lang="sl-SI" altLang="sl-SI" sz="12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Naslov 1"/>
          <p:cNvSpPr>
            <a:spLocks noGrp="1"/>
          </p:cNvSpPr>
          <p:nvPr>
            <p:ph type="title"/>
          </p:nvPr>
        </p:nvSpPr>
        <p:spPr/>
        <p:txBody>
          <a:bodyPr/>
          <a:lstStyle/>
          <a:p>
            <a:r>
              <a:rPr lang="sv-SE" altLang="sl-SI" sz="2800" b="1"/>
              <a:t>Sodba in sklep II Ips 776/2008</a:t>
            </a:r>
            <a:endParaRPr lang="sl-SI" altLang="sl-SI" sz="2800"/>
          </a:p>
        </p:txBody>
      </p:sp>
      <p:sp>
        <p:nvSpPr>
          <p:cNvPr id="63491" name="Ograda vsebine 2"/>
          <p:cNvSpPr>
            <a:spLocks noGrp="1"/>
          </p:cNvSpPr>
          <p:nvPr>
            <p:ph idx="1"/>
          </p:nvPr>
        </p:nvSpPr>
        <p:spPr>
          <a:xfrm>
            <a:off x="539552" y="2017713"/>
            <a:ext cx="8415536" cy="4114800"/>
          </a:xfrm>
        </p:spPr>
        <p:txBody>
          <a:bodyPr/>
          <a:lstStyle/>
          <a:p>
            <a:r>
              <a:rPr lang="sl-SI" altLang="sl-SI" sz="1600" dirty="0"/>
              <a:t>Po presoji revizijskega sodišča je odločitev sodišča materialnopravno pravilna. </a:t>
            </a:r>
            <a:r>
              <a:rPr lang="sl-SI" altLang="sl-SI" sz="1600" b="1" dirty="0"/>
              <a:t>Skrbnost nepremičninskega posrednika pri opravljanju svojih poslov je skrbnost dobrega strokovnjaka, </a:t>
            </a:r>
            <a:r>
              <a:rPr lang="sl-SI" altLang="sl-SI" sz="1600" dirty="0"/>
              <a:t>saj gre za opravljanje njegove poklicne dejavnosti.(2) To izhaja že iz temeljnih načel obligacijskega prava (drugi odstavek 6. člena Obligacijskega zakonika, Uradni list RS, št. 83/2001), posebej pa je tako določeno prav za opravljanje poslov nepremičninskega posrednika tudi v prvem odstavku 14. člena Zakona o nepremičninskem posredovanju (Uradni list RS, št. 42/2003 - ZNPosr). </a:t>
            </a:r>
            <a:r>
              <a:rPr lang="sl-SI" altLang="sl-SI" sz="1600" b="1" dirty="0"/>
              <a:t>Nepremičninska družba odgovarja naročitelju za škodo, ki nastane naročitelju zaradi pravne oziroma stvarne napake nepremičnine, na katero je nepremičninska družba ni opozorila, če je nepremičninska družba za napako vedela oziroma če bi jo lahko ugotovila s skrbnim preverjanjem stanja nepremičnine(3). </a:t>
            </a:r>
            <a:r>
              <a:rPr lang="sl-SI" altLang="sl-SI" sz="1600" dirty="0"/>
              <a:t>Ob ugotovitvah sodišča, da je </a:t>
            </a:r>
            <a:r>
              <a:rPr lang="sl-SI" altLang="sl-SI" sz="1600" u="sng" dirty="0"/>
              <a:t>bilo tožnici znano pravno in dejansko stanje </a:t>
            </a:r>
            <a:r>
              <a:rPr lang="sl-SI" altLang="sl-SI" sz="1600" dirty="0"/>
              <a:t>nepremičnine ter da je zavestno privolila v vse morebitne pomanjkljivosti, je pravilen sklep, da ravnanje nepremičninskega posrednika ne utemeljuje tožničinega odškodninskega zahtevka.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algn="ctr" eaLnBrk="1" hangingPunct="1"/>
            <a:r>
              <a:rPr lang="sl-SI" altLang="sl-SI" sz="2800" b="1"/>
              <a:t>15. člen</a:t>
            </a:r>
            <a:br>
              <a:rPr lang="sl-SI" altLang="sl-SI" sz="2800" b="1"/>
            </a:br>
            <a:r>
              <a:rPr lang="sl-SI" altLang="sl-SI" sz="2800" b="1"/>
              <a:t>(splošni pogoji poslovanja)</a:t>
            </a:r>
            <a:br>
              <a:rPr lang="sl-SI" altLang="sl-SI" sz="2800" b="1"/>
            </a:br>
            <a:endParaRPr lang="sl-SI" altLang="sl-SI" sz="2800" b="1"/>
          </a:p>
        </p:txBody>
      </p:sp>
      <p:sp>
        <p:nvSpPr>
          <p:cNvPr id="64515" name="Rectangle 3"/>
          <p:cNvSpPr>
            <a:spLocks noGrp="1" noChangeArrowheads="1"/>
          </p:cNvSpPr>
          <p:nvPr>
            <p:ph type="body" idx="1"/>
          </p:nvPr>
        </p:nvSpPr>
        <p:spPr>
          <a:xfrm>
            <a:off x="467544" y="2017713"/>
            <a:ext cx="8487544" cy="4114800"/>
          </a:xfrm>
        </p:spPr>
        <p:txBody>
          <a:bodyPr/>
          <a:lstStyle/>
          <a:p>
            <a:pPr eaLnBrk="1" hangingPunct="1">
              <a:lnSpc>
                <a:spcPct val="80000"/>
              </a:lnSpc>
            </a:pPr>
            <a:r>
              <a:rPr lang="sl-SI" altLang="sl-SI" sz="1200" dirty="0"/>
              <a:t>(</a:t>
            </a:r>
            <a:r>
              <a:rPr lang="sl-SI" altLang="sl-SI" sz="1800" dirty="0"/>
              <a:t>1) Nepremičninska družba </a:t>
            </a:r>
            <a:r>
              <a:rPr lang="sl-SI" altLang="sl-SI" sz="1800" b="1" dirty="0"/>
              <a:t>mora določiti splošne pogoje</a:t>
            </a:r>
            <a:r>
              <a:rPr lang="sl-SI" altLang="sl-SI" sz="1800" dirty="0"/>
              <a:t> opravljanja storitev posredovanja v prometu z nepremičninami (v nadaljnjem besedilu: splošni pogoji poslovanja).</a:t>
            </a:r>
            <a:br>
              <a:rPr lang="sl-SI" altLang="sl-SI" sz="1800" dirty="0"/>
            </a:br>
            <a:endParaRPr lang="sl-SI" altLang="sl-SI" sz="1800" dirty="0"/>
          </a:p>
          <a:p>
            <a:pPr eaLnBrk="1" hangingPunct="1">
              <a:lnSpc>
                <a:spcPct val="80000"/>
              </a:lnSpc>
            </a:pPr>
            <a:r>
              <a:rPr lang="sl-SI" altLang="sl-SI" sz="1800" dirty="0"/>
              <a:t>(2) Splošni pogoji poslovanja morajo za vsako vrsto storitev posredovanja, ki jih nepremičninska družba nudi strankam, vsebovati:</a:t>
            </a:r>
            <a:br>
              <a:rPr lang="sl-SI" altLang="sl-SI" sz="1800" dirty="0"/>
            </a:br>
            <a:r>
              <a:rPr lang="sl-SI" altLang="sl-SI" sz="1800" dirty="0"/>
              <a:t>    1. določen opis posameznih poslov, ki se jih nepremičninska družba zaveže opraviti pri opravljanju posamezne vrste storitve;</a:t>
            </a:r>
            <a:br>
              <a:rPr lang="sl-SI" altLang="sl-SI" sz="1800" dirty="0"/>
            </a:br>
            <a:r>
              <a:rPr lang="sl-SI" altLang="sl-SI" sz="1800" dirty="0"/>
              <a:t>    2. določbo, da se s </a:t>
            </a:r>
            <a:r>
              <a:rPr lang="sl-SI" altLang="sl-SI" sz="1800" b="1" dirty="0"/>
              <a:t>plačilom za posredovanje v prometu</a:t>
            </a:r>
            <a:r>
              <a:rPr lang="sl-SI" altLang="sl-SI" sz="1800" dirty="0"/>
              <a:t> z nepremičninami iz prvega odstavka 5. člena tega zakona krijejo stroški za opravljanje dejanj pri vzpostavljanju stikov za naročitelja, preverjanju stanja nepremičnine ter pri pogajanjih in pripravah za sklenitev pravnih poslov, ki so potrebna za sklenitev pravno veljavne pogodbe za določeno nepremičnino, zlasti stroške </a:t>
            </a:r>
            <a:r>
              <a:rPr lang="sl-SI" altLang="sl-SI" sz="1800" b="1" dirty="0"/>
              <a:t>za naslednja dejanja</a:t>
            </a:r>
            <a:r>
              <a:rPr lang="sl-SI" altLang="sl-SI" sz="1800" dirty="0"/>
              <a:t>:</a:t>
            </a:r>
            <a:br>
              <a:rPr lang="sl-SI" altLang="sl-SI" sz="1800" dirty="0"/>
            </a:br>
            <a:r>
              <a:rPr lang="sl-SI" altLang="sl-SI" sz="1800" b="1" dirty="0"/>
              <a:t>    </a:t>
            </a: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1150939" y="214313"/>
            <a:ext cx="6733430" cy="1462087"/>
          </a:xfrm>
        </p:spPr>
        <p:txBody>
          <a:bodyPr/>
          <a:lstStyle/>
          <a:p>
            <a:pPr algn="ctr" eaLnBrk="1" hangingPunct="1"/>
            <a:r>
              <a:rPr lang="sl-SI" altLang="sl-SI" sz="2400" b="1" dirty="0"/>
              <a:t>15. člen dalje</a:t>
            </a:r>
            <a:r>
              <a:rPr lang="sl-SI" altLang="sl-SI" sz="2400" dirty="0"/>
              <a:t> </a:t>
            </a:r>
          </a:p>
        </p:txBody>
      </p:sp>
      <p:sp>
        <p:nvSpPr>
          <p:cNvPr id="65539" name="Rectangle 3"/>
          <p:cNvSpPr>
            <a:spLocks noGrp="1" noChangeArrowheads="1"/>
          </p:cNvSpPr>
          <p:nvPr>
            <p:ph type="body" idx="1"/>
          </p:nvPr>
        </p:nvSpPr>
        <p:spPr>
          <a:xfrm>
            <a:off x="467544" y="2017713"/>
            <a:ext cx="8487544" cy="4114800"/>
          </a:xfrm>
        </p:spPr>
        <p:txBody>
          <a:bodyPr/>
          <a:lstStyle/>
          <a:p>
            <a:pPr eaLnBrk="1" hangingPunct="1">
              <a:lnSpc>
                <a:spcPct val="90000"/>
              </a:lnSpc>
            </a:pPr>
            <a:r>
              <a:rPr lang="sl-SI" altLang="sl-SI" sz="2000" dirty="0"/>
              <a:t>– sklenitev pogodbe o posredovanju v prometu z nepremičninami;</a:t>
            </a:r>
            <a:br>
              <a:rPr lang="sl-SI" altLang="sl-SI" sz="2000" dirty="0"/>
            </a:br>
            <a:endParaRPr lang="sl-SI" altLang="sl-SI" sz="2000" dirty="0"/>
          </a:p>
          <a:p>
            <a:pPr eaLnBrk="1" hangingPunct="1">
              <a:lnSpc>
                <a:spcPct val="90000"/>
              </a:lnSpc>
            </a:pPr>
            <a:r>
              <a:rPr lang="sl-SI" altLang="sl-SI" sz="2000" dirty="0"/>
              <a:t>– seznanjanje naročitelja in tretje osebe s tržnimi razmerji, ki so pomembna za določitev cene nepremičnine, vsebino predpisov, ki so pomembni za veljavno sklenitev pogodbe o posredovanju v prometu z nepremičninami, višino davčnih obveznosti stranke in s cenami notarskih storitev;</a:t>
            </a:r>
            <a:br>
              <a:rPr lang="sl-SI" altLang="sl-SI" sz="2000" dirty="0"/>
            </a:br>
            <a:endParaRPr lang="sl-SI" altLang="sl-SI" sz="2000" dirty="0"/>
          </a:p>
          <a:p>
            <a:pPr eaLnBrk="1" hangingPunct="1">
              <a:lnSpc>
                <a:spcPct val="90000"/>
              </a:lnSpc>
            </a:pPr>
            <a:r>
              <a:rPr lang="sl-SI" altLang="sl-SI" sz="2000" dirty="0"/>
              <a:t>– ugotavljanje pravnega stanja nepremičnine s pridobitvijo listin o nepremičnini (izpisek iz zemljiške knjige), pogodb (če nepremičnina še ni vpisana v zemljiško knjigo) in podobno.</a:t>
            </a:r>
          </a:p>
          <a:p>
            <a:pPr eaLnBrk="1" hangingPunct="1">
              <a:lnSpc>
                <a:spcPct val="90000"/>
              </a:lnSpc>
            </a:pPr>
            <a:endParaRPr lang="sl-SI" altLang="sl-SI" sz="1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1150939" y="214313"/>
            <a:ext cx="6805438" cy="1462087"/>
          </a:xfrm>
        </p:spPr>
        <p:txBody>
          <a:bodyPr/>
          <a:lstStyle/>
          <a:p>
            <a:pPr algn="ctr" eaLnBrk="1" hangingPunct="1"/>
            <a:r>
              <a:rPr lang="sl-SI" altLang="sl-SI" sz="2400" b="1" dirty="0"/>
              <a:t>15. Člen dalje</a:t>
            </a:r>
            <a:r>
              <a:rPr lang="sl-SI" altLang="sl-SI" dirty="0"/>
              <a:t> </a:t>
            </a:r>
          </a:p>
        </p:txBody>
      </p:sp>
      <p:sp>
        <p:nvSpPr>
          <p:cNvPr id="66563" name="Rectangle 3"/>
          <p:cNvSpPr>
            <a:spLocks noGrp="1" noChangeArrowheads="1"/>
          </p:cNvSpPr>
          <p:nvPr>
            <p:ph type="body" idx="1"/>
          </p:nvPr>
        </p:nvSpPr>
        <p:spPr>
          <a:xfrm>
            <a:off x="179512" y="2017712"/>
            <a:ext cx="8775576" cy="4579639"/>
          </a:xfrm>
        </p:spPr>
        <p:txBody>
          <a:bodyPr/>
          <a:lstStyle/>
          <a:p>
            <a:pPr eaLnBrk="1" hangingPunct="1">
              <a:lnSpc>
                <a:spcPct val="80000"/>
              </a:lnSpc>
              <a:buFont typeface="Wingdings" panose="05000000000000000000" pitchFamily="2" charset="2"/>
              <a:buNone/>
            </a:pPr>
            <a:r>
              <a:rPr lang="sl-SI" altLang="sl-SI" sz="700" b="1" dirty="0"/>
              <a:t>         </a:t>
            </a:r>
            <a:r>
              <a:rPr lang="sl-SI" altLang="sl-SI" sz="1600" b="1" dirty="0"/>
              <a:t>              </a:t>
            </a:r>
            <a:r>
              <a:rPr lang="sl-SI" altLang="sl-SI" sz="1600" dirty="0"/>
              <a:t>– pisna opozorila, obvestila, potrdila;</a:t>
            </a:r>
            <a:br>
              <a:rPr lang="sl-SI" altLang="sl-SI" sz="1600" dirty="0"/>
            </a:br>
            <a:r>
              <a:rPr lang="sl-SI" altLang="sl-SI" sz="1600" dirty="0"/>
              <a:t>    – ogled nepremičnine po sklenitvi pogodbe o posredovanju v prometu z nepremičninami;</a:t>
            </a:r>
            <a:br>
              <a:rPr lang="sl-SI" altLang="sl-SI" sz="1600" dirty="0"/>
            </a:br>
            <a:r>
              <a:rPr lang="sl-SI" altLang="sl-SI" sz="1600" dirty="0"/>
              <a:t>    – oglaševanje prodaje nepremičnine v sredstvih javnega obveščanja ali na drug način;</a:t>
            </a:r>
            <a:br>
              <a:rPr lang="sl-SI" altLang="sl-SI" sz="1600" dirty="0"/>
            </a:br>
            <a:r>
              <a:rPr lang="sl-SI" altLang="sl-SI" sz="1600" dirty="0"/>
              <a:t>    – seznanjanje naročitelja z nepremičnino in spravljanje v stik s tretjo osebo;</a:t>
            </a:r>
            <a:br>
              <a:rPr lang="sl-SI" altLang="sl-SI" sz="1600" dirty="0"/>
            </a:br>
            <a:r>
              <a:rPr lang="sl-SI" altLang="sl-SI" sz="1600" dirty="0"/>
              <a:t>    – prisotnost pri ogledu nepremičnine s strani naročitelja;</a:t>
            </a:r>
            <a:br>
              <a:rPr lang="sl-SI" altLang="sl-SI" sz="1600" dirty="0"/>
            </a:br>
            <a:r>
              <a:rPr lang="sl-SI" altLang="sl-SI" sz="1600" dirty="0"/>
              <a:t>    – ugotavljanje dejanskega stanja nepremičnine;</a:t>
            </a:r>
            <a:br>
              <a:rPr lang="sl-SI" altLang="sl-SI" sz="1600" dirty="0"/>
            </a:br>
            <a:r>
              <a:rPr lang="sl-SI" altLang="sl-SI" sz="1600" dirty="0"/>
              <a:t>    – seznanjanje naročitelja z ugotovljenim pravnim in dejanskim stanjem nepremičnine in zanesljivo opozarjanje na ugotovljene napake;</a:t>
            </a:r>
            <a:br>
              <a:rPr lang="sl-SI" altLang="sl-SI" sz="1600" dirty="0"/>
            </a:br>
            <a:r>
              <a:rPr lang="sl-SI" altLang="sl-SI" sz="1600" dirty="0"/>
              <a:t>    – telefonsko komuniciranje s strankami;</a:t>
            </a:r>
            <a:br>
              <a:rPr lang="sl-SI" altLang="sl-SI" sz="1600" dirty="0"/>
            </a:br>
            <a:r>
              <a:rPr lang="sl-SI" altLang="sl-SI" sz="1600" dirty="0"/>
              <a:t>    – sodelovanje pri pogajanjih za sklenitev posla.</a:t>
            </a:r>
            <a:br>
              <a:rPr lang="sl-SI" altLang="sl-SI" sz="1600" dirty="0"/>
            </a:br>
            <a:r>
              <a:rPr lang="sl-SI" altLang="sl-SI" sz="1600" dirty="0"/>
              <a:t>   </a:t>
            </a:r>
          </a:p>
          <a:p>
            <a:pPr eaLnBrk="1" hangingPunct="1">
              <a:lnSpc>
                <a:spcPct val="80000"/>
              </a:lnSpc>
              <a:buFont typeface="Wingdings" panose="05000000000000000000" pitchFamily="2" charset="2"/>
              <a:buNone/>
            </a:pPr>
            <a:r>
              <a:rPr lang="sl-SI" altLang="sl-SI" sz="1600" dirty="0"/>
              <a:t>      3. </a:t>
            </a:r>
            <a:r>
              <a:rPr lang="sl-SI" altLang="sl-SI" sz="1600" b="1" dirty="0"/>
              <a:t>vrsto in višino stroškov, </a:t>
            </a:r>
            <a:r>
              <a:rPr lang="sl-SI" altLang="sl-SI" sz="1600" dirty="0"/>
              <a:t>če nepremičninska družba poleg posredovanja v dogovoru z naročnikom zanj opravi</a:t>
            </a:r>
            <a:r>
              <a:rPr lang="sl-SI" altLang="sl-SI" sz="1600" b="1" dirty="0"/>
              <a:t> še druge storitve v zvezi s poslom, ki je predmet posredovanja.</a:t>
            </a:r>
            <a:br>
              <a:rPr lang="sl-SI" altLang="sl-SI" sz="1600" b="1" dirty="0"/>
            </a:br>
            <a:r>
              <a:rPr lang="sl-SI" altLang="sl-SI" sz="1600" dirty="0"/>
              <a:t>    </a:t>
            </a:r>
          </a:p>
          <a:p>
            <a:pPr eaLnBrk="1" hangingPunct="1">
              <a:lnSpc>
                <a:spcPct val="80000"/>
              </a:lnSpc>
              <a:buFont typeface="Wingdings" panose="05000000000000000000" pitchFamily="2" charset="2"/>
              <a:buNone/>
            </a:pPr>
            <a:r>
              <a:rPr lang="sl-SI" altLang="sl-SI" sz="1600" dirty="0"/>
              <a:t>      (3) Nepremičninska družba mora naročitelju </a:t>
            </a:r>
            <a:r>
              <a:rPr lang="sl-SI" altLang="sl-SI" sz="1600" dirty="0">
                <a:solidFill>
                  <a:srgbClr val="FF0000"/>
                </a:solidFill>
              </a:rPr>
              <a:t>pred sklenitvijo vsake </a:t>
            </a:r>
            <a:r>
              <a:rPr lang="sl-SI" altLang="sl-SI" sz="1600" dirty="0"/>
              <a:t>pogodbe o posredovanju v prometu z nepremičninami </a:t>
            </a:r>
            <a:r>
              <a:rPr lang="sl-SI" altLang="sl-SI" sz="1600" b="1" dirty="0"/>
              <a:t>izročiti izvod splošnih pogojev poslovanja in mu omogočiti, da se z njihovo vsebino seznani.</a:t>
            </a:r>
            <a:br>
              <a:rPr lang="sl-SI" altLang="sl-SI" sz="1600" b="1" dirty="0"/>
            </a:br>
            <a:r>
              <a:rPr lang="sl-SI" altLang="sl-SI" sz="1600" dirty="0"/>
              <a:t>   </a:t>
            </a:r>
          </a:p>
          <a:p>
            <a:pPr eaLnBrk="1" hangingPunct="1">
              <a:lnSpc>
                <a:spcPct val="80000"/>
              </a:lnSpc>
              <a:buFont typeface="Wingdings" panose="05000000000000000000" pitchFamily="2" charset="2"/>
              <a:buNone/>
            </a:pPr>
            <a:r>
              <a:rPr lang="sl-SI" altLang="sl-SI" sz="1600" dirty="0"/>
              <a:t>     (4) Nepremičninska družba mora v vsakem prostoru, v katerem posluje s strankami, na vidnem</a:t>
            </a:r>
            <a:r>
              <a:rPr lang="sl-SI" altLang="sl-SI" sz="1600" b="1" dirty="0"/>
              <a:t> in dostopnem mestu omogočiti vpogled v splošne pogoje poslovanja.</a:t>
            </a:r>
          </a:p>
          <a:p>
            <a:pPr eaLnBrk="1" hangingPunct="1">
              <a:lnSpc>
                <a:spcPct val="80000"/>
              </a:lnSpc>
            </a:pPr>
            <a:endParaRPr lang="sl-SI" altLang="sl-SI" sz="1600"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150939" y="214313"/>
            <a:ext cx="6517406" cy="1462087"/>
          </a:xfrm>
        </p:spPr>
        <p:txBody>
          <a:bodyPr/>
          <a:lstStyle/>
          <a:p>
            <a:pPr algn="ctr" eaLnBrk="1" hangingPunct="1"/>
            <a:r>
              <a:rPr lang="sl-SI" altLang="sl-SI" sz="2400" b="1" dirty="0"/>
              <a:t>I. SPLOŠNE DOLOČBE </a:t>
            </a:r>
            <a:br>
              <a:rPr lang="sl-SI" altLang="sl-SI" sz="2400" b="1" dirty="0"/>
            </a:br>
            <a:r>
              <a:rPr lang="sl-SI" altLang="sl-SI" sz="2400" b="1" dirty="0"/>
              <a:t>»1. člen</a:t>
            </a:r>
            <a:br>
              <a:rPr lang="sl-SI" altLang="sl-SI" sz="2400" b="1" dirty="0"/>
            </a:br>
            <a:r>
              <a:rPr lang="sl-SI" altLang="sl-SI" sz="2400" b="1" dirty="0"/>
              <a:t>(vsebina)</a:t>
            </a:r>
          </a:p>
        </p:txBody>
      </p:sp>
      <p:sp>
        <p:nvSpPr>
          <p:cNvPr id="7171" name="Rectangle 3"/>
          <p:cNvSpPr>
            <a:spLocks noGrp="1" noChangeArrowheads="1"/>
          </p:cNvSpPr>
          <p:nvPr>
            <p:ph type="body" idx="1"/>
          </p:nvPr>
        </p:nvSpPr>
        <p:spPr>
          <a:xfrm>
            <a:off x="107504" y="1676400"/>
            <a:ext cx="8847584" cy="5150888"/>
          </a:xfrm>
        </p:spPr>
        <p:txBody>
          <a:bodyPr/>
          <a:lstStyle/>
          <a:p>
            <a:pPr eaLnBrk="1" hangingPunct="1">
              <a:lnSpc>
                <a:spcPct val="80000"/>
              </a:lnSpc>
            </a:pPr>
            <a:endParaRPr lang="sl-SI" altLang="sl-SI" sz="1600" b="1" dirty="0"/>
          </a:p>
          <a:p>
            <a:pPr eaLnBrk="1" hangingPunct="1">
              <a:lnSpc>
                <a:spcPct val="80000"/>
              </a:lnSpc>
            </a:pPr>
            <a:r>
              <a:rPr lang="sl-SI" altLang="sl-SI" sz="1600" b="1" dirty="0"/>
              <a:t>(</a:t>
            </a:r>
            <a:r>
              <a:rPr lang="sl-SI" altLang="sl-SI" sz="1600" dirty="0"/>
              <a:t>1) Ta zakon: </a:t>
            </a:r>
          </a:p>
          <a:p>
            <a:pPr eaLnBrk="1" hangingPunct="1">
              <a:lnSpc>
                <a:spcPct val="80000"/>
              </a:lnSpc>
            </a:pPr>
            <a:r>
              <a:rPr lang="sl-SI" altLang="sl-SI" sz="1600" dirty="0"/>
              <a:t>1. določa nepremičninskim družbam in nepremičninskim posrednikom </a:t>
            </a:r>
            <a:r>
              <a:rPr lang="sl-SI" altLang="sl-SI" sz="1600" b="1" u="sng" dirty="0"/>
              <a:t>POGOJE ZA OPRAVLJANJE POSREDOVANJA</a:t>
            </a:r>
            <a:r>
              <a:rPr lang="sl-SI" altLang="sl-SI" sz="1600" dirty="0"/>
              <a:t> v prometu z nepremičninami; </a:t>
            </a:r>
          </a:p>
          <a:p>
            <a:pPr eaLnBrk="1" hangingPunct="1">
              <a:lnSpc>
                <a:spcPct val="80000"/>
              </a:lnSpc>
            </a:pPr>
            <a:endParaRPr lang="sl-SI" altLang="sl-SI" sz="1600" dirty="0"/>
          </a:p>
          <a:p>
            <a:pPr eaLnBrk="1" hangingPunct="1">
              <a:lnSpc>
                <a:spcPct val="80000"/>
              </a:lnSpc>
            </a:pPr>
            <a:r>
              <a:rPr lang="sl-SI" altLang="sl-SI" sz="1600" dirty="0"/>
              <a:t>2. določa </a:t>
            </a:r>
            <a:r>
              <a:rPr lang="sl-SI" altLang="sl-SI" sz="1600" b="1" u="sng" dirty="0"/>
              <a:t>PRAVILA ZA VARNO IN SKRBNO POSREDOVANJE</a:t>
            </a:r>
            <a:r>
              <a:rPr lang="sl-SI" altLang="sl-SI" sz="1600" b="1" dirty="0"/>
              <a:t> </a:t>
            </a:r>
            <a:r>
              <a:rPr lang="sl-SI" altLang="sl-SI" sz="1600" dirty="0"/>
              <a:t>v prometu z nepremičninami, ki so jih nepremičninske družbe in nepremičninski posredniki dolžni upoštevati pri svojem delu; </a:t>
            </a:r>
          </a:p>
          <a:p>
            <a:pPr eaLnBrk="1" hangingPunct="1">
              <a:lnSpc>
                <a:spcPct val="80000"/>
              </a:lnSpc>
            </a:pPr>
            <a:endParaRPr lang="sl-SI" altLang="sl-SI" sz="1600" dirty="0"/>
          </a:p>
          <a:p>
            <a:pPr eaLnBrk="1" hangingPunct="1">
              <a:lnSpc>
                <a:spcPct val="80000"/>
              </a:lnSpc>
            </a:pPr>
            <a:r>
              <a:rPr lang="sl-SI" altLang="sl-SI" sz="1600" dirty="0"/>
              <a:t>3. določa </a:t>
            </a:r>
            <a:r>
              <a:rPr lang="sl-SI" altLang="sl-SI" sz="1600" b="1" u="sng" dirty="0"/>
              <a:t>PRISTOJNOSTI MINISTRSTVA</a:t>
            </a:r>
            <a:r>
              <a:rPr lang="sl-SI" altLang="sl-SI" sz="1600" dirty="0"/>
              <a:t>, pristojnega za posredovanje v prometu z nepremičninami (v nadaljnjem besedilu: pristojno ministrstvo);</a:t>
            </a:r>
          </a:p>
          <a:p>
            <a:pPr marL="0" indent="0" eaLnBrk="1" hangingPunct="1">
              <a:lnSpc>
                <a:spcPct val="80000"/>
              </a:lnSpc>
              <a:buNone/>
            </a:pPr>
            <a:r>
              <a:rPr lang="sl-SI" altLang="sl-SI" sz="1600" dirty="0"/>
              <a:t> </a:t>
            </a:r>
          </a:p>
          <a:p>
            <a:pPr eaLnBrk="1" hangingPunct="1">
              <a:lnSpc>
                <a:spcPct val="80000"/>
              </a:lnSpc>
            </a:pPr>
            <a:r>
              <a:rPr lang="sl-SI" altLang="sl-SI" sz="1600" dirty="0"/>
              <a:t>4. ureja </a:t>
            </a:r>
            <a:r>
              <a:rPr lang="sl-SI" altLang="sl-SI" sz="1600" b="1" u="sng" dirty="0"/>
              <a:t>INŠPEKCIJSKO NADZORSTVO</a:t>
            </a:r>
            <a:r>
              <a:rPr lang="sl-SI" altLang="sl-SI" sz="1600" b="1" dirty="0"/>
              <a:t> </a:t>
            </a:r>
            <a:r>
              <a:rPr lang="sl-SI" altLang="sl-SI" sz="1600" dirty="0"/>
              <a:t>nad izvajanjem tega zakona. </a:t>
            </a:r>
          </a:p>
          <a:p>
            <a:pPr eaLnBrk="1" hangingPunct="1">
              <a:lnSpc>
                <a:spcPct val="80000"/>
              </a:lnSpc>
            </a:pPr>
            <a:endParaRPr lang="sl-SI" altLang="sl-SI" sz="1600" dirty="0"/>
          </a:p>
          <a:p>
            <a:pPr eaLnBrk="1" hangingPunct="1">
              <a:lnSpc>
                <a:spcPct val="80000"/>
              </a:lnSpc>
            </a:pPr>
            <a:r>
              <a:rPr lang="sl-SI" altLang="sl-SI" sz="1600" dirty="0"/>
              <a:t> (2)S tem zakonom se </a:t>
            </a:r>
            <a:r>
              <a:rPr lang="sl-SI" altLang="sl-SI" sz="1600" b="1" dirty="0"/>
              <a:t>V PRAVNI RED REPUBLIKE SLOVENIJE PRENAŠA</a:t>
            </a:r>
            <a:r>
              <a:rPr lang="sl-SI" altLang="sl-SI" sz="1600" dirty="0"/>
              <a:t>: </a:t>
            </a:r>
            <a:r>
              <a:rPr lang="sl-SI" altLang="sl-SI" sz="1600" dirty="0">
                <a:solidFill>
                  <a:srgbClr val="FF0000"/>
                </a:solidFill>
              </a:rPr>
              <a:t>(ZNPosr- B)</a:t>
            </a:r>
          </a:p>
          <a:p>
            <a:pPr eaLnBrk="1" hangingPunct="1">
              <a:lnSpc>
                <a:spcPct val="80000"/>
              </a:lnSpc>
            </a:pPr>
            <a:r>
              <a:rPr lang="sl-SI" altLang="sl-SI" sz="1600" dirty="0"/>
              <a:t>– Direktivo Evropskega parlamenta in Sveta 2005/36/ES z dne 7. septembra 2005 </a:t>
            </a:r>
            <a:r>
              <a:rPr lang="sl-SI" altLang="sl-SI" sz="1600" u="sng" dirty="0"/>
              <a:t>o </a:t>
            </a:r>
            <a:r>
              <a:rPr lang="sl-SI" altLang="sl-SI" sz="1600" b="1" u="sng" dirty="0"/>
              <a:t>priznavanju poklicnih kvalifikacij </a:t>
            </a:r>
            <a:r>
              <a:rPr lang="sl-SI" altLang="sl-SI" sz="1600" dirty="0"/>
              <a:t>(UL L št. 255 z dne 30. 9. 2005, str. 22), zadnjič spremenjeno z Uredbo Komisije (ES) št. 279/2009 z dne 6. aprila 2009 o spremembi Priloge II k Direktivi Evropskega parlamenta in Sveta 2005/36/ES o priznavanju poklicnih kvalifikacij (UL L št. 93 z dne 7. 4. 2009, str. 11) in </a:t>
            </a:r>
          </a:p>
          <a:p>
            <a:pPr eaLnBrk="1" hangingPunct="1">
              <a:lnSpc>
                <a:spcPct val="80000"/>
              </a:lnSpc>
            </a:pPr>
            <a:r>
              <a:rPr lang="sl-SI" altLang="sl-SI" sz="1600" dirty="0"/>
              <a:t>– Direktivo 2006/123/ES Evropskega parlamenta in Sveta z dne 12. decembra 2006 </a:t>
            </a:r>
            <a:r>
              <a:rPr lang="sl-SI" altLang="sl-SI" sz="1600" b="1" u="sng" dirty="0"/>
              <a:t>o storitvah na notranjem trgu </a:t>
            </a:r>
            <a:r>
              <a:rPr lang="sl-SI" altLang="sl-SI" sz="1600" dirty="0"/>
              <a:t>(UL L št. 376 z dne 27. 12. 2006, str. 36).«.</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1150939" y="214313"/>
            <a:ext cx="6949454" cy="1462087"/>
          </a:xfrm>
        </p:spPr>
        <p:txBody>
          <a:bodyPr/>
          <a:lstStyle/>
          <a:p>
            <a:pPr algn="ctr" eaLnBrk="1" hangingPunct="1"/>
            <a:r>
              <a:rPr lang="sl-SI" altLang="sl-SI" sz="1800" b="1" dirty="0"/>
              <a:t>16. člen</a:t>
            </a:r>
            <a:br>
              <a:rPr lang="sl-SI" altLang="sl-SI" sz="1800" b="1" dirty="0"/>
            </a:br>
            <a:r>
              <a:rPr lang="sl-SI" altLang="sl-SI" sz="2400" b="1" dirty="0"/>
              <a:t>OGLAŠEVANJE</a:t>
            </a:r>
            <a:br>
              <a:rPr lang="sl-SI" altLang="sl-SI" sz="2400" b="1" dirty="0"/>
            </a:br>
            <a:endParaRPr lang="sl-SI" altLang="sl-SI" sz="2400" b="1" dirty="0"/>
          </a:p>
        </p:txBody>
      </p:sp>
      <p:sp>
        <p:nvSpPr>
          <p:cNvPr id="68611" name="Rectangle 3"/>
          <p:cNvSpPr>
            <a:spLocks noGrp="1" noChangeArrowheads="1"/>
          </p:cNvSpPr>
          <p:nvPr>
            <p:ph type="body" idx="1"/>
          </p:nvPr>
        </p:nvSpPr>
        <p:spPr>
          <a:xfrm>
            <a:off x="323528" y="2017713"/>
            <a:ext cx="8631560" cy="4114800"/>
          </a:xfrm>
        </p:spPr>
        <p:txBody>
          <a:bodyPr/>
          <a:lstStyle/>
          <a:p>
            <a:pPr eaLnBrk="1" hangingPunct="1">
              <a:lnSpc>
                <a:spcPct val="80000"/>
              </a:lnSpc>
            </a:pPr>
            <a:endParaRPr lang="sl-SI" altLang="sl-SI" sz="2000" b="1" dirty="0"/>
          </a:p>
          <a:p>
            <a:pPr eaLnBrk="1" hangingPunct="1">
              <a:lnSpc>
                <a:spcPct val="80000"/>
              </a:lnSpc>
            </a:pPr>
            <a:r>
              <a:rPr lang="sl-SI" altLang="sl-SI" sz="2000" dirty="0"/>
              <a:t>(1) Nepremičninska družba mora </a:t>
            </a:r>
          </a:p>
          <a:p>
            <a:pPr eaLnBrk="1" hangingPunct="1">
              <a:lnSpc>
                <a:spcPct val="80000"/>
              </a:lnSpc>
              <a:buFont typeface="Wingdings" panose="05000000000000000000" pitchFamily="2" charset="2"/>
              <a:buNone/>
            </a:pPr>
            <a:r>
              <a:rPr lang="sl-SI" altLang="sl-SI" sz="2000" dirty="0"/>
              <a:t>    </a:t>
            </a:r>
            <a:r>
              <a:rPr lang="sl-SI" altLang="sl-SI" sz="2000" b="1" u="sng" dirty="0"/>
              <a:t>pri oglaševanju oziroma pri drugih javnih objavah</a:t>
            </a:r>
            <a:r>
              <a:rPr lang="sl-SI" altLang="sl-SI" sz="2000" dirty="0"/>
              <a:t>:</a:t>
            </a:r>
          </a:p>
          <a:p>
            <a:pPr eaLnBrk="1" hangingPunct="1">
              <a:lnSpc>
                <a:spcPct val="80000"/>
              </a:lnSpc>
            </a:pPr>
            <a:r>
              <a:rPr lang="sl-SI" altLang="sl-SI" sz="2000" dirty="0"/>
              <a:t> </a:t>
            </a:r>
            <a:r>
              <a:rPr lang="sl-SI" altLang="sl-SI" sz="2000" b="1" dirty="0"/>
              <a:t>v sredstvih javnega obveščanja</a:t>
            </a:r>
            <a:r>
              <a:rPr lang="sl-SI" altLang="sl-SI" sz="2000" dirty="0"/>
              <a:t> oziroma </a:t>
            </a:r>
          </a:p>
          <a:p>
            <a:pPr eaLnBrk="1" hangingPunct="1">
              <a:lnSpc>
                <a:spcPct val="80000"/>
              </a:lnSpc>
            </a:pPr>
            <a:r>
              <a:rPr lang="sl-SI" altLang="sl-SI" sz="2000" dirty="0"/>
              <a:t>na </a:t>
            </a:r>
            <a:r>
              <a:rPr lang="sl-SI" altLang="sl-SI" sz="2000" b="1" dirty="0"/>
              <a:t>spletnih straneh</a:t>
            </a:r>
            <a:r>
              <a:rPr lang="sl-SI" altLang="sl-SI" sz="2000" dirty="0"/>
              <a:t>, </a:t>
            </a:r>
          </a:p>
          <a:p>
            <a:pPr eaLnBrk="1" hangingPunct="1">
              <a:lnSpc>
                <a:spcPct val="80000"/>
              </a:lnSpc>
            </a:pPr>
            <a:r>
              <a:rPr lang="sl-SI" altLang="sl-SI" sz="2000" b="1" dirty="0"/>
              <a:t>v prostorih nepremičninske družbe ali na drugih mestih</a:t>
            </a:r>
            <a:r>
              <a:rPr lang="sl-SI" altLang="sl-SI" sz="2000" dirty="0"/>
              <a:t>, kjer je dovoljeno oglaševanje, v zvezi z nepremičnino, ki je predmet posredovanja, </a:t>
            </a:r>
          </a:p>
          <a:p>
            <a:pPr eaLnBrk="1" hangingPunct="1">
              <a:lnSpc>
                <a:spcPct val="80000"/>
              </a:lnSpc>
              <a:buFont typeface="Wingdings" panose="05000000000000000000" pitchFamily="2" charset="2"/>
              <a:buNone/>
            </a:pPr>
            <a:r>
              <a:rPr lang="sl-SI" altLang="sl-SI" sz="2000" b="1" dirty="0"/>
              <a:t>     zagotoviti objavo:</a:t>
            </a:r>
          </a:p>
          <a:p>
            <a:pPr eaLnBrk="1" hangingPunct="1">
              <a:lnSpc>
                <a:spcPct val="80000"/>
              </a:lnSpc>
            </a:pPr>
            <a:r>
              <a:rPr lang="sl-SI" altLang="sl-SI" sz="2000" b="1" dirty="0"/>
              <a:t>cene, </a:t>
            </a:r>
          </a:p>
          <a:p>
            <a:pPr eaLnBrk="1" hangingPunct="1">
              <a:lnSpc>
                <a:spcPct val="80000"/>
              </a:lnSpc>
            </a:pPr>
            <a:r>
              <a:rPr lang="sl-SI" altLang="sl-SI" sz="2000" b="1" dirty="0"/>
              <a:t>lokacije, </a:t>
            </a:r>
          </a:p>
          <a:p>
            <a:pPr eaLnBrk="1" hangingPunct="1">
              <a:lnSpc>
                <a:spcPct val="80000"/>
              </a:lnSpc>
            </a:pPr>
            <a:r>
              <a:rPr lang="sl-SI" altLang="sl-SI" sz="2000" b="1" dirty="0"/>
              <a:t>leto izgradnje stavbe oziroma zadnje prenove in velikosti nepremičnine ter</a:t>
            </a:r>
          </a:p>
          <a:p>
            <a:pPr eaLnBrk="1" hangingPunct="1">
              <a:lnSpc>
                <a:spcPct val="80000"/>
              </a:lnSpc>
            </a:pPr>
            <a:r>
              <a:rPr lang="sl-SI" altLang="sl-SI" sz="2000" b="1" dirty="0"/>
              <a:t>firme in sedeža nepremičninske družbe.</a:t>
            </a:r>
            <a:br>
              <a:rPr lang="sl-SI" altLang="sl-SI" sz="1800" b="1" dirty="0"/>
            </a:br>
            <a:endParaRPr lang="sl-SI" altLang="sl-SI" sz="1800" b="1" dirty="0"/>
          </a:p>
          <a:p>
            <a:pPr eaLnBrk="1" hangingPunct="1">
              <a:lnSpc>
                <a:spcPct val="80000"/>
              </a:lnSpc>
              <a:buFont typeface="Wingdings" panose="05000000000000000000" pitchFamily="2" charset="2"/>
              <a:buNone/>
            </a:pPr>
            <a:r>
              <a:rPr lang="sl-SI" altLang="sl-SI" sz="700" b="1" dirty="0"/>
              <a:t>    </a:t>
            </a:r>
          </a:p>
        </p:txBody>
      </p:sp>
      <p:pic>
        <p:nvPicPr>
          <p:cNvPr id="2" name="Slika 1">
            <a:extLst>
              <a:ext uri="{FF2B5EF4-FFF2-40B4-BE49-F238E27FC236}">
                <a16:creationId xmlns:a16="http://schemas.microsoft.com/office/drawing/2014/main" id="{17BE70ED-4F97-01F1-04AC-2B3FA147F262}"/>
              </a:ext>
            </a:extLst>
          </p:cNvPr>
          <p:cNvPicPr>
            <a:picLocks noChangeAspect="1"/>
          </p:cNvPicPr>
          <p:nvPr/>
        </p:nvPicPr>
        <p:blipFill>
          <a:blip r:embed="rId2"/>
          <a:stretch>
            <a:fillRect/>
          </a:stretch>
        </p:blipFill>
        <p:spPr>
          <a:xfrm>
            <a:off x="5940152" y="288355"/>
            <a:ext cx="2619375" cy="1743075"/>
          </a:xfrm>
          <a:prstGeom prst="rect">
            <a:avLst/>
          </a:prstGeom>
        </p:spPr>
      </p:pic>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150939" y="214313"/>
            <a:ext cx="6589414" cy="1462087"/>
          </a:xfrm>
        </p:spPr>
        <p:txBody>
          <a:bodyPr/>
          <a:lstStyle/>
          <a:p>
            <a:pPr algn="ctr" eaLnBrk="1" hangingPunct="1"/>
            <a:r>
              <a:rPr lang="sl-SI" altLang="sl-SI" sz="2400" b="1" dirty="0"/>
              <a:t>16. Člen dalje</a:t>
            </a:r>
            <a:r>
              <a:rPr lang="sl-SI" altLang="sl-SI" dirty="0"/>
              <a:t> </a:t>
            </a:r>
          </a:p>
        </p:txBody>
      </p:sp>
      <p:sp>
        <p:nvSpPr>
          <p:cNvPr id="69635" name="Rectangle 3"/>
          <p:cNvSpPr>
            <a:spLocks noGrp="1" noChangeArrowheads="1"/>
          </p:cNvSpPr>
          <p:nvPr>
            <p:ph type="body" idx="1"/>
          </p:nvPr>
        </p:nvSpPr>
        <p:spPr>
          <a:xfrm>
            <a:off x="179512" y="2017713"/>
            <a:ext cx="8775576" cy="4114800"/>
          </a:xfrm>
        </p:spPr>
        <p:txBody>
          <a:bodyPr/>
          <a:lstStyle/>
          <a:p>
            <a:pPr eaLnBrk="1" hangingPunct="1">
              <a:lnSpc>
                <a:spcPct val="90000"/>
              </a:lnSpc>
            </a:pPr>
            <a:r>
              <a:rPr lang="sl-SI" altLang="sl-SI" sz="2000" dirty="0"/>
              <a:t>(2) Če nepremičninska družba oglašuje </a:t>
            </a:r>
            <a:r>
              <a:rPr lang="sl-SI" altLang="sl-SI" sz="2000" b="1" dirty="0"/>
              <a:t>prodajo večstanovanjske stavbe, stanovanjsko-poslovne stavbe ali </a:t>
            </a:r>
            <a:r>
              <a:rPr lang="sl-SI" altLang="sl-SI" sz="2000" b="1" dirty="0" err="1"/>
              <a:t>nestanovanjske</a:t>
            </a:r>
            <a:r>
              <a:rPr lang="sl-SI" altLang="sl-SI" sz="2000" b="1" dirty="0"/>
              <a:t> stavbe z več posameznimi deli</a:t>
            </a:r>
            <a:r>
              <a:rPr lang="sl-SI" altLang="sl-SI" sz="2000" dirty="0"/>
              <a:t>, mora zagotoviti objavo najvišje in najnižje cene kvadratnega metra površine stavbe ali njenega posameznega dela, lokacijo, leto izgradnje oziroma zadnje prenove ter firme in sedeža nepremičninske družbe. V primerih, ko nepremičninska družba, v prejšnjem stavku navedene stavbe, oglašuje v transparentih, podatka o ceni ni dolžna navesti.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5"/>
          <p:cNvSpPr>
            <a:spLocks noGrp="1" noChangeArrowheads="1"/>
          </p:cNvSpPr>
          <p:nvPr>
            <p:ph type="title"/>
          </p:nvPr>
        </p:nvSpPr>
        <p:spPr>
          <a:xfrm>
            <a:off x="1150939" y="214313"/>
            <a:ext cx="6373390" cy="1462087"/>
          </a:xfrm>
        </p:spPr>
        <p:txBody>
          <a:bodyPr/>
          <a:lstStyle/>
          <a:p>
            <a:pPr algn="ctr" eaLnBrk="1" hangingPunct="1"/>
            <a:r>
              <a:rPr lang="sl-SI" altLang="sl-SI" sz="2400" b="1" dirty="0"/>
              <a:t>16. Člen dalje</a:t>
            </a:r>
            <a:r>
              <a:rPr lang="sl-SI" altLang="sl-SI" dirty="0"/>
              <a:t> </a:t>
            </a:r>
          </a:p>
        </p:txBody>
      </p:sp>
      <p:sp>
        <p:nvSpPr>
          <p:cNvPr id="70659" name="Rectangle 3"/>
          <p:cNvSpPr>
            <a:spLocks noGrp="1" noChangeArrowheads="1"/>
          </p:cNvSpPr>
          <p:nvPr>
            <p:ph type="body" idx="1"/>
          </p:nvPr>
        </p:nvSpPr>
        <p:spPr>
          <a:xfrm>
            <a:off x="395536" y="2017713"/>
            <a:ext cx="8559552" cy="4114800"/>
          </a:xfrm>
        </p:spPr>
        <p:txBody>
          <a:bodyPr/>
          <a:lstStyle/>
          <a:p>
            <a:pPr eaLnBrk="1" hangingPunct="1">
              <a:lnSpc>
                <a:spcPct val="80000"/>
              </a:lnSpc>
              <a:buFont typeface="Wingdings" panose="05000000000000000000" pitchFamily="2" charset="2"/>
              <a:buNone/>
            </a:pPr>
            <a:endParaRPr lang="sl-SI" altLang="sl-SI" sz="2000" dirty="0"/>
          </a:p>
          <a:p>
            <a:pPr eaLnBrk="1" hangingPunct="1">
              <a:lnSpc>
                <a:spcPct val="80000"/>
              </a:lnSpc>
            </a:pPr>
            <a:endParaRPr lang="sl-SI" altLang="sl-SI" sz="2000" dirty="0"/>
          </a:p>
          <a:p>
            <a:pPr eaLnBrk="1" hangingPunct="1">
              <a:lnSpc>
                <a:spcPct val="80000"/>
              </a:lnSpc>
            </a:pPr>
            <a:r>
              <a:rPr lang="sl-SI" altLang="sl-SI" sz="2000" dirty="0"/>
              <a:t>(3) V kolikor nepremičninska družba oglaša </a:t>
            </a:r>
            <a:r>
              <a:rPr lang="sl-SI" altLang="sl-SI" sz="2000" b="1" dirty="0"/>
              <a:t>lastno nepremičnino, mora to v oglasu posebej navesti</a:t>
            </a:r>
            <a:r>
              <a:rPr lang="sl-SI" altLang="sl-SI" sz="2000" dirty="0"/>
              <a:t>.</a:t>
            </a:r>
            <a:br>
              <a:rPr lang="sl-SI" altLang="sl-SI" sz="2000" dirty="0"/>
            </a:br>
            <a:endParaRPr lang="sl-SI" altLang="sl-SI" sz="2000" dirty="0"/>
          </a:p>
          <a:p>
            <a:pPr eaLnBrk="1" hangingPunct="1">
              <a:lnSpc>
                <a:spcPct val="80000"/>
              </a:lnSpc>
            </a:pPr>
            <a:r>
              <a:rPr lang="sl-SI" altLang="sl-SI" sz="2000" dirty="0"/>
              <a:t>(4) </a:t>
            </a:r>
            <a:r>
              <a:rPr lang="sl-SI" altLang="sl-SI" sz="2000" dirty="0">
                <a:solidFill>
                  <a:srgbClr val="FF0000"/>
                </a:solidFill>
              </a:rPr>
              <a:t>Prepovedano</a:t>
            </a:r>
            <a:r>
              <a:rPr lang="sl-SI" altLang="sl-SI" sz="2000" dirty="0"/>
              <a:t> je oglaševati na način, ki je v nasprotju s prvim odstavkom tega člena (na primer z letaki, ki se lepijo na vhode stavb, ali letaki, ki se puščajo v nabiralnikih).</a:t>
            </a:r>
            <a:br>
              <a:rPr lang="sl-SI" altLang="sl-SI" sz="2000" dirty="0"/>
            </a:br>
            <a:endParaRPr lang="sl-SI" altLang="sl-SI" sz="2000" dirty="0"/>
          </a:p>
          <a:p>
            <a:pPr eaLnBrk="1" hangingPunct="1">
              <a:lnSpc>
                <a:spcPct val="80000"/>
              </a:lnSpc>
            </a:pPr>
            <a:r>
              <a:rPr lang="sl-SI" altLang="sl-SI" sz="2000" dirty="0"/>
              <a:t>(5) Za oglaševanje časovnega zakupa stanovanjskih objektov se uporabljajo določbe zakona o varstvu potrošnikov.</a:t>
            </a:r>
            <a:br>
              <a:rPr lang="sl-SI" altLang="sl-SI" sz="2000" dirty="0"/>
            </a:br>
            <a:endParaRPr lang="sl-SI" altLang="sl-SI" sz="2000" dirty="0"/>
          </a:p>
          <a:p>
            <a:pPr eaLnBrk="1" hangingPunct="1">
              <a:lnSpc>
                <a:spcPct val="80000"/>
              </a:lnSpc>
            </a:pPr>
            <a:r>
              <a:rPr lang="sl-SI" altLang="sl-SI" sz="2000" dirty="0"/>
              <a:t>(6) </a:t>
            </a:r>
            <a:r>
              <a:rPr lang="sl-SI" altLang="sl-SI" sz="2000" dirty="0">
                <a:solidFill>
                  <a:srgbClr val="FF0000"/>
                </a:solidFill>
              </a:rPr>
              <a:t>Določbe tega člena se uporabljajo tudi za oglaševanje investitorja.</a:t>
            </a:r>
          </a:p>
          <a:p>
            <a:pPr eaLnBrk="1" hangingPunct="1">
              <a:lnSpc>
                <a:spcPct val="80000"/>
              </a:lnSpc>
            </a:pPr>
            <a:endParaRPr lang="sl-SI" altLang="sl-SI" sz="2000" dirty="0"/>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algn="ctr" eaLnBrk="1" hangingPunct="1"/>
            <a:r>
              <a:rPr lang="sl-SI" altLang="sl-SI" sz="2400" b="1" dirty="0"/>
              <a:t>17. člen</a:t>
            </a:r>
            <a:br>
              <a:rPr lang="sl-SI" altLang="sl-SI" sz="2400" b="1" dirty="0"/>
            </a:br>
            <a:r>
              <a:rPr lang="sl-SI" altLang="sl-SI" sz="2400" b="1" dirty="0"/>
              <a:t>(zaščita interesov naročitelja)</a:t>
            </a:r>
            <a:br>
              <a:rPr lang="sl-SI" altLang="sl-SI" sz="3200" b="1" dirty="0"/>
            </a:br>
            <a:endParaRPr lang="sl-SI" altLang="sl-SI" sz="3200" b="1" dirty="0"/>
          </a:p>
        </p:txBody>
      </p:sp>
      <p:sp>
        <p:nvSpPr>
          <p:cNvPr id="71683" name="Rectangle 3"/>
          <p:cNvSpPr>
            <a:spLocks noGrp="1" noChangeArrowheads="1"/>
          </p:cNvSpPr>
          <p:nvPr>
            <p:ph type="body" idx="1"/>
          </p:nvPr>
        </p:nvSpPr>
        <p:spPr/>
        <p:txBody>
          <a:bodyPr/>
          <a:lstStyle/>
          <a:p>
            <a:pPr marL="0" indent="0" eaLnBrk="1" hangingPunct="1">
              <a:lnSpc>
                <a:spcPct val="80000"/>
              </a:lnSpc>
              <a:buNone/>
            </a:pPr>
            <a:r>
              <a:rPr lang="sl-SI" sz="2000" dirty="0">
                <a:solidFill>
                  <a:srgbClr val="FF0000"/>
                </a:solidFill>
              </a:rPr>
              <a:t>BISTVO: Nepremičninska družba ali posrednik sta dolžna zaščititi interese naročitelja v zvezi s čimer ju bremenita v tem členu konkretizirani pojasnilna in poizvedovalna dolžnost!!!!</a:t>
            </a:r>
            <a:endParaRPr lang="sl-SI" altLang="sl-SI" sz="2000" b="1" dirty="0">
              <a:solidFill>
                <a:srgbClr val="FF0000"/>
              </a:solidFill>
            </a:endParaRPr>
          </a:p>
          <a:p>
            <a:pPr marL="0" indent="0" eaLnBrk="1" hangingPunct="1">
              <a:lnSpc>
                <a:spcPct val="80000"/>
              </a:lnSpc>
              <a:buNone/>
            </a:pPr>
            <a:endParaRPr lang="sl-SI" altLang="sl-SI" sz="2000" b="1" dirty="0"/>
          </a:p>
          <a:p>
            <a:pPr eaLnBrk="1" hangingPunct="1">
              <a:lnSpc>
                <a:spcPct val="80000"/>
              </a:lnSpc>
            </a:pPr>
            <a:r>
              <a:rPr lang="sl-SI" altLang="sl-SI" sz="2000" dirty="0"/>
              <a:t>(1) Nepremičninska družba in nepremičninski posrednik morata pri opravljanju posredovanja v prometu z nepremičninami naročitelja </a:t>
            </a:r>
            <a:r>
              <a:rPr lang="sl-SI" altLang="sl-SI" sz="2000" b="1" u="sng" dirty="0">
                <a:solidFill>
                  <a:srgbClr val="FF0000"/>
                </a:solidFill>
              </a:rPr>
              <a:t>na primeren način</a:t>
            </a:r>
            <a:r>
              <a:rPr lang="sl-SI" altLang="sl-SI" sz="2000" b="1" dirty="0">
                <a:solidFill>
                  <a:srgbClr val="FF0000"/>
                </a:solidFill>
              </a:rPr>
              <a:t> </a:t>
            </a:r>
            <a:r>
              <a:rPr lang="sl-SI" altLang="sl-SI" sz="2000" b="1" dirty="0"/>
              <a:t>seznaniti z vsemi okoliščinami, ki so pomembne za odločitev naročitelja za sklenitev pogodbe</a:t>
            </a:r>
            <a:r>
              <a:rPr lang="sl-SI" altLang="sl-SI" sz="2000" dirty="0"/>
              <a:t> v prometu z nepremičninami. Pri tem mu morata zlasti razumljivo pojasniti naslednje okoliščine:</a:t>
            </a:r>
            <a:br>
              <a:rPr lang="sl-SI" altLang="sl-SI" sz="2000" dirty="0"/>
            </a:br>
            <a:endParaRPr lang="sl-SI" altLang="sl-SI" sz="2000" dirty="0"/>
          </a:p>
          <a:p>
            <a:pPr eaLnBrk="1" hangingPunct="1">
              <a:lnSpc>
                <a:spcPct val="80000"/>
              </a:lnSpc>
            </a:pPr>
            <a:r>
              <a:rPr lang="sl-SI" altLang="sl-SI" sz="2000" dirty="0"/>
              <a:t>1. tržne razmere, ki so pomembne za določitev cene v pogodbi v prometu z nepremičninami;</a:t>
            </a:r>
            <a:br>
              <a:rPr lang="sl-SI" altLang="sl-SI" sz="2000" dirty="0"/>
            </a:br>
            <a:endParaRPr lang="sl-SI" altLang="sl-SI" sz="2000" dirty="0"/>
          </a:p>
          <a:p>
            <a:pPr eaLnBrk="1" hangingPunct="1">
              <a:lnSpc>
                <a:spcPct val="80000"/>
              </a:lnSpc>
            </a:pPr>
            <a:r>
              <a:rPr lang="sl-SI" altLang="sl-SI" sz="2000" dirty="0"/>
              <a:t>2. vsebino predpisov, ki so pomembni za veljavno sklenitev pogodbe v prometu z nepremičninami;</a:t>
            </a:r>
            <a:br>
              <a:rPr lang="sl-SI" altLang="sl-SI" sz="2000" dirty="0"/>
            </a:br>
            <a:r>
              <a:rPr lang="sl-SI" altLang="sl-SI" sz="2000" dirty="0"/>
              <a:t>    </a:t>
            </a:r>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type="body" idx="1"/>
          </p:nvPr>
        </p:nvSpPr>
        <p:spPr>
          <a:xfrm>
            <a:off x="179512" y="2017713"/>
            <a:ext cx="8775576" cy="4114800"/>
          </a:xfrm>
        </p:spPr>
        <p:txBody>
          <a:bodyPr/>
          <a:lstStyle/>
          <a:p>
            <a:pPr eaLnBrk="1" hangingPunct="1">
              <a:lnSpc>
                <a:spcPct val="90000"/>
              </a:lnSpc>
              <a:buFont typeface="Wingdings" panose="05000000000000000000" pitchFamily="2" charset="2"/>
              <a:buNone/>
            </a:pPr>
            <a:r>
              <a:rPr lang="sl-SI" altLang="sl-SI" sz="2000" b="1" dirty="0"/>
              <a:t>     </a:t>
            </a:r>
            <a:r>
              <a:rPr lang="sl-SI" altLang="sl-SI" sz="2000" dirty="0"/>
              <a:t>3. višino in vrsto davčnih obveznosti stranke, višino stroškov notarske overovitve podpisov, vpisa v zemljiško knjigo in morebitnih drugih stroškov v zvezi s sklenitvijo pogodbe, ki je predmet posredovanja;</a:t>
            </a:r>
            <a:br>
              <a:rPr lang="sl-SI" altLang="sl-SI" sz="2000" dirty="0"/>
            </a:br>
            <a:r>
              <a:rPr lang="sl-SI" altLang="sl-SI" sz="2000" dirty="0"/>
              <a:t>     4. </a:t>
            </a:r>
            <a:r>
              <a:rPr lang="sl-SI" altLang="sl-SI" sz="2000" dirty="0">
                <a:solidFill>
                  <a:srgbClr val="FF0000"/>
                </a:solidFill>
              </a:rPr>
              <a:t>morebitna tveganja,</a:t>
            </a:r>
            <a:r>
              <a:rPr lang="sl-SI" altLang="sl-SI" sz="2000" dirty="0"/>
              <a:t> povezana z neurejenim zemljiškoknjižnim stanjem nepremičnine, vpisanimi stvarnimi pravicami oziroma drugimi pravicami tretjih na nepremičninah oziroma drugimi morebitnimi neurejenimi pravnimi razmerji.</a:t>
            </a:r>
            <a:br>
              <a:rPr lang="sl-SI" altLang="sl-SI" sz="2000" dirty="0"/>
            </a:br>
            <a:endParaRPr lang="sl-SI" altLang="sl-SI" sz="2000" dirty="0"/>
          </a:p>
          <a:p>
            <a:pPr eaLnBrk="1" hangingPunct="1">
              <a:lnSpc>
                <a:spcPct val="90000"/>
              </a:lnSpc>
            </a:pPr>
            <a:r>
              <a:rPr lang="sl-SI" altLang="sl-SI" sz="2000" dirty="0"/>
              <a:t>(2) Nepremičninska družba ima, z namenom zaščite interesov naročitelja, pravico v skladu z zakonom, ki ureja plačilni promet, </a:t>
            </a:r>
            <a:r>
              <a:rPr lang="sl-SI" altLang="sl-SI" sz="2000" b="1" dirty="0"/>
              <a:t>da od Banke Slovenije pridobi podatke o blokiranih transakcijskih računih fizičnih oseb, ki nastopajo kot naročitelji ali kot tretje osebe v prometu z nepremičninami.</a:t>
            </a:r>
          </a:p>
          <a:p>
            <a:pPr eaLnBrk="1" hangingPunct="1">
              <a:lnSpc>
                <a:spcPct val="90000"/>
              </a:lnSpc>
            </a:pPr>
            <a:endParaRPr lang="sl-SI" altLang="sl-SI" sz="1800" dirty="0"/>
          </a:p>
        </p:txBody>
      </p:sp>
      <p:sp>
        <p:nvSpPr>
          <p:cNvPr id="72707" name="Rectangle 4"/>
          <p:cNvSpPr>
            <a:spLocks noGrp="1" noChangeArrowheads="1"/>
          </p:cNvSpPr>
          <p:nvPr>
            <p:ph type="title"/>
          </p:nvPr>
        </p:nvSpPr>
        <p:spPr>
          <a:xfrm>
            <a:off x="1150939" y="214313"/>
            <a:ext cx="6805438" cy="1462087"/>
          </a:xfrm>
        </p:spPr>
        <p:txBody>
          <a:bodyPr/>
          <a:lstStyle/>
          <a:p>
            <a:pPr algn="ctr" eaLnBrk="1" hangingPunct="1"/>
            <a:r>
              <a:rPr lang="sl-SI" altLang="sl-SI" sz="2400" b="1" dirty="0"/>
              <a:t>17. Člen dalje</a:t>
            </a:r>
            <a:r>
              <a:rPr lang="sl-SI" altLang="sl-SI" dirty="0"/>
              <a:t> </a:t>
            </a: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algn="ctr" eaLnBrk="1" hangingPunct="1"/>
            <a:r>
              <a:rPr lang="sl-SI" altLang="sl-SI" sz="2400" b="1" dirty="0"/>
              <a:t>18. člen</a:t>
            </a:r>
            <a:br>
              <a:rPr lang="sl-SI" altLang="sl-SI" sz="2400" b="1" dirty="0"/>
            </a:br>
            <a:r>
              <a:rPr lang="sl-SI" altLang="sl-SI" sz="2400" b="1" dirty="0"/>
              <a:t>(dolžnost obveščanja)</a:t>
            </a:r>
            <a:br>
              <a:rPr lang="sl-SI" altLang="sl-SI" sz="3200" b="1" dirty="0"/>
            </a:br>
            <a:endParaRPr lang="sl-SI" altLang="sl-SI" sz="3200" b="1" dirty="0"/>
          </a:p>
        </p:txBody>
      </p:sp>
      <p:sp>
        <p:nvSpPr>
          <p:cNvPr id="73731" name="Rectangle 3"/>
          <p:cNvSpPr>
            <a:spLocks noGrp="1" noChangeArrowheads="1"/>
          </p:cNvSpPr>
          <p:nvPr>
            <p:ph type="body" idx="1"/>
          </p:nvPr>
        </p:nvSpPr>
        <p:spPr>
          <a:xfrm>
            <a:off x="435473" y="2276872"/>
            <a:ext cx="8487544" cy="3283495"/>
          </a:xfrm>
        </p:spPr>
        <p:txBody>
          <a:bodyPr/>
          <a:lstStyle/>
          <a:p>
            <a:pPr eaLnBrk="1" hangingPunct="1">
              <a:lnSpc>
                <a:spcPct val="80000"/>
              </a:lnSpc>
            </a:pPr>
            <a:r>
              <a:rPr lang="sl-SI" altLang="sl-SI" sz="2000" dirty="0"/>
              <a:t>(1) Naročitelj mora nepremičninsko družbo obvestiti o vseh okoliščinah, ki so pomembne za opravljanje storitev posredovanja.</a:t>
            </a:r>
            <a:br>
              <a:rPr lang="sl-SI" altLang="sl-SI" sz="2000" dirty="0"/>
            </a:br>
            <a:endParaRPr lang="sl-SI" altLang="sl-SI" sz="2000" dirty="0"/>
          </a:p>
          <a:p>
            <a:pPr eaLnBrk="1" hangingPunct="1">
              <a:lnSpc>
                <a:spcPct val="80000"/>
              </a:lnSpc>
            </a:pPr>
            <a:r>
              <a:rPr lang="sl-SI" altLang="sl-SI" sz="2000" dirty="0"/>
              <a:t>(2) </a:t>
            </a:r>
            <a:r>
              <a:rPr lang="sl-SI" altLang="sl-SI" sz="2000" dirty="0">
                <a:solidFill>
                  <a:srgbClr val="FF0000"/>
                </a:solidFill>
              </a:rPr>
              <a:t>Kadar naročitelj </a:t>
            </a:r>
            <a:r>
              <a:rPr lang="sl-SI" altLang="sl-SI" sz="2000" b="1" dirty="0">
                <a:solidFill>
                  <a:srgbClr val="FF0000"/>
                </a:solidFill>
              </a:rPr>
              <a:t>sam najde tretjo osebo</a:t>
            </a:r>
            <a:r>
              <a:rPr lang="sl-SI" altLang="sl-SI" sz="2000" dirty="0">
                <a:solidFill>
                  <a:srgbClr val="FF0000"/>
                </a:solidFill>
              </a:rPr>
              <a:t>, s katero sklene pogodbo, ki je bila predmet posredovanja, mora o tem nemudoma obvestiti nepremičninskega posrednika oziroma nepremičninsko družbo</a:t>
            </a:r>
            <a:br>
              <a:rPr lang="sl-SI" altLang="sl-SI" sz="2000" dirty="0"/>
            </a:br>
            <a:r>
              <a:rPr lang="sl-SI" altLang="sl-SI" sz="2000" dirty="0"/>
              <a:t>(3) Naročitelj mora nepremičninski družbi predložiti na vpogled vso razpoložljivo dokumentacijo o nepremičnini. </a:t>
            </a:r>
          </a:p>
          <a:p>
            <a:pPr eaLnBrk="1" hangingPunct="1">
              <a:lnSpc>
                <a:spcPct val="80000"/>
              </a:lnSpc>
            </a:pPr>
            <a:r>
              <a:rPr lang="sl-SI" altLang="sl-SI" sz="2000" dirty="0"/>
              <a:t>(načelo vestnosti in poštenja – 5 člen OZ) </a:t>
            </a: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algn="ctr" eaLnBrk="1" hangingPunct="1"/>
            <a:r>
              <a:rPr lang="sl-SI" altLang="sl-SI" sz="2400" b="1" dirty="0"/>
              <a:t>19. člen</a:t>
            </a:r>
            <a:br>
              <a:rPr lang="sl-SI" altLang="sl-SI" sz="2400" b="1" dirty="0"/>
            </a:br>
            <a:r>
              <a:rPr lang="sl-SI" altLang="sl-SI" sz="2400" b="1" dirty="0"/>
              <a:t>(anonimnost naročitelja)</a:t>
            </a:r>
            <a:br>
              <a:rPr lang="sl-SI" altLang="sl-SI" sz="4000" b="1" dirty="0"/>
            </a:br>
            <a:endParaRPr lang="sl-SI" altLang="sl-SI" sz="4000" b="1" dirty="0"/>
          </a:p>
        </p:txBody>
      </p:sp>
      <p:sp>
        <p:nvSpPr>
          <p:cNvPr id="74755" name="Rectangle 3"/>
          <p:cNvSpPr>
            <a:spLocks noGrp="1" noChangeArrowheads="1"/>
          </p:cNvSpPr>
          <p:nvPr>
            <p:ph type="body" idx="1"/>
          </p:nvPr>
        </p:nvSpPr>
        <p:spPr>
          <a:xfrm>
            <a:off x="448042" y="2708920"/>
            <a:ext cx="8487544" cy="2059359"/>
          </a:xfrm>
        </p:spPr>
        <p:txBody>
          <a:bodyPr/>
          <a:lstStyle/>
          <a:p>
            <a:pPr eaLnBrk="1" hangingPunct="1">
              <a:buFont typeface="Wingdings" panose="05000000000000000000" pitchFamily="2" charset="2"/>
              <a:buNone/>
            </a:pPr>
            <a:r>
              <a:rPr lang="sl-SI" altLang="sl-SI" sz="2000" b="1" dirty="0"/>
              <a:t>   </a:t>
            </a:r>
            <a:r>
              <a:rPr lang="sl-SI" altLang="sl-SI" sz="2000" dirty="0"/>
              <a:t>Kadar nepremičninska družba opravlja storitve posredovanja za naročitelja, ki želi ostati anonimen, ni zavezana tretji osebi, ki bi z naročiteljem želela skleniti pravni posel, </a:t>
            </a:r>
            <a:r>
              <a:rPr lang="sl-SI" altLang="sl-SI" sz="2000" b="1" dirty="0"/>
              <a:t>izdati identitete naročitelja vse do sklenitve pravnega posla.</a:t>
            </a: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algn="ctr" eaLnBrk="1" hangingPunct="1"/>
            <a:r>
              <a:rPr lang="sl-SI" altLang="sl-SI" sz="2400" b="1" dirty="0"/>
              <a:t>20. člen</a:t>
            </a:r>
            <a:br>
              <a:rPr lang="sl-SI" altLang="sl-SI" sz="2400" b="1" dirty="0"/>
            </a:br>
            <a:r>
              <a:rPr lang="sl-SI" altLang="sl-SI" sz="2400" b="1" dirty="0"/>
              <a:t>(nepristranost pri posredovanju)</a:t>
            </a:r>
            <a:br>
              <a:rPr lang="sl-SI" altLang="sl-SI" sz="2800" b="1" dirty="0"/>
            </a:br>
            <a:endParaRPr lang="sl-SI" altLang="sl-SI" sz="2800" b="1" dirty="0"/>
          </a:p>
        </p:txBody>
      </p:sp>
      <p:sp>
        <p:nvSpPr>
          <p:cNvPr id="75779" name="Rectangle 3"/>
          <p:cNvSpPr>
            <a:spLocks noGrp="1" noChangeArrowheads="1"/>
          </p:cNvSpPr>
          <p:nvPr>
            <p:ph type="body" idx="1"/>
          </p:nvPr>
        </p:nvSpPr>
        <p:spPr>
          <a:xfrm>
            <a:off x="323528" y="2017713"/>
            <a:ext cx="8631560" cy="4114800"/>
          </a:xfrm>
        </p:spPr>
        <p:txBody>
          <a:bodyPr/>
          <a:lstStyle/>
          <a:p>
            <a:pPr eaLnBrk="1" hangingPunct="1">
              <a:lnSpc>
                <a:spcPct val="80000"/>
              </a:lnSpc>
            </a:pPr>
            <a:r>
              <a:rPr lang="sl-SI" altLang="sl-SI" sz="2000" dirty="0"/>
              <a:t>(1) Nepremičninska družba mora pri opravljanju storitev posredovanja </a:t>
            </a:r>
            <a:r>
              <a:rPr lang="sl-SI" altLang="sl-SI" sz="2000" b="1" dirty="0"/>
              <a:t>v enaki meri</a:t>
            </a:r>
            <a:r>
              <a:rPr lang="sl-SI" altLang="sl-SI" sz="2000" dirty="0"/>
              <a:t> skrbeti za zaščito interesov tako </a:t>
            </a:r>
            <a:r>
              <a:rPr lang="sl-SI" altLang="sl-SI" sz="2000" b="1" dirty="0"/>
              <a:t>naročitelja kot tudi tretje osebe</a:t>
            </a:r>
            <a:r>
              <a:rPr lang="sl-SI" altLang="sl-SI" sz="2000" dirty="0"/>
              <a:t>, s katero je naročitelja spravila v stik in pri tem ravnati </a:t>
            </a:r>
            <a:r>
              <a:rPr lang="sl-SI" altLang="sl-SI" sz="2000" dirty="0" err="1"/>
              <a:t>nepristrano</a:t>
            </a:r>
            <a:r>
              <a:rPr lang="sl-SI" altLang="sl-SI" sz="2000" dirty="0"/>
              <a:t>, razen kadar na podlagi izrecnega dogovora z naročiteljem zastopa samo naročiteljeve interese.</a:t>
            </a:r>
          </a:p>
          <a:p>
            <a:pPr eaLnBrk="1" hangingPunct="1">
              <a:lnSpc>
                <a:spcPct val="80000"/>
              </a:lnSpc>
            </a:pPr>
            <a:br>
              <a:rPr lang="sl-SI" altLang="sl-SI" sz="2000" dirty="0"/>
            </a:br>
            <a:r>
              <a:rPr lang="sl-SI" altLang="sl-SI" sz="2000" dirty="0"/>
              <a:t>(2) Kadar nepremičninska družba na podlagi dogovora z naročiteljem oziroma investitorjem pri posredovanju </a:t>
            </a:r>
            <a:r>
              <a:rPr lang="sl-SI" altLang="sl-SI" sz="2000" b="1" dirty="0"/>
              <a:t>zastopa izključno naročiteljeve interese, mora na to tretjo osebo</a:t>
            </a:r>
            <a:r>
              <a:rPr lang="sl-SI" altLang="sl-SI" sz="2000" dirty="0"/>
              <a:t>, s katero je naročitelja spravila v stik, jasno in pisno opozoriti, da nastopa v vlogi zastopnika in ne posrednika.</a:t>
            </a: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1150939" y="214313"/>
            <a:ext cx="6445398" cy="1462087"/>
          </a:xfrm>
        </p:spPr>
        <p:txBody>
          <a:bodyPr/>
          <a:lstStyle/>
          <a:p>
            <a:pPr algn="ctr" eaLnBrk="1" hangingPunct="1"/>
            <a:r>
              <a:rPr lang="sl-SI" altLang="sl-SI" sz="2400" b="1" dirty="0"/>
              <a:t>21. člen</a:t>
            </a:r>
            <a:br>
              <a:rPr lang="sl-SI" altLang="sl-SI" sz="2400" b="1" dirty="0"/>
            </a:br>
            <a:r>
              <a:rPr lang="sl-SI" altLang="sl-SI" sz="2400" b="1" dirty="0"/>
              <a:t>(nasprotje interesov)</a:t>
            </a:r>
            <a:br>
              <a:rPr lang="sl-SI" altLang="sl-SI" sz="2800" b="1" dirty="0"/>
            </a:br>
            <a:endParaRPr lang="sl-SI" altLang="sl-SI" sz="2800" b="1" dirty="0"/>
          </a:p>
        </p:txBody>
      </p:sp>
      <p:sp>
        <p:nvSpPr>
          <p:cNvPr id="76803" name="Rectangle 3"/>
          <p:cNvSpPr>
            <a:spLocks noGrp="1" noChangeArrowheads="1"/>
          </p:cNvSpPr>
          <p:nvPr>
            <p:ph type="body" idx="1"/>
          </p:nvPr>
        </p:nvSpPr>
        <p:spPr>
          <a:xfrm>
            <a:off x="328228" y="2996952"/>
            <a:ext cx="8487544" cy="1771327"/>
          </a:xfrm>
        </p:spPr>
        <p:txBody>
          <a:bodyPr/>
          <a:lstStyle/>
          <a:p>
            <a:pPr eaLnBrk="1" hangingPunct="1">
              <a:lnSpc>
                <a:spcPct val="80000"/>
              </a:lnSpc>
            </a:pPr>
            <a:r>
              <a:rPr lang="sl-SI" altLang="sl-SI" sz="2000" dirty="0"/>
              <a:t>Nepremičninska družba mora naročitelja </a:t>
            </a:r>
            <a:r>
              <a:rPr lang="sl-SI" altLang="sl-SI" sz="2000" b="1" dirty="0"/>
              <a:t>jasno in pisno opozoriti</a:t>
            </a:r>
            <a:r>
              <a:rPr lang="sl-SI" altLang="sl-SI" sz="2000" dirty="0"/>
              <a:t> o morebitnih nasprotjih med interesi naročitelja in interesi nepremičninske družbe oziroma drugih naročiteljev, za katere nepremičninska družba opravlja storitve posredovanja v prometu z nepremičninami</a:t>
            </a:r>
            <a:r>
              <a:rPr lang="sl-SI" altLang="sl-SI" sz="2000" b="1" dirty="0"/>
              <a:t>.</a:t>
            </a: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1150939" y="214313"/>
            <a:ext cx="6445398" cy="1462087"/>
          </a:xfrm>
        </p:spPr>
        <p:txBody>
          <a:bodyPr/>
          <a:lstStyle/>
          <a:p>
            <a:pPr algn="ctr" eaLnBrk="1" hangingPunct="1"/>
            <a:r>
              <a:rPr lang="sl-SI" altLang="sl-SI" sz="2400" b="1" dirty="0"/>
              <a:t>22. člen</a:t>
            </a:r>
            <a:br>
              <a:rPr lang="sl-SI" altLang="sl-SI" sz="2400" b="1" dirty="0"/>
            </a:br>
            <a:r>
              <a:rPr lang="sl-SI" altLang="sl-SI" sz="2400" b="1" dirty="0"/>
              <a:t>(ekskluzivno posredovanje)</a:t>
            </a:r>
            <a:br>
              <a:rPr lang="sl-SI" altLang="sl-SI" sz="4000" b="1" dirty="0"/>
            </a:br>
            <a:endParaRPr lang="sl-SI" altLang="sl-SI" sz="4000" b="1" dirty="0"/>
          </a:p>
        </p:txBody>
      </p:sp>
      <p:sp>
        <p:nvSpPr>
          <p:cNvPr id="77827" name="Rectangle 3"/>
          <p:cNvSpPr>
            <a:spLocks noGrp="1" noChangeArrowheads="1"/>
          </p:cNvSpPr>
          <p:nvPr>
            <p:ph type="body" idx="1"/>
          </p:nvPr>
        </p:nvSpPr>
        <p:spPr>
          <a:xfrm>
            <a:off x="184212" y="2708920"/>
            <a:ext cx="8775576" cy="2779439"/>
          </a:xfrm>
        </p:spPr>
        <p:txBody>
          <a:bodyPr/>
          <a:lstStyle/>
          <a:p>
            <a:pPr eaLnBrk="1" hangingPunct="1">
              <a:lnSpc>
                <a:spcPct val="80000"/>
              </a:lnSpc>
            </a:pPr>
            <a:r>
              <a:rPr lang="sl-SI" altLang="sl-SI" sz="2000" dirty="0"/>
              <a:t>(1) Če se nepremičninska družba in naročitelj </a:t>
            </a:r>
            <a:r>
              <a:rPr lang="sl-SI" altLang="sl-SI" sz="2000" b="1" dirty="0"/>
              <a:t>dogovorita</a:t>
            </a:r>
            <a:r>
              <a:rPr lang="sl-SI" altLang="sl-SI" sz="2000" dirty="0"/>
              <a:t>, lahko nepremičninska družba prenese storitve posredovanja na druge nepremičninske družbe.</a:t>
            </a:r>
            <a:br>
              <a:rPr lang="sl-SI" altLang="sl-SI" sz="2000" dirty="0"/>
            </a:br>
            <a:endParaRPr lang="sl-SI" altLang="sl-SI" sz="2000" dirty="0"/>
          </a:p>
          <a:p>
            <a:pPr eaLnBrk="1" hangingPunct="1">
              <a:lnSpc>
                <a:spcPct val="80000"/>
              </a:lnSpc>
            </a:pPr>
            <a:r>
              <a:rPr lang="sl-SI" altLang="sl-SI" sz="2000" dirty="0"/>
              <a:t>(2) V primeru iz prejšnjega odstavka ostane naročitelj v pogodbenem razmerju le z nepremičninsko družbo, s katero je sklenil pogodbo o posredovanju, nepremičninska družba pa mora naročitelju izročiti seznam nepremičninskih družb, na katere prenaša naročilo.</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
          <p:cNvSpPr>
            <a:spLocks noGrp="1" noChangeArrowheads="1"/>
          </p:cNvSpPr>
          <p:nvPr>
            <p:ph type="title"/>
          </p:nvPr>
        </p:nvSpPr>
        <p:spPr>
          <a:xfrm>
            <a:off x="1150939" y="214313"/>
            <a:ext cx="6301382" cy="1462087"/>
          </a:xfrm>
          <a:prstGeom prst="flowChartProcess">
            <a:avLst/>
          </a:prstGeom>
        </p:spPr>
        <p:txBody>
          <a:bodyPr/>
          <a:lstStyle/>
          <a:p>
            <a:pPr algn="ctr" eaLnBrk="1" hangingPunct="1"/>
            <a:br>
              <a:rPr lang="sl-SI" altLang="sl-SI" sz="2400" b="1" dirty="0"/>
            </a:br>
            <a:r>
              <a:rPr lang="sl-SI" altLang="sl-SI" sz="2400" b="1" dirty="0"/>
              <a:t> 2. člen</a:t>
            </a:r>
            <a:br>
              <a:rPr lang="sl-SI" altLang="sl-SI" sz="2400" b="1" dirty="0"/>
            </a:br>
            <a:r>
              <a:rPr lang="sl-SI" altLang="sl-SI" sz="2400" b="1" dirty="0"/>
              <a:t>(uporabljeni pojmi)</a:t>
            </a:r>
            <a:br>
              <a:rPr lang="sl-SI" altLang="sl-SI" sz="1800" b="1" dirty="0"/>
            </a:br>
            <a:endParaRPr lang="sl-SI" altLang="sl-SI" sz="1800" b="1" dirty="0"/>
          </a:p>
        </p:txBody>
      </p:sp>
      <p:sp>
        <p:nvSpPr>
          <p:cNvPr id="8195" name="Rectangle 3"/>
          <p:cNvSpPr>
            <a:spLocks noGrp="1" noChangeArrowheads="1"/>
          </p:cNvSpPr>
          <p:nvPr>
            <p:ph type="body" idx="1"/>
          </p:nvPr>
        </p:nvSpPr>
        <p:spPr>
          <a:xfrm>
            <a:off x="359024" y="1731828"/>
            <a:ext cx="8784976" cy="4941168"/>
          </a:xfrm>
        </p:spPr>
        <p:txBody>
          <a:bodyPr/>
          <a:lstStyle/>
          <a:p>
            <a:pPr marL="0" indent="0" eaLnBrk="1" hangingPunct="1">
              <a:lnSpc>
                <a:spcPct val="80000"/>
              </a:lnSpc>
              <a:buNone/>
            </a:pPr>
            <a:endParaRPr lang="sl-SI" altLang="sl-SI" sz="1800" b="1" dirty="0"/>
          </a:p>
          <a:p>
            <a:pPr eaLnBrk="1" hangingPunct="1">
              <a:lnSpc>
                <a:spcPct val="80000"/>
              </a:lnSpc>
            </a:pPr>
            <a:r>
              <a:rPr lang="sl-SI" altLang="sl-SI" sz="1800" dirty="0"/>
              <a:t>Posamezni pojmi, uporabljeni v tem zakonu, imajo naslednji pomen:</a:t>
            </a:r>
            <a:br>
              <a:rPr lang="sl-SI" altLang="sl-SI" sz="1800" dirty="0"/>
            </a:br>
            <a:r>
              <a:rPr lang="sl-SI" altLang="sl-SI" sz="1800" dirty="0"/>
              <a:t>    </a:t>
            </a:r>
          </a:p>
          <a:p>
            <a:pPr eaLnBrk="1" hangingPunct="1">
              <a:lnSpc>
                <a:spcPct val="80000"/>
              </a:lnSpc>
            </a:pPr>
            <a:r>
              <a:rPr lang="sl-SI" altLang="sl-SI" sz="1800" dirty="0"/>
              <a:t>1. </a:t>
            </a:r>
            <a:r>
              <a:rPr lang="sl-SI" altLang="sl-SI" sz="1800" b="1" u="sng" dirty="0"/>
              <a:t>NEPREMIČNINSKA DRUŽBA</a:t>
            </a:r>
            <a:r>
              <a:rPr lang="sl-SI" altLang="sl-SI" sz="1800" b="1" dirty="0"/>
              <a:t> </a:t>
            </a:r>
            <a:r>
              <a:rPr lang="sl-SI" altLang="sl-SI" sz="1800" dirty="0"/>
              <a:t>je gospodarska družba oziroma samostojni podjetnik posameznik, ki kot gospodarsko dejavnost opravlja storitve posredovanja v prometu z nepremičninami po tem zakonu.</a:t>
            </a:r>
            <a:br>
              <a:rPr lang="sl-SI" altLang="sl-SI" sz="1800" dirty="0"/>
            </a:br>
            <a:endParaRPr lang="sl-SI" altLang="sl-SI" sz="1800" dirty="0"/>
          </a:p>
          <a:p>
            <a:pPr eaLnBrk="1" hangingPunct="1">
              <a:lnSpc>
                <a:spcPct val="80000"/>
              </a:lnSpc>
            </a:pPr>
            <a:r>
              <a:rPr lang="sl-SI" altLang="sl-SI" sz="1800" dirty="0"/>
              <a:t> 2. </a:t>
            </a:r>
            <a:r>
              <a:rPr lang="sl-SI" altLang="sl-SI" sz="1800" b="1" u="sng" dirty="0"/>
              <a:t>NEPREMIČNINSKI POSREDNIK</a:t>
            </a:r>
            <a:r>
              <a:rPr lang="sl-SI" altLang="sl-SI" sz="1800" b="1" dirty="0"/>
              <a:t> </a:t>
            </a:r>
            <a:r>
              <a:rPr lang="sl-SI" altLang="sl-SI" sz="1800" dirty="0"/>
              <a:t>oziroma nepremičninska posrednica (v nadaljnjem besedilu: nepremičninski posrednik) je fizična oseba, </a:t>
            </a:r>
            <a:r>
              <a:rPr lang="sl-SI" altLang="sl-SI" sz="1800" dirty="0">
                <a:solidFill>
                  <a:srgbClr val="FF0000"/>
                </a:solidFill>
              </a:rPr>
              <a:t>ki za nepremičninsko družbo opravlja posle posredovanja na podlagi pogodbe o zaposlitvi oziroma drugi pravni podlagi</a:t>
            </a:r>
            <a:r>
              <a:rPr lang="sl-SI" altLang="sl-SI" sz="1800" dirty="0"/>
              <a:t>, s pridobljeno licenco pristojnega ministrstva za opravljanje poslov posredovanja in je vpisana v imenik nepremičninskih posrednikov pri pristojnem ministrstvu.</a:t>
            </a:r>
            <a:br>
              <a:rPr lang="sl-SI" altLang="sl-SI" sz="1800" dirty="0"/>
            </a:br>
            <a:r>
              <a:rPr lang="sl-SI" altLang="sl-SI" sz="1800" dirty="0"/>
              <a:t>   </a:t>
            </a:r>
          </a:p>
          <a:p>
            <a:pPr eaLnBrk="1" hangingPunct="1">
              <a:lnSpc>
                <a:spcPct val="80000"/>
              </a:lnSpc>
            </a:pPr>
            <a:r>
              <a:rPr lang="sl-SI" altLang="sl-SI" sz="1800" dirty="0"/>
              <a:t> 3</a:t>
            </a:r>
            <a:r>
              <a:rPr lang="sl-SI" altLang="sl-SI" sz="1800" b="1" dirty="0"/>
              <a:t>. </a:t>
            </a:r>
            <a:r>
              <a:rPr lang="sl-SI" altLang="sl-SI" sz="1800" b="1" u="sng" dirty="0"/>
              <a:t>POSREDOVANJE V PROMETU Z NEPREMIČNINAMI</a:t>
            </a:r>
            <a:r>
              <a:rPr lang="sl-SI" altLang="sl-SI" sz="1800" b="1" dirty="0"/>
              <a:t> </a:t>
            </a:r>
            <a:r>
              <a:rPr lang="sl-SI" altLang="sl-SI" sz="1800" dirty="0"/>
              <a:t>pomeni opravljanje registrirane pridobitne dejavnosti posredništva v prometu z nepremičninami, </a:t>
            </a:r>
            <a:r>
              <a:rPr lang="sl-SI" altLang="sl-SI" sz="1800" u="sng" dirty="0"/>
              <a:t>pri čemer posamezni posli posredovanja v prometu z nepremičninami vsebujejo vse dejavnosti pri vzpostavljanju stika med naročiteljem in tretjo osebo ter pri pogajanjih in pripravah za sklenitev pravnih poslov, katerih predmet je določena nepremičnina</a:t>
            </a:r>
            <a:r>
              <a:rPr lang="sl-SI" altLang="sl-SI" sz="1800" dirty="0"/>
              <a:t>, kot so kupna, prodajna, najemna, zakupna ali druga pogodba za določeno nepremičnino.</a:t>
            </a:r>
            <a:br>
              <a:rPr lang="sl-SI" altLang="sl-SI" sz="1200" dirty="0"/>
            </a:br>
            <a:endParaRPr lang="sl-SI" altLang="sl-SI" sz="1200" dirty="0"/>
          </a:p>
          <a:p>
            <a:pPr marL="0" indent="0" eaLnBrk="1" hangingPunct="1">
              <a:lnSpc>
                <a:spcPct val="80000"/>
              </a:lnSpc>
              <a:buNone/>
            </a:pPr>
            <a:r>
              <a:rPr lang="sl-SI" altLang="sl-SI" sz="1200" dirty="0"/>
              <a:t>    </a:t>
            </a:r>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1150939" y="214313"/>
            <a:ext cx="6805438" cy="1462087"/>
          </a:xfrm>
        </p:spPr>
        <p:txBody>
          <a:bodyPr/>
          <a:lstStyle/>
          <a:p>
            <a:pPr algn="ctr" eaLnBrk="1" hangingPunct="1"/>
            <a:r>
              <a:rPr lang="sl-SI" altLang="sl-SI" sz="2400" b="1" dirty="0"/>
              <a:t>23. člen</a:t>
            </a:r>
            <a:br>
              <a:rPr lang="sl-SI" altLang="sl-SI" sz="2400" b="1" dirty="0"/>
            </a:br>
            <a:r>
              <a:rPr lang="sl-SI" altLang="sl-SI" sz="2400" b="1" dirty="0"/>
              <a:t>(preverjanje stanja nepremičnine)</a:t>
            </a:r>
            <a:br>
              <a:rPr lang="sl-SI" altLang="sl-SI" sz="2800" b="1" dirty="0"/>
            </a:br>
            <a:endParaRPr lang="sl-SI" altLang="sl-SI" sz="2800" b="1" dirty="0"/>
          </a:p>
        </p:txBody>
      </p:sp>
      <p:sp>
        <p:nvSpPr>
          <p:cNvPr id="78851" name="Rectangle 3"/>
          <p:cNvSpPr>
            <a:spLocks noGrp="1" noChangeArrowheads="1"/>
          </p:cNvSpPr>
          <p:nvPr>
            <p:ph type="body" idx="1"/>
          </p:nvPr>
        </p:nvSpPr>
        <p:spPr>
          <a:xfrm>
            <a:off x="179512" y="2017713"/>
            <a:ext cx="8775576" cy="4114800"/>
          </a:xfrm>
        </p:spPr>
        <p:txBody>
          <a:bodyPr/>
          <a:lstStyle/>
          <a:p>
            <a:pPr eaLnBrk="1" hangingPunct="1">
              <a:lnSpc>
                <a:spcPct val="80000"/>
              </a:lnSpc>
              <a:buFont typeface="Wingdings" panose="05000000000000000000" pitchFamily="2" charset="2"/>
              <a:buNone/>
            </a:pPr>
            <a:r>
              <a:rPr lang="sl-SI" altLang="sl-SI" sz="2000" b="1" dirty="0"/>
              <a:t>    </a:t>
            </a:r>
            <a:r>
              <a:rPr lang="sl-SI" altLang="sl-SI" sz="2000" dirty="0"/>
              <a:t>(1) Nepremičninska družba mora pred sklenitvijo pogodbe, v zvezi s katero je posredovala, </a:t>
            </a:r>
            <a:r>
              <a:rPr lang="sl-SI" altLang="sl-SI" sz="2000" b="1" dirty="0"/>
              <a:t>preveriti pravno in dejansko stanje nepremičnine</a:t>
            </a:r>
            <a:r>
              <a:rPr lang="sl-SI" altLang="sl-SI" sz="2000" dirty="0"/>
              <a:t>, in pogodbeni stranki jasno in razumljivo </a:t>
            </a:r>
            <a:r>
              <a:rPr lang="sl-SI" altLang="sl-SI" sz="2000" dirty="0">
                <a:solidFill>
                  <a:srgbClr val="FF0000"/>
                </a:solidFill>
              </a:rPr>
              <a:t>pisno</a:t>
            </a:r>
            <a:r>
              <a:rPr lang="sl-SI" altLang="sl-SI" sz="2000" dirty="0"/>
              <a:t> </a:t>
            </a:r>
            <a:r>
              <a:rPr lang="sl-SI" altLang="sl-SI" sz="2000" dirty="0">
                <a:solidFill>
                  <a:srgbClr val="FF0000"/>
                </a:solidFill>
              </a:rPr>
              <a:t>opozoriti</a:t>
            </a:r>
            <a:r>
              <a:rPr lang="sl-SI" altLang="sl-SI" sz="2000" dirty="0"/>
              <a:t> na </a:t>
            </a:r>
            <a:r>
              <a:rPr lang="sl-SI" altLang="sl-SI" sz="2000" b="1" dirty="0"/>
              <a:t>morebitne pravne oziroma stvarne napake nepremičnine.</a:t>
            </a:r>
            <a:br>
              <a:rPr lang="sl-SI" altLang="sl-SI" sz="2000" b="1" dirty="0"/>
            </a:br>
            <a:endParaRPr lang="sl-SI" altLang="sl-SI" sz="2000" b="1" dirty="0"/>
          </a:p>
          <a:p>
            <a:pPr eaLnBrk="1" hangingPunct="1">
              <a:lnSpc>
                <a:spcPct val="80000"/>
              </a:lnSpc>
              <a:buFont typeface="Wingdings" panose="05000000000000000000" pitchFamily="2" charset="2"/>
              <a:buNone/>
            </a:pPr>
            <a:r>
              <a:rPr lang="sl-SI" altLang="sl-SI" sz="2000" dirty="0"/>
              <a:t>     (2) Nepremičninska družba </a:t>
            </a:r>
            <a:r>
              <a:rPr lang="sl-SI" altLang="sl-SI" sz="2000" b="1" dirty="0"/>
              <a:t>mora</a:t>
            </a:r>
            <a:r>
              <a:rPr lang="sl-SI" altLang="sl-SI" sz="2000" dirty="0"/>
              <a:t> pri preverjanju pravnega in dejanskega stanja v okviru posredovanja nepremičnine </a:t>
            </a:r>
            <a:r>
              <a:rPr lang="sl-SI" altLang="sl-SI" sz="2000" dirty="0">
                <a:solidFill>
                  <a:srgbClr val="FF0000"/>
                </a:solidFill>
              </a:rPr>
              <a:t>zlasti</a:t>
            </a:r>
            <a:r>
              <a:rPr lang="sl-SI" altLang="sl-SI" sz="2000" dirty="0"/>
              <a:t>:</a:t>
            </a:r>
            <a:br>
              <a:rPr lang="sl-SI" altLang="sl-SI" sz="2000" dirty="0"/>
            </a:br>
            <a:r>
              <a:rPr lang="sl-SI" altLang="sl-SI" sz="2000" dirty="0"/>
              <a:t>    </a:t>
            </a:r>
          </a:p>
          <a:p>
            <a:pPr eaLnBrk="1" hangingPunct="1">
              <a:lnSpc>
                <a:spcPct val="80000"/>
              </a:lnSpc>
              <a:buFont typeface="Wingdings" panose="05000000000000000000" pitchFamily="2" charset="2"/>
              <a:buNone/>
            </a:pPr>
            <a:r>
              <a:rPr lang="sl-SI" altLang="sl-SI" sz="2000" dirty="0"/>
              <a:t>     1. na podlagi </a:t>
            </a:r>
            <a:r>
              <a:rPr lang="sl-SI" altLang="sl-SI" sz="2000" b="1" dirty="0"/>
              <a:t>podatkov zemljiške knjige</a:t>
            </a:r>
            <a:r>
              <a:rPr lang="sl-SI" altLang="sl-SI" sz="2000" dirty="0"/>
              <a:t> oziroma če nepremičnina ni vpisana v zemljiški knjigi, </a:t>
            </a:r>
            <a:r>
              <a:rPr lang="sl-SI" altLang="sl-SI" sz="2000" b="1" dirty="0"/>
              <a:t>na podlagi listin</a:t>
            </a:r>
            <a:r>
              <a:rPr lang="sl-SI" altLang="sl-SI" sz="2000" dirty="0"/>
              <a:t>, ki so podlaga za vknjižbo, preveriti:</a:t>
            </a:r>
          </a:p>
          <a:p>
            <a:pPr eaLnBrk="1" hangingPunct="1">
              <a:lnSpc>
                <a:spcPct val="80000"/>
              </a:lnSpc>
            </a:pPr>
            <a:r>
              <a:rPr lang="sl-SI" altLang="sl-SI" sz="2000" dirty="0"/>
              <a:t>ali je prodajalec oziroma najemodajalec lastnik nepremičnine, ki je predmet pogodbe, pri sklenitvi katere posreduje, in </a:t>
            </a:r>
          </a:p>
          <a:p>
            <a:pPr eaLnBrk="1" hangingPunct="1">
              <a:lnSpc>
                <a:spcPct val="80000"/>
              </a:lnSpc>
            </a:pPr>
            <a:r>
              <a:rPr lang="sl-SI" altLang="sl-SI" sz="2000" dirty="0"/>
              <a:t>ali so na tej nepremičnini stvarne pravice oziroma druge pravice tretjih, ki bi lahko omejevale oziroma izključevale pravice stranke;</a:t>
            </a:r>
            <a:br>
              <a:rPr lang="sl-SI" altLang="sl-SI" sz="2000" dirty="0"/>
            </a:br>
            <a:r>
              <a:rPr lang="sl-SI" altLang="sl-SI" sz="2400" b="1" dirty="0"/>
              <a:t>    </a:t>
            </a:r>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4"/>
          <p:cNvSpPr>
            <a:spLocks noGrp="1" noChangeArrowheads="1"/>
          </p:cNvSpPr>
          <p:nvPr>
            <p:ph type="title"/>
          </p:nvPr>
        </p:nvSpPr>
        <p:spPr>
          <a:xfrm>
            <a:off x="1150939" y="214313"/>
            <a:ext cx="6445398" cy="1462087"/>
          </a:xfrm>
        </p:spPr>
        <p:txBody>
          <a:bodyPr/>
          <a:lstStyle/>
          <a:p>
            <a:pPr algn="ctr" eaLnBrk="1" hangingPunct="1"/>
            <a:r>
              <a:rPr lang="sl-SI" altLang="sl-SI" sz="2400" b="1" dirty="0"/>
              <a:t>23. Člen dalje</a:t>
            </a:r>
            <a:r>
              <a:rPr lang="sl-SI" altLang="sl-SI" dirty="0"/>
              <a:t> </a:t>
            </a:r>
          </a:p>
        </p:txBody>
      </p:sp>
      <p:sp>
        <p:nvSpPr>
          <p:cNvPr id="79875" name="Rectangle 3"/>
          <p:cNvSpPr>
            <a:spLocks noGrp="1" noChangeArrowheads="1"/>
          </p:cNvSpPr>
          <p:nvPr>
            <p:ph type="body" idx="1"/>
          </p:nvPr>
        </p:nvSpPr>
        <p:spPr>
          <a:xfrm>
            <a:off x="220216" y="2132856"/>
            <a:ext cx="8703568" cy="4114800"/>
          </a:xfrm>
        </p:spPr>
        <p:txBody>
          <a:bodyPr/>
          <a:lstStyle/>
          <a:p>
            <a:pPr eaLnBrk="1" hangingPunct="1">
              <a:lnSpc>
                <a:spcPct val="80000"/>
              </a:lnSpc>
              <a:buFont typeface="Wingdings" panose="05000000000000000000" pitchFamily="2" charset="2"/>
              <a:buNone/>
            </a:pPr>
            <a:r>
              <a:rPr lang="sl-SI" altLang="sl-SI" sz="2000" b="1" dirty="0"/>
              <a:t>     </a:t>
            </a:r>
            <a:r>
              <a:rPr lang="sl-SI" altLang="sl-SI" sz="2000" dirty="0"/>
              <a:t>2. na podlagi </a:t>
            </a:r>
            <a:r>
              <a:rPr lang="sl-SI" altLang="sl-SI" sz="2000" b="1" dirty="0"/>
              <a:t>skrbnega ogleda</a:t>
            </a:r>
            <a:r>
              <a:rPr lang="sl-SI" altLang="sl-SI" sz="2000" dirty="0"/>
              <a:t> preveriti:</a:t>
            </a:r>
          </a:p>
          <a:p>
            <a:pPr eaLnBrk="1" hangingPunct="1">
              <a:lnSpc>
                <a:spcPct val="80000"/>
              </a:lnSpc>
              <a:buFont typeface="Wingdings" panose="05000000000000000000" pitchFamily="2" charset="2"/>
              <a:buNone/>
            </a:pPr>
            <a:r>
              <a:rPr lang="sl-SI" altLang="sl-SI" sz="2000" dirty="0"/>
              <a:t>     ali ima nepremičnina očitne napake oziroma pomanjkljivosti, ki vplivajo na uporabnost oziroma ceno nepremičnine;</a:t>
            </a:r>
            <a:br>
              <a:rPr lang="sl-SI" altLang="sl-SI" sz="2000" dirty="0"/>
            </a:br>
            <a:endParaRPr lang="sl-SI" altLang="sl-SI" sz="2000" dirty="0"/>
          </a:p>
          <a:p>
            <a:pPr eaLnBrk="1" hangingPunct="1">
              <a:lnSpc>
                <a:spcPct val="80000"/>
              </a:lnSpc>
              <a:buFont typeface="Wingdings" panose="05000000000000000000" pitchFamily="2" charset="2"/>
              <a:buNone/>
            </a:pPr>
            <a:r>
              <a:rPr lang="sl-SI" altLang="sl-SI" sz="2000" dirty="0"/>
              <a:t>     3. kadar je predmet pogodbe, pri sklenitvi katere posreduje, </a:t>
            </a:r>
            <a:r>
              <a:rPr lang="sl-SI" altLang="sl-SI" sz="2000" b="1" dirty="0"/>
              <a:t>zemljišče</a:t>
            </a:r>
            <a:r>
              <a:rPr lang="sl-SI" altLang="sl-SI" sz="2000" dirty="0"/>
              <a:t>: na podlagi potrdila (lokacijske informacije) pristojnega upravnega organa preveriti namembnost zemljišča, določeno s prostorskimi ureditvenimi akti.</a:t>
            </a:r>
            <a:br>
              <a:rPr lang="sl-SI" altLang="sl-SI" sz="2000" dirty="0"/>
            </a:br>
            <a:endParaRPr lang="sl-SI" altLang="sl-SI" sz="2000" dirty="0"/>
          </a:p>
          <a:p>
            <a:pPr eaLnBrk="1" hangingPunct="1">
              <a:lnSpc>
                <a:spcPct val="80000"/>
              </a:lnSpc>
              <a:buFont typeface="Wingdings" panose="05000000000000000000" pitchFamily="2" charset="2"/>
              <a:buNone/>
            </a:pPr>
            <a:r>
              <a:rPr lang="sl-SI" altLang="sl-SI" sz="2000" dirty="0"/>
              <a:t>     (3) Nepremičninska družba</a:t>
            </a:r>
            <a:r>
              <a:rPr lang="sl-SI" altLang="sl-SI" sz="2000" b="1" dirty="0"/>
              <a:t> odgovarja</a:t>
            </a:r>
            <a:r>
              <a:rPr lang="sl-SI" altLang="sl-SI" sz="2000" dirty="0"/>
              <a:t> naročitelju oziroma tretji osebi, ki jo je spravila z naročiteljem v stik, </a:t>
            </a:r>
            <a:r>
              <a:rPr lang="sl-SI" altLang="sl-SI" sz="2000" b="1" dirty="0"/>
              <a:t>za škodo</a:t>
            </a:r>
            <a:r>
              <a:rPr lang="sl-SI" altLang="sl-SI" sz="2000" dirty="0"/>
              <a:t>, ki nastane naročitelju oziroma tretji osebi zaradi </a:t>
            </a:r>
            <a:r>
              <a:rPr lang="sl-SI" altLang="sl-SI" sz="2000" b="1" dirty="0"/>
              <a:t>pravne oziroma stvarne napake nepremičnine</a:t>
            </a:r>
            <a:r>
              <a:rPr lang="sl-SI" altLang="sl-SI" sz="2000" dirty="0"/>
              <a:t>, na katero je nepremičninska družba ni opozorila, </a:t>
            </a:r>
            <a:r>
              <a:rPr lang="sl-SI" altLang="sl-SI" sz="2000" dirty="0">
                <a:solidFill>
                  <a:srgbClr val="FF0000"/>
                </a:solidFill>
              </a:rPr>
              <a:t>če je nepremičninska družba za napako vedela oziroma če bi jo lahko ugotovila s skrbnim preverjanjem stanja nepremičnine.</a:t>
            </a:r>
          </a:p>
          <a:p>
            <a:pPr eaLnBrk="1" hangingPunct="1">
              <a:lnSpc>
                <a:spcPct val="80000"/>
              </a:lnSpc>
            </a:pPr>
            <a:endParaRPr lang="sl-SI" altLang="sl-SI" sz="2400" dirty="0"/>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738291" y="188640"/>
            <a:ext cx="8252473" cy="1462087"/>
          </a:xfrm>
        </p:spPr>
        <p:txBody>
          <a:bodyPr/>
          <a:lstStyle/>
          <a:p>
            <a:pPr algn="ct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br>
              <a:rPr lang="sl-SI" sz="2800" dirty="0"/>
            </a:br>
            <a:r>
              <a:rPr lang="sl-SI" sz="2000" b="1" dirty="0"/>
              <a:t>GRADBENI ZAKON (GZ)</a:t>
            </a:r>
            <a:br>
              <a:rPr lang="sl-SI" sz="2000" b="1" dirty="0"/>
            </a:br>
            <a:r>
              <a:rPr lang="pl-PL" sz="2000" dirty="0"/>
              <a:t>Uradni list RS 61-2914/2017, stran 8228 DATUM OBJAVE: 2.11.2017 </a:t>
            </a:r>
            <a:br>
              <a:rPr lang="pl-PL" sz="2000" dirty="0"/>
            </a:br>
            <a:r>
              <a:rPr lang="pl-PL" sz="2000" dirty="0"/>
              <a:t>VELJAVNOST PREDPISA: od 17.11.2017 / UPORABA PREDPISA: od 1.6.2018 </a:t>
            </a:r>
            <a:br>
              <a:rPr lang="pl-PL" sz="2000" dirty="0"/>
            </a:br>
            <a:r>
              <a:rPr lang="sl-SI" sz="2000" dirty="0"/>
              <a:t>93. člen (posebne prepovedi</a:t>
            </a:r>
          </a:p>
        </p:txBody>
      </p:sp>
      <p:sp>
        <p:nvSpPr>
          <p:cNvPr id="3" name="Označba mesta vsebine 2"/>
          <p:cNvSpPr>
            <a:spLocks noGrp="1"/>
          </p:cNvSpPr>
          <p:nvPr>
            <p:ph idx="1"/>
          </p:nvPr>
        </p:nvSpPr>
        <p:spPr>
          <a:xfrm>
            <a:off x="188195" y="1650727"/>
            <a:ext cx="8499207" cy="5207274"/>
          </a:xfrm>
        </p:spPr>
        <p:txBody>
          <a:bodyPr/>
          <a:lstStyle/>
          <a:p>
            <a:pPr marL="0" indent="0">
              <a:buNone/>
            </a:pPr>
            <a:r>
              <a:rPr lang="sl-SI" sz="1100" dirty="0"/>
              <a:t>  </a:t>
            </a:r>
          </a:p>
          <a:p>
            <a:r>
              <a:rPr lang="sl-SI" sz="1400" dirty="0">
                <a:latin typeface="Tahoma" panose="020B0604030504040204" pitchFamily="34" charset="0"/>
                <a:ea typeface="Tahoma" panose="020B0604030504040204" pitchFamily="34" charset="0"/>
                <a:cs typeface="Tahoma" panose="020B0604030504040204" pitchFamily="34" charset="0"/>
              </a:rPr>
              <a:t>(1)   Za nedovoljen objekt in neskladno uporabo objekta so glede na vrsto gradnje prepovedana naslednja dejanja:   </a:t>
            </a:r>
          </a:p>
          <a:p>
            <a:r>
              <a:rPr lang="sl-SI" sz="1400" dirty="0">
                <a:latin typeface="Tahoma" panose="020B0604030504040204" pitchFamily="34" charset="0"/>
                <a:ea typeface="Tahoma" panose="020B0604030504040204" pitchFamily="34" charset="0"/>
                <a:cs typeface="Tahoma" panose="020B0604030504040204" pitchFamily="34" charset="0"/>
              </a:rPr>
              <a:t>1.   izvedba komunalnih priključkov na gospodarsko javno infrastrukturo,   </a:t>
            </a:r>
          </a:p>
          <a:p>
            <a:r>
              <a:rPr lang="sl-SI" sz="1400" dirty="0">
                <a:latin typeface="Tahoma" panose="020B0604030504040204" pitchFamily="34" charset="0"/>
                <a:ea typeface="Tahoma" panose="020B0604030504040204" pitchFamily="34" charset="0"/>
                <a:cs typeface="Tahoma" panose="020B0604030504040204" pitchFamily="34" charset="0"/>
              </a:rPr>
              <a:t>2.   vpisi in spremembe vpisov v zemljiški knjigi, </a:t>
            </a:r>
          </a:p>
          <a:p>
            <a:r>
              <a:rPr lang="sl-SI" sz="1400" dirty="0">
                <a:latin typeface="Tahoma" panose="020B0604030504040204" pitchFamily="34" charset="0"/>
                <a:ea typeface="Tahoma" panose="020B0604030504040204" pitchFamily="34" charset="0"/>
                <a:cs typeface="Tahoma" panose="020B0604030504040204" pitchFamily="34" charset="0"/>
              </a:rPr>
              <a:t>3.   uporaba ali opravljanje gospodarskih ali drugih dejavnosti, </a:t>
            </a:r>
          </a:p>
          <a:p>
            <a:r>
              <a:rPr lang="sl-SI" sz="1400" dirty="0">
                <a:latin typeface="Tahoma" panose="020B0604030504040204" pitchFamily="34" charset="0"/>
                <a:ea typeface="Tahoma" panose="020B0604030504040204" pitchFamily="34" charset="0"/>
                <a:cs typeface="Tahoma" panose="020B0604030504040204" pitchFamily="34" charset="0"/>
              </a:rPr>
              <a:t>4.   promet z njimi ali zemljišči, na katerih so,   </a:t>
            </a:r>
          </a:p>
          <a:p>
            <a:r>
              <a:rPr lang="sl-SI" sz="1400" dirty="0">
                <a:latin typeface="Tahoma" panose="020B0604030504040204" pitchFamily="34" charset="0"/>
                <a:ea typeface="Tahoma" panose="020B0604030504040204" pitchFamily="34" charset="0"/>
                <a:cs typeface="Tahoma" panose="020B0604030504040204" pitchFamily="34" charset="0"/>
              </a:rPr>
              <a:t>5.   overitve pogodb, sklepanje pravnih poslov, sklenitev kreditnih, zavarovalnih, najemnih, zakupnih, delovršnih in drugih pravnih poslov ter </a:t>
            </a:r>
          </a:p>
          <a:p>
            <a:r>
              <a:rPr lang="sl-SI" sz="1400" dirty="0">
                <a:latin typeface="Tahoma" panose="020B0604030504040204" pitchFamily="34" charset="0"/>
                <a:ea typeface="Tahoma" panose="020B0604030504040204" pitchFamily="34" charset="0"/>
                <a:cs typeface="Tahoma" panose="020B0604030504040204" pitchFamily="34" charset="0"/>
              </a:rPr>
              <a:t>6.   določitev hišne številke.   </a:t>
            </a:r>
          </a:p>
          <a:p>
            <a:r>
              <a:rPr lang="sl-SI" sz="1400" dirty="0">
                <a:latin typeface="Tahoma" panose="020B0604030504040204" pitchFamily="34" charset="0"/>
                <a:ea typeface="Tahoma" panose="020B0604030504040204" pitchFamily="34" charset="0"/>
                <a:cs typeface="Tahoma" panose="020B0604030504040204" pitchFamily="34" charset="0"/>
              </a:rPr>
              <a:t>(2)   Prepovedi iz prejšnjega odstavka </a:t>
            </a:r>
            <a:r>
              <a:rPr lang="sl-SI" sz="1400" dirty="0">
                <a:solidFill>
                  <a:srgbClr val="FF0000"/>
                </a:solidFill>
                <a:latin typeface="Tahoma" panose="020B0604030504040204" pitchFamily="34" charset="0"/>
                <a:ea typeface="Tahoma" panose="020B0604030504040204" pitchFamily="34" charset="0"/>
                <a:cs typeface="Tahoma" panose="020B0604030504040204" pitchFamily="34" charset="0"/>
              </a:rPr>
              <a:t>se odredijo z odločbo, s katero se izreče inšpekcijski ukrep</a:t>
            </a:r>
            <a:r>
              <a:rPr lang="sl-SI" sz="1400" dirty="0">
                <a:latin typeface="Tahoma" panose="020B0604030504040204" pitchFamily="34" charset="0"/>
                <a:ea typeface="Tahoma" panose="020B0604030504040204" pitchFamily="34" charset="0"/>
                <a:cs typeface="Tahoma" panose="020B0604030504040204" pitchFamily="34" charset="0"/>
              </a:rPr>
              <a:t>.   </a:t>
            </a:r>
          </a:p>
          <a:p>
            <a:r>
              <a:rPr lang="sl-SI" sz="1400" dirty="0">
                <a:latin typeface="Tahoma" panose="020B0604030504040204" pitchFamily="34" charset="0"/>
                <a:ea typeface="Tahoma" panose="020B0604030504040204" pitchFamily="34" charset="0"/>
                <a:cs typeface="Tahoma" panose="020B0604030504040204" pitchFamily="34" charset="0"/>
              </a:rPr>
              <a:t>(3)   Dovoljenja, soglasja, vpisi, pravni posli in drugi pravni akti, ki so v nasprotju s prvim odstavkom tega člena, so nični, razen če so predpisani ali odrejeni na podlagi tega zakona. </a:t>
            </a:r>
          </a:p>
          <a:p>
            <a:r>
              <a:rPr lang="sl-SI" sz="1400" dirty="0">
                <a:latin typeface="Tahoma" panose="020B0604030504040204" pitchFamily="34" charset="0"/>
                <a:ea typeface="Tahoma" panose="020B0604030504040204" pitchFamily="34" charset="0"/>
                <a:cs typeface="Tahoma" panose="020B0604030504040204" pitchFamily="34" charset="0"/>
              </a:rPr>
              <a:t>(4)   Če je bila priključitev objekta na gospodarsko javno infrastrukturo izvedena, pristojni gradbeni inšpektor naloži upravljavcu, da ga odklopi. Če je nedovoljen objekt priključen na legalni objekt, se odklopi tudi ta objekt. </a:t>
            </a:r>
          </a:p>
          <a:p>
            <a:r>
              <a:rPr lang="sl-SI" sz="1400" dirty="0">
                <a:latin typeface="Tahoma" panose="020B0604030504040204" pitchFamily="34" charset="0"/>
                <a:ea typeface="Tahoma" panose="020B0604030504040204" pitchFamily="34" charset="0"/>
                <a:cs typeface="Tahoma" panose="020B0604030504040204" pitchFamily="34" charset="0"/>
              </a:rPr>
              <a:t>(5)   </a:t>
            </a:r>
            <a:r>
              <a:rPr lang="sl-SI" sz="1400" dirty="0">
                <a:solidFill>
                  <a:srgbClr val="FF0000"/>
                </a:solidFill>
                <a:latin typeface="Tahoma" panose="020B0604030504040204" pitchFamily="34" charset="0"/>
                <a:ea typeface="Tahoma" panose="020B0604030504040204" pitchFamily="34" charset="0"/>
                <a:cs typeface="Tahoma" panose="020B0604030504040204" pitchFamily="34" charset="0"/>
              </a:rPr>
              <a:t>Upravljavci, notarji, pooblaščeni inženirji s področja geodezije in druge osebe javnega ali zasebnega prava in drugi organi, pristojni za izvedbo dejanj iz prvega odstavka tega člena, </a:t>
            </a:r>
            <a:r>
              <a:rPr lang="sl-SI" sz="1400" u="sng" dirty="0">
                <a:solidFill>
                  <a:srgbClr val="FF0000"/>
                </a:solidFill>
                <a:latin typeface="Tahoma" panose="020B0604030504040204" pitchFamily="34" charset="0"/>
                <a:ea typeface="Tahoma" panose="020B0604030504040204" pitchFamily="34" charset="0"/>
                <a:cs typeface="Tahoma" panose="020B0604030504040204" pitchFamily="34" charset="0"/>
              </a:rPr>
              <a:t>morajo pred njihovo izvedbo preveriti, ali je za objekt izdano gradbeno dovoljenje, kadar je predpisano, in ali je v zemljiški knjigi vpisana zaznamba o prepovedi v skladu s 94. členom tega zakona.</a:t>
            </a:r>
            <a:r>
              <a:rPr lang="sl-SI" sz="1400" dirty="0">
                <a:solidFill>
                  <a:srgbClr val="FF0000"/>
                </a:solidFill>
                <a:latin typeface="Tahoma" panose="020B0604030504040204" pitchFamily="34" charset="0"/>
                <a:ea typeface="Tahoma" panose="020B0604030504040204" pitchFamily="34" charset="0"/>
                <a:cs typeface="Tahoma" panose="020B0604030504040204" pitchFamily="34" charset="0"/>
              </a:rPr>
              <a:t> </a:t>
            </a:r>
          </a:p>
          <a:p>
            <a:r>
              <a:rPr lang="sl-SI" sz="1400" dirty="0">
                <a:latin typeface="Tahoma" panose="020B0604030504040204" pitchFamily="34" charset="0"/>
                <a:ea typeface="Tahoma" panose="020B0604030504040204" pitchFamily="34" charset="0"/>
                <a:cs typeface="Tahoma" panose="020B0604030504040204" pitchFamily="34" charset="0"/>
              </a:rPr>
              <a:t> (6)   Prepovedi iz prvega odstavka tega člena ne veljajo, če so dejanja potrebna zaradi izvršitve izrečenih inšpekcijskih ukrepov ali pridobitve dovoljenj in drugih predpisanih dejanj po tem zakonu</a:t>
            </a:r>
          </a:p>
        </p:txBody>
      </p:sp>
    </p:spTree>
    <p:extLst>
      <p:ext uri="{BB962C8B-B14F-4D97-AF65-F5344CB8AC3E}">
        <p14:creationId xmlns:p14="http://schemas.microsoft.com/office/powerpoint/2010/main" val="36216473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150939" y="214313"/>
            <a:ext cx="7165478" cy="1462087"/>
          </a:xfrm>
        </p:spPr>
        <p:txBody>
          <a:bodyPr/>
          <a:lstStyle/>
          <a:p>
            <a:pPr algn="ctr"/>
            <a:r>
              <a:rPr lang="sl-SI" sz="2400" b="1" dirty="0"/>
              <a:t>94. Člen GZ </a:t>
            </a:r>
            <a:br>
              <a:rPr lang="sl-SI" sz="2400" b="1" dirty="0"/>
            </a:br>
            <a:r>
              <a:rPr lang="sl-SI" sz="2400" b="1" dirty="0"/>
              <a:t>vpis zaznambe inšpekcijskega ukrepa in možnost izbrisa</a:t>
            </a:r>
            <a:br>
              <a:rPr lang="sl-SI" sz="2000" b="1" dirty="0"/>
            </a:br>
            <a:endParaRPr lang="sl-SI" sz="2000" dirty="0"/>
          </a:p>
        </p:txBody>
      </p:sp>
      <p:sp>
        <p:nvSpPr>
          <p:cNvPr id="3" name="Označba mesta vsebine 2"/>
          <p:cNvSpPr>
            <a:spLocks noGrp="1"/>
          </p:cNvSpPr>
          <p:nvPr>
            <p:ph idx="1"/>
          </p:nvPr>
        </p:nvSpPr>
        <p:spPr>
          <a:xfrm>
            <a:off x="292224" y="1772816"/>
            <a:ext cx="8559552" cy="4723655"/>
          </a:xfrm>
        </p:spPr>
        <p:txBody>
          <a:bodyPr/>
          <a:lstStyle/>
          <a:p>
            <a:pPr marL="0" indent="0">
              <a:buNone/>
            </a:pPr>
            <a:r>
              <a:rPr lang="sl-SI" sz="1600" dirty="0"/>
              <a:t> </a:t>
            </a:r>
          </a:p>
          <a:p>
            <a:r>
              <a:rPr lang="sl-SI" sz="1800" dirty="0"/>
              <a:t>(1)   Gradbeni inšpektor, občinski inšpektor ali drug inšpektor, ki je izdal odločbo, s katero se </a:t>
            </a:r>
            <a:r>
              <a:rPr lang="sl-SI" sz="1800" dirty="0">
                <a:solidFill>
                  <a:srgbClr val="FF0000"/>
                </a:solidFill>
              </a:rPr>
              <a:t>izreče inšpekcijski ukrep v zvezi z nedovoljenim objektom ali neskladno uporabo objekta, nemudoma obvesti zemljiškoknjižno sodišče in priloži izvršljivo odločbo. Zemljiškoknjižno sodišče po uradni dolžnosti vpiše v zemljiško knjigo zaznambo izrečenega inšpekcijskega ukrepa in posebnih prepovedi iz prejšnjega člena</a:t>
            </a:r>
            <a:r>
              <a:rPr lang="sl-SI" sz="1800" dirty="0"/>
              <a:t>. Inšpektor o izdaji odločbe obvesti tudi organ, ki vodi zemljiški kataster. </a:t>
            </a:r>
          </a:p>
          <a:p>
            <a:r>
              <a:rPr lang="sl-SI" sz="1800" dirty="0"/>
              <a:t>(2)   Zemljiškoknjižno sodišče vpiše zaznambo iz prejšnjega odstavka v zemljiško knjigo tudi, če lastnik zemljišča ali objekta ni ista oseba kot inšpekcijski zavezanec. Zaznamba se vpiše pri vseh imetnikih lastninske ali stavbne pravice na nepremičnini. </a:t>
            </a:r>
          </a:p>
          <a:p>
            <a:r>
              <a:rPr lang="sl-SI" sz="1800" dirty="0"/>
              <a:t>(3)   Zaznamba iz prvega odstavka tega člena se iz zemljiške knjige po uradni dolžnosti izbriše na podlagi obvestila pristojnega inšpektorja ali na predlog inšpekcijskega zavezanca, če ta predlogu priloži potrdilo inšpektorja, da se opravi izbris zaznambe</a:t>
            </a:r>
          </a:p>
          <a:p>
            <a:endParaRPr lang="sl-SI" sz="1600" dirty="0"/>
          </a:p>
        </p:txBody>
      </p:sp>
    </p:spTree>
    <p:extLst>
      <p:ext uri="{BB962C8B-B14F-4D97-AF65-F5344CB8AC3E}">
        <p14:creationId xmlns:p14="http://schemas.microsoft.com/office/powerpoint/2010/main" val="416186545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1150939" y="214313"/>
            <a:ext cx="6661422" cy="1462087"/>
          </a:xfrm>
        </p:spPr>
        <p:txBody>
          <a:bodyPr/>
          <a:lstStyle/>
          <a:p>
            <a:pPr algn="ctr" eaLnBrk="1" hangingPunct="1"/>
            <a:r>
              <a:rPr lang="sl-SI" altLang="sl-SI" sz="2400" b="1" dirty="0"/>
              <a:t>24. člen</a:t>
            </a:r>
            <a:br>
              <a:rPr lang="sl-SI" altLang="sl-SI" sz="2400" b="1" dirty="0"/>
            </a:br>
            <a:r>
              <a:rPr lang="sl-SI" altLang="sl-SI" sz="2400" b="1" dirty="0"/>
              <a:t>(sestavljanje listin o pravnih poslih)</a:t>
            </a:r>
            <a:br>
              <a:rPr lang="sl-SI" altLang="sl-SI" sz="2800" b="1" dirty="0"/>
            </a:br>
            <a:endParaRPr lang="sl-SI" altLang="sl-SI" sz="2800" b="1" dirty="0"/>
          </a:p>
        </p:txBody>
      </p:sp>
      <p:sp>
        <p:nvSpPr>
          <p:cNvPr id="80899" name="Rectangle 3"/>
          <p:cNvSpPr>
            <a:spLocks noGrp="1" noChangeArrowheads="1"/>
          </p:cNvSpPr>
          <p:nvPr>
            <p:ph type="body" idx="1"/>
          </p:nvPr>
        </p:nvSpPr>
        <p:spPr>
          <a:xfrm>
            <a:off x="395536" y="2017713"/>
            <a:ext cx="8559552" cy="4114800"/>
          </a:xfrm>
        </p:spPr>
        <p:txBody>
          <a:bodyPr/>
          <a:lstStyle/>
          <a:p>
            <a:pPr eaLnBrk="1" hangingPunct="1">
              <a:lnSpc>
                <a:spcPct val="80000"/>
              </a:lnSpc>
            </a:pPr>
            <a:r>
              <a:rPr lang="sl-SI" altLang="sl-SI" sz="2000" dirty="0"/>
              <a:t>(1) Kadar posredovanje v prometu z nepremičninami, ki ga opravlja nepremičninska družba, </a:t>
            </a:r>
            <a:r>
              <a:rPr lang="sl-SI" altLang="sl-SI" sz="2000" b="1" dirty="0">
                <a:solidFill>
                  <a:srgbClr val="FF0000"/>
                </a:solidFill>
              </a:rPr>
              <a:t>vključuje tudi sestavo listin</a:t>
            </a:r>
            <a:r>
              <a:rPr lang="sl-SI" altLang="sl-SI" sz="2000" dirty="0"/>
              <a:t>, ki vsebujejo zapis pogodbe, pri sklenitvi katere je nepremičninska družba posredovala oziroma listin o drugih pravnih poslih, ki obsegajo posle posredovanja, mora nepremičninska družba zagotoviti, </a:t>
            </a:r>
            <a:r>
              <a:rPr lang="sl-SI" altLang="sl-SI" sz="2000" b="1" dirty="0"/>
              <a:t>da te listine sestavi univerzitetni diplomirani pravnik, kar slednji potrdi s priimkom in imenom ter podpisom na listini, ki jo sestavi.</a:t>
            </a:r>
            <a:br>
              <a:rPr lang="sl-SI" altLang="sl-SI" sz="2000" b="1" dirty="0"/>
            </a:br>
            <a:endParaRPr lang="sl-SI" altLang="sl-SI" sz="2000" b="1" dirty="0"/>
          </a:p>
          <a:p>
            <a:pPr eaLnBrk="1" hangingPunct="1">
              <a:lnSpc>
                <a:spcPct val="80000"/>
              </a:lnSpc>
            </a:pPr>
            <a:r>
              <a:rPr lang="sl-SI" altLang="sl-SI" sz="2000" dirty="0"/>
              <a:t>(2) Kadar nepremičninska družba pri opravljanju storitve posredovanja sestavi tudi listino o pravnem poslu, odgovarja naročitelju oziroma tretji osebi tudi za škodo, ki jima nastane zaradi </a:t>
            </a:r>
            <a:r>
              <a:rPr lang="sl-SI" altLang="sl-SI" sz="2000" b="1" dirty="0"/>
              <a:t>nepravilno sestavljene listine o pravnem poslu</a:t>
            </a:r>
            <a:r>
              <a:rPr lang="sl-SI" altLang="sl-SI" sz="2000" dirty="0"/>
              <a:t>.</a:t>
            </a: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1187623" y="214313"/>
            <a:ext cx="7128793" cy="910431"/>
          </a:xfrm>
        </p:spPr>
        <p:txBody>
          <a:bodyPr/>
          <a:lstStyle/>
          <a:p>
            <a:pPr algn="ctr" eaLnBrk="1" hangingPunct="1"/>
            <a:br>
              <a:rPr lang="sl-SI" altLang="sl-SI" sz="3200" b="1" dirty="0"/>
            </a:br>
            <a:br>
              <a:rPr lang="sl-SI" altLang="sl-SI" sz="2400" b="1" dirty="0">
                <a:solidFill>
                  <a:srgbClr val="FF0000"/>
                </a:solidFill>
              </a:rPr>
            </a:br>
            <a:r>
              <a:rPr lang="sl-SI" altLang="sl-SI" sz="2400" b="1" dirty="0"/>
              <a:t>25. člen</a:t>
            </a:r>
            <a:br>
              <a:rPr lang="sl-SI" altLang="sl-SI" sz="2400" b="1" dirty="0"/>
            </a:br>
            <a:r>
              <a:rPr lang="sl-SI" altLang="sl-SI" sz="2400" b="1" dirty="0"/>
              <a:t>(plačilo za posredovanje)</a:t>
            </a:r>
          </a:p>
        </p:txBody>
      </p:sp>
      <p:sp>
        <p:nvSpPr>
          <p:cNvPr id="81923" name="Rectangle 3"/>
          <p:cNvSpPr>
            <a:spLocks noGrp="1" noChangeArrowheads="1"/>
          </p:cNvSpPr>
          <p:nvPr>
            <p:ph type="body" idx="1"/>
          </p:nvPr>
        </p:nvSpPr>
        <p:spPr>
          <a:xfrm>
            <a:off x="251520" y="2017713"/>
            <a:ext cx="8703568" cy="4114800"/>
          </a:xfrm>
        </p:spPr>
        <p:txBody>
          <a:bodyPr/>
          <a:lstStyle/>
          <a:p>
            <a:pPr eaLnBrk="1" hangingPunct="1">
              <a:lnSpc>
                <a:spcPct val="80000"/>
              </a:lnSpc>
              <a:buFont typeface="Wingdings" panose="05000000000000000000" pitchFamily="2" charset="2"/>
              <a:buNone/>
            </a:pPr>
            <a:endParaRPr lang="sl-SI" altLang="sl-SI" sz="2400" b="1" dirty="0"/>
          </a:p>
          <a:p>
            <a:pPr eaLnBrk="1" hangingPunct="1">
              <a:lnSpc>
                <a:spcPct val="80000"/>
              </a:lnSpc>
            </a:pPr>
            <a:r>
              <a:rPr lang="sl-SI" altLang="sl-SI" sz="1800" dirty="0"/>
              <a:t>(1) Nepremičninska družba pridobi pravico do plačila za posredovanje, </a:t>
            </a:r>
            <a:r>
              <a:rPr lang="sl-SI" altLang="sl-SI" sz="1800" u="sng" dirty="0"/>
              <a:t>ko je sklenjena pogodba, pri sklenitvi katere je posredovala</a:t>
            </a:r>
            <a:r>
              <a:rPr lang="sl-SI" altLang="sl-SI" sz="1800" dirty="0"/>
              <a:t>.</a:t>
            </a:r>
            <a:br>
              <a:rPr lang="sl-SI" altLang="sl-SI" sz="1800" dirty="0"/>
            </a:br>
            <a:r>
              <a:rPr lang="sl-SI" altLang="sl-SI" sz="1800" dirty="0"/>
              <a:t> </a:t>
            </a:r>
          </a:p>
          <a:p>
            <a:pPr eaLnBrk="1" hangingPunct="1">
              <a:lnSpc>
                <a:spcPct val="80000"/>
              </a:lnSpc>
            </a:pPr>
            <a:r>
              <a:rPr lang="sl-SI" altLang="sl-SI" sz="1800" dirty="0"/>
              <a:t>(2) Nepremičninska družba ne more zahtevati </a:t>
            </a:r>
            <a:r>
              <a:rPr lang="sl-SI" altLang="sl-SI" sz="1800" b="1" dirty="0"/>
              <a:t>niti delnega plačila</a:t>
            </a:r>
            <a:r>
              <a:rPr lang="sl-SI" altLang="sl-SI" sz="1800" dirty="0"/>
              <a:t> za posredovanje pred sklenitvijo pravnega posla, za katerega se posreduje. </a:t>
            </a:r>
          </a:p>
          <a:p>
            <a:pPr eaLnBrk="1" hangingPunct="1">
              <a:lnSpc>
                <a:spcPct val="80000"/>
              </a:lnSpc>
            </a:pPr>
            <a:endParaRPr lang="sl-SI" altLang="sl-SI" sz="1800" b="1" dirty="0">
              <a:solidFill>
                <a:srgbClr val="FF0000"/>
              </a:solidFill>
            </a:endParaRPr>
          </a:p>
          <a:p>
            <a:pPr eaLnBrk="1" hangingPunct="1">
              <a:lnSpc>
                <a:spcPct val="80000"/>
              </a:lnSpc>
            </a:pPr>
            <a:r>
              <a:rPr lang="sl-SI" altLang="sl-SI" sz="1800" dirty="0"/>
              <a:t>(3) Nepremičninska družba ima </a:t>
            </a:r>
            <a:r>
              <a:rPr lang="sl-SI" altLang="sl-SI" sz="1800" u="sng" dirty="0"/>
              <a:t>pravico do plačila</a:t>
            </a:r>
            <a:r>
              <a:rPr lang="sl-SI" altLang="sl-SI" sz="1800" dirty="0"/>
              <a:t> za posredovanje tudi, </a:t>
            </a:r>
            <a:r>
              <a:rPr lang="sl-SI" altLang="sl-SI" sz="1800" u="sng" dirty="0"/>
              <a:t>če pogodbeni stranki pozneje odstopita od sklenjene pogodbe.</a:t>
            </a:r>
            <a:br>
              <a:rPr lang="sl-SI" altLang="sl-SI" sz="1800" u="sng" dirty="0"/>
            </a:br>
            <a:endParaRPr lang="sl-SI" altLang="sl-SI" sz="1800" u="sng" dirty="0"/>
          </a:p>
          <a:p>
            <a:pPr eaLnBrk="1" hangingPunct="1">
              <a:lnSpc>
                <a:spcPct val="80000"/>
              </a:lnSpc>
              <a:buFont typeface="Wingdings" panose="05000000000000000000" pitchFamily="2" charset="2"/>
              <a:buNone/>
            </a:pPr>
            <a:endParaRPr lang="sl-SI" altLang="sl-SI" sz="1800" u="sng" dirty="0"/>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ChangeArrowheads="1"/>
          </p:cNvSpPr>
          <p:nvPr>
            <p:ph type="body" idx="1"/>
          </p:nvPr>
        </p:nvSpPr>
        <p:spPr/>
        <p:txBody>
          <a:bodyPr/>
          <a:lstStyle/>
          <a:p>
            <a:pPr eaLnBrk="1" hangingPunct="1">
              <a:lnSpc>
                <a:spcPct val="80000"/>
              </a:lnSpc>
              <a:buFont typeface="Wingdings" panose="05000000000000000000" pitchFamily="2" charset="2"/>
              <a:buNone/>
            </a:pPr>
            <a:r>
              <a:rPr lang="sl-SI" altLang="sl-SI" sz="1200" b="1" dirty="0"/>
              <a:t>        </a:t>
            </a:r>
            <a:r>
              <a:rPr lang="sl-SI" altLang="sl-SI" sz="1800" dirty="0"/>
              <a:t>(4) </a:t>
            </a:r>
            <a:r>
              <a:rPr lang="sl-SI" altLang="sl-SI" sz="1600" dirty="0"/>
              <a:t>Nepremičninska družba ima pravico do plačila za posredovanje tudi v primerih, ko naročitelj oziroma njegov ožji družinski član sklene pogodbo v zvezi z nepremičnino, ki je bila predmet posredovanja, </a:t>
            </a:r>
            <a:r>
              <a:rPr lang="sl-SI" altLang="sl-SI" sz="1600" u="sng" dirty="0"/>
              <a:t>s </a:t>
            </a:r>
            <a:r>
              <a:rPr lang="sl-SI" altLang="sl-SI" sz="1600" b="1" u="sng" dirty="0"/>
              <a:t>tretjo osebo, s katero je naročitelja spravil v stik nepremičninski posrednik</a:t>
            </a:r>
            <a:r>
              <a:rPr lang="sl-SI" altLang="sl-SI" sz="1600" u="sng" dirty="0"/>
              <a:t> in je bila ta pogodba </a:t>
            </a:r>
            <a:r>
              <a:rPr lang="sl-SI" altLang="sl-SI" sz="1600" b="1" u="sng" dirty="0"/>
              <a:t>sklenjena v šestih mesecih po prenehanju pogodbe o posredovanju.</a:t>
            </a:r>
            <a:br>
              <a:rPr lang="sl-SI" altLang="sl-SI" sz="1600" b="1" u="sng" dirty="0"/>
            </a:br>
            <a:endParaRPr lang="sl-SI" altLang="sl-SI" sz="1600" b="1" u="sng" dirty="0"/>
          </a:p>
          <a:p>
            <a:pPr eaLnBrk="1" hangingPunct="1">
              <a:lnSpc>
                <a:spcPct val="80000"/>
              </a:lnSpc>
              <a:buFont typeface="Wingdings" panose="05000000000000000000" pitchFamily="2" charset="2"/>
              <a:buNone/>
            </a:pPr>
            <a:r>
              <a:rPr lang="sl-SI" sz="1600" dirty="0"/>
              <a:t>5) </a:t>
            </a:r>
            <a:r>
              <a:rPr lang="sl-SI" sz="1600" b="1" dirty="0">
                <a:solidFill>
                  <a:srgbClr val="FF0000"/>
                </a:solidFill>
              </a:rPr>
              <a:t>Ne glede na prvi odstavek tega člena se nepremičninska družba in naročitelj lahko dogovorita, da ima nepremičninska družba skladno s pogoji iz 25.a člena tega zakona pravico plačila za posredovanje tudi, kadar naročitelj sam najde tretjo osebo, s katero sklene pogodbo, ki je bila predmet posredovanja.«.</a:t>
            </a:r>
            <a:br>
              <a:rPr lang="sl-SI" altLang="sl-SI" sz="1600" b="1" dirty="0">
                <a:solidFill>
                  <a:srgbClr val="FF0000"/>
                </a:solidFill>
              </a:rPr>
            </a:br>
            <a:endParaRPr lang="sl-SI" altLang="sl-SI" sz="1600" b="1" dirty="0">
              <a:solidFill>
                <a:srgbClr val="FF0000"/>
              </a:solidFill>
            </a:endParaRPr>
          </a:p>
          <a:p>
            <a:pPr eaLnBrk="1" hangingPunct="1">
              <a:lnSpc>
                <a:spcPct val="80000"/>
              </a:lnSpc>
              <a:buNone/>
            </a:pPr>
            <a:r>
              <a:rPr lang="sl-SI" altLang="sl-SI" sz="1600" b="1" dirty="0">
                <a:solidFill>
                  <a:schemeClr val="accent1">
                    <a:lumMod val="50000"/>
                  </a:schemeClr>
                </a:solidFill>
              </a:rPr>
              <a:t>VPRAŠANJE: KATERO IZPOLNITVENO RAVNANJE OPISUJE BESEDNA ZVEZA „NAJTI TRETJO OSEBO „</a:t>
            </a:r>
            <a:r>
              <a:rPr lang="sl-SI" altLang="sl-SI" sz="1800" b="1" dirty="0">
                <a:solidFill>
                  <a:schemeClr val="accent1">
                    <a:lumMod val="50000"/>
                  </a:schemeClr>
                </a:solidFill>
              </a:rPr>
              <a:t> OZ. KDAJ TO PRAVILO NASTOPI?</a:t>
            </a:r>
            <a:endParaRPr lang="sl-SI" altLang="sl-SI" sz="1200" dirty="0">
              <a:solidFill>
                <a:schemeClr val="accent1">
                  <a:lumMod val="50000"/>
                </a:schemeClr>
              </a:solidFill>
            </a:endParaRPr>
          </a:p>
        </p:txBody>
      </p:sp>
      <p:sp>
        <p:nvSpPr>
          <p:cNvPr id="82947" name="Rectangle 4"/>
          <p:cNvSpPr>
            <a:spLocks noGrp="1" noChangeArrowheads="1"/>
          </p:cNvSpPr>
          <p:nvPr>
            <p:ph type="title"/>
          </p:nvPr>
        </p:nvSpPr>
        <p:spPr/>
        <p:txBody>
          <a:bodyPr/>
          <a:lstStyle/>
          <a:p>
            <a:pPr algn="ctr" eaLnBrk="1" hangingPunct="1"/>
            <a:r>
              <a:rPr lang="sl-SI" altLang="sl-SI" sz="2400" b="1" dirty="0"/>
              <a:t>25. Člen dalje</a:t>
            </a:r>
            <a:r>
              <a:rPr lang="sl-SI" altLang="sl-SI" dirty="0"/>
              <a:t> </a:t>
            </a:r>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150939" y="214313"/>
            <a:ext cx="6877446" cy="1462087"/>
          </a:xfrm>
        </p:spPr>
        <p:txBody>
          <a:bodyPr/>
          <a:lstStyle/>
          <a:p>
            <a:pPr algn="ctr" eaLnBrk="1" hangingPunct="1"/>
            <a:r>
              <a:rPr lang="sl-SI" altLang="sl-SI" sz="2400" b="1" dirty="0"/>
              <a:t>25. Člen dalje</a:t>
            </a:r>
            <a:r>
              <a:rPr lang="sl-SI" altLang="sl-SI" sz="2400" dirty="0"/>
              <a:t> </a:t>
            </a:r>
          </a:p>
        </p:txBody>
      </p:sp>
      <p:sp>
        <p:nvSpPr>
          <p:cNvPr id="83971" name="Rectangle 3"/>
          <p:cNvSpPr>
            <a:spLocks noGrp="1" noChangeArrowheads="1"/>
          </p:cNvSpPr>
          <p:nvPr>
            <p:ph type="body" idx="1"/>
          </p:nvPr>
        </p:nvSpPr>
        <p:spPr>
          <a:xfrm>
            <a:off x="395536" y="2197373"/>
            <a:ext cx="8559552" cy="3283495"/>
          </a:xfrm>
        </p:spPr>
        <p:txBody>
          <a:bodyPr/>
          <a:lstStyle/>
          <a:p>
            <a:pPr eaLnBrk="1" hangingPunct="1">
              <a:buFont typeface="Wingdings" panose="05000000000000000000" pitchFamily="2" charset="2"/>
              <a:buNone/>
            </a:pPr>
            <a:r>
              <a:rPr lang="sl-SI" altLang="sl-SI" sz="4400" b="1" dirty="0"/>
              <a:t> </a:t>
            </a:r>
            <a:r>
              <a:rPr lang="sl-SI" altLang="sl-SI" sz="2000" b="1" dirty="0"/>
              <a:t> </a:t>
            </a:r>
            <a:r>
              <a:rPr lang="sl-SI" altLang="sl-SI" sz="2000" dirty="0"/>
              <a:t>6) Ne glede na prvi odstavek tega člena, nepremičninska družba </a:t>
            </a:r>
            <a:r>
              <a:rPr lang="sl-SI" altLang="sl-SI" sz="2000" b="1" u="sng" dirty="0"/>
              <a:t>nima pravice do plačila za posredovanje</a:t>
            </a:r>
            <a:r>
              <a:rPr lang="sl-SI" altLang="sl-SI" sz="2000" u="sng" dirty="0"/>
              <a:t>, če z naročiteljem sama kot pogodbena stranka sklene pogodbo</a:t>
            </a:r>
            <a:r>
              <a:rPr lang="sl-SI" altLang="sl-SI" sz="2000" dirty="0"/>
              <a:t>, ki je bila predmet posredovanja, oziroma če tako pogodbo z naročiteljem sklene nepremičninski posrednik, ki je za nepremičninsko družbo opravljal posle posredovanja</a:t>
            </a:r>
            <a:r>
              <a:rPr lang="sl-SI" altLang="sl-SI" sz="2000" b="1" dirty="0"/>
              <a:t>.</a:t>
            </a:r>
          </a:p>
          <a:p>
            <a:pPr eaLnBrk="1" hangingPunct="1">
              <a:buFont typeface="Wingdings" panose="05000000000000000000" pitchFamily="2" charset="2"/>
              <a:buNone/>
            </a:pPr>
            <a:r>
              <a:rPr lang="sl-SI" altLang="sl-SI" sz="2000" dirty="0"/>
              <a:t>   </a:t>
            </a:r>
            <a:endParaRPr lang="sl-SI" altLang="sl-SI" sz="1800" b="1" dirty="0">
              <a:solidFill>
                <a:srgbClr val="FF0000"/>
              </a:solidFill>
            </a:endParaRP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3"/>
          <p:cNvSpPr>
            <a:spLocks noGrp="1" noChangeArrowheads="1"/>
          </p:cNvSpPr>
          <p:nvPr>
            <p:ph type="body" idx="1"/>
          </p:nvPr>
        </p:nvSpPr>
        <p:spPr/>
        <p:txBody>
          <a:bodyPr/>
          <a:lstStyle/>
          <a:p>
            <a:pPr eaLnBrk="1" hangingPunct="1">
              <a:buFont typeface="Wingdings" panose="05000000000000000000" pitchFamily="2" charset="2"/>
              <a:buNone/>
            </a:pPr>
            <a:r>
              <a:rPr lang="sl-SI" altLang="sl-SI" sz="2000" dirty="0"/>
              <a:t>    </a:t>
            </a:r>
            <a:endParaRPr lang="sl-SI" altLang="sl-SI" sz="1800" b="1" dirty="0">
              <a:solidFill>
                <a:srgbClr val="FF0000"/>
              </a:solidFill>
            </a:endParaRPr>
          </a:p>
          <a:p>
            <a:pPr eaLnBrk="1" hangingPunct="1"/>
            <a:endParaRPr lang="sl-SI" altLang="sl-SI" sz="2000" dirty="0"/>
          </a:p>
        </p:txBody>
      </p:sp>
      <p:sp>
        <p:nvSpPr>
          <p:cNvPr id="2" name="Pravokotnik 1">
            <a:extLst>
              <a:ext uri="{FF2B5EF4-FFF2-40B4-BE49-F238E27FC236}">
                <a16:creationId xmlns:a16="http://schemas.microsoft.com/office/drawing/2014/main" id="{2CB35435-AB9C-454E-AB33-ABA324C532E8}"/>
              </a:ext>
            </a:extLst>
          </p:cNvPr>
          <p:cNvSpPr/>
          <p:nvPr/>
        </p:nvSpPr>
        <p:spPr>
          <a:xfrm>
            <a:off x="323528" y="2028841"/>
            <a:ext cx="8208912" cy="4401205"/>
          </a:xfrm>
          <a:prstGeom prst="rect">
            <a:avLst/>
          </a:prstGeom>
        </p:spPr>
        <p:txBody>
          <a:bodyPr wrap="square">
            <a:spAutoFit/>
          </a:bodyPr>
          <a:lstStyle/>
          <a:p>
            <a:pPr marL="342900" lvl="0" indent="-342900">
              <a:spcBef>
                <a:spcPct val="20000"/>
              </a:spcBef>
              <a:buClr>
                <a:srgbClr val="3333CC"/>
              </a:buClr>
              <a:buSzPct val="60000"/>
              <a:buFont typeface="Wingdings" panose="05000000000000000000" pitchFamily="2" charset="2"/>
              <a:buChar char="n"/>
            </a:pPr>
            <a:r>
              <a:rPr lang="sl-SI" sz="1400" dirty="0">
                <a:solidFill>
                  <a:srgbClr val="000000"/>
                </a:solidFill>
                <a:latin typeface="Tahoma"/>
              </a:rPr>
              <a:t>(1)   Nepremičninska družba pridobi pravico do plačila za posredovanje, ko je sklenjena pogodba, pri sklenitvi katere je posredovala. ( </a:t>
            </a:r>
            <a:r>
              <a:rPr lang="sl-SI" sz="1400" dirty="0" err="1">
                <a:solidFill>
                  <a:srgbClr val="000000"/>
                </a:solidFill>
                <a:latin typeface="Tahoma"/>
              </a:rPr>
              <a:t>op.:obligacija</a:t>
            </a:r>
            <a:r>
              <a:rPr lang="sl-SI" sz="1400" dirty="0">
                <a:solidFill>
                  <a:srgbClr val="000000"/>
                </a:solidFill>
                <a:latin typeface="Tahoma"/>
              </a:rPr>
              <a:t> uspeha –nepremičninska družba jemlje nase tveganje , da za svoje delo ne bo dobila plačila , če ne bo prišlo do sklenitve pogodbe)</a:t>
            </a:r>
          </a:p>
          <a:p>
            <a:pPr marL="342900" lvl="0" indent="-342900">
              <a:spcBef>
                <a:spcPct val="20000"/>
              </a:spcBef>
              <a:buClr>
                <a:srgbClr val="3333CC"/>
              </a:buClr>
              <a:buSzPct val="60000"/>
              <a:buFont typeface="Wingdings" panose="05000000000000000000" pitchFamily="2" charset="2"/>
              <a:buChar char="n"/>
            </a:pPr>
            <a:r>
              <a:rPr lang="sl-SI" sz="1400" dirty="0">
                <a:solidFill>
                  <a:srgbClr val="000000"/>
                </a:solidFill>
                <a:latin typeface="Tahoma"/>
              </a:rPr>
              <a:t>(2)   Nepremičninska družba ne more zahtevati niti delnega plačila za posredovanje pred sklenitvijo pravnega posla, za katerega se posreduje.</a:t>
            </a:r>
          </a:p>
          <a:p>
            <a:pPr marL="342900" lvl="0" indent="-342900">
              <a:spcBef>
                <a:spcPct val="20000"/>
              </a:spcBef>
              <a:buClr>
                <a:srgbClr val="3333CC"/>
              </a:buClr>
              <a:buSzPct val="60000"/>
              <a:buFont typeface="Wingdings" panose="05000000000000000000" pitchFamily="2" charset="2"/>
              <a:buChar char="n"/>
            </a:pPr>
            <a:r>
              <a:rPr lang="sl-SI" sz="1400" dirty="0">
                <a:solidFill>
                  <a:srgbClr val="000000"/>
                </a:solidFill>
                <a:latin typeface="Tahoma"/>
              </a:rPr>
              <a:t> (3)   Nepremičninska družba ima pravico do plačila za posredovanje tudi, če pogodbeni stranki pozneje odstopita od sklenjene pogodbe. </a:t>
            </a:r>
          </a:p>
          <a:p>
            <a:pPr marL="342900" lvl="0" indent="-342900">
              <a:spcBef>
                <a:spcPct val="20000"/>
              </a:spcBef>
              <a:buClr>
                <a:srgbClr val="3333CC"/>
              </a:buClr>
              <a:buSzPct val="60000"/>
              <a:buFont typeface="Wingdings" panose="05000000000000000000" pitchFamily="2" charset="2"/>
              <a:buChar char="n"/>
            </a:pPr>
            <a:r>
              <a:rPr lang="sl-SI" sz="1400" dirty="0">
                <a:solidFill>
                  <a:srgbClr val="000000"/>
                </a:solidFill>
                <a:latin typeface="Tahoma"/>
              </a:rPr>
              <a:t>(4)   Nepremičninska družba ima pravico do plačila za posredovanje tudi v primerih, ko naročitelj oziroma njegov ožji družinski član sklene pogodbo v zvezi z nepremičnino, ki je bila predmet posredovanja, s tretjo osebo, s katero je naročitelja spravil v stik nepremičninski posrednik in je bila ta pogodba sklenjena v šestih mesecih po prenehanju pogodbe o posredovanju. </a:t>
            </a:r>
          </a:p>
          <a:p>
            <a:pPr marL="342900" lvl="0" indent="-342900">
              <a:spcBef>
                <a:spcPct val="20000"/>
              </a:spcBef>
              <a:buClr>
                <a:srgbClr val="3333CC"/>
              </a:buClr>
              <a:buSzPct val="60000"/>
              <a:buFont typeface="Wingdings" panose="05000000000000000000" pitchFamily="2" charset="2"/>
              <a:buChar char="n"/>
            </a:pPr>
            <a:r>
              <a:rPr lang="sl-SI" sz="1400" dirty="0">
                <a:solidFill>
                  <a:srgbClr val="000000"/>
                </a:solidFill>
                <a:latin typeface="Tahoma"/>
              </a:rPr>
              <a:t>(5)   Ne glede na prvi odstavek tega člena se nepremičninska družba in naročitelj </a:t>
            </a:r>
            <a:r>
              <a:rPr lang="sl-SI" sz="1400" u="sng" dirty="0">
                <a:solidFill>
                  <a:srgbClr val="000000"/>
                </a:solidFill>
                <a:latin typeface="Tahoma"/>
              </a:rPr>
              <a:t>lahko dogovorita</a:t>
            </a:r>
            <a:r>
              <a:rPr lang="sl-SI" sz="1400" dirty="0">
                <a:solidFill>
                  <a:srgbClr val="000000"/>
                </a:solidFill>
                <a:latin typeface="Tahoma"/>
              </a:rPr>
              <a:t>, da ima nepremičninska družba </a:t>
            </a:r>
            <a:r>
              <a:rPr lang="sl-SI" sz="1400" u="sng" dirty="0">
                <a:solidFill>
                  <a:srgbClr val="000000"/>
                </a:solidFill>
                <a:latin typeface="Tahoma"/>
              </a:rPr>
              <a:t>skladno s pogoji iz 25.a člena tega zakona </a:t>
            </a:r>
            <a:r>
              <a:rPr lang="sl-SI" sz="1400" dirty="0">
                <a:solidFill>
                  <a:srgbClr val="000000"/>
                </a:solidFill>
                <a:latin typeface="Tahoma"/>
              </a:rPr>
              <a:t>pravico plačila za posredovanje tudi, kadar naročitelj sam najde tretjo osebo, s katero sklene pogodbo, ki je bila predmet posredovanja.«.  </a:t>
            </a:r>
            <a:r>
              <a:rPr lang="sl-SI" sz="1400" u="sng" dirty="0">
                <a:solidFill>
                  <a:srgbClr val="FF0000"/>
                </a:solidFill>
                <a:latin typeface="Tahoma"/>
              </a:rPr>
              <a:t>(prim. sodba VSRS II </a:t>
            </a:r>
            <a:r>
              <a:rPr lang="sl-SI" sz="1400" u="sng" dirty="0" err="1">
                <a:solidFill>
                  <a:srgbClr val="FF0000"/>
                </a:solidFill>
                <a:latin typeface="Tahoma"/>
              </a:rPr>
              <a:t>Ips</a:t>
            </a:r>
            <a:r>
              <a:rPr lang="sl-SI" sz="1400" u="sng" dirty="0">
                <a:solidFill>
                  <a:srgbClr val="FF0000"/>
                </a:solidFill>
                <a:latin typeface="Tahoma"/>
              </a:rPr>
              <a:t> 58/2021!!!)</a:t>
            </a:r>
          </a:p>
          <a:p>
            <a:pPr marL="342900" lvl="0" indent="-342900">
              <a:spcBef>
                <a:spcPct val="20000"/>
              </a:spcBef>
              <a:buClr>
                <a:srgbClr val="3333CC"/>
              </a:buClr>
              <a:buSzPct val="60000"/>
              <a:buFont typeface="Wingdings" panose="05000000000000000000" pitchFamily="2" charset="2"/>
              <a:buChar char="n"/>
            </a:pPr>
            <a:r>
              <a:rPr lang="sl-SI" sz="1400" dirty="0">
                <a:solidFill>
                  <a:srgbClr val="000000"/>
                </a:solidFill>
                <a:latin typeface="Tahoma"/>
              </a:rPr>
              <a:t>(6)   Ne glede na prvi odstavek tega člena, nepremičninska družba nima pravice do plačila za posredovanje, če z naročiteljem sama kot pogodbena stranka sklene pogodbo, ki je bila predmet posredovanja, oziroma če tako pogodbo z naročiteljem sklene nepremičninski posrednik, ki je za nepremičninsko družbo opravljal posle posredovanja</a:t>
            </a:r>
          </a:p>
        </p:txBody>
      </p:sp>
      <p:sp>
        <p:nvSpPr>
          <p:cNvPr id="3" name="Pravokotnik 2">
            <a:extLst>
              <a:ext uri="{FF2B5EF4-FFF2-40B4-BE49-F238E27FC236}">
                <a16:creationId xmlns:a16="http://schemas.microsoft.com/office/drawing/2014/main" id="{1A3B8EBD-73CD-4985-9FB4-C66C3D2D44B9}"/>
              </a:ext>
            </a:extLst>
          </p:cNvPr>
          <p:cNvSpPr/>
          <p:nvPr/>
        </p:nvSpPr>
        <p:spPr>
          <a:xfrm>
            <a:off x="1115616" y="191537"/>
            <a:ext cx="6912768" cy="461665"/>
          </a:xfrm>
          <a:prstGeom prst="rect">
            <a:avLst/>
          </a:prstGeom>
        </p:spPr>
        <p:txBody>
          <a:bodyPr wrap="square">
            <a:spAutoFit/>
          </a:bodyPr>
          <a:lstStyle/>
          <a:p>
            <a:pPr algn="ctr"/>
            <a:r>
              <a:rPr lang="sl-SI" sz="2400" b="1" dirty="0">
                <a:solidFill>
                  <a:srgbClr val="000000"/>
                </a:solidFill>
                <a:latin typeface="Tahoma"/>
                <a:ea typeface="+mj-ea"/>
                <a:cs typeface="+mj-cs"/>
              </a:rPr>
              <a:t>25. člen (plačilo za posredovanje) </a:t>
            </a:r>
            <a:endParaRPr lang="sl-SI" sz="2400" dirty="0"/>
          </a:p>
        </p:txBody>
      </p:sp>
    </p:spTree>
    <p:extLst>
      <p:ext uri="{BB962C8B-B14F-4D97-AF65-F5344CB8AC3E}">
        <p14:creationId xmlns:p14="http://schemas.microsoft.com/office/powerpoint/2010/main" val="1951604717"/>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pPr algn="just"/>
            <a:endParaRPr lang="sl-SI" sz="1100" dirty="0">
              <a:solidFill>
                <a:srgbClr val="FF0000"/>
              </a:solidFill>
            </a:endParaRPr>
          </a:p>
        </p:txBody>
      </p:sp>
      <p:sp>
        <p:nvSpPr>
          <p:cNvPr id="3" name="Označba mesta vsebine 2"/>
          <p:cNvSpPr>
            <a:spLocks noGrp="1"/>
          </p:cNvSpPr>
          <p:nvPr>
            <p:ph idx="1"/>
          </p:nvPr>
        </p:nvSpPr>
        <p:spPr>
          <a:xfrm>
            <a:off x="107504" y="2017713"/>
            <a:ext cx="9001000" cy="4114800"/>
          </a:xfrm>
        </p:spPr>
        <p:txBody>
          <a:bodyPr/>
          <a:lstStyle/>
          <a:p>
            <a:r>
              <a:rPr lang="sl-SI" sz="2000" dirty="0"/>
              <a:t>ODGOVOR IN STALIŠČA VSRS  V ZADEVI Sodba II </a:t>
            </a:r>
            <a:r>
              <a:rPr lang="sl-SI" sz="2000" dirty="0" err="1"/>
              <a:t>Ips</a:t>
            </a:r>
            <a:r>
              <a:rPr lang="sl-SI" sz="2000" dirty="0"/>
              <a:t> 58/2021: </a:t>
            </a:r>
          </a:p>
          <a:p>
            <a:r>
              <a:rPr lang="sl-SI" sz="2000" dirty="0"/>
              <a:t>Vprašanje abstraktno – gre za razlago postavljenega prava- </a:t>
            </a:r>
          </a:p>
          <a:p>
            <a:pPr marL="0" indent="0">
              <a:buNone/>
            </a:pPr>
            <a:r>
              <a:rPr lang="sl-SI" sz="2000" dirty="0"/>
              <a:t>Kakšno izpolnitveno ravnanje opisuje besedna zveza „najti tretjo osebo“ in kdo to v vsakem konkretnem primeru stori.</a:t>
            </a:r>
          </a:p>
          <a:p>
            <a:r>
              <a:rPr lang="sl-SI" sz="2000" dirty="0"/>
              <a:t>Stališče VSRS:  </a:t>
            </a:r>
          </a:p>
          <a:p>
            <a:r>
              <a:rPr lang="sl-SI" sz="2000" dirty="0"/>
              <a:t>Jezikovna razlaga zakonskega besedila 1. in 5. odstavka 25 člena pokaže :“če naročitelj sam najde tretjo osebo (npr. kupca)  in z njo sklene pogodbo, ki je predmet posredovanja ima pravico </a:t>
            </a:r>
            <a:r>
              <a:rPr lang="sl-SI" sz="2000" u="sng" dirty="0">
                <a:solidFill>
                  <a:srgbClr val="FF0000"/>
                </a:solidFill>
              </a:rPr>
              <a:t>do ¼ dogovorjene provizije (ne do polne provizije).</a:t>
            </a:r>
            <a:endParaRPr lang="sl-SI" sz="2000" dirty="0"/>
          </a:p>
          <a:p>
            <a:r>
              <a:rPr lang="sl-SI" sz="2000" dirty="0"/>
              <a:t>Jezikovna + logična razlaga (glej obraz. sodbe)zakonskega besedila 1. in 5. odstavka 25 člena pokaže in vsebinsko izčisti peti odstavek 25. člena :  (</a:t>
            </a:r>
          </a:p>
        </p:txBody>
      </p:sp>
    </p:spTree>
    <p:extLst>
      <p:ext uri="{BB962C8B-B14F-4D97-AF65-F5344CB8AC3E}">
        <p14:creationId xmlns:p14="http://schemas.microsoft.com/office/powerpoint/2010/main" val="2452144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1350963" y="214313"/>
            <a:ext cx="5597301" cy="1462087"/>
          </a:xfrm>
        </p:spPr>
        <p:txBody>
          <a:bodyPr/>
          <a:lstStyle/>
          <a:p>
            <a:pPr algn="ctr" eaLnBrk="1" hangingPunct="1"/>
            <a:r>
              <a:rPr lang="sl-SI" altLang="sl-SI" sz="2400" dirty="0"/>
              <a:t>        </a:t>
            </a:r>
            <a:r>
              <a:rPr lang="sl-SI" altLang="sl-SI" sz="2400" b="1" dirty="0"/>
              <a:t>Uporabljeni pojmi </a:t>
            </a:r>
          </a:p>
        </p:txBody>
      </p:sp>
      <p:sp>
        <p:nvSpPr>
          <p:cNvPr id="9219" name="Rectangle 3"/>
          <p:cNvSpPr>
            <a:spLocks noGrp="1" noChangeArrowheads="1"/>
          </p:cNvSpPr>
          <p:nvPr>
            <p:ph type="body" idx="4294967295"/>
          </p:nvPr>
        </p:nvSpPr>
        <p:spPr>
          <a:xfrm>
            <a:off x="179512" y="1772815"/>
            <a:ext cx="8784976" cy="4870871"/>
          </a:xfrm>
        </p:spPr>
        <p:txBody>
          <a:bodyPr/>
          <a:lstStyle/>
          <a:p>
            <a:pPr eaLnBrk="1" hangingPunct="1">
              <a:lnSpc>
                <a:spcPct val="80000"/>
              </a:lnSpc>
            </a:pPr>
            <a:endParaRPr lang="sl-SI" altLang="sl-SI" sz="1600" dirty="0"/>
          </a:p>
          <a:p>
            <a:pPr algn="ctr" eaLnBrk="1" hangingPunct="1">
              <a:lnSpc>
                <a:spcPct val="80000"/>
              </a:lnSpc>
            </a:pPr>
            <a:r>
              <a:rPr lang="sl-SI" altLang="sl-SI" sz="2000" b="1" dirty="0"/>
              <a:t>2. člen(nadaljevanje)</a:t>
            </a:r>
            <a:br>
              <a:rPr lang="sl-SI" altLang="sl-SI" sz="2000" b="1" dirty="0"/>
            </a:br>
            <a:endParaRPr lang="sl-SI" altLang="sl-SI" sz="2000" dirty="0"/>
          </a:p>
          <a:p>
            <a:pPr eaLnBrk="1" hangingPunct="1">
              <a:lnSpc>
                <a:spcPct val="80000"/>
              </a:lnSpc>
            </a:pPr>
            <a:r>
              <a:rPr lang="sl-SI" altLang="sl-SI" sz="2000" dirty="0"/>
              <a:t>    </a:t>
            </a:r>
            <a:r>
              <a:rPr lang="sl-SI" altLang="sl-SI" sz="2000" b="1" dirty="0"/>
              <a:t>4. </a:t>
            </a:r>
            <a:r>
              <a:rPr lang="sl-SI" altLang="sl-SI" sz="2000" b="1" u="sng" dirty="0"/>
              <a:t>NAROČITELJ OZIROMA NAROČITELJICA</a:t>
            </a:r>
            <a:r>
              <a:rPr lang="sl-SI" altLang="sl-SI" sz="2000" dirty="0"/>
              <a:t> (v nadaljnjem besedilu: naročitelj) je fizična ali pravna oseba, ki z nepremičninsko družbo sklene pogodbo o posredovanju.</a:t>
            </a:r>
          </a:p>
          <a:p>
            <a:pPr eaLnBrk="1" hangingPunct="1">
              <a:lnSpc>
                <a:spcPct val="80000"/>
              </a:lnSpc>
            </a:pPr>
            <a:r>
              <a:rPr lang="sl-SI" altLang="sl-SI" sz="2000" dirty="0"/>
              <a:t>    5. </a:t>
            </a:r>
            <a:r>
              <a:rPr lang="sl-SI" altLang="sl-SI" sz="2000" b="1" u="sng" dirty="0"/>
              <a:t>TRETJA OSEBA</a:t>
            </a:r>
            <a:r>
              <a:rPr lang="sl-SI" altLang="sl-SI" sz="2000" dirty="0"/>
              <a:t> je oseba, ki jo nepremičninski posrednik poskuša spraviti v stik z naročiteljem, da bi se z njim pogajala za sklenitev določene pogodbe v zvezi z nepremičnino.</a:t>
            </a:r>
            <a:br>
              <a:rPr lang="sl-SI" altLang="sl-SI" sz="2000" dirty="0"/>
            </a:br>
            <a:endParaRPr lang="sl-SI" altLang="sl-SI" sz="2000" dirty="0"/>
          </a:p>
          <a:p>
            <a:pPr eaLnBrk="1" hangingPunct="1">
              <a:lnSpc>
                <a:spcPct val="80000"/>
              </a:lnSpc>
            </a:pPr>
            <a:r>
              <a:rPr lang="sl-SI" altLang="sl-SI" sz="2000" dirty="0"/>
              <a:t>    6. </a:t>
            </a:r>
            <a:r>
              <a:rPr lang="sl-SI" altLang="sl-SI" sz="2000" b="1" u="sng" dirty="0"/>
              <a:t>NAROČITELJEVI OŽJI DRUŽINSKI ČLANI</a:t>
            </a:r>
            <a:r>
              <a:rPr lang="sl-SI" altLang="sl-SI" sz="2000" dirty="0"/>
              <a:t> so naročiteljev zakonec ali oseba, s katero naročitelj živi v zunajzakonski skupnosti, v skladu s predpisi o zakonski zvezi in družinskih razmerjih, njuni otroci oziroma posvojenci, starši in posvojitelji ter osebe, ki jih je po zakonu dolžan preživljati.(glej 5. odstavek 25. člena) </a:t>
            </a:r>
            <a:br>
              <a:rPr lang="sl-SI" altLang="sl-SI" sz="2000" dirty="0"/>
            </a:br>
            <a:endParaRPr lang="sl-SI" altLang="sl-SI" sz="2000" dirty="0"/>
          </a:p>
          <a:p>
            <a:pPr eaLnBrk="1" hangingPunct="1">
              <a:lnSpc>
                <a:spcPct val="80000"/>
              </a:lnSpc>
            </a:pPr>
            <a:r>
              <a:rPr lang="sl-SI" altLang="sl-SI" sz="2000" dirty="0"/>
              <a:t>    7. </a:t>
            </a:r>
            <a:r>
              <a:rPr lang="sl-SI" altLang="sl-SI" sz="2000" b="1" u="sng" dirty="0"/>
              <a:t>PRISTOJNO MINISTRSTVO</a:t>
            </a:r>
            <a:r>
              <a:rPr lang="sl-SI" altLang="sl-SI" sz="2000" b="1" dirty="0"/>
              <a:t> </a:t>
            </a:r>
            <a:r>
              <a:rPr lang="sl-SI" altLang="sl-SI" sz="2000" dirty="0"/>
              <a:t>po tem zakonu je ministrstvo, </a:t>
            </a:r>
            <a:r>
              <a:rPr lang="sl-SI" altLang="sl-SI" sz="2000" dirty="0">
                <a:solidFill>
                  <a:srgbClr val="FF0000"/>
                </a:solidFill>
              </a:rPr>
              <a:t>pristojno za stanovanja</a:t>
            </a:r>
            <a:r>
              <a:rPr lang="sl-SI" altLang="sl-SI" sz="2000" dirty="0"/>
              <a:t>.</a:t>
            </a:r>
            <a:endParaRPr lang="sl-SI" altLang="sl-SI" sz="16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150939" y="214313"/>
            <a:ext cx="6805438" cy="1462087"/>
          </a:xfrm>
        </p:spPr>
        <p:txBody>
          <a:bodyPr/>
          <a:lstStyle/>
          <a:p>
            <a:r>
              <a:rPr lang="sl-SI" sz="2400" dirty="0"/>
              <a:t>5. Odstavek 25. člena – RAZLAGA PRAVNA –VSRS sodba II </a:t>
            </a:r>
            <a:r>
              <a:rPr lang="sl-SI" sz="2400" dirty="0" err="1"/>
              <a:t>Ips</a:t>
            </a:r>
            <a:r>
              <a:rPr lang="sl-SI" sz="2400" dirty="0"/>
              <a:t> 58/2021 z dne 15. 9. 2021 </a:t>
            </a:r>
            <a:br>
              <a:rPr lang="sl-SI" sz="2800" dirty="0"/>
            </a:br>
            <a:endParaRPr lang="sl-SI" sz="2800" dirty="0"/>
          </a:p>
        </p:txBody>
      </p:sp>
      <p:sp>
        <p:nvSpPr>
          <p:cNvPr id="3" name="Označba mesta vsebine 2"/>
          <p:cNvSpPr>
            <a:spLocks noGrp="1"/>
          </p:cNvSpPr>
          <p:nvPr>
            <p:ph idx="1"/>
          </p:nvPr>
        </p:nvSpPr>
        <p:spPr>
          <a:xfrm>
            <a:off x="251520" y="2017713"/>
            <a:ext cx="8703568" cy="4114800"/>
          </a:xfrm>
        </p:spPr>
        <p:txBody>
          <a:bodyPr/>
          <a:lstStyle/>
          <a:p>
            <a:pPr algn="just"/>
            <a:r>
              <a:rPr lang="sl-SI" sz="1600" dirty="0"/>
              <a:t>(5)   Ne glede na prvi odstavek tega člena se nepremičninska družba in naročitelj </a:t>
            </a:r>
            <a:r>
              <a:rPr lang="sl-SI" sz="1600" u="sng" dirty="0"/>
              <a:t>lahko </a:t>
            </a:r>
            <a:r>
              <a:rPr lang="sl-SI" sz="1600" u="sng" dirty="0">
                <a:solidFill>
                  <a:srgbClr val="FF0000"/>
                </a:solidFill>
              </a:rPr>
              <a:t>dogovorita</a:t>
            </a:r>
            <a:r>
              <a:rPr lang="sl-SI" sz="1600" dirty="0">
                <a:solidFill>
                  <a:srgbClr val="FF0000"/>
                </a:solidFill>
              </a:rPr>
              <a:t>,</a:t>
            </a:r>
            <a:r>
              <a:rPr lang="sl-SI" sz="1600" dirty="0"/>
              <a:t> da ima nepremičninska družba </a:t>
            </a:r>
            <a:r>
              <a:rPr lang="sl-SI" sz="1600" u="sng" dirty="0"/>
              <a:t>skladno s pogoji iz 25.a člena tega zakona </a:t>
            </a:r>
            <a:r>
              <a:rPr lang="sl-SI" sz="1600" dirty="0"/>
              <a:t>pravico plačila za posredovanje tudi, kadar naročitelj </a:t>
            </a:r>
            <a:r>
              <a:rPr lang="sl-SI" sz="1600" dirty="0">
                <a:solidFill>
                  <a:srgbClr val="FF0000"/>
                </a:solidFill>
              </a:rPr>
              <a:t>„sam najde tretjo osebo“</a:t>
            </a:r>
            <a:r>
              <a:rPr lang="sl-SI" sz="1600" dirty="0"/>
              <a:t>, s katero sklene pogodbo, ki je bila predmet posredovanja.«.  </a:t>
            </a:r>
          </a:p>
          <a:p>
            <a:pPr algn="just"/>
            <a:r>
              <a:rPr lang="sv-SE" sz="1600" b="1" dirty="0">
                <a:solidFill>
                  <a:srgbClr val="FF0000"/>
                </a:solidFill>
              </a:rPr>
              <a:t>VSRS Sodba II Ips 58/202</a:t>
            </a:r>
            <a:r>
              <a:rPr lang="sl-SI" sz="1600" b="1" dirty="0">
                <a:solidFill>
                  <a:srgbClr val="FF0000"/>
                </a:solidFill>
              </a:rPr>
              <a:t>1 z dne 15. 9. 2021 :</a:t>
            </a:r>
            <a:endParaRPr lang="sv-SE" sz="1600" b="1" dirty="0">
              <a:solidFill>
                <a:srgbClr val="FF0000"/>
              </a:solidFill>
            </a:endParaRPr>
          </a:p>
          <a:p>
            <a:pPr algn="just"/>
            <a:r>
              <a:rPr lang="sl-SI" sz="1600" dirty="0">
                <a:solidFill>
                  <a:srgbClr val="0070C0"/>
                </a:solidFill>
              </a:rPr>
              <a:t>Določba petega odstavka 25. člena ZNPosr se tako vsebinsko izčisti. Nanaša se na položaje, ko je posrednik izpolnjeval pogodbo, a je naročitelj sam našel tretjo osebo in z njo tudi sam sklenil posel. </a:t>
            </a:r>
            <a:r>
              <a:rPr lang="sl-SI" sz="1600" u="sng" dirty="0">
                <a:solidFill>
                  <a:srgbClr val="0070C0"/>
                </a:solidFill>
              </a:rPr>
              <a:t>Besedno zvezo „sam najti tretjo osebo (kupca)“ </a:t>
            </a:r>
            <a:r>
              <a:rPr lang="sl-SI" sz="1600" dirty="0">
                <a:solidFill>
                  <a:srgbClr val="0070C0"/>
                </a:solidFill>
              </a:rPr>
              <a:t>je tako treba razumeti tako, da naročitelj ne najde le interesenta oz. z njim celo naključno pride v stik, marveč z njim nato tudi v celoti izpelje posel, torej tako, kakor da pogodbe o posredovanju sploh ne bi bilo.</a:t>
            </a:r>
            <a:r>
              <a:rPr lang="sl-SI" sz="1600" dirty="0"/>
              <a:t> </a:t>
            </a:r>
            <a:r>
              <a:rPr lang="sl-SI" sz="1600" dirty="0">
                <a:solidFill>
                  <a:srgbClr val="0070C0"/>
                </a:solidFill>
              </a:rPr>
              <a:t>Torej položaj, ko nepremičninsko posredovanje ni v nikakršni vzročni zvezi s konkretno prodajo nepremičnine: ko se je torej </a:t>
            </a:r>
            <a:r>
              <a:rPr lang="sl-SI" sz="1600" dirty="0" err="1">
                <a:solidFill>
                  <a:srgbClr val="0070C0"/>
                </a:solidFill>
              </a:rPr>
              <a:t>kavza</a:t>
            </a:r>
            <a:r>
              <a:rPr lang="sl-SI" sz="1600" dirty="0">
                <a:solidFill>
                  <a:srgbClr val="0070C0"/>
                </a:solidFill>
              </a:rPr>
              <a:t> posredniške pogodbe izjalovila zato, ker je prodajalec sam našel kupca in z njim brez slehernega sodelovanja posrednika sklenil prodajno pogodbo.</a:t>
            </a:r>
            <a:r>
              <a:rPr lang="sl-SI" sz="1600" dirty="0"/>
              <a:t> </a:t>
            </a:r>
            <a:r>
              <a:rPr lang="sl-SI" sz="1600" dirty="0">
                <a:solidFill>
                  <a:srgbClr val="0070C0"/>
                </a:solidFill>
              </a:rPr>
              <a:t>Naročitelj se prične vesti (obnašati), kakor da sodelovanja nepremičninskega posrednika več ne potrebuje. </a:t>
            </a:r>
          </a:p>
          <a:p>
            <a:pPr algn="just"/>
            <a:r>
              <a:rPr lang="sl-SI" sz="1600" dirty="0">
                <a:solidFill>
                  <a:srgbClr val="0070C0"/>
                </a:solidFill>
              </a:rPr>
              <a:t>(glej tudi 18. člen)- NAČELO VESTNOSTIIN POŠTENJA (5.člen OZ) </a:t>
            </a:r>
          </a:p>
        </p:txBody>
      </p:sp>
    </p:spTree>
    <p:extLst>
      <p:ext uri="{BB962C8B-B14F-4D97-AF65-F5344CB8AC3E}">
        <p14:creationId xmlns:p14="http://schemas.microsoft.com/office/powerpoint/2010/main" val="17469676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br>
              <a:rPr lang="sl-SI" sz="2800" dirty="0"/>
            </a:br>
            <a:endParaRPr lang="sl-SI" sz="2800" dirty="0"/>
          </a:p>
        </p:txBody>
      </p:sp>
      <p:sp>
        <p:nvSpPr>
          <p:cNvPr id="4" name="Pravokotnik 3">
            <a:extLst>
              <a:ext uri="{FF2B5EF4-FFF2-40B4-BE49-F238E27FC236}">
                <a16:creationId xmlns:a16="http://schemas.microsoft.com/office/drawing/2014/main" id="{9CAAB428-93FA-4BED-842D-5DBA2D5A720D}"/>
              </a:ext>
            </a:extLst>
          </p:cNvPr>
          <p:cNvSpPr/>
          <p:nvPr/>
        </p:nvSpPr>
        <p:spPr>
          <a:xfrm>
            <a:off x="179512" y="2276872"/>
            <a:ext cx="8640960" cy="3083921"/>
          </a:xfrm>
          <a:prstGeom prst="rect">
            <a:avLst/>
          </a:prstGeom>
        </p:spPr>
        <p:txBody>
          <a:bodyPr wrap="square">
            <a:spAutoFit/>
          </a:bodyPr>
          <a:lstStyle/>
          <a:p>
            <a:pPr lvl="0" algn="just">
              <a:spcBef>
                <a:spcPct val="20000"/>
              </a:spcBef>
              <a:buClr>
                <a:srgbClr val="3333CC"/>
              </a:buClr>
              <a:buSzPct val="60000"/>
            </a:pPr>
            <a:r>
              <a:rPr lang="sl-SI" dirty="0">
                <a:solidFill>
                  <a:srgbClr val="000000"/>
                </a:solidFill>
                <a:latin typeface="Tahoma"/>
              </a:rPr>
              <a:t>(1)   Nepremičninska družba ima pravico do plačila za dodatne storitve, če so dogovorjene s pogodbo o posredovanju, pri čemer morata biti v pogodbi opredeljeni količina in cena storitev. </a:t>
            </a:r>
          </a:p>
          <a:p>
            <a:pPr lvl="0" algn="just">
              <a:spcBef>
                <a:spcPct val="20000"/>
              </a:spcBef>
              <a:buClr>
                <a:srgbClr val="3333CC"/>
              </a:buClr>
              <a:buSzPct val="60000"/>
            </a:pPr>
            <a:r>
              <a:rPr lang="sl-SI" dirty="0">
                <a:solidFill>
                  <a:srgbClr val="000000"/>
                </a:solidFill>
                <a:latin typeface="Tahoma"/>
              </a:rPr>
              <a:t>(2)   Če nepremičninska družba nima pravice do plačila za posredovanje, se lahko z naročnikom s pogodbo o posredovanju </a:t>
            </a:r>
            <a:r>
              <a:rPr lang="sl-SI" u="sng" dirty="0">
                <a:solidFill>
                  <a:srgbClr val="000000"/>
                </a:solidFill>
                <a:latin typeface="Tahoma"/>
              </a:rPr>
              <a:t>dogovorita</a:t>
            </a:r>
            <a:r>
              <a:rPr lang="sl-SI" dirty="0">
                <a:solidFill>
                  <a:srgbClr val="000000"/>
                </a:solidFill>
                <a:latin typeface="Tahoma"/>
              </a:rPr>
              <a:t> za povračilo dejanskih stroškov, ki so nastali v zvezi z opravljanjem storitev posredovanja, če naročnik: </a:t>
            </a:r>
          </a:p>
          <a:p>
            <a:pPr lvl="0" algn="just">
              <a:spcBef>
                <a:spcPct val="20000"/>
              </a:spcBef>
              <a:buClr>
                <a:srgbClr val="3333CC"/>
              </a:buClr>
              <a:buSzPct val="60000"/>
            </a:pPr>
            <a:r>
              <a:rPr lang="sl-SI" dirty="0">
                <a:solidFill>
                  <a:srgbClr val="000000"/>
                </a:solidFill>
                <a:latin typeface="Tahoma"/>
              </a:rPr>
              <a:t>-   sam vzpostavi stik s tretjo osebo, s katero sklene pogodbo o nepremičnini, </a:t>
            </a:r>
          </a:p>
          <a:p>
            <a:pPr lvl="0" algn="just">
              <a:spcBef>
                <a:spcPct val="20000"/>
              </a:spcBef>
              <a:buClr>
                <a:srgbClr val="3333CC"/>
              </a:buClr>
              <a:buSzPct val="60000"/>
            </a:pPr>
            <a:r>
              <a:rPr lang="sl-SI" dirty="0">
                <a:solidFill>
                  <a:srgbClr val="000000"/>
                </a:solidFill>
                <a:latin typeface="Tahoma"/>
              </a:rPr>
              <a:t>-   sklene pogodbo o nepremičnini s posredovanjem druge nepremičninske družbe, </a:t>
            </a:r>
          </a:p>
          <a:p>
            <a:pPr lvl="0" algn="just">
              <a:spcBef>
                <a:spcPct val="20000"/>
              </a:spcBef>
              <a:buClr>
                <a:srgbClr val="3333CC"/>
              </a:buClr>
              <a:buSzPct val="60000"/>
            </a:pPr>
            <a:r>
              <a:rPr lang="sl-SI" dirty="0">
                <a:solidFill>
                  <a:srgbClr val="000000"/>
                </a:solidFill>
                <a:latin typeface="Tahoma"/>
              </a:rPr>
              <a:t>-   enostransko odpove pogodbo o posredovanju pred potekom časa, za katerega je bila sklenjena. </a:t>
            </a:r>
          </a:p>
        </p:txBody>
      </p:sp>
      <p:sp>
        <p:nvSpPr>
          <p:cNvPr id="5" name="Pravokotnik 4">
            <a:extLst>
              <a:ext uri="{FF2B5EF4-FFF2-40B4-BE49-F238E27FC236}">
                <a16:creationId xmlns:a16="http://schemas.microsoft.com/office/drawing/2014/main" id="{28EEAFE7-D622-46E8-AA01-E92A4800347F}"/>
              </a:ext>
            </a:extLst>
          </p:cNvPr>
          <p:cNvSpPr/>
          <p:nvPr/>
        </p:nvSpPr>
        <p:spPr>
          <a:xfrm>
            <a:off x="1150938" y="116632"/>
            <a:ext cx="7525518" cy="1569660"/>
          </a:xfrm>
          <a:prstGeom prst="rect">
            <a:avLst/>
          </a:prstGeom>
        </p:spPr>
        <p:txBody>
          <a:bodyPr wrap="square">
            <a:spAutoFit/>
          </a:bodyPr>
          <a:lstStyle/>
          <a:p>
            <a:br>
              <a:rPr lang="sl-SI" sz="2400" dirty="0">
                <a:solidFill>
                  <a:srgbClr val="000000"/>
                </a:solidFill>
                <a:latin typeface="Tahoma"/>
                <a:ea typeface="+mj-ea"/>
                <a:cs typeface="+mj-cs"/>
              </a:rPr>
            </a:br>
            <a:r>
              <a:rPr lang="sl-SI" sz="2400" dirty="0">
                <a:solidFill>
                  <a:srgbClr val="000000"/>
                </a:solidFill>
                <a:latin typeface="Tahoma"/>
                <a:ea typeface="+mj-ea"/>
                <a:cs typeface="+mj-cs"/>
              </a:rPr>
              <a:t>                          </a:t>
            </a:r>
            <a:r>
              <a:rPr lang="sl-SI" sz="2400" b="1" dirty="0">
                <a:solidFill>
                  <a:srgbClr val="000000"/>
                </a:solidFill>
                <a:latin typeface="Tahoma"/>
                <a:ea typeface="+mj-ea"/>
                <a:cs typeface="+mj-cs"/>
              </a:rPr>
              <a:t>25.a člen </a:t>
            </a:r>
            <a:br>
              <a:rPr lang="sl-SI" sz="2400" b="1" dirty="0">
                <a:solidFill>
                  <a:srgbClr val="000000"/>
                </a:solidFill>
                <a:latin typeface="Tahoma"/>
                <a:ea typeface="+mj-ea"/>
                <a:cs typeface="+mj-cs"/>
              </a:rPr>
            </a:br>
            <a:r>
              <a:rPr lang="sl-SI" sz="2400" b="1" dirty="0">
                <a:solidFill>
                  <a:srgbClr val="000000"/>
                </a:solidFill>
                <a:latin typeface="Tahoma"/>
                <a:ea typeface="+mj-ea"/>
                <a:cs typeface="+mj-cs"/>
              </a:rPr>
              <a:t>           (dodatne storitve in dejanski stroški) </a:t>
            </a:r>
            <a:br>
              <a:rPr lang="sl-SI" sz="2400" b="1" dirty="0">
                <a:solidFill>
                  <a:srgbClr val="000000"/>
                </a:solidFill>
                <a:latin typeface="Tahoma"/>
                <a:ea typeface="+mj-ea"/>
                <a:cs typeface="+mj-cs"/>
              </a:rPr>
            </a:br>
            <a:r>
              <a:rPr lang="sl-SI" sz="2400" b="1" dirty="0">
                <a:solidFill>
                  <a:srgbClr val="000000"/>
                </a:solidFill>
                <a:latin typeface="Tahoma"/>
                <a:ea typeface="+mj-ea"/>
                <a:cs typeface="+mj-cs"/>
              </a:rPr>
              <a:t>ZNPosr –C – se uporablja od 10. 11.2019 dalje </a:t>
            </a:r>
            <a:endParaRPr lang="sl-SI" dirty="0"/>
          </a:p>
        </p:txBody>
      </p:sp>
    </p:spTree>
    <p:extLst>
      <p:ext uri="{BB962C8B-B14F-4D97-AF65-F5344CB8AC3E}">
        <p14:creationId xmlns:p14="http://schemas.microsoft.com/office/powerpoint/2010/main" val="18306857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Naslov 1"/>
          <p:cNvSpPr>
            <a:spLocks noGrp="1"/>
          </p:cNvSpPr>
          <p:nvPr>
            <p:ph type="title"/>
          </p:nvPr>
        </p:nvSpPr>
        <p:spPr>
          <a:xfrm>
            <a:off x="1150939" y="620688"/>
            <a:ext cx="6877446" cy="1055712"/>
          </a:xfrm>
        </p:spPr>
        <p:txBody>
          <a:bodyPr/>
          <a:lstStyle/>
          <a:p>
            <a:pPr algn="ctr"/>
            <a:r>
              <a:rPr lang="sl-SI" altLang="sl-SI" sz="2400" b="1" dirty="0"/>
              <a:t>KOGENTNOST DOLOČB</a:t>
            </a:r>
            <a:endParaRPr lang="sl-SI" altLang="sl-SI" sz="2400" dirty="0"/>
          </a:p>
        </p:txBody>
      </p:sp>
      <p:sp>
        <p:nvSpPr>
          <p:cNvPr id="86019" name="Označba mesta vsebine 2"/>
          <p:cNvSpPr>
            <a:spLocks noGrp="1"/>
          </p:cNvSpPr>
          <p:nvPr>
            <p:ph idx="1"/>
          </p:nvPr>
        </p:nvSpPr>
        <p:spPr>
          <a:xfrm>
            <a:off x="251520" y="2017712"/>
            <a:ext cx="8703568" cy="4723655"/>
          </a:xfrm>
        </p:spPr>
        <p:txBody>
          <a:bodyPr/>
          <a:lstStyle/>
          <a:p>
            <a:r>
              <a:rPr lang="sl-SI" altLang="sl-SI" sz="2000" dirty="0"/>
              <a:t>ZNPosr v tretjem odstavku 13. člena določa, da določb tega poglavja, to je poglavja III: Pravila za varno in skrbno poslovanje pri nepremičninskem posredovanju (13. do 26. člen ZNPosr), s pogodbo ni mogoče izključiti oziroma omejiti, razen če je v zvezi s posamezno določbo izrecno dopusten drugačen dogovor pogodbenih strank oziroma je drugačen dogovor v očitnem interesu naročitelja. </a:t>
            </a:r>
          </a:p>
          <a:p>
            <a:endParaRPr lang="sl-SI" altLang="sl-SI" sz="2000" dirty="0"/>
          </a:p>
          <a:p>
            <a:r>
              <a:rPr lang="sl-SI" altLang="sl-SI" sz="2000" dirty="0"/>
              <a:t>V 25. členu ZNPosr, ki ureja plačilo za posredovanje, zakon izrecno ne dopušča drugačnega dogovora pogodbenih strank.</a:t>
            </a:r>
          </a:p>
          <a:p>
            <a:endParaRPr lang="sl-SI" altLang="sl-SI" sz="2000" dirty="0"/>
          </a:p>
          <a:p>
            <a:r>
              <a:rPr lang="sl-SI" altLang="sl-SI" sz="2000" dirty="0"/>
              <a:t>Zato je treba v vsakem konkretnem primeru presoditi, ali je drugačen dogovor strank iz pogodbe o posredovanju pri prodaji/nakupu  nepremičnin, v očitnem interesu naročitelja.</a:t>
            </a:r>
          </a:p>
          <a:p>
            <a:endParaRPr lang="sl-SI" altLang="sl-SI" sz="16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115616" y="476672"/>
            <a:ext cx="7597525" cy="950913"/>
          </a:xfrm>
        </p:spPr>
        <p:txBody>
          <a:bodyPr/>
          <a:lstStyle/>
          <a:p>
            <a:pPr eaLnBrk="1" hangingPunct="1"/>
            <a:r>
              <a:rPr lang="sl-SI" altLang="sl-SI" sz="2400" b="1" dirty="0"/>
              <a:t>Odločba: </a:t>
            </a:r>
            <a:r>
              <a:rPr lang="sl-SI" altLang="sl-SI" sz="2400" dirty="0"/>
              <a:t>VSL sodba II </a:t>
            </a:r>
            <a:r>
              <a:rPr lang="sl-SI" altLang="sl-SI" sz="2400" dirty="0" err="1"/>
              <a:t>Cp</a:t>
            </a:r>
            <a:r>
              <a:rPr lang="sl-SI" altLang="sl-SI" sz="2400" dirty="0"/>
              <a:t> 4189/2009 z dne 3.2. 2010</a:t>
            </a:r>
          </a:p>
        </p:txBody>
      </p:sp>
      <p:sp>
        <p:nvSpPr>
          <p:cNvPr id="89091" name="Rectangle 3"/>
          <p:cNvSpPr>
            <a:spLocks noGrp="1" noChangeArrowheads="1"/>
          </p:cNvSpPr>
          <p:nvPr>
            <p:ph type="body" idx="1"/>
          </p:nvPr>
        </p:nvSpPr>
        <p:spPr>
          <a:xfrm>
            <a:off x="395536" y="2017713"/>
            <a:ext cx="8559552" cy="4114800"/>
          </a:xfrm>
        </p:spPr>
        <p:txBody>
          <a:bodyPr/>
          <a:lstStyle/>
          <a:p>
            <a:pPr eaLnBrk="1" hangingPunct="1">
              <a:lnSpc>
                <a:spcPct val="80000"/>
              </a:lnSpc>
            </a:pPr>
            <a:r>
              <a:rPr lang="sl-SI" altLang="sl-SI" sz="2000" b="1" dirty="0"/>
              <a:t>JEDRO:</a:t>
            </a:r>
            <a:br>
              <a:rPr lang="sl-SI" altLang="sl-SI" sz="2000" dirty="0"/>
            </a:br>
            <a:r>
              <a:rPr lang="sl-SI" altLang="sl-SI" sz="2000" dirty="0"/>
              <a:t>Zakon o nepremičninskem posredovanju je ob ugotovitvi v 25. členu dopuščal tudi pravico nepremičninske družbe do plačila provizije ob sklenitvi predpogodbe glede nepremičnine, pri kateri je posredovala. Po spremembi zakona pa je plačilo predvideno zgolj, ko je sklenjena pogodba, pri sklenitvi katere je nepremičninska družba posredovala. Nepremičninska družba ne more zahtevati niti delnega plačila za posredovanje pred sklenitvijo pravnega posla, za katerega posreduje. </a:t>
            </a:r>
            <a:r>
              <a:rPr lang="sl-SI" altLang="sl-SI" sz="2000" b="1" dirty="0"/>
              <a:t>Določila ZNPosr so </a:t>
            </a:r>
            <a:r>
              <a:rPr lang="sl-SI" altLang="sl-SI" sz="2000" b="1" dirty="0" err="1"/>
              <a:t>kogentne</a:t>
            </a:r>
            <a:r>
              <a:rPr lang="sl-SI" altLang="sl-SI" sz="2000" b="1" dirty="0"/>
              <a:t> narave in jih agencija z drugačnimi splošnimi pogoji ne more spremeniti.</a:t>
            </a:r>
            <a:br>
              <a:rPr lang="sl-SI" altLang="sl-SI" sz="2000" b="1" dirty="0"/>
            </a:br>
            <a:br>
              <a:rPr lang="sl-SI" altLang="sl-SI" sz="2000" dirty="0"/>
            </a:br>
            <a:endParaRPr lang="sl-SI" altLang="sl-SI" sz="20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1115616" y="404664"/>
            <a:ext cx="7793037" cy="950913"/>
          </a:xfrm>
        </p:spPr>
        <p:txBody>
          <a:bodyPr/>
          <a:lstStyle/>
          <a:p>
            <a:pPr algn="ctr" eaLnBrk="1" hangingPunct="1"/>
            <a:r>
              <a:rPr lang="sl-SI" altLang="sl-SI" sz="2400" b="1" dirty="0"/>
              <a:t>Odločba: </a:t>
            </a:r>
            <a:r>
              <a:rPr lang="sl-SI" altLang="sl-SI" sz="2400" dirty="0"/>
              <a:t>VSL sodba I </a:t>
            </a:r>
            <a:r>
              <a:rPr lang="sl-SI" altLang="sl-SI" sz="2400" dirty="0" err="1"/>
              <a:t>Cp</a:t>
            </a:r>
            <a:r>
              <a:rPr lang="sl-SI" altLang="sl-SI" sz="2400" dirty="0"/>
              <a:t> 1647/2010 z dne 23.6.2010</a:t>
            </a:r>
          </a:p>
        </p:txBody>
      </p:sp>
      <p:sp>
        <p:nvSpPr>
          <p:cNvPr id="90115" name="Rectangle 3"/>
          <p:cNvSpPr>
            <a:spLocks noGrp="1" noChangeArrowheads="1"/>
          </p:cNvSpPr>
          <p:nvPr>
            <p:ph type="body" idx="1"/>
          </p:nvPr>
        </p:nvSpPr>
        <p:spPr>
          <a:xfrm>
            <a:off x="323528" y="2017713"/>
            <a:ext cx="8631560" cy="4114800"/>
          </a:xfrm>
        </p:spPr>
        <p:txBody>
          <a:bodyPr/>
          <a:lstStyle/>
          <a:p>
            <a:pPr eaLnBrk="1" hangingPunct="1">
              <a:lnSpc>
                <a:spcPct val="80000"/>
              </a:lnSpc>
            </a:pPr>
            <a:r>
              <a:rPr lang="sl-SI" altLang="sl-SI" sz="1600" b="1" u="sng" dirty="0"/>
              <a:t>Ker je ravnanje toženca, ki se je najprej resno pogajal za nakup stanovanjske hiše v M., kakor to izhaja iz dejanj ogleda te hiše, poizvedovanja o morebitnih dodatnih delih v zvezi s hišo, predložitve cene in opredelitve rokov posameznih delnih plačil kupnine, nato pa se na klice posrednika ni več oglašal in brez vsakršnih pojasnil in obrazložitve kupil drugo hišo, v nasprotju z načelom vestnosti in poštenja, ki se zahteva od strank obligacijskih razmerij, odgovarja toženec tožniku (posredniku) za škodo</a:t>
            </a:r>
            <a:r>
              <a:rPr lang="sl-SI" altLang="sl-SI" sz="1600" dirty="0"/>
              <a:t>.</a:t>
            </a:r>
            <a:br>
              <a:rPr lang="sl-SI" altLang="sl-SI" sz="1600" dirty="0"/>
            </a:br>
            <a:r>
              <a:rPr lang="sl-SI" altLang="sl-SI" sz="1600" dirty="0"/>
              <a:t>Iz obrazložitve:</a:t>
            </a:r>
          </a:p>
          <a:p>
            <a:pPr eaLnBrk="1" hangingPunct="1">
              <a:lnSpc>
                <a:spcPct val="80000"/>
              </a:lnSpc>
            </a:pPr>
            <a:r>
              <a:rPr lang="sl-SI" altLang="sl-SI" sz="1600" dirty="0"/>
              <a:t>Pritožbeno sodišče se v celoti sklicuje na materialnopravno </a:t>
            </a:r>
            <a:r>
              <a:rPr lang="sl-SI" altLang="sl-SI" sz="1600" dirty="0" err="1"/>
              <a:t>razlogovanje</a:t>
            </a:r>
            <a:r>
              <a:rPr lang="sl-SI" altLang="sl-SI" sz="1600" dirty="0"/>
              <a:t>, kot je to podano v 8. in 9. točki izpodbijane sodbe, tj. da iz tožbenih navedb tožnika izhaja, da od toženca zahteva plačilo odškodnine na podlagi </a:t>
            </a:r>
            <a:r>
              <a:rPr lang="sl-SI" altLang="sl-SI" sz="1600" dirty="0">
                <a:solidFill>
                  <a:srgbClr val="FF0000"/>
                </a:solidFill>
              </a:rPr>
              <a:t>841. člena OZ ter 2. alineje </a:t>
            </a:r>
            <a:r>
              <a:rPr lang="sl-SI" altLang="sl-SI" sz="1600" dirty="0"/>
              <a:t>6. točke splošnih pogojev poslovanja, saj mu očita nepošteno ravnanje pri sodelovanju s tožečo stranko kot posrednikom pri nakupu stanovanjske hiše. Pravni standard nepoštenosti je v nasprotju s stališčem pritožnika pravilno napolnjen z zgoraj citiranimi dejanskimi ugotovitvami, kajti ravnanje toženca, ki se je najprej resno pogajal za nakup stanovanjske hiše v M., kakor to izhaja iz dejanj ogleda te hiše, poizvedovanja o morebitnih dodatnih delih v zvezi s hišo, predložitve cene in opredelitve rokov posameznih delnih plačil kupnine, nato pa se na klice posrednika ni več oglašal in brez vsakršnih pojasnil in obrazložitve kupil drugo hišo, je gotovo v nasprotju z načelom vestnosti in poštenja, ki se zahteva od strank obligacijskih razmerij. </a:t>
            </a:r>
            <a:br>
              <a:rPr lang="sl-SI" altLang="sl-SI" sz="1400" dirty="0"/>
            </a:br>
            <a:br>
              <a:rPr lang="sl-SI" altLang="sl-SI" sz="1400" dirty="0"/>
            </a:br>
            <a:br>
              <a:rPr lang="sl-SI" altLang="sl-SI" sz="1400" dirty="0"/>
            </a:br>
            <a:endParaRPr lang="sl-SI" altLang="sl-SI" sz="14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150939" y="214313"/>
            <a:ext cx="6517406" cy="1462087"/>
          </a:xfrm>
        </p:spPr>
        <p:txBody>
          <a:bodyPr/>
          <a:lstStyle/>
          <a:p>
            <a:pPr algn="ctr"/>
            <a:r>
              <a:rPr lang="sl-SI" sz="2400" b="1" dirty="0"/>
              <a:t>ALI LAHKO NEPREMIČNINSKA DRUŽBA IZGUBI PRAVICO DO PROVIZIJE ? </a:t>
            </a:r>
          </a:p>
        </p:txBody>
      </p:sp>
      <p:sp>
        <p:nvSpPr>
          <p:cNvPr id="3" name="Označba mesta vsebine 2"/>
          <p:cNvSpPr>
            <a:spLocks noGrp="1"/>
          </p:cNvSpPr>
          <p:nvPr>
            <p:ph idx="1"/>
          </p:nvPr>
        </p:nvSpPr>
        <p:spPr>
          <a:xfrm>
            <a:off x="292224" y="2276872"/>
            <a:ext cx="8559552" cy="3283495"/>
          </a:xfrm>
        </p:spPr>
        <p:txBody>
          <a:bodyPr/>
          <a:lstStyle/>
          <a:p>
            <a:r>
              <a:rPr lang="sl-SI" sz="2000" dirty="0"/>
              <a:t>850. člen OZ določa: </a:t>
            </a:r>
          </a:p>
          <a:p>
            <a:r>
              <a:rPr lang="sl-SI" sz="2000" dirty="0"/>
              <a:t>Posrednik, ki dela v nasprotju s pogodbo ali v nasprotju z interesi naročitelja za drugo stranko, izgubi pravico do posredniškega plačila in do povračila stroškov </a:t>
            </a:r>
          </a:p>
          <a:p>
            <a:pPr marL="0" indent="0">
              <a:buNone/>
            </a:pPr>
            <a:endParaRPr lang="sl-SI" sz="2000" dirty="0"/>
          </a:p>
          <a:p>
            <a:r>
              <a:rPr lang="sl-SI" sz="2000" dirty="0"/>
              <a:t>Prim: </a:t>
            </a:r>
            <a:r>
              <a:rPr lang="sv-SE" sz="2000" dirty="0"/>
              <a:t>VSRS Sklep II Ips 262/2017</a:t>
            </a:r>
          </a:p>
          <a:p>
            <a:endParaRPr lang="sl-SI" dirty="0"/>
          </a:p>
        </p:txBody>
      </p:sp>
    </p:spTree>
    <p:extLst>
      <p:ext uri="{BB962C8B-B14F-4D97-AF65-F5344CB8AC3E}">
        <p14:creationId xmlns:p14="http://schemas.microsoft.com/office/powerpoint/2010/main" val="393667047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1150939" y="214313"/>
            <a:ext cx="7165478" cy="1462087"/>
          </a:xfrm>
        </p:spPr>
        <p:txBody>
          <a:bodyPr/>
          <a:lstStyle/>
          <a:p>
            <a:pPr algn="ctr" eaLnBrk="1" hangingPunct="1"/>
            <a:br>
              <a:rPr lang="sl-SI" altLang="sl-SI" sz="2400" b="1" dirty="0"/>
            </a:br>
            <a:br>
              <a:rPr lang="sl-SI" altLang="sl-SI" sz="2400" b="1" dirty="0"/>
            </a:br>
            <a:r>
              <a:rPr lang="sl-SI" altLang="sl-SI" sz="2400" b="1" dirty="0"/>
              <a:t>26. člen</a:t>
            </a:r>
            <a:br>
              <a:rPr lang="sl-SI" altLang="sl-SI" sz="2400" b="1" dirty="0"/>
            </a:br>
            <a:r>
              <a:rPr lang="sl-SI" altLang="sl-SI" sz="2400" b="1" dirty="0"/>
              <a:t>(trajanje in odpoved pogodbe)</a:t>
            </a:r>
            <a:br>
              <a:rPr lang="sl-SI" altLang="sl-SI" sz="2400" b="1" dirty="0"/>
            </a:br>
            <a:endParaRPr lang="sl-SI" altLang="sl-SI" sz="2400" b="1" dirty="0"/>
          </a:p>
        </p:txBody>
      </p:sp>
      <p:sp>
        <p:nvSpPr>
          <p:cNvPr id="92163" name="Rectangle 3"/>
          <p:cNvSpPr>
            <a:spLocks noGrp="1" noChangeArrowheads="1"/>
          </p:cNvSpPr>
          <p:nvPr>
            <p:ph type="body" idx="1"/>
          </p:nvPr>
        </p:nvSpPr>
        <p:spPr>
          <a:xfrm>
            <a:off x="384423" y="2492896"/>
            <a:ext cx="8559552" cy="2563415"/>
          </a:xfrm>
        </p:spPr>
        <p:txBody>
          <a:bodyPr/>
          <a:lstStyle/>
          <a:p>
            <a:pPr eaLnBrk="1" hangingPunct="1"/>
            <a:r>
              <a:rPr lang="sl-SI" altLang="sl-SI" sz="1800"/>
              <a:t>(1) Pogodba o posredovanju v prometu z nepremičninami je sklenjena za določen čas </a:t>
            </a:r>
            <a:r>
              <a:rPr lang="sl-SI" altLang="sl-SI" sz="1800" b="1" u="sng"/>
              <a:t>največ devet mesecev</a:t>
            </a:r>
            <a:r>
              <a:rPr lang="sl-SI" altLang="sl-SI" sz="1800" b="1"/>
              <a:t>.</a:t>
            </a:r>
            <a:br>
              <a:rPr lang="sl-SI" altLang="sl-SI" sz="1800" b="1"/>
            </a:br>
            <a:endParaRPr lang="sl-SI" altLang="sl-SI" sz="1800" b="1"/>
          </a:p>
          <a:p>
            <a:pPr eaLnBrk="1" hangingPunct="1"/>
            <a:r>
              <a:rPr lang="sl-SI" altLang="sl-SI" sz="1800"/>
              <a:t>(2) Stranki lahko kadarkoli odpovesta pogodbo, če to ni v nasprotju z dobro vero in poštenjem.</a:t>
            </a:r>
          </a:p>
        </p:txBody>
      </p:sp>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Grp="1" noChangeArrowheads="1"/>
          </p:cNvSpPr>
          <p:nvPr>
            <p:ph type="title"/>
          </p:nvPr>
        </p:nvSpPr>
        <p:spPr>
          <a:xfrm>
            <a:off x="1043608" y="2697956"/>
            <a:ext cx="7793037" cy="1462087"/>
          </a:xfrm>
        </p:spPr>
        <p:txBody>
          <a:bodyPr/>
          <a:lstStyle/>
          <a:p>
            <a:pPr eaLnBrk="1" hangingPunct="1"/>
            <a:r>
              <a:rPr lang="sl-SI" altLang="sl-SI" sz="2400" b="1" dirty="0"/>
              <a:t>VI. PRISTOJNOSTI MINISTRSTVA, PRISTOJNEGA ZA POSREDOVANJE </a:t>
            </a:r>
            <a:br>
              <a:rPr lang="sl-SI" altLang="sl-SI" sz="2400" b="1" dirty="0"/>
            </a:br>
            <a:r>
              <a:rPr lang="sl-SI" altLang="sl-SI" sz="2400" b="1" dirty="0"/>
              <a:t>V PROMETU Z NEPREMIČNINAMI</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algn="ctr" eaLnBrk="1" hangingPunct="1"/>
            <a:br>
              <a:rPr lang="sl-SI" altLang="sl-SI" sz="2000" b="1" dirty="0"/>
            </a:br>
            <a:r>
              <a:rPr lang="sl-SI" altLang="sl-SI" sz="2400" b="1" dirty="0"/>
              <a:t>31. člen</a:t>
            </a:r>
            <a:br>
              <a:rPr lang="sl-SI" altLang="sl-SI" sz="2400" b="1" dirty="0"/>
            </a:br>
            <a:r>
              <a:rPr lang="sl-SI" altLang="sl-SI" sz="2400" b="1" dirty="0"/>
              <a:t>(pristojnosti ministrstva)</a:t>
            </a:r>
            <a:br>
              <a:rPr lang="sl-SI" altLang="sl-SI" sz="2000" b="1" dirty="0"/>
            </a:br>
            <a:endParaRPr lang="sl-SI" altLang="sl-SI" sz="2000" b="1" dirty="0"/>
          </a:p>
        </p:txBody>
      </p:sp>
      <p:sp>
        <p:nvSpPr>
          <p:cNvPr id="98307" name="Rectangle 3"/>
          <p:cNvSpPr>
            <a:spLocks noGrp="1" noChangeArrowheads="1"/>
          </p:cNvSpPr>
          <p:nvPr>
            <p:ph type="body" idx="1"/>
          </p:nvPr>
        </p:nvSpPr>
        <p:spPr>
          <a:xfrm>
            <a:off x="251520" y="2017713"/>
            <a:ext cx="8703568" cy="4114800"/>
          </a:xfrm>
        </p:spPr>
        <p:txBody>
          <a:bodyPr/>
          <a:lstStyle/>
          <a:p>
            <a:pPr eaLnBrk="1" hangingPunct="1">
              <a:lnSpc>
                <a:spcPct val="80000"/>
              </a:lnSpc>
            </a:pPr>
            <a:r>
              <a:rPr lang="sl-SI" altLang="sl-SI" sz="1800" dirty="0"/>
              <a:t>(1) Pristojno ministrstvo:</a:t>
            </a:r>
            <a:br>
              <a:rPr lang="sl-SI" altLang="sl-SI" sz="1800" dirty="0"/>
            </a:br>
            <a:r>
              <a:rPr lang="sl-SI" altLang="sl-SI" sz="1800" dirty="0"/>
              <a:t>   </a:t>
            </a:r>
          </a:p>
          <a:p>
            <a:pPr eaLnBrk="1" hangingPunct="1">
              <a:lnSpc>
                <a:spcPct val="80000"/>
              </a:lnSpc>
            </a:pPr>
            <a:r>
              <a:rPr lang="sl-SI" altLang="sl-SI" sz="1800" dirty="0"/>
              <a:t>1. opravlja strokovne izpite za pridobitev licence za opravljanje poslov nepremičninskega posredovanja ter preverja izpolnjevanje pogoja dopolnilnega usposabljanja za nepremičninskega posrednika iz 8. člena tega zakona;</a:t>
            </a:r>
            <a:br>
              <a:rPr lang="sl-SI" altLang="sl-SI" sz="1800" dirty="0"/>
            </a:br>
            <a:r>
              <a:rPr lang="sl-SI" altLang="sl-SI" sz="1800" dirty="0"/>
              <a:t>2. izdaja in odvzame licenco za opravljanje poslov posredovanja;</a:t>
            </a:r>
            <a:br>
              <a:rPr lang="sl-SI" altLang="sl-SI" sz="1800" dirty="0"/>
            </a:br>
            <a:r>
              <a:rPr lang="sl-SI" altLang="sl-SI" sz="1800" dirty="0"/>
              <a:t>3. vodi imenik nepremičninskih posrednikov;</a:t>
            </a:r>
            <a:br>
              <a:rPr lang="sl-SI" altLang="sl-SI" sz="1800" dirty="0"/>
            </a:br>
            <a:r>
              <a:rPr lang="sl-SI" altLang="sl-SI" sz="1800" dirty="0"/>
              <a:t>4. vzpostavi, vodi in </a:t>
            </a:r>
            <a:r>
              <a:rPr lang="sl-SI" altLang="sl-SI" sz="1800" b="1" dirty="0"/>
              <a:t>vzdržuje javne evidence o posredovanju v prometu z nepremičninami.</a:t>
            </a:r>
            <a:br>
              <a:rPr lang="sl-SI" altLang="sl-SI" sz="1800" b="1" dirty="0"/>
            </a:br>
            <a:r>
              <a:rPr lang="sl-SI" altLang="sl-SI" sz="1800" dirty="0"/>
              <a:t>    </a:t>
            </a:r>
          </a:p>
          <a:p>
            <a:pPr eaLnBrk="1" hangingPunct="1">
              <a:lnSpc>
                <a:spcPct val="80000"/>
              </a:lnSpc>
            </a:pPr>
            <a:r>
              <a:rPr lang="sl-SI" altLang="sl-SI" sz="1800" dirty="0"/>
              <a:t>(2) Pristojni minister ob soglasju ministra, pristojnega za pravosodje, izda pravilnik, s katerim predpiše vsebino in obliko licence za opravljanje poslov nepremičninskega posredovanja in izkaznice nepremičninskega posrednika ter podrobnejšo vsebino in obliko imenika ter način vpisovanja vanj.</a:t>
            </a:r>
          </a:p>
        </p:txBody>
      </p:sp>
    </p:spTree>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algn="ctr" eaLnBrk="1" hangingPunct="1"/>
            <a:r>
              <a:rPr lang="sl-SI" altLang="sl-SI" sz="2400" b="1" dirty="0"/>
              <a:t>32. člen</a:t>
            </a:r>
            <a:br>
              <a:rPr lang="sl-SI" altLang="sl-SI" sz="2400" b="1" dirty="0"/>
            </a:br>
            <a:r>
              <a:rPr lang="sl-SI" altLang="sl-SI" sz="2400" b="1" dirty="0"/>
              <a:t>(opravljanje strokovnih izpitov in preverjanje znanja ter programski svet)</a:t>
            </a:r>
            <a:br>
              <a:rPr lang="sl-SI" altLang="sl-SI" sz="2400" b="1" dirty="0"/>
            </a:br>
            <a:endParaRPr lang="sl-SI" altLang="sl-SI" sz="2400" b="1" dirty="0"/>
          </a:p>
        </p:txBody>
      </p:sp>
      <p:sp>
        <p:nvSpPr>
          <p:cNvPr id="99331" name="Rectangle 3"/>
          <p:cNvSpPr>
            <a:spLocks noGrp="1" noChangeArrowheads="1"/>
          </p:cNvSpPr>
          <p:nvPr>
            <p:ph type="body" idx="1"/>
          </p:nvPr>
        </p:nvSpPr>
        <p:spPr>
          <a:xfrm>
            <a:off x="220216" y="2276872"/>
            <a:ext cx="8703568" cy="3211487"/>
          </a:xfrm>
        </p:spPr>
        <p:txBody>
          <a:bodyPr/>
          <a:lstStyle/>
          <a:p>
            <a:pPr eaLnBrk="1" hangingPunct="1">
              <a:lnSpc>
                <a:spcPct val="80000"/>
              </a:lnSpc>
            </a:pPr>
            <a:r>
              <a:rPr lang="sl-SI" altLang="sl-SI" sz="2000" dirty="0"/>
              <a:t>(1) Opravljanje strokovnih izpitov iz 1. točke prvega odstavka prejšnjega člena in preverjanje znanja iz drugega odstavka 8. člena tega zakona se izvaja v skladu s predpisi, ki urejajo nacionalne poklicne kvalifikacije.</a:t>
            </a:r>
            <a:br>
              <a:rPr lang="sl-SI" altLang="sl-SI" sz="2000" dirty="0"/>
            </a:br>
            <a:r>
              <a:rPr lang="sl-SI" altLang="sl-SI" sz="2000" dirty="0"/>
              <a:t>    </a:t>
            </a:r>
          </a:p>
          <a:p>
            <a:pPr eaLnBrk="1" hangingPunct="1">
              <a:lnSpc>
                <a:spcPct val="80000"/>
              </a:lnSpc>
            </a:pPr>
            <a:r>
              <a:rPr lang="sl-SI" altLang="sl-SI" sz="2000" dirty="0"/>
              <a:t>(2) Zaradi spremljanja opravljanja strokovnih izpitov, svetovanja in sodelovanja pri oblikovanju programa in vsebine gradiva izobraževanja in programa strokovnega izpita ter priprave predloga kataloga standardov strokovnih znanj in spretnosti v skladu z zakonom, ki ureja nacionalne poklicne kvalifikacije, imenuje minister, pristojen za stanovanja posvetovalno delovno telo – programski svet.</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9"/>
          <p:cNvSpPr>
            <a:spLocks noGrp="1" noChangeArrowheads="1"/>
          </p:cNvSpPr>
          <p:nvPr>
            <p:ph type="title"/>
          </p:nvPr>
        </p:nvSpPr>
        <p:spPr>
          <a:xfrm>
            <a:off x="675481" y="2924944"/>
            <a:ext cx="7793037" cy="1462087"/>
          </a:xfrm>
        </p:spPr>
        <p:txBody>
          <a:bodyPr/>
          <a:lstStyle/>
          <a:p>
            <a:pPr algn="ctr" eaLnBrk="1" hangingPunct="1"/>
            <a:r>
              <a:rPr lang="sl-SI" altLang="sl-SI" sz="2400" b="1" dirty="0"/>
              <a:t>II  POGOJI ZA OPRAVLJANJE POSREDOVANJA V PROMETU Z NEPREMIČNINAMI</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827584" y="977995"/>
            <a:ext cx="7793037" cy="1055712"/>
          </a:xfrm>
        </p:spPr>
        <p:txBody>
          <a:bodyPr/>
          <a:lstStyle/>
          <a:p>
            <a:pPr algn="ctr" eaLnBrk="1" hangingPunct="1"/>
            <a:r>
              <a:rPr lang="sl-SI" altLang="sl-SI" sz="2400" b="1" dirty="0"/>
              <a:t>VII. INŠPEKCIJSKO NADZORSTVO</a:t>
            </a:r>
            <a:br>
              <a:rPr lang="sl-SI" altLang="sl-SI" sz="2400" b="1" dirty="0"/>
            </a:br>
            <a:r>
              <a:rPr lang="sl-SI" altLang="sl-SI" sz="2400" b="1" dirty="0"/>
              <a:t>33. člen</a:t>
            </a:r>
            <a:br>
              <a:rPr lang="sl-SI" altLang="sl-SI" sz="2400" b="1" dirty="0"/>
            </a:br>
            <a:r>
              <a:rPr lang="sl-SI" altLang="sl-SI" sz="2400" b="1" dirty="0"/>
              <a:t>(pristojnost)</a:t>
            </a:r>
            <a:br>
              <a:rPr lang="sl-SI" altLang="sl-SI" sz="4000" b="1" dirty="0"/>
            </a:br>
            <a:endParaRPr lang="sl-SI" altLang="sl-SI" sz="4000" b="1" dirty="0"/>
          </a:p>
        </p:txBody>
      </p:sp>
      <p:sp>
        <p:nvSpPr>
          <p:cNvPr id="100355" name="Rectangle 3"/>
          <p:cNvSpPr>
            <a:spLocks noGrp="1" noChangeArrowheads="1"/>
          </p:cNvSpPr>
          <p:nvPr>
            <p:ph type="body" idx="4294967295"/>
          </p:nvPr>
        </p:nvSpPr>
        <p:spPr>
          <a:xfrm>
            <a:off x="253752" y="2708920"/>
            <a:ext cx="8636496" cy="1368152"/>
          </a:xfrm>
        </p:spPr>
        <p:txBody>
          <a:bodyPr/>
          <a:lstStyle/>
          <a:p>
            <a:pPr eaLnBrk="1" hangingPunct="1"/>
            <a:r>
              <a:rPr lang="sl-SI" altLang="sl-SI" sz="2000" dirty="0"/>
              <a:t>Inšpekcijsko nadzorstvo nad izvajanjem storitev posredovanja izvajajo inšpektorji Tržnega inšpektorata Republike Slovenije</a:t>
            </a:r>
            <a:r>
              <a:rPr lang="sl-SI" altLang="sl-SI" sz="2000" b="1" dirty="0"/>
              <a:t>.</a:t>
            </a:r>
          </a:p>
        </p:txBody>
      </p:sp>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avokotnik 3">
            <a:extLst>
              <a:ext uri="{FF2B5EF4-FFF2-40B4-BE49-F238E27FC236}">
                <a16:creationId xmlns:a16="http://schemas.microsoft.com/office/drawing/2014/main" id="{25050280-FBCD-40E4-A0F3-0947FE692883}"/>
              </a:ext>
            </a:extLst>
          </p:cNvPr>
          <p:cNvSpPr/>
          <p:nvPr/>
        </p:nvSpPr>
        <p:spPr>
          <a:xfrm>
            <a:off x="359532" y="2276872"/>
            <a:ext cx="8424936" cy="4358116"/>
          </a:xfrm>
          <a:prstGeom prst="rect">
            <a:avLst/>
          </a:prstGeom>
        </p:spPr>
        <p:txBody>
          <a:bodyPr wrap="square">
            <a:spAutoFit/>
          </a:bodyPr>
          <a:lstStyle/>
          <a:p>
            <a:pPr marL="342900" lvl="0" indent="-342900" eaLnBrk="1" hangingPunct="1">
              <a:spcBef>
                <a:spcPct val="20000"/>
              </a:spcBef>
              <a:buClr>
                <a:srgbClr val="3333CC"/>
              </a:buClr>
              <a:buSzPct val="60000"/>
              <a:buFont typeface="Wingdings" panose="05000000000000000000" pitchFamily="2" charset="2"/>
              <a:buChar char="n"/>
            </a:pPr>
            <a:r>
              <a:rPr lang="sl-SI" altLang="sl-SI" dirty="0">
                <a:solidFill>
                  <a:srgbClr val="000000"/>
                </a:solidFill>
                <a:latin typeface="Tahoma"/>
              </a:rPr>
              <a:t>(1) Z globo od </a:t>
            </a:r>
            <a:r>
              <a:rPr lang="sl-SI" altLang="sl-SI" b="1" dirty="0">
                <a:solidFill>
                  <a:srgbClr val="000000"/>
                </a:solidFill>
                <a:latin typeface="Tahoma"/>
              </a:rPr>
              <a:t>12.500 do 250.000 eurov</a:t>
            </a:r>
            <a:r>
              <a:rPr lang="sl-SI" altLang="sl-SI" dirty="0">
                <a:solidFill>
                  <a:srgbClr val="000000"/>
                </a:solidFill>
                <a:latin typeface="Tahoma"/>
              </a:rPr>
              <a:t> se za prekršek kaznuje nepremičninska družba, če</a:t>
            </a:r>
            <a:r>
              <a:rPr lang="sl-SI" altLang="sl-SI" sz="900" dirty="0">
                <a:solidFill>
                  <a:srgbClr val="000000"/>
                </a:solidFill>
                <a:latin typeface="Tahoma"/>
              </a:rPr>
              <a:t>: </a:t>
            </a:r>
          </a:p>
          <a:p>
            <a:pPr marL="342900" lvl="0" indent="-342900" eaLnBrk="1" hangingPunct="1">
              <a:spcBef>
                <a:spcPct val="20000"/>
              </a:spcBef>
              <a:buClr>
                <a:srgbClr val="3333CC"/>
              </a:buClr>
              <a:buSzPct val="60000"/>
              <a:buFont typeface="Wingdings" panose="05000000000000000000" pitchFamily="2" charset="2"/>
              <a:buChar char="n"/>
            </a:pPr>
            <a:r>
              <a:rPr lang="sl-SI" altLang="sl-SI" dirty="0">
                <a:solidFill>
                  <a:srgbClr val="000000"/>
                </a:solidFill>
                <a:latin typeface="Tahoma"/>
              </a:rPr>
              <a:t>1. opravlja storitve posredovanja v prometu z nepremičninami v nasprotju s 3. členom tega zakona; </a:t>
            </a:r>
          </a:p>
          <a:p>
            <a:pPr marL="342900" lvl="0" indent="-342900" eaLnBrk="1" hangingPunct="1">
              <a:spcBef>
                <a:spcPct val="20000"/>
              </a:spcBef>
              <a:buClr>
                <a:srgbClr val="3333CC"/>
              </a:buClr>
              <a:buSzPct val="60000"/>
              <a:buFont typeface="Wingdings" panose="05000000000000000000" pitchFamily="2" charset="2"/>
              <a:buChar char="n"/>
            </a:pPr>
            <a:r>
              <a:rPr lang="sl-SI" altLang="sl-SI" dirty="0">
                <a:solidFill>
                  <a:srgbClr val="000000"/>
                </a:solidFill>
                <a:latin typeface="Tahoma"/>
              </a:rPr>
              <a:t>2. zaračuna plačilo za posredovanje v prometu z nepremičninami v nasprotju s 5. členom tega zakona; </a:t>
            </a:r>
          </a:p>
          <a:p>
            <a:pPr marL="342900" lvl="0" indent="-342900" eaLnBrk="1" hangingPunct="1">
              <a:spcBef>
                <a:spcPct val="20000"/>
              </a:spcBef>
              <a:buClr>
                <a:srgbClr val="3333CC"/>
              </a:buClr>
              <a:buSzPct val="60000"/>
              <a:buFont typeface="Wingdings" panose="05000000000000000000" pitchFamily="2" charset="2"/>
              <a:buChar char="n"/>
            </a:pPr>
            <a:r>
              <a:rPr lang="sl-SI" altLang="sl-SI" dirty="0">
                <a:solidFill>
                  <a:srgbClr val="000000"/>
                </a:solidFill>
                <a:latin typeface="Tahoma"/>
              </a:rPr>
              <a:t>3. ne zavaruje odgovornosti za škodo v skladu s 6. členom tega zakona; </a:t>
            </a:r>
          </a:p>
          <a:p>
            <a:pPr marL="342900" lvl="0" indent="-342900" eaLnBrk="1" hangingPunct="1">
              <a:spcBef>
                <a:spcPct val="20000"/>
              </a:spcBef>
              <a:buClr>
                <a:srgbClr val="3333CC"/>
              </a:buClr>
              <a:buSzPct val="60000"/>
              <a:buFont typeface="Wingdings" panose="05000000000000000000" pitchFamily="2" charset="2"/>
              <a:buChar char="n"/>
            </a:pPr>
            <a:r>
              <a:rPr lang="sl-SI" altLang="sl-SI" dirty="0">
                <a:solidFill>
                  <a:srgbClr val="000000"/>
                </a:solidFill>
                <a:latin typeface="Tahoma"/>
              </a:rPr>
              <a:t>4. pisna pogodba o posredovanju v prometu z nepremičninami ne vsebuje vseh sestavin iz četrtega odstavka 13. člena tega zakona; </a:t>
            </a:r>
          </a:p>
          <a:p>
            <a:pPr marL="342900" lvl="0" indent="-342900" eaLnBrk="1" hangingPunct="1">
              <a:spcBef>
                <a:spcPct val="20000"/>
              </a:spcBef>
              <a:buClr>
                <a:srgbClr val="3333CC"/>
              </a:buClr>
              <a:buSzPct val="60000"/>
              <a:buFont typeface="Wingdings" panose="05000000000000000000" pitchFamily="2" charset="2"/>
              <a:buChar char="n"/>
            </a:pPr>
            <a:r>
              <a:rPr lang="sl-SI" altLang="sl-SI" dirty="0">
                <a:solidFill>
                  <a:srgbClr val="000000"/>
                </a:solidFill>
                <a:latin typeface="Tahoma"/>
              </a:rPr>
              <a:t>5. ne določi splošnih pogojev poslovanja in ne ravna skladno s 15. členom tega zakona; </a:t>
            </a:r>
          </a:p>
          <a:p>
            <a:pPr marL="342900" lvl="0" indent="-342900" eaLnBrk="1" hangingPunct="1">
              <a:spcBef>
                <a:spcPct val="20000"/>
              </a:spcBef>
              <a:buClr>
                <a:srgbClr val="3333CC"/>
              </a:buClr>
              <a:buSzPct val="60000"/>
              <a:buFont typeface="Wingdings" panose="05000000000000000000" pitchFamily="2" charset="2"/>
              <a:buChar char="n"/>
            </a:pPr>
            <a:r>
              <a:rPr lang="sl-SI" altLang="sl-SI" dirty="0">
                <a:solidFill>
                  <a:srgbClr val="000000"/>
                </a:solidFill>
                <a:latin typeface="Tahoma"/>
              </a:rPr>
              <a:t>6. oglašuje v nasprotju s 16. členom tega zakona; </a:t>
            </a:r>
          </a:p>
          <a:p>
            <a:pPr marL="342900" lvl="0" indent="-342900" eaLnBrk="1" hangingPunct="1">
              <a:spcBef>
                <a:spcPct val="20000"/>
              </a:spcBef>
              <a:buClr>
                <a:srgbClr val="3333CC"/>
              </a:buClr>
              <a:buSzPct val="60000"/>
              <a:buFont typeface="Wingdings" panose="05000000000000000000" pitchFamily="2" charset="2"/>
              <a:buChar char="n"/>
            </a:pPr>
            <a:r>
              <a:rPr lang="sl-SI" altLang="sl-SI" dirty="0">
                <a:solidFill>
                  <a:srgbClr val="000000"/>
                </a:solidFill>
                <a:latin typeface="Tahoma"/>
              </a:rPr>
              <a:t>7. ne zagotavlja zaščite interesov naročitelja v skladu s 17. členom tega zakona</a:t>
            </a:r>
            <a:r>
              <a:rPr lang="sl-SI" altLang="sl-SI" sz="900" dirty="0">
                <a:solidFill>
                  <a:srgbClr val="000000"/>
                </a:solidFill>
                <a:latin typeface="Tahoma"/>
              </a:rPr>
              <a:t>; </a:t>
            </a:r>
          </a:p>
        </p:txBody>
      </p:sp>
      <p:sp>
        <p:nvSpPr>
          <p:cNvPr id="5" name="Pravokotnik 4">
            <a:extLst>
              <a:ext uri="{FF2B5EF4-FFF2-40B4-BE49-F238E27FC236}">
                <a16:creationId xmlns:a16="http://schemas.microsoft.com/office/drawing/2014/main" id="{A0481D52-B05C-4449-BABB-C02BEC4E2E3D}"/>
              </a:ext>
            </a:extLst>
          </p:cNvPr>
          <p:cNvSpPr/>
          <p:nvPr/>
        </p:nvSpPr>
        <p:spPr>
          <a:xfrm>
            <a:off x="1115616" y="223013"/>
            <a:ext cx="7200800" cy="1015663"/>
          </a:xfrm>
          <a:prstGeom prst="rect">
            <a:avLst/>
          </a:prstGeom>
        </p:spPr>
        <p:txBody>
          <a:bodyPr wrap="square">
            <a:spAutoFit/>
          </a:bodyPr>
          <a:lstStyle/>
          <a:p>
            <a:pPr algn="ctr"/>
            <a:r>
              <a:rPr lang="sl-SI" sz="2000" dirty="0">
                <a:solidFill>
                  <a:srgbClr val="000000"/>
                </a:solidFill>
                <a:latin typeface="Tahoma"/>
                <a:ea typeface="+mj-ea"/>
                <a:cs typeface="+mj-cs"/>
              </a:rPr>
              <a:t>) </a:t>
            </a:r>
            <a:br>
              <a:rPr lang="sl-SI" altLang="sl-SI" sz="2000" b="1" dirty="0">
                <a:solidFill>
                  <a:srgbClr val="333399"/>
                </a:solidFill>
                <a:latin typeface="Tahoma"/>
                <a:ea typeface="+mj-ea"/>
                <a:cs typeface="+mj-cs"/>
              </a:rPr>
            </a:br>
            <a:r>
              <a:rPr lang="sl-SI" altLang="sl-SI" sz="2000" b="1" dirty="0">
                <a:solidFill>
                  <a:srgbClr val="333399"/>
                </a:solidFill>
                <a:latin typeface="Tahoma"/>
                <a:ea typeface="+mj-ea"/>
                <a:cs typeface="+mj-cs"/>
              </a:rPr>
              <a:t>34. člen</a:t>
            </a:r>
            <a:br>
              <a:rPr lang="sl-SI" altLang="sl-SI" sz="2000" b="1" dirty="0">
                <a:solidFill>
                  <a:srgbClr val="333399"/>
                </a:solidFill>
                <a:latin typeface="Tahoma"/>
                <a:ea typeface="+mj-ea"/>
                <a:cs typeface="+mj-cs"/>
              </a:rPr>
            </a:br>
            <a:r>
              <a:rPr lang="sl-SI" altLang="sl-SI" sz="2000" b="1" dirty="0">
                <a:solidFill>
                  <a:srgbClr val="333399"/>
                </a:solidFill>
                <a:latin typeface="Tahoma"/>
                <a:ea typeface="+mj-ea"/>
                <a:cs typeface="+mj-cs"/>
              </a:rPr>
              <a:t>(kršitve nepremičninskih družb)</a:t>
            </a:r>
            <a:endParaRPr lang="sl-SI" dirty="0"/>
          </a:p>
        </p:txBody>
      </p:sp>
    </p:spTree>
    <p:extLst>
      <p:ext uri="{BB962C8B-B14F-4D97-AF65-F5344CB8AC3E}">
        <p14:creationId xmlns:p14="http://schemas.microsoft.com/office/powerpoint/2010/main" val="2873837221"/>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766A4440-FE45-4958-89BE-3CF7E086A65F}"/>
              </a:ext>
            </a:extLst>
          </p:cNvPr>
          <p:cNvSpPr/>
          <p:nvPr/>
        </p:nvSpPr>
        <p:spPr>
          <a:xfrm>
            <a:off x="107504" y="1988840"/>
            <a:ext cx="8712968" cy="4468916"/>
          </a:xfrm>
          <a:prstGeom prst="rect">
            <a:avLst/>
          </a:prstGeom>
        </p:spPr>
        <p:txBody>
          <a:bodyPr wrap="square">
            <a:spAutoFit/>
          </a:bodyPr>
          <a:lstStyle/>
          <a:p>
            <a:pPr marL="342900" lvl="0" indent="-342900" eaLnBrk="1" hangingPunct="1">
              <a:lnSpc>
                <a:spcPct val="80000"/>
              </a:lnSpc>
              <a:spcBef>
                <a:spcPct val="20000"/>
              </a:spcBef>
              <a:buClr>
                <a:srgbClr val="3333CC"/>
              </a:buClr>
              <a:buSzPct val="60000"/>
              <a:buFont typeface="Wingdings" panose="05000000000000000000" pitchFamily="2" charset="2"/>
              <a:buChar char="n"/>
            </a:pPr>
            <a:r>
              <a:rPr lang="sl-SI" altLang="sl-SI" dirty="0">
                <a:solidFill>
                  <a:srgbClr val="000000"/>
                </a:solidFill>
                <a:latin typeface="Tahoma"/>
              </a:rPr>
              <a:t>8. ne zagotavlja nepristranosti pri posredovanju v prometu z nepremičninami v skladu z 20. členom tega zakona; </a:t>
            </a:r>
          </a:p>
          <a:p>
            <a:pPr marL="342900" lvl="0" indent="-342900" eaLnBrk="1" hangingPunct="1">
              <a:lnSpc>
                <a:spcPct val="80000"/>
              </a:lnSpc>
              <a:spcBef>
                <a:spcPct val="20000"/>
              </a:spcBef>
              <a:buClr>
                <a:srgbClr val="3333CC"/>
              </a:buClr>
              <a:buSzPct val="60000"/>
              <a:buFont typeface="Wingdings" panose="05000000000000000000" pitchFamily="2" charset="2"/>
              <a:buChar char="n"/>
            </a:pPr>
            <a:r>
              <a:rPr lang="sl-SI" altLang="sl-SI" dirty="0">
                <a:solidFill>
                  <a:srgbClr val="000000"/>
                </a:solidFill>
                <a:latin typeface="Tahoma"/>
              </a:rPr>
              <a:t>9. naročitelja pisno ne opozori o nasprotju interesov iz 21. člena tega zakona; </a:t>
            </a:r>
          </a:p>
          <a:p>
            <a:pPr marL="342900" lvl="0" indent="-342900" eaLnBrk="1" hangingPunct="1">
              <a:lnSpc>
                <a:spcPct val="80000"/>
              </a:lnSpc>
              <a:spcBef>
                <a:spcPct val="20000"/>
              </a:spcBef>
              <a:buClr>
                <a:srgbClr val="3333CC"/>
              </a:buClr>
              <a:buSzPct val="60000"/>
              <a:buFont typeface="Wingdings" panose="05000000000000000000" pitchFamily="2" charset="2"/>
              <a:buChar char="n"/>
            </a:pPr>
            <a:r>
              <a:rPr lang="sl-SI" altLang="sl-SI" dirty="0">
                <a:solidFill>
                  <a:srgbClr val="000000"/>
                </a:solidFill>
                <a:latin typeface="Tahoma"/>
              </a:rPr>
              <a:t>10. ne ugotavlja morebitnih stvarnih in pravnih napak na nepremičnini, ne ugotavlja dejanskega in pravnega stanja nepremičnine in če pisno ne opozori na ugotovljene oziroma morebitne napake po 23. členu tega zakona; </a:t>
            </a:r>
          </a:p>
          <a:p>
            <a:pPr marL="342900" lvl="0" indent="-342900" eaLnBrk="1" hangingPunct="1">
              <a:lnSpc>
                <a:spcPct val="80000"/>
              </a:lnSpc>
              <a:spcBef>
                <a:spcPct val="20000"/>
              </a:spcBef>
              <a:buClr>
                <a:srgbClr val="3333CC"/>
              </a:buClr>
              <a:buSzPct val="60000"/>
              <a:buFont typeface="Wingdings" panose="05000000000000000000" pitchFamily="2" charset="2"/>
              <a:buChar char="n"/>
            </a:pPr>
            <a:r>
              <a:rPr lang="sl-SI" altLang="sl-SI" dirty="0">
                <a:solidFill>
                  <a:srgbClr val="000000"/>
                </a:solidFill>
                <a:latin typeface="Tahoma"/>
              </a:rPr>
              <a:t>11. listine iz prvega odstavka 24. člena tega zakona ne sestavi univerzitetni diplomirani pravnik; </a:t>
            </a:r>
          </a:p>
          <a:p>
            <a:pPr marL="342900" lvl="0" indent="-342900" eaLnBrk="1" hangingPunct="1">
              <a:lnSpc>
                <a:spcPct val="80000"/>
              </a:lnSpc>
              <a:spcBef>
                <a:spcPct val="20000"/>
              </a:spcBef>
              <a:buClr>
                <a:srgbClr val="3333CC"/>
              </a:buClr>
              <a:buSzPct val="60000"/>
              <a:buFont typeface="Wingdings" panose="05000000000000000000" pitchFamily="2" charset="2"/>
              <a:buChar char="n"/>
            </a:pPr>
            <a:r>
              <a:rPr lang="sl-SI" altLang="sl-SI" dirty="0">
                <a:solidFill>
                  <a:srgbClr val="000000"/>
                </a:solidFill>
                <a:latin typeface="Tahoma"/>
              </a:rPr>
              <a:t>12. zahteva plačilo za posredovanje v nasprotju s 25. členom tega zakona,</a:t>
            </a:r>
          </a:p>
          <a:p>
            <a:pPr marL="342900" lvl="0" indent="-342900" eaLnBrk="1" hangingPunct="1">
              <a:lnSpc>
                <a:spcPct val="80000"/>
              </a:lnSpc>
              <a:spcBef>
                <a:spcPct val="20000"/>
              </a:spcBef>
              <a:buClr>
                <a:srgbClr val="3333CC"/>
              </a:buClr>
              <a:buSzPct val="60000"/>
              <a:buFont typeface="Wingdings" panose="05000000000000000000" pitchFamily="2" charset="2"/>
              <a:buChar char="n"/>
            </a:pPr>
            <a:r>
              <a:rPr lang="sl-SI" altLang="sl-SI" b="1" dirty="0">
                <a:solidFill>
                  <a:srgbClr val="000000"/>
                </a:solidFill>
                <a:latin typeface="Tahoma"/>
              </a:rPr>
              <a:t>13.</a:t>
            </a:r>
            <a:r>
              <a:rPr lang="sl-SI" b="1" dirty="0">
                <a:solidFill>
                  <a:srgbClr val="000000"/>
                </a:solidFill>
                <a:latin typeface="Tahoma"/>
              </a:rPr>
              <a:t> zahteva plačilo dodatnih storitev in dejanskih stroškov v nasprotju s 25.a členom tega zakona. </a:t>
            </a:r>
            <a:endParaRPr lang="sl-SI" altLang="sl-SI" b="1" dirty="0">
              <a:solidFill>
                <a:srgbClr val="000000"/>
              </a:solidFill>
              <a:latin typeface="Tahoma"/>
            </a:endParaRPr>
          </a:p>
          <a:p>
            <a:pPr marL="342900" lvl="0" indent="-342900" eaLnBrk="1" hangingPunct="1">
              <a:lnSpc>
                <a:spcPct val="80000"/>
              </a:lnSpc>
              <a:spcBef>
                <a:spcPct val="20000"/>
              </a:spcBef>
              <a:buClr>
                <a:srgbClr val="3333CC"/>
              </a:buClr>
              <a:buSzPct val="60000"/>
              <a:buFont typeface="Wingdings" panose="05000000000000000000" pitchFamily="2" charset="2"/>
              <a:buChar char="n"/>
            </a:pPr>
            <a:r>
              <a:rPr lang="sl-SI" altLang="sl-SI" dirty="0">
                <a:solidFill>
                  <a:srgbClr val="000000"/>
                </a:solidFill>
                <a:latin typeface="Tahoma"/>
              </a:rPr>
              <a:t>(2) Z globo iz prejšnjega odstavka se za prekršek kaznuje investitor, ki gradi za trg, če zanj ne opravlja poslov prodaje nepremičnin nepremičninski posrednik v skladu s 6.a členom tega zakona ali ki ne oglašuje nepremičnin v skladu s 16. členom tega zakona. </a:t>
            </a:r>
          </a:p>
          <a:p>
            <a:pPr marL="342900" lvl="0" indent="-342900" eaLnBrk="1" hangingPunct="1">
              <a:lnSpc>
                <a:spcPct val="80000"/>
              </a:lnSpc>
              <a:spcBef>
                <a:spcPct val="20000"/>
              </a:spcBef>
              <a:buClr>
                <a:srgbClr val="3333CC"/>
              </a:buClr>
              <a:buSzPct val="60000"/>
              <a:buFont typeface="Wingdings" panose="05000000000000000000" pitchFamily="2" charset="2"/>
              <a:buChar char="n"/>
            </a:pPr>
            <a:r>
              <a:rPr lang="sl-SI" altLang="sl-SI" dirty="0">
                <a:solidFill>
                  <a:srgbClr val="000000"/>
                </a:solidFill>
                <a:latin typeface="Tahoma"/>
              </a:rPr>
              <a:t>(3) Z globo od </a:t>
            </a:r>
            <a:r>
              <a:rPr lang="sl-SI" altLang="sl-SI" b="1" dirty="0">
                <a:solidFill>
                  <a:srgbClr val="000000"/>
                </a:solidFill>
                <a:latin typeface="Tahoma"/>
              </a:rPr>
              <a:t>1.000 do 10.000 eurov</a:t>
            </a:r>
            <a:r>
              <a:rPr lang="sl-SI" altLang="sl-SI" dirty="0">
                <a:solidFill>
                  <a:srgbClr val="000000"/>
                </a:solidFill>
                <a:latin typeface="Tahoma"/>
              </a:rPr>
              <a:t> se za prekršek iz prvega odstavka tega člena kaznuje odgovorna oseba nepremičninske družbe, za prekršek iz drugega odstavka tega člena pa odgovorna oseba investitorja </a:t>
            </a:r>
            <a:r>
              <a:rPr lang="sl-SI" altLang="sl-SI" sz="1600" dirty="0">
                <a:solidFill>
                  <a:srgbClr val="000000"/>
                </a:solidFill>
                <a:latin typeface="Tahoma"/>
              </a:rPr>
              <a:t>   </a:t>
            </a:r>
          </a:p>
        </p:txBody>
      </p:sp>
      <p:sp>
        <p:nvSpPr>
          <p:cNvPr id="3" name="Pravokotnik 2">
            <a:extLst>
              <a:ext uri="{FF2B5EF4-FFF2-40B4-BE49-F238E27FC236}">
                <a16:creationId xmlns:a16="http://schemas.microsoft.com/office/drawing/2014/main" id="{918713AC-AF9D-4BD0-8479-A0BA668623E1}"/>
              </a:ext>
            </a:extLst>
          </p:cNvPr>
          <p:cNvSpPr/>
          <p:nvPr/>
        </p:nvSpPr>
        <p:spPr>
          <a:xfrm>
            <a:off x="2195736" y="764704"/>
            <a:ext cx="4104456" cy="461665"/>
          </a:xfrm>
          <a:prstGeom prst="rect">
            <a:avLst/>
          </a:prstGeom>
        </p:spPr>
        <p:txBody>
          <a:bodyPr wrap="square">
            <a:spAutoFit/>
          </a:bodyPr>
          <a:lstStyle/>
          <a:p>
            <a:pPr algn="ctr"/>
            <a:r>
              <a:rPr lang="sl-SI" altLang="sl-SI" sz="2400" b="1" dirty="0">
                <a:solidFill>
                  <a:srgbClr val="333399"/>
                </a:solidFill>
                <a:latin typeface="Tahoma"/>
                <a:ea typeface="+mj-ea"/>
                <a:cs typeface="+mj-cs"/>
              </a:rPr>
              <a:t>34. Člen dalje</a:t>
            </a:r>
            <a:r>
              <a:rPr lang="sl-SI" altLang="sl-SI" sz="2400" dirty="0">
                <a:solidFill>
                  <a:srgbClr val="333399"/>
                </a:solidFill>
                <a:latin typeface="Tahoma"/>
                <a:ea typeface="+mj-ea"/>
                <a:cs typeface="+mj-cs"/>
              </a:rPr>
              <a:t> </a:t>
            </a:r>
            <a:endParaRPr lang="sl-SI" sz="2400" dirty="0"/>
          </a:p>
        </p:txBody>
      </p:sp>
    </p:spTree>
    <p:extLst>
      <p:ext uri="{BB962C8B-B14F-4D97-AF65-F5344CB8AC3E}">
        <p14:creationId xmlns:p14="http://schemas.microsoft.com/office/powerpoint/2010/main" val="3353478327"/>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51975F08-D676-4C6B-A08C-7F95D2616947}"/>
              </a:ext>
            </a:extLst>
          </p:cNvPr>
          <p:cNvSpPr/>
          <p:nvPr/>
        </p:nvSpPr>
        <p:spPr>
          <a:xfrm>
            <a:off x="467544" y="1916833"/>
            <a:ext cx="8136904" cy="5860066"/>
          </a:xfrm>
          <a:prstGeom prst="rect">
            <a:avLst/>
          </a:prstGeom>
        </p:spPr>
        <p:txBody>
          <a:bodyPr wrap="square">
            <a:spAutoFit/>
          </a:bodyPr>
          <a:lstStyle/>
          <a:p>
            <a:pPr marL="342900" lvl="0" indent="-342900" eaLnBrk="1" hangingPunct="1">
              <a:lnSpc>
                <a:spcPct val="80000"/>
              </a:lnSpc>
              <a:spcBef>
                <a:spcPct val="20000"/>
              </a:spcBef>
              <a:buClr>
                <a:srgbClr val="3333CC"/>
              </a:buClr>
              <a:buSzPct val="60000"/>
              <a:buFont typeface="Wingdings" panose="05000000000000000000" pitchFamily="2" charset="2"/>
              <a:buChar char="n"/>
            </a:pPr>
            <a:endParaRPr lang="sl-SI" altLang="sl-SI" dirty="0">
              <a:solidFill>
                <a:srgbClr val="000000"/>
              </a:solidFill>
              <a:latin typeface="Tahoma"/>
            </a:endParaRPr>
          </a:p>
          <a:p>
            <a:pPr lvl="0" eaLnBrk="1" hangingPunct="1">
              <a:lnSpc>
                <a:spcPct val="80000"/>
              </a:lnSpc>
              <a:spcBef>
                <a:spcPct val="20000"/>
              </a:spcBef>
              <a:buClr>
                <a:srgbClr val="3333CC"/>
              </a:buClr>
              <a:buSzPct val="60000"/>
            </a:pPr>
            <a:r>
              <a:rPr lang="sl-SI" altLang="sl-SI" dirty="0">
                <a:solidFill>
                  <a:srgbClr val="000000"/>
                </a:solidFill>
                <a:latin typeface="Tahoma"/>
              </a:rPr>
              <a:t>Z globo od </a:t>
            </a:r>
            <a:r>
              <a:rPr lang="sl-SI" altLang="sl-SI" b="1" dirty="0">
                <a:solidFill>
                  <a:srgbClr val="000000"/>
                </a:solidFill>
                <a:latin typeface="Tahoma"/>
              </a:rPr>
              <a:t>650 do 5.000 eurov</a:t>
            </a:r>
            <a:r>
              <a:rPr lang="sl-SI" altLang="sl-SI" dirty="0">
                <a:solidFill>
                  <a:srgbClr val="000000"/>
                </a:solidFill>
                <a:latin typeface="Tahoma"/>
              </a:rPr>
              <a:t> se za prekršek kaznuje posameznik, če: </a:t>
            </a:r>
          </a:p>
          <a:p>
            <a:pPr lvl="0" eaLnBrk="1" hangingPunct="1">
              <a:lnSpc>
                <a:spcPct val="80000"/>
              </a:lnSpc>
              <a:spcBef>
                <a:spcPct val="20000"/>
              </a:spcBef>
              <a:buClr>
                <a:srgbClr val="3333CC"/>
              </a:buClr>
              <a:buSzPct val="60000"/>
            </a:pPr>
            <a:r>
              <a:rPr lang="sl-SI" altLang="sl-SI" dirty="0">
                <a:solidFill>
                  <a:srgbClr val="000000"/>
                </a:solidFill>
                <a:latin typeface="Tahoma"/>
              </a:rPr>
              <a:t>sprejme v hrambo denarna sredstva v nasprotju z zakonom; </a:t>
            </a:r>
          </a:p>
          <a:p>
            <a:pPr lvl="0" eaLnBrk="1" hangingPunct="1">
              <a:lnSpc>
                <a:spcPct val="80000"/>
              </a:lnSpc>
              <a:spcBef>
                <a:spcPct val="20000"/>
              </a:spcBef>
              <a:buClr>
                <a:srgbClr val="3333CC"/>
              </a:buClr>
              <a:buSzPct val="60000"/>
            </a:pPr>
            <a:r>
              <a:rPr lang="sl-SI" b="1" dirty="0">
                <a:solidFill>
                  <a:srgbClr val="000000"/>
                </a:solidFill>
                <a:latin typeface="Tahoma"/>
              </a:rPr>
              <a:t>»2. opravlja posle posredovanja v prometu z nepremičninami in ne izpolnjuje pogojev iz 7. in 7.b člena tega zakona;«</a:t>
            </a:r>
          </a:p>
          <a:p>
            <a:pPr lvl="0" eaLnBrk="1" hangingPunct="1">
              <a:lnSpc>
                <a:spcPct val="80000"/>
              </a:lnSpc>
              <a:spcBef>
                <a:spcPct val="20000"/>
              </a:spcBef>
              <a:buClr>
                <a:srgbClr val="3333CC"/>
              </a:buClr>
              <a:buSzPct val="60000"/>
            </a:pPr>
            <a:r>
              <a:rPr lang="sl-SI" altLang="sl-SI" b="1" dirty="0">
                <a:solidFill>
                  <a:srgbClr val="000000"/>
                </a:solidFill>
                <a:latin typeface="Tahoma"/>
              </a:rPr>
              <a:t>- </a:t>
            </a:r>
            <a:r>
              <a:rPr lang="sl-SI" altLang="sl-SI" dirty="0">
                <a:solidFill>
                  <a:srgbClr val="000000"/>
                </a:solidFill>
                <a:latin typeface="Tahoma"/>
              </a:rPr>
              <a:t>daje lažne podatke o mentorju ali predloži ponarejeno izjavo</a:t>
            </a:r>
            <a:r>
              <a:rPr lang="sl-SI" altLang="sl-SI" b="1" dirty="0">
                <a:solidFill>
                  <a:srgbClr val="000000"/>
                </a:solidFill>
                <a:latin typeface="Tahoma"/>
              </a:rPr>
              <a:t>; </a:t>
            </a:r>
          </a:p>
          <a:p>
            <a:pPr marL="269875" indent="-269875" algn="just"/>
            <a:r>
              <a:rPr lang="sl-SI" b="0" i="0" dirty="0">
                <a:solidFill>
                  <a:srgbClr val="000000"/>
                </a:solidFill>
                <a:effectLst/>
                <a:latin typeface="Arial" panose="020B0604020202020204" pitchFamily="34" charset="0"/>
              </a:rPr>
              <a:t>- pristojnemu ministrstvu ne sporoči spremembe podatkov, vpisanih v imenik nepremičninskih posrednikov, </a:t>
            </a:r>
          </a:p>
          <a:p>
            <a:pPr marL="269875" indent="-269875" algn="just"/>
            <a:r>
              <a:rPr lang="sl-SI" dirty="0">
                <a:solidFill>
                  <a:srgbClr val="000000"/>
                </a:solidFill>
                <a:latin typeface="Arial" panose="020B0604020202020204" pitchFamily="34" charset="0"/>
              </a:rPr>
              <a:t>- </a:t>
            </a:r>
            <a:r>
              <a:rPr lang="sl-SI" b="0" i="0" dirty="0">
                <a:solidFill>
                  <a:srgbClr val="000000"/>
                </a:solidFill>
                <a:effectLst/>
                <a:latin typeface="Arial" panose="020B0604020202020204" pitchFamily="34" charset="0"/>
              </a:rPr>
              <a:t>v nasprotju z določbo 10. člena tega zakona: daje nezakonite, nepopolne, napačne, zavajajoče ali lažne podatke o nepremičnini, za katero posreduje,</a:t>
            </a:r>
          </a:p>
          <a:p>
            <a:pPr indent="-90170" algn="just"/>
            <a:r>
              <a:rPr lang="sl-SI" b="0" i="0" dirty="0">
                <a:solidFill>
                  <a:srgbClr val="000000"/>
                </a:solidFill>
                <a:effectLst/>
                <a:latin typeface="Arial" panose="020B0604020202020204" pitchFamily="34" charset="0"/>
              </a:rPr>
              <a:t>-</a:t>
            </a:r>
            <a:r>
              <a:rPr lang="sl-SI" b="0" i="0" dirty="0">
                <a:solidFill>
                  <a:srgbClr val="000000"/>
                </a:solidFill>
                <a:effectLst/>
                <a:latin typeface="Times New Roman" panose="02020603050405020304" pitchFamily="18" charset="0"/>
              </a:rPr>
              <a:t>  </a:t>
            </a:r>
            <a:r>
              <a:rPr lang="sl-SI" b="0" i="0" dirty="0">
                <a:solidFill>
                  <a:srgbClr val="000000"/>
                </a:solidFill>
                <a:effectLst/>
                <a:latin typeface="Arial" panose="020B0604020202020204" pitchFamily="34" charset="0"/>
              </a:rPr>
              <a:t>daje o sebi ali nepremičninski družbi, za katero opravlja posle posredovanja, lažne ali nepopolne podatke,</a:t>
            </a:r>
          </a:p>
          <a:p>
            <a:pPr indent="-90170" algn="just"/>
            <a:r>
              <a:rPr lang="sl-SI" b="0" i="0" dirty="0">
                <a:solidFill>
                  <a:srgbClr val="000000"/>
                </a:solidFill>
                <a:effectLst/>
                <a:latin typeface="Arial" panose="020B0604020202020204" pitchFamily="34" charset="0"/>
              </a:rPr>
              <a:t>-</a:t>
            </a:r>
            <a:r>
              <a:rPr lang="sl-SI" b="0" i="0" dirty="0">
                <a:solidFill>
                  <a:srgbClr val="000000"/>
                </a:solidFill>
                <a:effectLst/>
                <a:latin typeface="Times New Roman" panose="02020603050405020304" pitchFamily="18" charset="0"/>
              </a:rPr>
              <a:t>  </a:t>
            </a:r>
            <a:r>
              <a:rPr lang="sl-SI" b="0" i="0" dirty="0">
                <a:solidFill>
                  <a:srgbClr val="000000"/>
                </a:solidFill>
                <a:effectLst/>
                <a:latin typeface="Arial" panose="020B0604020202020204" pitchFamily="34" charset="0"/>
              </a:rPr>
              <a:t>krši pravila varnega in skrbnega posredovanja v prometu z nepremičninami,</a:t>
            </a:r>
          </a:p>
          <a:p>
            <a:pPr indent="-90170" algn="just"/>
            <a:r>
              <a:rPr lang="sl-SI" b="0" i="0" dirty="0">
                <a:solidFill>
                  <a:srgbClr val="000000"/>
                </a:solidFill>
                <a:effectLst/>
                <a:latin typeface="Arial" panose="020B0604020202020204" pitchFamily="34" charset="0"/>
              </a:rPr>
              <a:t>-</a:t>
            </a:r>
            <a:r>
              <a:rPr lang="sl-SI" b="0" i="0" dirty="0">
                <a:solidFill>
                  <a:srgbClr val="000000"/>
                </a:solidFill>
                <a:effectLst/>
                <a:latin typeface="Times New Roman" panose="02020603050405020304" pitchFamily="18" charset="0"/>
              </a:rPr>
              <a:t>  </a:t>
            </a:r>
            <a:r>
              <a:rPr lang="sl-SI" b="0" i="0" dirty="0">
                <a:solidFill>
                  <a:srgbClr val="000000"/>
                </a:solidFill>
                <a:effectLst/>
                <a:latin typeface="Arial" panose="020B0604020202020204" pitchFamily="34" charset="0"/>
              </a:rPr>
              <a:t>ne deponira izkaznice nepremičninskega posrednika v roku, določenem v odločbi o odvzemu licence;</a:t>
            </a:r>
          </a:p>
          <a:p>
            <a:pPr marL="269875" indent="-269875" algn="just"/>
            <a:r>
              <a:rPr lang="sl-SI" dirty="0">
                <a:solidFill>
                  <a:srgbClr val="000000"/>
                </a:solidFill>
                <a:latin typeface="Arial" panose="020B0604020202020204" pitchFamily="34" charset="0"/>
              </a:rPr>
              <a:t>- </a:t>
            </a:r>
            <a:r>
              <a:rPr lang="sl-SI" b="0" i="0" dirty="0">
                <a:solidFill>
                  <a:srgbClr val="000000"/>
                </a:solidFill>
                <a:effectLst/>
                <a:latin typeface="Arial" panose="020B0604020202020204" pitchFamily="34" charset="0"/>
              </a:rPr>
              <a:t>ne ravna s skrbnostjo dobrega strokovnjaka ali spodbuja ali priporoča sklenitev določene pogodbe z namenom pridobitve plačila za posredovanje</a:t>
            </a:r>
          </a:p>
          <a:p>
            <a:pPr marL="285750" indent="-285750" algn="just">
              <a:buFontTx/>
              <a:buChar char="-"/>
            </a:pPr>
            <a:r>
              <a:rPr lang="sl-SI" b="0" i="0" dirty="0">
                <a:solidFill>
                  <a:srgbClr val="000000"/>
                </a:solidFill>
                <a:effectLst/>
                <a:latin typeface="Arial" panose="020B0604020202020204" pitchFamily="34" charset="0"/>
              </a:rPr>
              <a:t>ne seznani naročitelja na primeren način z vsemi okoliščinami, ki so pomembne za sklenitev posla</a:t>
            </a:r>
          </a:p>
          <a:p>
            <a:pPr marL="342900" indent="-342900" algn="just">
              <a:buFontTx/>
              <a:buChar char="-"/>
            </a:pPr>
            <a:br>
              <a:rPr lang="sl-SI" sz="2000" dirty="0"/>
            </a:br>
            <a:endParaRPr lang="sl-SI" altLang="sl-SI" sz="2000" b="1" dirty="0">
              <a:solidFill>
                <a:srgbClr val="000000"/>
              </a:solidFill>
              <a:latin typeface="Tahoma"/>
            </a:endParaRPr>
          </a:p>
        </p:txBody>
      </p:sp>
      <p:sp>
        <p:nvSpPr>
          <p:cNvPr id="3" name="Pravokotnik 2">
            <a:extLst>
              <a:ext uri="{FF2B5EF4-FFF2-40B4-BE49-F238E27FC236}">
                <a16:creationId xmlns:a16="http://schemas.microsoft.com/office/drawing/2014/main" id="{6EBA32B2-447A-4F79-8CF9-1D1B680D6A60}"/>
              </a:ext>
            </a:extLst>
          </p:cNvPr>
          <p:cNvSpPr/>
          <p:nvPr/>
        </p:nvSpPr>
        <p:spPr>
          <a:xfrm>
            <a:off x="1403648" y="260649"/>
            <a:ext cx="6912768" cy="1200329"/>
          </a:xfrm>
          <a:prstGeom prst="rect">
            <a:avLst/>
          </a:prstGeom>
        </p:spPr>
        <p:txBody>
          <a:bodyPr wrap="square">
            <a:spAutoFit/>
          </a:bodyPr>
          <a:lstStyle/>
          <a:p>
            <a:pPr algn="ctr"/>
            <a:br>
              <a:rPr lang="sl-SI" sz="2400" b="1" dirty="0">
                <a:solidFill>
                  <a:srgbClr val="000000"/>
                </a:solidFill>
                <a:latin typeface="Tahoma"/>
                <a:ea typeface="+mj-ea"/>
                <a:cs typeface="+mj-cs"/>
              </a:rPr>
            </a:br>
            <a:r>
              <a:rPr lang="sl-SI" altLang="sl-SI" sz="2400" b="1" dirty="0">
                <a:solidFill>
                  <a:srgbClr val="000000"/>
                </a:solidFill>
                <a:latin typeface="Tahoma"/>
                <a:ea typeface="+mj-ea"/>
                <a:cs typeface="+mj-cs"/>
              </a:rPr>
              <a:t>36. člen</a:t>
            </a:r>
            <a:br>
              <a:rPr lang="sl-SI" altLang="sl-SI" sz="2400" b="1" dirty="0">
                <a:solidFill>
                  <a:srgbClr val="000000"/>
                </a:solidFill>
                <a:latin typeface="Tahoma"/>
                <a:ea typeface="+mj-ea"/>
                <a:cs typeface="+mj-cs"/>
              </a:rPr>
            </a:br>
            <a:r>
              <a:rPr lang="sl-SI" altLang="sl-SI" sz="2400" b="1" dirty="0">
                <a:solidFill>
                  <a:srgbClr val="000000"/>
                </a:solidFill>
                <a:latin typeface="Tahoma"/>
                <a:ea typeface="+mj-ea"/>
                <a:cs typeface="+mj-cs"/>
              </a:rPr>
              <a:t>(kršitve nepremičninskih posrednikov)</a:t>
            </a:r>
            <a:endParaRPr lang="sl-SI" sz="2400" dirty="0"/>
          </a:p>
        </p:txBody>
      </p:sp>
    </p:spTree>
    <p:extLst>
      <p:ext uri="{BB962C8B-B14F-4D97-AF65-F5344CB8AC3E}">
        <p14:creationId xmlns:p14="http://schemas.microsoft.com/office/powerpoint/2010/main" val="3290183829"/>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vokotnik 2">
            <a:extLst>
              <a:ext uri="{FF2B5EF4-FFF2-40B4-BE49-F238E27FC236}">
                <a16:creationId xmlns:a16="http://schemas.microsoft.com/office/drawing/2014/main" id="{B8CF6834-0F92-4F6D-BC9F-E386E5D65764}"/>
              </a:ext>
            </a:extLst>
          </p:cNvPr>
          <p:cNvSpPr/>
          <p:nvPr/>
        </p:nvSpPr>
        <p:spPr>
          <a:xfrm>
            <a:off x="1187624" y="670507"/>
            <a:ext cx="7128792" cy="461665"/>
          </a:xfrm>
          <a:prstGeom prst="rect">
            <a:avLst/>
          </a:prstGeom>
        </p:spPr>
        <p:txBody>
          <a:bodyPr wrap="square">
            <a:spAutoFit/>
          </a:bodyPr>
          <a:lstStyle/>
          <a:p>
            <a:r>
              <a:rPr lang="sv-SE" sz="2400" b="1" dirty="0">
                <a:solidFill>
                  <a:srgbClr val="000000"/>
                </a:solidFill>
                <a:latin typeface="Tahoma"/>
                <a:ea typeface="+mj-ea"/>
                <a:cs typeface="+mj-cs"/>
              </a:rPr>
              <a:t>PREHODN</a:t>
            </a:r>
            <a:r>
              <a:rPr lang="sl-SI" sz="2400" b="1" dirty="0">
                <a:solidFill>
                  <a:srgbClr val="000000"/>
                </a:solidFill>
                <a:latin typeface="Tahoma"/>
                <a:ea typeface="+mj-ea"/>
                <a:cs typeface="+mj-cs"/>
              </a:rPr>
              <a:t>E</a:t>
            </a:r>
            <a:r>
              <a:rPr lang="sv-SE" sz="2400" b="1" dirty="0">
                <a:solidFill>
                  <a:srgbClr val="000000"/>
                </a:solidFill>
                <a:latin typeface="Tahoma"/>
                <a:ea typeface="+mj-ea"/>
                <a:cs typeface="+mj-cs"/>
              </a:rPr>
              <a:t> IN KONČN</a:t>
            </a:r>
            <a:r>
              <a:rPr lang="sl-SI" sz="2400" b="1" dirty="0">
                <a:solidFill>
                  <a:srgbClr val="000000"/>
                </a:solidFill>
                <a:latin typeface="Tahoma"/>
                <a:ea typeface="+mj-ea"/>
                <a:cs typeface="+mj-cs"/>
              </a:rPr>
              <a:t>E</a:t>
            </a:r>
            <a:r>
              <a:rPr lang="sv-SE" sz="2400" b="1" dirty="0">
                <a:solidFill>
                  <a:srgbClr val="000000"/>
                </a:solidFill>
                <a:latin typeface="Tahoma"/>
                <a:ea typeface="+mj-ea"/>
                <a:cs typeface="+mj-cs"/>
              </a:rPr>
              <a:t> DOLOČB</a:t>
            </a:r>
            <a:r>
              <a:rPr lang="sl-SI" sz="2400" b="1" dirty="0">
                <a:solidFill>
                  <a:srgbClr val="000000"/>
                </a:solidFill>
                <a:latin typeface="Tahoma"/>
                <a:ea typeface="+mj-ea"/>
                <a:cs typeface="+mj-cs"/>
              </a:rPr>
              <a:t>E</a:t>
            </a:r>
            <a:endParaRPr lang="sl-SI" sz="2400" dirty="0"/>
          </a:p>
        </p:txBody>
      </p:sp>
      <p:sp>
        <p:nvSpPr>
          <p:cNvPr id="9" name="PoljeZBesedilom 8">
            <a:extLst>
              <a:ext uri="{FF2B5EF4-FFF2-40B4-BE49-F238E27FC236}">
                <a16:creationId xmlns:a16="http://schemas.microsoft.com/office/drawing/2014/main" id="{3199ECAD-A834-E091-1075-D5BC0E6D7518}"/>
              </a:ext>
            </a:extLst>
          </p:cNvPr>
          <p:cNvSpPr txBox="1"/>
          <p:nvPr/>
        </p:nvSpPr>
        <p:spPr>
          <a:xfrm>
            <a:off x="467544" y="1859339"/>
            <a:ext cx="8352928" cy="3970318"/>
          </a:xfrm>
          <a:prstGeom prst="rect">
            <a:avLst/>
          </a:prstGeom>
          <a:noFill/>
        </p:spPr>
        <p:txBody>
          <a:bodyPr wrap="square">
            <a:spAutoFit/>
          </a:bodyPr>
          <a:lstStyle/>
          <a:p>
            <a:endParaRPr lang="sl-SI" b="0" i="0" dirty="0">
              <a:solidFill>
                <a:srgbClr val="000000"/>
              </a:solidFill>
              <a:effectLst/>
              <a:latin typeface="Arial" panose="020B0604020202020204" pitchFamily="34" charset="0"/>
            </a:endParaRPr>
          </a:p>
          <a:p>
            <a:r>
              <a:rPr lang="sl-SI" b="0" i="0" dirty="0">
                <a:solidFill>
                  <a:srgbClr val="000000"/>
                </a:solidFill>
                <a:effectLst/>
                <a:latin typeface="Arial" panose="020B0604020202020204" pitchFamily="34" charset="0"/>
              </a:rPr>
              <a:t>Šteje se, da </a:t>
            </a:r>
            <a:r>
              <a:rPr lang="sl-SI" b="1" i="0" dirty="0">
                <a:solidFill>
                  <a:srgbClr val="000000"/>
                </a:solidFill>
                <a:effectLst/>
                <a:latin typeface="Arial" panose="020B0604020202020204" pitchFamily="34" charset="0"/>
              </a:rPr>
              <a:t>nepremičninski posrednik </a:t>
            </a:r>
            <a:r>
              <a:rPr lang="sl-SI" b="0" i="0" dirty="0">
                <a:solidFill>
                  <a:srgbClr val="000000"/>
                </a:solidFill>
                <a:effectLst/>
                <a:latin typeface="Arial" panose="020B0604020202020204" pitchFamily="34" charset="0"/>
              </a:rPr>
              <a:t>s končano najmanj splošno srednjo šolo, srednjo tehnično ali drugo srednjo strokovno šolo po programu za pridobitev srednje strokovne izobrazbe oziroma temu ustreznega izobraževanja po prejšnjih predpisih in ima najmanj tri leta delovnih izkušenj pri poslovanju z nepremičninami na dan uveljavitve tega zakona, izpolnjuje izobrazbeni pogoj za nepremičninskega posrednika.</a:t>
            </a:r>
          </a:p>
          <a:p>
            <a:endParaRPr lang="sl-SI" dirty="0">
              <a:solidFill>
                <a:srgbClr val="000000"/>
              </a:solidFill>
              <a:latin typeface="Arial" panose="020B0604020202020204" pitchFamily="34" charset="0"/>
            </a:endParaRPr>
          </a:p>
          <a:p>
            <a:r>
              <a:rPr lang="sl-SI" dirty="0"/>
              <a:t>Šteje se, da posameznik, ki za investitorja opravlja prodajo nepremičnin, s končano najmanj splošno srednjo šolo, srednjo tehnično ali drugo srednjo strokovno šolo po programu za pridobitev srednje strokovne izobrazbe oziroma temu ustreznega izobraževanja po prejšnjih predpisih in ima najmanj tri leta delovnih izkušenj pri prodaji nepremičnin, na dan uveljavitve tega zakona, </a:t>
            </a:r>
            <a:r>
              <a:rPr lang="sl-SI" b="1" u="sng" dirty="0"/>
              <a:t>izpolnjuje izobrazbeni pogoj za nepremičninskega posrednika</a:t>
            </a:r>
            <a:r>
              <a:rPr lang="sl-SI" dirty="0"/>
              <a:t>.</a:t>
            </a:r>
          </a:p>
        </p:txBody>
      </p:sp>
    </p:spTree>
    <p:extLst>
      <p:ext uri="{BB962C8B-B14F-4D97-AF65-F5344CB8AC3E}">
        <p14:creationId xmlns:p14="http://schemas.microsoft.com/office/powerpoint/2010/main" val="3389781617"/>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F0729897-EC75-20F4-EF5E-4193E0410594}"/>
              </a:ext>
            </a:extLst>
          </p:cNvPr>
          <p:cNvPicPr>
            <a:picLocks noChangeAspect="1"/>
          </p:cNvPicPr>
          <p:nvPr/>
        </p:nvPicPr>
        <p:blipFill>
          <a:blip r:embed="rId2"/>
          <a:stretch>
            <a:fillRect/>
          </a:stretch>
        </p:blipFill>
        <p:spPr>
          <a:xfrm>
            <a:off x="2285802" y="1714351"/>
            <a:ext cx="4572396" cy="3429297"/>
          </a:xfrm>
          <a:prstGeom prst="rect">
            <a:avLst/>
          </a:prstGeom>
        </p:spPr>
      </p:pic>
    </p:spTree>
    <p:extLst>
      <p:ext uri="{BB962C8B-B14F-4D97-AF65-F5344CB8AC3E}">
        <p14:creationId xmlns:p14="http://schemas.microsoft.com/office/powerpoint/2010/main" val="3839449741"/>
      </p:ext>
    </p:extLst>
  </p:cSld>
  <p:clrMapOvr>
    <a:masterClrMapping/>
  </p:clrMapOvr>
</p:sld>
</file>

<file path=ppt/theme/theme1.xml><?xml version="1.0" encoding="utf-8"?>
<a:theme xmlns:a="http://schemas.openxmlformats.org/drawingml/2006/main" name="Prelivi">
  <a:themeElements>
    <a:clrScheme name="Prelivi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Prelivi">
      <a:majorFont>
        <a:latin typeface="Tahoma"/>
        <a:ea typeface=""/>
        <a:cs typeface=""/>
      </a:majorFont>
      <a:minorFont>
        <a:latin typeface="Tahoma"/>
        <a:ea typeface=""/>
        <a:cs typeface=""/>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elivi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Prelivi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Prelivi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Prelivi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Prelivi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Prelivi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6606</TotalTime>
  <Words>13088</Words>
  <Application>Microsoft Office PowerPoint</Application>
  <PresentationFormat>Diaprojekcija na zaslonu (4:3)</PresentationFormat>
  <Paragraphs>453</Paragraphs>
  <Slides>95</Slides>
  <Notes>0</Notes>
  <HiddenSlides>0</HiddenSlides>
  <MMClips>0</MMClips>
  <ScaleCrop>false</ScaleCrop>
  <HeadingPairs>
    <vt:vector size="6" baseType="variant">
      <vt:variant>
        <vt:lpstr>Uporabljene pisave</vt:lpstr>
      </vt:variant>
      <vt:variant>
        <vt:i4>7</vt:i4>
      </vt:variant>
      <vt:variant>
        <vt:lpstr>Tema</vt:lpstr>
      </vt:variant>
      <vt:variant>
        <vt:i4>1</vt:i4>
      </vt:variant>
      <vt:variant>
        <vt:lpstr>Naslovi diapozitivov</vt:lpstr>
      </vt:variant>
      <vt:variant>
        <vt:i4>95</vt:i4>
      </vt:variant>
    </vt:vector>
  </HeadingPairs>
  <TitlesOfParts>
    <vt:vector size="103" baseType="lpstr">
      <vt:lpstr>Arial</vt:lpstr>
      <vt:lpstr>Calibri</vt:lpstr>
      <vt:lpstr>Open Sans</vt:lpstr>
      <vt:lpstr>Source Sans Pro</vt:lpstr>
      <vt:lpstr>Tahoma</vt:lpstr>
      <vt:lpstr>Times New Roman</vt:lpstr>
      <vt:lpstr>Wingdings</vt:lpstr>
      <vt:lpstr>Prelivi</vt:lpstr>
      <vt:lpstr>ZAKON O NEPREMIČNINSKEM POSREDOVANJU (ZNPosr) (Uradni list RS, št. 72/06 – uradno prečiščeno besedilo, 49/11, 47/19, 18/23 – ZDU-1O in 116/23 – odl. US)</vt:lpstr>
      <vt:lpstr>PowerPointova predstavitev</vt:lpstr>
      <vt:lpstr>PowerPointova predstavitev</vt:lpstr>
      <vt:lpstr>PowerPointova predstavitev</vt:lpstr>
      <vt:lpstr>PowerPointova predstavitev</vt:lpstr>
      <vt:lpstr>I. SPLOŠNE DOLOČBE  »1. člen (vsebina)</vt:lpstr>
      <vt:lpstr>  2. člen (uporabljeni pojmi) </vt:lpstr>
      <vt:lpstr>        Uporabljeni pojmi </vt:lpstr>
      <vt:lpstr>II  POGOJI ZA OPRAVLJANJE POSREDOVANJA V PROMETU Z NEPREMIČNINAMI</vt:lpstr>
      <vt:lpstr>Nepremičninske družbe in opravljanje storitev posredovanja </vt:lpstr>
      <vt:lpstr>»3. člen (opravljanje dejavnosti posredovanja) </vt:lpstr>
      <vt:lpstr>3. Člen dalje  </vt:lpstr>
      <vt:lpstr>3. Člen dalje </vt:lpstr>
      <vt:lpstr>4. člen (obveznost nepremičninske družbe)</vt:lpstr>
      <vt:lpstr>UPRS sodba III U 388/2013</vt:lpstr>
      <vt:lpstr>Pojasnilo  glede poslovanja nepremičninskih družb in s.p. in podpisovanjem pogodb o sodelovanju </vt:lpstr>
      <vt:lpstr>PowerPointova predstavitev</vt:lpstr>
      <vt:lpstr>PowerPointova predstavitev</vt:lpstr>
      <vt:lpstr>5. člen (najvišje dovoljeno plačilo za posredovanje)  POZOR !!!</vt:lpstr>
      <vt:lpstr>Odločitev Ustavnega sodišča U-I-205/19-31 z dne 26.10.2023</vt:lpstr>
      <vt:lpstr>PowerPointova predstavitev</vt:lpstr>
      <vt:lpstr>PowerPointova predstavitev</vt:lpstr>
      <vt:lpstr>PowerPointova predstavitev</vt:lpstr>
      <vt:lpstr>6. člen (odgovornost za škodo in zavarovanje odgovornosti)</vt:lpstr>
      <vt:lpstr>Zavarovanje poklicne odgovornosti oz. t.i. zavarovanje odgovornosti  </vt:lpstr>
      <vt:lpstr>PowerPointova predstavitev</vt:lpstr>
      <vt:lpstr>PowerPointova predstavitev</vt:lpstr>
      <vt:lpstr>VSRS sodba II Ips 125/2013 </vt:lpstr>
      <vt:lpstr>VSL sodba I Cp 1404/2015 </vt:lpstr>
      <vt:lpstr>VSL sodba II Cp 3000/2015  Tožena stranka je opustila svojo pogodbeno obveznost oziroma pri izpolnjevanju svoje pogodbene obveznosti ni postopala z zadostno skrbnostjo (skrbnost dobrega strokovnjaka, 14. člen ZNPosr), saj naročitelja ni opozorila, da stoji del nepremičnine, pri prodaji katere je posredovala, na tuji parceli.(PRENOS PRAVIC IN OBVEZNOSTI IZ POGODBBE)</vt:lpstr>
      <vt:lpstr>6.a člen (obveznosti investitorja) </vt:lpstr>
      <vt:lpstr>PowerPointova predstavitev</vt:lpstr>
      <vt:lpstr>  </vt:lpstr>
      <vt:lpstr> 7.a  člen      (priznavanje poklicnih kvalifikacij)</vt:lpstr>
      <vt:lpstr>PowerPointova predstavitev</vt:lpstr>
      <vt:lpstr>7.c člen (imenik nepremičninskih posrednikov, licenca, izkaznica) </vt:lpstr>
      <vt:lpstr>7. c člen dalje </vt:lpstr>
      <vt:lpstr>7.c dalje </vt:lpstr>
      <vt:lpstr> </vt:lpstr>
      <vt:lpstr>10. člen odvzem licence </vt:lpstr>
      <vt:lpstr>10. Člen dalje </vt:lpstr>
      <vt:lpstr>10. Člen dalje </vt:lpstr>
      <vt:lpstr>10.a člen (izbris iz imenika nepremičninskih posrednikov)</vt:lpstr>
      <vt:lpstr> 11. člen (pravno varstvo)</vt:lpstr>
      <vt:lpstr>PowerPointova predstavitev</vt:lpstr>
      <vt:lpstr>   III. PRAVILA ZA VARNO IN SKRBNO POSLOVANJE PRI NEPREMIČNINSKEM POSREDOVANJU</vt:lpstr>
      <vt:lpstr>POSLEDICE KRŠITVE PRAVIL IN KRŠITEV POGODBE O POSREDOVANJU - delovanje v nasprotju s pogodbo o posredovanju  in v nasprotju z interesi naročitelja</vt:lpstr>
      <vt:lpstr> 13. člen (pogodba o posredovanju v prometu z nepremičninami)  </vt:lpstr>
      <vt:lpstr>13. Člen dalje</vt:lpstr>
      <vt:lpstr>13. Člen dalje </vt:lpstr>
      <vt:lpstr>13. Člen dalje </vt:lpstr>
      <vt:lpstr>Odločba:VSC sodba Cpg 162/2007 z dne 8. 11. 2007 </vt:lpstr>
      <vt:lpstr>14. člen (skrbnost dobre nepremičninske družbe oziroma dobrega nepremičninskega posrednika)</vt:lpstr>
      <vt:lpstr>POMEN IN VSEBINA ZAVEZE (OBLIGACIJE) NEPREMIČNINSKE DRUŽBE IN NEPREMIČNINSKEGA POSREDNIKA (obligacija prizadevanja- obligacija uspeha)</vt:lpstr>
      <vt:lpstr>Odločba:VSL sklep I Cp 3975/2010 z dne 23. 3. 2011</vt:lpstr>
      <vt:lpstr>Sodba in sklep II Ips 776/2008</vt:lpstr>
      <vt:lpstr>15. člen (splošni pogoji poslovanja) </vt:lpstr>
      <vt:lpstr>15. člen dalje </vt:lpstr>
      <vt:lpstr>15. Člen dalje </vt:lpstr>
      <vt:lpstr>16. člen OGLAŠEVANJE </vt:lpstr>
      <vt:lpstr>16. Člen dalje </vt:lpstr>
      <vt:lpstr>16. Člen dalje </vt:lpstr>
      <vt:lpstr>17. člen (zaščita interesov naročitelja) </vt:lpstr>
      <vt:lpstr>17. Člen dalje </vt:lpstr>
      <vt:lpstr>18. člen (dolžnost obveščanja) </vt:lpstr>
      <vt:lpstr>19. člen (anonimnost naročitelja) </vt:lpstr>
      <vt:lpstr>20. člen (nepristranost pri posredovanju) </vt:lpstr>
      <vt:lpstr>21. člen (nasprotje interesov) </vt:lpstr>
      <vt:lpstr>22. člen (ekskluzivno posredovanje) </vt:lpstr>
      <vt:lpstr>23. člen (preverjanje stanja nepremičnine) </vt:lpstr>
      <vt:lpstr>23. Člen dalje </vt:lpstr>
      <vt:lpstr>                                                                                      GRADBENI ZAKON (GZ) Uradni list RS 61-2914/2017, stran 8228 DATUM OBJAVE: 2.11.2017  VELJAVNOST PREDPISA: od 17.11.2017 / UPORABA PREDPISA: od 1.6.2018  93. člen (posebne prepovedi</vt:lpstr>
      <vt:lpstr>94. Člen GZ  vpis zaznambe inšpekcijskega ukrepa in možnost izbrisa </vt:lpstr>
      <vt:lpstr>24. člen (sestavljanje listin o pravnih poslih) </vt:lpstr>
      <vt:lpstr>  25. člen (plačilo za posredovanje)</vt:lpstr>
      <vt:lpstr>25. Člen dalje </vt:lpstr>
      <vt:lpstr>25. Člen dalje </vt:lpstr>
      <vt:lpstr>PowerPointova predstavitev</vt:lpstr>
      <vt:lpstr>PowerPointova predstavitev</vt:lpstr>
      <vt:lpstr>5. Odstavek 25. člena – RAZLAGA PRAVNA –VSRS sodba II Ips 58/2021 z dne 15. 9. 2021  </vt:lpstr>
      <vt:lpstr> </vt:lpstr>
      <vt:lpstr>KOGENTNOST DOLOČB</vt:lpstr>
      <vt:lpstr>Odločba: VSL sodba II Cp 4189/2009 z dne 3.2. 2010</vt:lpstr>
      <vt:lpstr>Odločba: VSL sodba I Cp 1647/2010 z dne 23.6.2010</vt:lpstr>
      <vt:lpstr>ALI LAHKO NEPREMIČNINSKA DRUŽBA IZGUBI PRAVICO DO PROVIZIJE ? </vt:lpstr>
      <vt:lpstr>  26. člen (trajanje in odpoved pogodbe) </vt:lpstr>
      <vt:lpstr>VI. PRISTOJNOSTI MINISTRSTVA, PRISTOJNEGA ZA POSREDOVANJE  V PROMETU Z NEPREMIČNINAMI</vt:lpstr>
      <vt:lpstr> 31. člen (pristojnosti ministrstva) </vt:lpstr>
      <vt:lpstr>32. člen (opravljanje strokovnih izpitov in preverjanje znanja ter programski svet) </vt:lpstr>
      <vt:lpstr>VII. INŠPEKCIJSKO NADZORSTVO 33. člen (pristojnost) </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ZAKON O NEPREMIČNINSKEM POSREDOVANJU</dc:title>
  <dc:creator>NIVES_2</dc:creator>
  <cp:lastModifiedBy>Suzana Emeršič</cp:lastModifiedBy>
  <cp:revision>239</cp:revision>
  <dcterms:created xsi:type="dcterms:W3CDTF">2007-09-17T20:10:06Z</dcterms:created>
  <dcterms:modified xsi:type="dcterms:W3CDTF">2024-01-25T16:33:04Z</dcterms:modified>
</cp:coreProperties>
</file>