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57" r:id="rId9"/>
    <p:sldId id="258" r:id="rId10"/>
    <p:sldId id="259" r:id="rId11"/>
    <p:sldId id="260" r:id="rId12"/>
    <p:sldId id="261" r:id="rId13"/>
    <p:sldId id="269" r:id="rId14"/>
    <p:sldId id="276" r:id="rId15"/>
    <p:sldId id="277" r:id="rId16"/>
    <p:sldId id="275" r:id="rId17"/>
    <p:sldId id="274" r:id="rId18"/>
    <p:sldId id="273" r:id="rId19"/>
    <p:sldId id="272" r:id="rId20"/>
    <p:sldId id="271" r:id="rId21"/>
    <p:sldId id="278" r:id="rId22"/>
    <p:sldId id="270" r:id="rId23"/>
    <p:sldId id="279" r:id="rId24"/>
    <p:sldId id="280" r:id="rId25"/>
    <p:sldId id="281" r:id="rId26"/>
    <p:sldId id="292" r:id="rId27"/>
    <p:sldId id="291" r:id="rId28"/>
    <p:sldId id="293" r:id="rId29"/>
    <p:sldId id="290" r:id="rId30"/>
    <p:sldId id="294" r:id="rId31"/>
    <p:sldId id="295" r:id="rId32"/>
    <p:sldId id="296" r:id="rId33"/>
    <p:sldId id="289" r:id="rId34"/>
    <p:sldId id="288" r:id="rId35"/>
    <p:sldId id="287" r:id="rId36"/>
    <p:sldId id="297" r:id="rId37"/>
    <p:sldId id="286" r:id="rId38"/>
    <p:sldId id="285" r:id="rId39"/>
    <p:sldId id="298" r:id="rId40"/>
    <p:sldId id="284" r:id="rId41"/>
    <p:sldId id="299" r:id="rId42"/>
    <p:sldId id="300" r:id="rId43"/>
    <p:sldId id="282" r:id="rId44"/>
    <p:sldId id="301" r:id="rId45"/>
    <p:sldId id="302" r:id="rId46"/>
    <p:sldId id="303" r:id="rId47"/>
    <p:sldId id="283" r:id="rId48"/>
    <p:sldId id="305" r:id="rId49"/>
    <p:sldId id="304" r:id="rId50"/>
    <p:sldId id="310" r:id="rId51"/>
    <p:sldId id="311" r:id="rId52"/>
    <p:sldId id="306" r:id="rId53"/>
    <p:sldId id="309" r:id="rId54"/>
    <p:sldId id="312" r:id="rId55"/>
    <p:sldId id="313" r:id="rId56"/>
    <p:sldId id="314" r:id="rId57"/>
    <p:sldId id="315" r:id="rId58"/>
    <p:sldId id="316" r:id="rId59"/>
    <p:sldId id="308" r:id="rId60"/>
    <p:sldId id="319" r:id="rId61"/>
    <p:sldId id="320" r:id="rId62"/>
    <p:sldId id="321" r:id="rId63"/>
    <p:sldId id="324" r:id="rId64"/>
    <p:sldId id="322" r:id="rId65"/>
    <p:sldId id="323" r:id="rId66"/>
    <p:sldId id="317" r:id="rId67"/>
    <p:sldId id="327" r:id="rId68"/>
    <p:sldId id="328" r:id="rId69"/>
    <p:sldId id="326" r:id="rId70"/>
    <p:sldId id="325" r:id="rId71"/>
    <p:sldId id="329" r:id="rId72"/>
    <p:sldId id="318" r:id="rId73"/>
    <p:sldId id="331" r:id="rId74"/>
    <p:sldId id="330" r:id="rId75"/>
    <p:sldId id="307" r:id="rId76"/>
    <p:sldId id="332" r:id="rId77"/>
    <p:sldId id="338" r:id="rId78"/>
    <p:sldId id="337" r:id="rId79"/>
    <p:sldId id="339" r:id="rId80"/>
    <p:sldId id="336" r:id="rId81"/>
    <p:sldId id="335" r:id="rId82"/>
    <p:sldId id="340" r:id="rId83"/>
    <p:sldId id="342" r:id="rId84"/>
    <p:sldId id="341" r:id="rId85"/>
    <p:sldId id="343" r:id="rId86"/>
    <p:sldId id="344" r:id="rId87"/>
    <p:sldId id="345" r:id="rId8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496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954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8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633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10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904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56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255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31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619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442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14963-8144-4B39-B038-2C734AB51435}" type="datetimeFigureOut">
              <a:rPr lang="sl-SI" smtClean="0"/>
              <a:t>13. 04. 2026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08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78502" y="2533692"/>
            <a:ext cx="9833343" cy="23876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>
                <a:solidFill>
                  <a:srgbClr val="732981"/>
                </a:solidFill>
                <a:latin typeface="Arial Black" panose="020B0A04020102020204" pitchFamily="34" charset="0"/>
              </a:rPr>
              <a:t>PAN 8. predavanje</a:t>
            </a:r>
            <a:br>
              <a:rPr lang="sl-SI" sz="4400" dirty="0"/>
            </a:br>
            <a:endParaRPr lang="sl-SI" sz="3600" u="sng" dirty="0">
              <a:solidFill>
                <a:srgbClr val="732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43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4E643B9C-97B3-4272-94B8-584FE1C81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92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65527AC-24E6-40B3-BD3B-752A9F53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35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50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>
                <a:solidFill>
                  <a:srgbClr val="7030A0"/>
                </a:solidFill>
                <a:latin typeface="Arial Black" panose="020B0A04020102020204" pitchFamily="34" charset="0"/>
              </a:rPr>
              <a:t>Merjenje uspešnosti poslovanja hotela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Metodološko pojasnilo izračuna zasedenosti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1BF682F-F904-4813-A262-C0BC105CF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038" y="1704134"/>
            <a:ext cx="8843491" cy="50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3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>
                <a:solidFill>
                  <a:srgbClr val="7030A0"/>
                </a:solidFill>
                <a:latin typeface="Arial Black" panose="020B0A04020102020204" pitchFamily="34" charset="0"/>
              </a:rPr>
              <a:t>Merjenje uspešnosti poslovanja hotela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Metodološko pojasnilo izračuna zasedenosti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CA040F6-7C85-44A3-8E97-B49450CB7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314" y="1758988"/>
            <a:ext cx="10558565" cy="490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5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>
                <a:solidFill>
                  <a:srgbClr val="7030A0"/>
                </a:solidFill>
                <a:latin typeface="Arial Black" panose="020B0A04020102020204" pitchFamily="34" charset="0"/>
              </a:rPr>
              <a:t>Merjenje uspešnosti poslovanja hotela</a:t>
            </a:r>
            <a:br>
              <a:rPr lang="sl-SI" sz="3600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sz="2800" b="1" dirty="0">
                <a:solidFill>
                  <a:srgbClr val="7030A0"/>
                </a:solidFill>
                <a:latin typeface="Arial Black" panose="020B0A04020102020204" pitchFamily="34" charset="0"/>
              </a:rPr>
              <a:t>Praktičen prikaz izračuna kazalnika zasedenosti: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ACFB8DB-D0DC-4E3B-86F4-4E4857335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059" y="1520825"/>
            <a:ext cx="8806365" cy="506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26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>
                <a:solidFill>
                  <a:srgbClr val="7030A0"/>
                </a:solidFill>
                <a:latin typeface="Arial Black" panose="020B0A04020102020204" pitchFamily="34" charset="0"/>
              </a:rPr>
              <a:t>Merjenje uspešnosti poslovanja hotela</a:t>
            </a:r>
            <a:br>
              <a:rPr lang="sl-SI" sz="3600" b="1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sz="2800" b="1" dirty="0">
                <a:solidFill>
                  <a:srgbClr val="7030A0"/>
                </a:solidFill>
                <a:latin typeface="Arial Black" panose="020B0A04020102020204" pitchFamily="34" charset="0"/>
              </a:rPr>
              <a:t>Praktičen prikaz izračuna kazalnika zasedenosti: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196F3020-AA3F-4540-9F48-E69027193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1010166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F9567448-4262-489D-BE9E-13F4CEBC5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7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03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4000" b="1" dirty="0">
                <a:solidFill>
                  <a:srgbClr val="7030A0"/>
                </a:solidFill>
                <a:latin typeface="Arial Black" panose="020B0A04020102020204" pitchFamily="34" charset="0"/>
              </a:rPr>
              <a:t>Restavracija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23AC49E-852F-4611-B3A2-1CE992889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706" y="1502895"/>
            <a:ext cx="9510476" cy="51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2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F1E585E1-23A5-4A52-91F0-1D8FF203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02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Skupna stranišča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E9ED70D-DE56-416C-9703-150BA584B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977" y="1404283"/>
            <a:ext cx="9266329" cy="51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59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AD17068-FB7F-435A-BDBF-C34B16D1F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53" y="0"/>
            <a:ext cx="10585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99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Minimalni obseg storitev v hotelu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2B138EA-C6B8-44A5-85BD-56A3A4B73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542" y="1386354"/>
            <a:ext cx="9264808" cy="527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8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Minimalni obseg storitev v hotelu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E9107386-391F-4097-A68E-89CF7120D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76001"/>
            <a:ext cx="10297766" cy="529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45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Hotelska dejavnost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CD5C0B4-7F8B-49A2-958D-E8634ECF1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471" y="1445838"/>
            <a:ext cx="10426073" cy="488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79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Hotelska dejavnost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582F269-597C-4DE3-BE5D-E166F6D19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313" y="1369628"/>
            <a:ext cx="10300545" cy="45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61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Dejavnost oddajanje sob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BF1245E5-640E-4DC1-BB2F-F5E1D9D79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679" y="1413249"/>
            <a:ext cx="9811103" cy="535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62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Dejavnost strežbe hrane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E04CFBD8-853A-412B-8E62-E945FCB09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894" y="1906699"/>
            <a:ext cx="11166992" cy="43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94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643C17F8-840A-4590-BCD8-1CA44407D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30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14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Cena namestitve in prehrane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3DB86F3B-D36D-4E10-BDE2-53366137D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59459"/>
            <a:ext cx="8727141" cy="515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82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F129A88-7AB9-4A8E-81F9-F78ECA18A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6" y="0"/>
            <a:ext cx="10486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49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Cena namestitve in prehrane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3BBA2992-DE35-403B-9034-C1B8428F9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503" y="1404283"/>
            <a:ext cx="7324743" cy="52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2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5E959F2-8C57-45EE-9E0B-A8D3FE2C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59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9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B27137F-3A93-48EF-9915-7832738DF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64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8BABF25-A1F0-436B-9E9D-1820BA88C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33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342300C-037F-4BC5-9DB3-2304FE4D7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8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08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Zaračunljive stranske hotelske storitve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C63FA1EE-1228-4769-B988-43576581E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08159"/>
            <a:ext cx="9622799" cy="50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13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Ne-zaračunljive stranske hotelske storitve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20025843-0BDF-4DCC-A55B-0894E77E2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920" y="1690688"/>
            <a:ext cx="10384994" cy="453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51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Izvenpenzionske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storitve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7B7D6557-6C35-4B96-9EC9-90E7EF1E6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11324"/>
            <a:ext cx="9852518" cy="47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72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FBD3EA7-1CEA-43EB-AF1C-EEDBC888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7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48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Merjenje uspešnosti poslovanja hotela </a:t>
            </a:r>
            <a:r>
              <a:rPr lang="sl-SI" sz="2400" b="1" dirty="0">
                <a:solidFill>
                  <a:srgbClr val="7030A0"/>
                </a:solidFill>
                <a:latin typeface="Arial Black" panose="020B0A04020102020204" pitchFamily="34" charset="0"/>
              </a:rPr>
              <a:t>Metodološko pojasnilo kazalnika povprečne dnevne cene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4A6D84A6-E4F2-48D0-A98D-6C5C1A253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970" y="1574612"/>
            <a:ext cx="9678606" cy="50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41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Praktičen primer izračun ADR: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237FCF61-FD91-4DCD-AE53-74504FB48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70" y="1467037"/>
            <a:ext cx="9044609" cy="50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20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46E2100-65BF-4FD3-AD3F-A32839887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6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37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E9A779E-1A9D-4AB5-AE8F-7BAF3B5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59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77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Merjenje uspešnosti poslovanja hotela </a:t>
            </a:r>
            <a:r>
              <a:rPr lang="sl-SI" sz="2800" b="1" dirty="0">
                <a:solidFill>
                  <a:srgbClr val="7030A0"/>
                </a:solidFill>
                <a:latin typeface="Arial Black" panose="020B0A04020102020204" pitchFamily="34" charset="0"/>
              </a:rPr>
              <a:t>Metodološko pojasnilo izračuna </a:t>
            </a:r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RevPar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AE5037BB-C9BE-4D78-AE00-97568890B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979" y="1690688"/>
            <a:ext cx="10775349" cy="460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5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1E6FBE5-88DB-4858-BCB0-B06CD2F69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35" y="1914001"/>
            <a:ext cx="9641291" cy="37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10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6A726448-BD45-42EA-A4C7-F8A5BE80E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23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Merjenje uspešnosti poslovanja hotela </a:t>
            </a:r>
            <a:r>
              <a:rPr lang="sl-SI" sz="2800" b="1" dirty="0">
                <a:solidFill>
                  <a:srgbClr val="7030A0"/>
                </a:solidFill>
                <a:latin typeface="Arial Black" panose="020B0A04020102020204" pitchFamily="34" charset="0"/>
              </a:rPr>
              <a:t>Metodološko pojasnilo izračuna </a:t>
            </a:r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TevPOR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: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EABAB05B-3214-479B-990C-B65B93048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392" y="1690687"/>
            <a:ext cx="928806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4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13965D-2FC5-42B7-BC76-499703E6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03" y="442787"/>
            <a:ext cx="9866498" cy="6262813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5AF3D7FF-EE95-4D74-A802-7E5BC57F25AE}"/>
              </a:ext>
            </a:extLst>
          </p:cNvPr>
          <p:cNvSpPr/>
          <p:nvPr/>
        </p:nvSpPr>
        <p:spPr>
          <a:xfrm>
            <a:off x="9099176" y="439271"/>
            <a:ext cx="1604683" cy="591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6788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A705545-B841-4259-8CD4-B65D65353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95" y="444785"/>
            <a:ext cx="10094260" cy="5705004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06A14764-D07E-4252-AFA0-A2734729F85C}"/>
              </a:ext>
            </a:extLst>
          </p:cNvPr>
          <p:cNvSpPr/>
          <p:nvPr/>
        </p:nvSpPr>
        <p:spPr>
          <a:xfrm>
            <a:off x="8857129" y="452717"/>
            <a:ext cx="959224" cy="51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56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2650B5F-03D5-40B5-BE3C-0C0ECF0D9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07"/>
          <a:stretch/>
        </p:blipFill>
        <p:spPr>
          <a:xfrm>
            <a:off x="217394" y="564776"/>
            <a:ext cx="10287000" cy="57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08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T.i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. </a:t>
            </a:r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parahotelirstvo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(1.)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7F26E990-C314-41A9-A310-58006983D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448" y="1422213"/>
            <a:ext cx="8440739" cy="54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21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T.i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. </a:t>
            </a:r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parahotelirstvo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(2.)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5020F888-09A4-4BD6-84F3-9440A5B68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350" y="1467037"/>
            <a:ext cx="9081452" cy="52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60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T.i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. </a:t>
            </a:r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parahotelirstvo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(3.)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3A981E3D-1D1D-41E7-B89B-4E5892BF2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7388"/>
            <a:ext cx="8926358" cy="48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4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44F0E926-A0FE-4FC8-9F24-22CC163D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05" y="0"/>
            <a:ext cx="10620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230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7EEC312-97CB-438A-8650-7FB5D8F9B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76" y="89647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5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1A6B9CA-6572-4525-AB76-4A5F88D2E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092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Dopolnilna dejavnost turizem na kmetiji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D1671574-10BD-4D0A-9A04-8C8FC0537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404282"/>
            <a:ext cx="9259333" cy="519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209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Kmetija z nastanitvijo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AD0E10EF-4E69-425B-AA11-8D7DB8ADA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3330"/>
            <a:ext cx="8844233" cy="53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61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995B6C0-743C-4EE4-A024-BAC303A32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897" y="249865"/>
            <a:ext cx="8170029" cy="62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74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F7607FA-C912-59A7-734F-66E079402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41" y="0"/>
            <a:ext cx="6677957" cy="67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071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967EE36-EB09-2667-BB6A-885022681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55" y="423443"/>
            <a:ext cx="9459645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412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34CF1BC-8336-D65D-F09E-D65524021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945" y="137653"/>
            <a:ext cx="8754697" cy="658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62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8DB498C-6071-F5F7-CC86-C9611C77F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81" y="123363"/>
            <a:ext cx="9097645" cy="66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622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Pomen kakovosti za hotelsko dejavnost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2B1D089-C606-02CA-7565-8ABE06F7C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828" y="1508385"/>
            <a:ext cx="8968677" cy="5181664"/>
          </a:xfrm>
        </p:spPr>
      </p:pic>
    </p:spTree>
    <p:extLst>
      <p:ext uri="{BB962C8B-B14F-4D97-AF65-F5344CB8AC3E}">
        <p14:creationId xmlns:p14="http://schemas.microsoft.com/office/powerpoint/2010/main" val="114290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B7426183-A1E5-4E2A-AC3A-AAC4EC645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41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937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C722411-4B67-E3D6-7E8D-82710F0C6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701" y="274088"/>
            <a:ext cx="9815715" cy="63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88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6F3923E-AE02-393A-A60C-79A3B778F9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4"/>
          <a:stretch/>
        </p:blipFill>
        <p:spPr>
          <a:xfrm>
            <a:off x="3387012" y="235677"/>
            <a:ext cx="8460720" cy="63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938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9D38422-B087-83A7-F960-9DF512EEF8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8"/>
          <a:stretch/>
        </p:blipFill>
        <p:spPr>
          <a:xfrm>
            <a:off x="2351314" y="213864"/>
            <a:ext cx="9371030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098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80E3B8E-011C-1D19-6173-237C89FC6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86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70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A3BCDF6-C692-CA85-1C9B-6CAA547E1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839" y="75732"/>
            <a:ext cx="9164329" cy="670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635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4021986-4E3D-F93A-82B1-711283676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861" y="432969"/>
            <a:ext cx="9697803" cy="599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464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Definicija kakovosti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019398E-B579-400C-12F9-7A0D8DCB7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2697" y="1452400"/>
            <a:ext cx="9323203" cy="4771118"/>
          </a:xfrm>
        </p:spPr>
      </p:pic>
    </p:spTree>
    <p:extLst>
      <p:ext uri="{BB962C8B-B14F-4D97-AF65-F5344CB8AC3E}">
        <p14:creationId xmlns:p14="http://schemas.microsoft.com/office/powerpoint/2010/main" val="2567303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1EF59A1-F4D3-080E-1F1E-401D44E4E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779" y="214775"/>
            <a:ext cx="8785549" cy="64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839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77E2DF1-0830-900F-F0A5-CD291E8D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624" y="262908"/>
            <a:ext cx="8167599" cy="633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457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117"/>
            <a:ext cx="10515600" cy="1325563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Dejavniki kakovosti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EDB16BD-CAB9-0DCE-BDC2-278BCA618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98" y="1496267"/>
            <a:ext cx="7674560" cy="521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68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E9F0A07-037F-4F3F-939A-6390E54BF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481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Vrste kakovosti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6A1140D-BA0F-1226-F607-E5C6FF86C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208" y="1415077"/>
            <a:ext cx="9197895" cy="5077797"/>
          </a:xfrm>
        </p:spPr>
      </p:pic>
    </p:spTree>
    <p:extLst>
      <p:ext uri="{BB962C8B-B14F-4D97-AF65-F5344CB8AC3E}">
        <p14:creationId xmlns:p14="http://schemas.microsoft.com/office/powerpoint/2010/main" val="7946678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Modeli kakovosti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C057703-E845-1974-44C6-D0374FDCF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691" y="1489723"/>
            <a:ext cx="8277704" cy="4351338"/>
          </a:xfrm>
        </p:spPr>
      </p:pic>
    </p:spTree>
    <p:extLst>
      <p:ext uri="{BB962C8B-B14F-4D97-AF65-F5344CB8AC3E}">
        <p14:creationId xmlns:p14="http://schemas.microsoft.com/office/powerpoint/2010/main" val="10359310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Model kakovosti storitev 4Q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5B2ACB4-9401-96ED-663A-A961CABA6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393" y="1489722"/>
            <a:ext cx="8522113" cy="5190995"/>
          </a:xfrm>
        </p:spPr>
      </p:pic>
    </p:spTree>
    <p:extLst>
      <p:ext uri="{BB962C8B-B14F-4D97-AF65-F5344CB8AC3E}">
        <p14:creationId xmlns:p14="http://schemas.microsoft.com/office/powerpoint/2010/main" val="10053976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Model </a:t>
            </a:r>
            <a:r>
              <a:rPr lang="it-IT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pričakovane</a:t>
            </a:r>
            <a:r>
              <a:rPr lang="it-IT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in </a:t>
            </a:r>
            <a:r>
              <a:rPr lang="it-IT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zaznane</a:t>
            </a:r>
            <a:r>
              <a:rPr lang="it-IT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it-IT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kakovosti</a:t>
            </a:r>
            <a:endParaRPr lang="sl-SI" sz="32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D9E9BA1-C1D7-80E1-248A-5BEEDCB2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052" y="1625374"/>
            <a:ext cx="8758771" cy="4588814"/>
          </a:xfrm>
        </p:spPr>
      </p:pic>
    </p:spTree>
    <p:extLst>
      <p:ext uri="{BB962C8B-B14F-4D97-AF65-F5344CB8AC3E}">
        <p14:creationId xmlns:p14="http://schemas.microsoft.com/office/powerpoint/2010/main" val="5977823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Model vrzeli (SERVQUAL)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51D46AD-84B4-97BD-75E5-858449AB0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584" y="1443069"/>
            <a:ext cx="9295331" cy="5163003"/>
          </a:xfrm>
        </p:spPr>
      </p:pic>
    </p:spTree>
    <p:extLst>
      <p:ext uri="{BB962C8B-B14F-4D97-AF65-F5344CB8AC3E}">
        <p14:creationId xmlns:p14="http://schemas.microsoft.com/office/powerpoint/2010/main" val="22382031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Model vrzeli: 5 vrzeli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CCC8EEE-0C93-B552-BF67-E298D052D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804" y="1793076"/>
            <a:ext cx="9602540" cy="3781953"/>
          </a:xfrm>
        </p:spPr>
      </p:pic>
    </p:spTree>
    <p:extLst>
      <p:ext uri="{BB962C8B-B14F-4D97-AF65-F5344CB8AC3E}">
        <p14:creationId xmlns:p14="http://schemas.microsoft.com/office/powerpoint/2010/main" val="34774843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Model vrzeli: 5 vrzeli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A4A45B5-3EAB-4CFC-4F6D-9C814C32E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112" y="1545706"/>
            <a:ext cx="9929721" cy="4868897"/>
          </a:xfrm>
        </p:spPr>
      </p:pic>
    </p:spTree>
    <p:extLst>
      <p:ext uri="{BB962C8B-B14F-4D97-AF65-F5344CB8AC3E}">
        <p14:creationId xmlns:p14="http://schemas.microsoft.com/office/powerpoint/2010/main" val="8095936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Rezultati preverjanja odstopanj med pričakovano in zaznano kakovostjo hotelske storitve</a:t>
            </a:r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44847DC4-EF17-2E7E-FCC6-4E41F2726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45" t="17442" r="1443" b="33239"/>
          <a:stretch/>
        </p:blipFill>
        <p:spPr>
          <a:xfrm>
            <a:off x="1227631" y="1922105"/>
            <a:ext cx="10864158" cy="36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32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Izboljšanje kakovosti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A41E2731-B88A-5569-2166-4582BB1DD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265" y="1452399"/>
            <a:ext cx="7895233" cy="5343935"/>
          </a:xfrm>
        </p:spPr>
      </p:pic>
    </p:spTree>
    <p:extLst>
      <p:ext uri="{BB962C8B-B14F-4D97-AF65-F5344CB8AC3E}">
        <p14:creationId xmlns:p14="http://schemas.microsoft.com/office/powerpoint/2010/main" val="3694310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Izboljšanje kakovosti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8DD6A7A-0C33-0DCE-34C9-CAA3C7DCE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5672" y="1396416"/>
            <a:ext cx="8374834" cy="5461584"/>
          </a:xfrm>
        </p:spPr>
      </p:pic>
    </p:spTree>
    <p:extLst>
      <p:ext uri="{BB962C8B-B14F-4D97-AF65-F5344CB8AC3E}">
        <p14:creationId xmlns:p14="http://schemas.microsoft.com/office/powerpoint/2010/main" val="2863135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3FF4851-4613-412F-8645-3FD826E62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1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899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Odpravljanje napak, reševanje pritožb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BAEE8BB-E00F-96A7-FCFE-BD856ED34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131" y="1440589"/>
            <a:ext cx="7781730" cy="5258792"/>
          </a:xfrm>
        </p:spPr>
      </p:pic>
    </p:spTree>
    <p:extLst>
      <p:ext uri="{BB962C8B-B14F-4D97-AF65-F5344CB8AC3E}">
        <p14:creationId xmlns:p14="http://schemas.microsoft.com/office/powerpoint/2010/main" val="23851869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Total </a:t>
            </a:r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Quality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Management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DC473AC-119B-7E4B-BCED-7FF4A6988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80" t="2218"/>
          <a:stretch/>
        </p:blipFill>
        <p:spPr>
          <a:xfrm>
            <a:off x="1045028" y="1483566"/>
            <a:ext cx="9041363" cy="5321956"/>
          </a:xfrm>
        </p:spPr>
      </p:pic>
    </p:spTree>
    <p:extLst>
      <p:ext uri="{BB962C8B-B14F-4D97-AF65-F5344CB8AC3E}">
        <p14:creationId xmlns:p14="http://schemas.microsoft.com/office/powerpoint/2010/main" val="11147714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Total </a:t>
            </a:r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Quality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Management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6EAA4972-D7A4-ECF2-B5D7-D01CFDEEF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755" y="1368424"/>
            <a:ext cx="9118148" cy="5396269"/>
          </a:xfrm>
        </p:spPr>
      </p:pic>
    </p:spTree>
    <p:extLst>
      <p:ext uri="{BB962C8B-B14F-4D97-AF65-F5344CB8AC3E}">
        <p14:creationId xmlns:p14="http://schemas.microsoft.com/office/powerpoint/2010/main" val="4720814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Total </a:t>
            </a:r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Quality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Management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738B53B-30C3-BF2A-3FBF-6AEEBED37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1726" y="1415077"/>
            <a:ext cx="9108076" cy="5077797"/>
          </a:xfrm>
        </p:spPr>
      </p:pic>
    </p:spTree>
    <p:extLst>
      <p:ext uri="{BB962C8B-B14F-4D97-AF65-F5344CB8AC3E}">
        <p14:creationId xmlns:p14="http://schemas.microsoft.com/office/powerpoint/2010/main" val="9216391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Total </a:t>
            </a:r>
            <a:r>
              <a:rPr lang="sl-SI" sz="3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Quality</a:t>
            </a:r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 Management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1F4B5E5-A327-E652-2791-C71E507A2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9618" y="1620352"/>
            <a:ext cx="8200953" cy="4963518"/>
          </a:xfrm>
        </p:spPr>
      </p:pic>
    </p:spTree>
    <p:extLst>
      <p:ext uri="{BB962C8B-B14F-4D97-AF65-F5344CB8AC3E}">
        <p14:creationId xmlns:p14="http://schemas.microsoft.com/office/powerpoint/2010/main" val="36538078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TQM v hotelirstvu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F003D60-BA40-6114-D3E3-5A16ED65A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681" y="1529275"/>
            <a:ext cx="8792802" cy="4029637"/>
          </a:xfrm>
        </p:spPr>
      </p:pic>
    </p:spTree>
    <p:extLst>
      <p:ext uri="{BB962C8B-B14F-4D97-AF65-F5344CB8AC3E}">
        <p14:creationId xmlns:p14="http://schemas.microsoft.com/office/powerpoint/2010/main" val="15231916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TQM v hotelirstvu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26FBF579-1292-2A9E-EEBD-16C125D05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695" y="1573698"/>
            <a:ext cx="8394837" cy="4351338"/>
          </a:xfrm>
        </p:spPr>
      </p:pic>
    </p:spTree>
    <p:extLst>
      <p:ext uri="{BB962C8B-B14F-4D97-AF65-F5344CB8AC3E}">
        <p14:creationId xmlns:p14="http://schemas.microsoft.com/office/powerpoint/2010/main" val="10023824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F73721-651F-470C-A96C-5B978664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Poslovanje recepcije – naslednja predavanja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22A166AD-08B4-6E4C-5667-028EDFA75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Vprašanja?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FE89098-0C8C-2BCF-7960-4FA97EA48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261" y="2072738"/>
            <a:ext cx="4958878" cy="43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2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2A919F2-1C6B-4EF7-BF65-87092EE68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07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</TotalTime>
  <Words>229</Words>
  <Application>Microsoft Office PowerPoint</Application>
  <PresentationFormat>Širokozaslonsko</PresentationFormat>
  <Paragraphs>49</Paragraphs>
  <Slides>87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87</vt:i4>
      </vt:variant>
    </vt:vector>
  </HeadingPairs>
  <TitlesOfParts>
    <vt:vector size="92" baseType="lpstr">
      <vt:lpstr>Arial</vt:lpstr>
      <vt:lpstr>Arial Black</vt:lpstr>
      <vt:lpstr>Calibri</vt:lpstr>
      <vt:lpstr>Calibri Light</vt:lpstr>
      <vt:lpstr>Officeova tema</vt:lpstr>
      <vt:lpstr>PAN 8. predavanje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Merjenje uspešnosti poslovanja hotela Metodološko pojasnilo izračuna zasedenosti</vt:lpstr>
      <vt:lpstr>Merjenje uspešnosti poslovanja hotela Metodološko pojasnilo izračuna zasedenosti</vt:lpstr>
      <vt:lpstr>Merjenje uspešnosti poslovanja hotela Praktičen prikaz izračuna kazalnika zasedenosti:</vt:lpstr>
      <vt:lpstr>Merjenje uspešnosti poslovanja hotela Praktičen prikaz izračuna kazalnika zasedenosti:</vt:lpstr>
      <vt:lpstr>PowerPointova predstavitev</vt:lpstr>
      <vt:lpstr>Restavracija</vt:lpstr>
      <vt:lpstr>PowerPointova predstavitev</vt:lpstr>
      <vt:lpstr>Skupna stranišča</vt:lpstr>
      <vt:lpstr>Minimalni obseg storitev v hotelu</vt:lpstr>
      <vt:lpstr>Minimalni obseg storitev v hotelu</vt:lpstr>
      <vt:lpstr>Hotelska dejavnost</vt:lpstr>
      <vt:lpstr>Hotelska dejavnost</vt:lpstr>
      <vt:lpstr>Dejavnost oddajanje sob</vt:lpstr>
      <vt:lpstr>Dejavnost strežbe hrane</vt:lpstr>
      <vt:lpstr>PowerPointova predstavitev</vt:lpstr>
      <vt:lpstr>Cena namestitve in prehrane</vt:lpstr>
      <vt:lpstr>PowerPointova predstavitev</vt:lpstr>
      <vt:lpstr>Cena namestitve in prehrane</vt:lpstr>
      <vt:lpstr>PowerPointova predstavitev</vt:lpstr>
      <vt:lpstr>PowerPointova predstavitev</vt:lpstr>
      <vt:lpstr>PowerPointova predstavitev</vt:lpstr>
      <vt:lpstr>Zaračunljive stranske hotelske storitve</vt:lpstr>
      <vt:lpstr>Ne-zaračunljive stranske hotelske storitve</vt:lpstr>
      <vt:lpstr>Izvenpenzionske storitve</vt:lpstr>
      <vt:lpstr>PowerPointova predstavitev</vt:lpstr>
      <vt:lpstr>Merjenje uspešnosti poslovanja hotela Metodološko pojasnilo kazalnika povprečne dnevne cene</vt:lpstr>
      <vt:lpstr>Praktičen primer izračun ADR:</vt:lpstr>
      <vt:lpstr>PowerPointova predstavitev</vt:lpstr>
      <vt:lpstr>Merjenje uspešnosti poslovanja hotela Metodološko pojasnilo izračuna RevPar</vt:lpstr>
      <vt:lpstr>PowerPointova predstavitev</vt:lpstr>
      <vt:lpstr>PowerPointova predstavitev</vt:lpstr>
      <vt:lpstr>Merjenje uspešnosti poslovanja hotela Metodološko pojasnilo izračuna TevPOR:</vt:lpstr>
      <vt:lpstr>PowerPointova predstavitev</vt:lpstr>
      <vt:lpstr>PowerPointova predstavitev</vt:lpstr>
      <vt:lpstr>PowerPointova predstavitev</vt:lpstr>
      <vt:lpstr>T.i. parahotelirstvo (1.)</vt:lpstr>
      <vt:lpstr>T.i. parahotelirstvo (2.)</vt:lpstr>
      <vt:lpstr>T.i. parahotelirstvo (3.)</vt:lpstr>
      <vt:lpstr>PowerPointova predstavitev</vt:lpstr>
      <vt:lpstr>PowerPointova predstavitev</vt:lpstr>
      <vt:lpstr>Dopolnilna dejavnost turizem na kmetiji</vt:lpstr>
      <vt:lpstr>Kmetija z nastanitvijo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Pomen kakovosti za hotelsko dejavnost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Definicija kakovosti</vt:lpstr>
      <vt:lpstr>PowerPointova predstavitev</vt:lpstr>
      <vt:lpstr>PowerPointova predstavitev</vt:lpstr>
      <vt:lpstr>Dejavniki kakovosti</vt:lpstr>
      <vt:lpstr>Vrste kakovosti</vt:lpstr>
      <vt:lpstr>Modeli kakovosti</vt:lpstr>
      <vt:lpstr>Model kakovosti storitev 4Q</vt:lpstr>
      <vt:lpstr>Model pričakovane in zaznane kakovosti</vt:lpstr>
      <vt:lpstr>Model vrzeli (SERVQUAL)</vt:lpstr>
      <vt:lpstr>Model vrzeli: 5 vrzeli</vt:lpstr>
      <vt:lpstr>Model vrzeli: 5 vrzeli</vt:lpstr>
      <vt:lpstr>Rezultati preverjanja odstopanj med pričakovano in zaznano kakovostjo hotelske storitve</vt:lpstr>
      <vt:lpstr>Izboljšanje kakovosti</vt:lpstr>
      <vt:lpstr>Izboljšanje kakovosti</vt:lpstr>
      <vt:lpstr>Odpravljanje napak, reševanje pritožb</vt:lpstr>
      <vt:lpstr>Total Quality Management</vt:lpstr>
      <vt:lpstr>Total Quality Management</vt:lpstr>
      <vt:lpstr>Total Quality Management</vt:lpstr>
      <vt:lpstr>Total Quality Management</vt:lpstr>
      <vt:lpstr>TQM v hotelirstvu</vt:lpstr>
      <vt:lpstr>TQM v hotelirstvu</vt:lpstr>
      <vt:lpstr>Poslovanje recepcije – naslednja predavanja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Denis</dc:creator>
  <cp:lastModifiedBy>Vesna Loborec</cp:lastModifiedBy>
  <cp:revision>92</cp:revision>
  <dcterms:created xsi:type="dcterms:W3CDTF">2022-06-18T09:38:38Z</dcterms:created>
  <dcterms:modified xsi:type="dcterms:W3CDTF">2026-04-13T10:32:43Z</dcterms:modified>
</cp:coreProperties>
</file>