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71" r:id="rId3"/>
    <p:sldId id="270" r:id="rId4"/>
    <p:sldId id="269" r:id="rId5"/>
    <p:sldId id="276" r:id="rId6"/>
    <p:sldId id="267" r:id="rId7"/>
    <p:sldId id="266" r:id="rId8"/>
    <p:sldId id="259" r:id="rId9"/>
    <p:sldId id="275" r:id="rId10"/>
    <p:sldId id="274" r:id="rId11"/>
    <p:sldId id="268" r:id="rId12"/>
    <p:sldId id="273" r:id="rId13"/>
    <p:sldId id="272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398" r:id="rId22"/>
    <p:sldId id="399" r:id="rId23"/>
    <p:sldId id="400" r:id="rId24"/>
    <p:sldId id="401" r:id="rId25"/>
    <p:sldId id="402" r:id="rId26"/>
    <p:sldId id="403" r:id="rId27"/>
    <p:sldId id="404" r:id="rId28"/>
    <p:sldId id="405" r:id="rId29"/>
    <p:sldId id="406" r:id="rId30"/>
    <p:sldId id="407" r:id="rId31"/>
    <p:sldId id="408" r:id="rId32"/>
    <p:sldId id="409" r:id="rId33"/>
    <p:sldId id="410" r:id="rId34"/>
    <p:sldId id="411" r:id="rId35"/>
    <p:sldId id="412" r:id="rId36"/>
    <p:sldId id="413" r:id="rId37"/>
    <p:sldId id="414" r:id="rId38"/>
    <p:sldId id="257" r:id="rId39"/>
    <p:sldId id="262" r:id="rId40"/>
    <p:sldId id="263" r:id="rId41"/>
    <p:sldId id="261" r:id="rId42"/>
    <p:sldId id="264" r:id="rId43"/>
    <p:sldId id="312" r:id="rId44"/>
    <p:sldId id="313" r:id="rId45"/>
    <p:sldId id="314" r:id="rId46"/>
    <p:sldId id="315" r:id="rId47"/>
    <p:sldId id="316" r:id="rId48"/>
    <p:sldId id="317" r:id="rId49"/>
    <p:sldId id="318" r:id="rId50"/>
    <p:sldId id="319" r:id="rId51"/>
    <p:sldId id="320" r:id="rId52"/>
    <p:sldId id="321" r:id="rId53"/>
    <p:sldId id="282" r:id="rId54"/>
    <p:sldId id="322" r:id="rId55"/>
    <p:sldId id="297" r:id="rId56"/>
    <p:sldId id="323" r:id="rId57"/>
    <p:sldId id="324" r:id="rId58"/>
    <p:sldId id="325" r:id="rId59"/>
    <p:sldId id="293" r:id="rId60"/>
    <p:sldId id="326" r:id="rId61"/>
    <p:sldId id="327" r:id="rId62"/>
    <p:sldId id="298" r:id="rId63"/>
    <p:sldId id="328" r:id="rId64"/>
    <p:sldId id="329" r:id="rId65"/>
    <p:sldId id="299" r:id="rId66"/>
    <p:sldId id="330" r:id="rId67"/>
    <p:sldId id="331" r:id="rId68"/>
    <p:sldId id="332" r:id="rId69"/>
    <p:sldId id="333" r:id="rId70"/>
    <p:sldId id="334" r:id="rId71"/>
    <p:sldId id="335" r:id="rId72"/>
    <p:sldId id="336" r:id="rId73"/>
    <p:sldId id="337" r:id="rId74"/>
    <p:sldId id="338" r:id="rId75"/>
    <p:sldId id="397" r:id="rId76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esna Loborec" initials="VL" lastIdx="1" clrIdx="0">
    <p:extLst>
      <p:ext uri="{19B8F6BF-5375-455C-9EA6-DF929625EA0E}">
        <p15:presenceInfo xmlns:p15="http://schemas.microsoft.com/office/powerpoint/2012/main" userId="Vesna Lobore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29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Uredite slog podnaslova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27. 05. 2026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94961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27. 05. 2026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29543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27. 05. 2026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95810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tranji slide 1 B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3086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27. 05. 2026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96335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27. 05. 2026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6101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27. 05. 2026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49043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27. 05. 2026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42565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27. 05. 2026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02552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27. 05. 2026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8318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27. 05. 2026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16193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27. 05. 2026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34427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14963-8144-4B39-B038-2C734AB51435}" type="datetimeFigureOut">
              <a:rPr lang="sl-SI" smtClean="0"/>
              <a:t>27. 05. 2026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50813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744031" y="2865387"/>
            <a:ext cx="9833343" cy="2387600"/>
          </a:xfrm>
        </p:spPr>
        <p:txBody>
          <a:bodyPr>
            <a:normAutofit/>
          </a:bodyPr>
          <a:lstStyle/>
          <a:p>
            <a:pPr algn="l"/>
            <a:r>
              <a:rPr lang="sl-SI" sz="4400" b="1" dirty="0">
                <a:solidFill>
                  <a:srgbClr val="732981"/>
                </a:solidFill>
                <a:latin typeface="Arial Black" panose="020B0A04020102020204" pitchFamily="34" charset="0"/>
              </a:rPr>
              <a:t>PAN – 2. predavanje</a:t>
            </a:r>
            <a:br>
              <a:rPr lang="sl-SI" sz="4400" dirty="0"/>
            </a:br>
            <a:endParaRPr lang="sl-SI" sz="3600" u="sng" dirty="0">
              <a:solidFill>
                <a:srgbClr val="7329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643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6798" y="365127"/>
            <a:ext cx="9621202" cy="1325563"/>
          </a:xfrm>
        </p:spPr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MEDNARODNE VOZOVNICE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75620602-CCC1-4504-A915-F22C1BB76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572" y="1690690"/>
            <a:ext cx="5960814" cy="435152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13F0430-239F-4322-9F75-C5F71A58B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83114"/>
            <a:ext cx="4120195" cy="325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044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87505" y="141009"/>
            <a:ext cx="10157013" cy="1325563"/>
          </a:xfrm>
        </p:spPr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VRSTE VLAKOV (SŽ)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2666EC8A-408E-4EF3-A865-BA74C1D109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6233"/>
          <a:stretch/>
        </p:blipFill>
        <p:spPr>
          <a:xfrm>
            <a:off x="6966884" y="2035850"/>
            <a:ext cx="5132989" cy="336986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9144D8A-3C58-4A05-82CC-72DB6DE2B2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633"/>
          <a:stretch/>
        </p:blipFill>
        <p:spPr>
          <a:xfrm>
            <a:off x="394445" y="1160415"/>
            <a:ext cx="6450207" cy="535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54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6798" y="365127"/>
            <a:ext cx="9621202" cy="1325563"/>
          </a:xfrm>
        </p:spPr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DIGITALNI SISTEM PRODAJE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DDE4A336-D76F-4EEB-9F69-821DD4F8B0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324" y="2702488"/>
            <a:ext cx="10107631" cy="362538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4B263A9-A625-4C13-BC80-266668AD7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5353" y="1231284"/>
            <a:ext cx="3594954" cy="439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38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6798" y="365127"/>
            <a:ext cx="9621202" cy="1325563"/>
          </a:xfrm>
        </p:spPr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PAVŠALNE VOZOVNICE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DE52879F-ABAC-43F8-B77A-1484B0E15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1799" t="66481"/>
          <a:stretch/>
        </p:blipFill>
        <p:spPr>
          <a:xfrm>
            <a:off x="598226" y="4320988"/>
            <a:ext cx="4188927" cy="245039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4210FACE-E620-42E2-A5FE-AF91FC0603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896" b="35098"/>
          <a:stretch/>
        </p:blipFill>
        <p:spPr>
          <a:xfrm>
            <a:off x="598226" y="2057400"/>
            <a:ext cx="10287000" cy="226358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E1ABF0D2-C3CF-47FD-B888-CFD401B57B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2222"/>
          <a:stretch/>
        </p:blipFill>
        <p:spPr>
          <a:xfrm>
            <a:off x="598226" y="75408"/>
            <a:ext cx="10287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45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4630436-6A56-440B-A558-86C051649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7030A0"/>
                </a:solidFill>
                <a:latin typeface="Arial Black" panose="020B0A04020102020204" pitchFamily="34" charset="0"/>
              </a:rPr>
              <a:t>VLOGA ŽELEZNICE V TURISTIČNIH AGENCIJAH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DAC05DA8-720E-4ABC-AD40-8126579873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6696" y="1690688"/>
            <a:ext cx="7895794" cy="495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707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4630436-6A56-440B-A558-86C051649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7030A0"/>
                </a:solidFill>
                <a:latin typeface="Arial Black" panose="020B0A04020102020204" pitchFamily="34" charset="0"/>
              </a:rPr>
              <a:t>ANALIZA POVPRAŠEVANJA </a:t>
            </a:r>
          </a:p>
        </p:txBody>
      </p:sp>
      <p:pic>
        <p:nvPicPr>
          <p:cNvPr id="6" name="Označba mesta vsebine 5">
            <a:extLst>
              <a:ext uri="{FF2B5EF4-FFF2-40B4-BE49-F238E27FC236}">
                <a16:creationId xmlns:a16="http://schemas.microsoft.com/office/drawing/2014/main" id="{A183A993-7B86-4414-83EA-80EFECA368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7314" y="1350136"/>
            <a:ext cx="6071621" cy="537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851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54540D-2874-4940-9847-50F217C2C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IZBIRA VRSTE VLAKA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D7F7107A-C178-428B-AB96-98D6E5EEA9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1514" y="1505585"/>
            <a:ext cx="5148470" cy="530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66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54540D-2874-4940-9847-50F217C2C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157"/>
            <a:ext cx="10515600" cy="1325563"/>
          </a:xfrm>
        </p:spPr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IZBIRA VOZOVNIC</a:t>
            </a:r>
          </a:p>
        </p:txBody>
      </p:sp>
      <p:pic>
        <p:nvPicPr>
          <p:cNvPr id="6" name="Označba mesta vsebine 5">
            <a:extLst>
              <a:ext uri="{FF2B5EF4-FFF2-40B4-BE49-F238E27FC236}">
                <a16:creationId xmlns:a16="http://schemas.microsoft.com/office/drawing/2014/main" id="{4B353A03-5F14-42EE-9E54-83F1297F3B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3162" y="1138132"/>
            <a:ext cx="4291254" cy="564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017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54540D-2874-4940-9847-50F217C2C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157"/>
            <a:ext cx="10515600" cy="1325563"/>
          </a:xfrm>
        </p:spPr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REZERVACIJA SEDEŽEV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B42C2402-8E7D-4512-9F86-6EE419B6AA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3842" y="1344133"/>
            <a:ext cx="8549694" cy="505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129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54540D-2874-4940-9847-50F217C2C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157"/>
            <a:ext cx="10515600" cy="1325563"/>
          </a:xfrm>
        </p:spPr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DOKUMENTACIJA</a:t>
            </a:r>
          </a:p>
        </p:txBody>
      </p:sp>
      <p:pic>
        <p:nvPicPr>
          <p:cNvPr id="6" name="Označba mesta vsebine 5">
            <a:extLst>
              <a:ext uri="{FF2B5EF4-FFF2-40B4-BE49-F238E27FC236}">
                <a16:creationId xmlns:a16="http://schemas.microsoft.com/office/drawing/2014/main" id="{2E78BBCA-0B87-4E40-BC8D-B3CAB88D39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8452" y="1569802"/>
            <a:ext cx="6914421" cy="353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705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9648" y="78256"/>
            <a:ext cx="10712824" cy="1325563"/>
          </a:xfrm>
        </p:spPr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ŽELEZNIŠKI PROMET V TURIZMU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4F12366-6315-4225-9AAA-C6D9F1B19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1210446"/>
            <a:ext cx="6938681" cy="564976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716CB391-4CF1-42F9-8447-646CFCE41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1552" y="1915415"/>
            <a:ext cx="4867186" cy="475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4041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54540D-2874-4940-9847-50F217C2C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157"/>
            <a:ext cx="10515600" cy="1325563"/>
          </a:xfrm>
        </p:spPr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VLOGA TURISTIČNEGA AGENTA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EB57D059-ED9E-492A-8313-9AF400A8E4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5462" y="1360987"/>
            <a:ext cx="7224395" cy="431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22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/>
          </p:cNvSpPr>
          <p:nvPr/>
        </p:nvSpPr>
        <p:spPr>
          <a:xfrm>
            <a:off x="1919536" y="332656"/>
            <a:ext cx="6749752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sl-SI" sz="4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14669668-653C-479F-9AD9-C9CEDB71561B}"/>
              </a:ext>
            </a:extLst>
          </p:cNvPr>
          <p:cNvSpPr/>
          <p:nvPr/>
        </p:nvSpPr>
        <p:spPr>
          <a:xfrm>
            <a:off x="677332" y="332656"/>
            <a:ext cx="900649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b="1" dirty="0">
                <a:solidFill>
                  <a:srgbClr val="7030A0"/>
                </a:solidFill>
              </a:rPr>
              <a:t>Povezanost poslovanja turističnih agencij z drugimi izvajalci turističnih storitev - </a:t>
            </a:r>
            <a:r>
              <a:rPr lang="pl-PL" sz="2800" b="1" dirty="0">
                <a:solidFill>
                  <a:srgbClr val="7030A0"/>
                </a:solidFill>
              </a:rPr>
              <a:t>Sodelovanje s prevozniki </a:t>
            </a:r>
          </a:p>
          <a:p>
            <a:r>
              <a:rPr lang="pl-PL" sz="3600" b="1" dirty="0">
                <a:solidFill>
                  <a:srgbClr val="7030A0"/>
                </a:solidFill>
              </a:rPr>
              <a:t>Letalski promet</a:t>
            </a:r>
            <a:endParaRPr lang="sl-SI" sz="3600" b="1" dirty="0">
              <a:solidFill>
                <a:srgbClr val="7030A0"/>
              </a:solidFill>
            </a:endParaRPr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3BD7A2EA-FF8F-40AF-9263-DD87316D1E26}"/>
              </a:ext>
            </a:extLst>
          </p:cNvPr>
          <p:cNvSpPr/>
          <p:nvPr/>
        </p:nvSpPr>
        <p:spPr>
          <a:xfrm>
            <a:off x="821266" y="250567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b="1" dirty="0"/>
              <a:t>Prevoz potnikov </a:t>
            </a:r>
            <a:r>
              <a:rPr lang="sl-SI" dirty="0"/>
              <a:t>je eden od bolj kritičnih elementov v turistični ponudbi</a:t>
            </a:r>
          </a:p>
          <a:p>
            <a:endParaRPr lang="sl-SI" dirty="0"/>
          </a:p>
          <a:p>
            <a:r>
              <a:rPr lang="sl-SI" dirty="0"/>
              <a:t>Prevoz pomeni potnikom način potovanja iz kraja v kraj ali pa je atrakcija sam po sebi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FF763BDE-6574-496C-A3D2-31307B425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7778" y="3998298"/>
            <a:ext cx="2986089" cy="198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154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/>
          </p:cNvSpPr>
          <p:nvPr/>
        </p:nvSpPr>
        <p:spPr>
          <a:xfrm>
            <a:off x="626533" y="789856"/>
            <a:ext cx="7196088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l-SI" sz="4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Letalski promet</a:t>
            </a:r>
          </a:p>
          <a:p>
            <a:pPr>
              <a:defRPr/>
            </a:pPr>
            <a:endParaRPr lang="sl-SI" sz="4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2CC4EFA7-FE57-4558-8320-28CF807F5DF6}"/>
              </a:ext>
            </a:extLst>
          </p:cNvPr>
          <p:cNvSpPr/>
          <p:nvPr/>
        </p:nvSpPr>
        <p:spPr>
          <a:xfrm>
            <a:off x="1388533" y="1759510"/>
            <a:ext cx="6096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dirty="0"/>
              <a:t>Letalski prevoz ima ključen pomen v poslovanju turističnih agencij iz več razlogov:</a:t>
            </a:r>
          </a:p>
          <a:p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1" dirty="0"/>
              <a:t>Globalna dostopnost</a:t>
            </a:r>
            <a:r>
              <a:rPr lang="sl-SI" dirty="0"/>
              <a:t>: Letalski prevoz omogoča turističnim agencijam, da ponujajo potovanja do destinacij po vsem svetu, kar povečuje privlačnost njihove ponudbe in omogoča strankam raziskovanje oddaljenih destinacij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1" dirty="0"/>
              <a:t>Hitrost in učinkovitost</a:t>
            </a:r>
            <a:r>
              <a:rPr lang="sl-SI" dirty="0"/>
              <a:t>: Letalski prevoz omogoča hitro premikanje po svetu, kar strankam omogoča </a:t>
            </a:r>
            <a:r>
              <a:rPr lang="sl-SI" dirty="0" err="1"/>
              <a:t>maksimizacijo</a:t>
            </a:r>
            <a:r>
              <a:rPr lang="sl-SI" dirty="0"/>
              <a:t> njihovega časa na destinaciji in povečuje privlačnost potovanja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1" dirty="0"/>
              <a:t>Večji obseg storitev</a:t>
            </a:r>
            <a:r>
              <a:rPr lang="sl-SI" dirty="0"/>
              <a:t>: Z združevanjem letalskih prevoznikov in ponudnikov turističnih storitev lahko agencije zagotovijo pakete, ki vključujejo prevoz, nastanitev, izlete in druge storitve, kar povečuje vrednost ponudbe za stranke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613DB54-A30D-424A-B56B-689E75E8D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6533" y="2802467"/>
            <a:ext cx="3853214" cy="21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951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/>
          </p:cNvSpPr>
          <p:nvPr/>
        </p:nvSpPr>
        <p:spPr>
          <a:xfrm>
            <a:off x="626533" y="789856"/>
            <a:ext cx="7196088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l-SI" sz="4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Letalski promet</a:t>
            </a:r>
          </a:p>
          <a:p>
            <a:pPr>
              <a:defRPr/>
            </a:pPr>
            <a:endParaRPr lang="sl-SI" sz="4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1B6D3E95-EFF5-4E4B-B3BE-4DAFE8345E2C}"/>
              </a:ext>
            </a:extLst>
          </p:cNvPr>
          <p:cNvSpPr/>
          <p:nvPr/>
        </p:nvSpPr>
        <p:spPr>
          <a:xfrm>
            <a:off x="1176577" y="1595609"/>
            <a:ext cx="6096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1" dirty="0"/>
              <a:t>Nove poslovne priložnosti</a:t>
            </a:r>
            <a:r>
              <a:rPr lang="sl-SI" dirty="0"/>
              <a:t>: Sodelovanje s letalskimi prevozniki omogoča turističnim agencijam dostop do posebnih ponudb, popustov in ekskluzivnih paketov, kar lahko poveča prodajo in konkurenčnost agencije na trgu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1" dirty="0"/>
              <a:t>Logistična podpora</a:t>
            </a:r>
            <a:r>
              <a:rPr lang="sl-SI" dirty="0"/>
              <a:t>: Letalski prevoz zahteva kompleksno logistično podporo, ki jo turistične agencije zagotavljajo strankam, vključno z rezervacijami, prevozom do letališča, organizacijo prevoza na destinaciji in podporo v primeru sprememb ali odpovedi letov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1" dirty="0"/>
              <a:t>Mednarodno sodelovanje</a:t>
            </a:r>
            <a:r>
              <a:rPr lang="sl-SI" dirty="0"/>
              <a:t>: Sodelovanje s tujimi letalskimi prevozniki omogoča turističnim agencijam širitev svojega poslovanja na mednarodni ravni ter vzpostavitev partnerstev in mreženje z drugimi agencijami in ponudniki storitev po vsem svetu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AD231F0-B979-4A24-B105-D66086ABD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0458" y="2700867"/>
            <a:ext cx="3433692" cy="305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9550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/>
          </p:cNvSpPr>
          <p:nvPr/>
        </p:nvSpPr>
        <p:spPr>
          <a:xfrm>
            <a:off x="753533" y="772923"/>
            <a:ext cx="7915755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l-SI" sz="4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Letalski promet</a:t>
            </a:r>
          </a:p>
          <a:p>
            <a:pPr>
              <a:defRPr/>
            </a:pPr>
            <a:endParaRPr lang="sl-SI" sz="4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62C8EEEC-90BB-480C-8C6F-AB2A62ECC171}"/>
              </a:ext>
            </a:extLst>
          </p:cNvPr>
          <p:cNvSpPr/>
          <p:nvPr/>
        </p:nvSpPr>
        <p:spPr>
          <a:xfrm>
            <a:off x="753533" y="2651036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dirty="0"/>
              <a:t>Zaradi teh razlogov je letalski prevoz ključna komponenta poslovanja turističnih agencij in igra pomembno vlogo pri:</a:t>
            </a:r>
          </a:p>
          <a:p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1" dirty="0"/>
              <a:t>zadovoljevanju potreb in pričakovanj strank</a:t>
            </a:r>
            <a:r>
              <a:rPr lang="sl-SI" dirty="0"/>
              <a:t> ter</a:t>
            </a:r>
          </a:p>
          <a:p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1" dirty="0"/>
              <a:t>ustvarjanju uspešnih in privlačnih turističnih paketov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A2A7A97-DC8F-4C1C-BBD1-2F9B84AC5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3244" y="3547533"/>
            <a:ext cx="4158320" cy="216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98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/>
          </p:cNvSpPr>
          <p:nvPr/>
        </p:nvSpPr>
        <p:spPr>
          <a:xfrm>
            <a:off x="753533" y="772923"/>
            <a:ext cx="7915755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l-SI" sz="4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Letalski promet</a:t>
            </a:r>
          </a:p>
          <a:p>
            <a:pPr>
              <a:defRPr/>
            </a:pPr>
            <a:endParaRPr lang="sl-SI" sz="4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3FE9F06F-B5B6-41DA-9073-F59C09DEBBD5}"/>
              </a:ext>
            </a:extLst>
          </p:cNvPr>
          <p:cNvSpPr/>
          <p:nvPr/>
        </p:nvSpPr>
        <p:spPr>
          <a:xfrm>
            <a:off x="660400" y="2221006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dirty="0"/>
              <a:t>Leto </a:t>
            </a:r>
            <a:r>
              <a:rPr lang="sl-SI" b="1" dirty="0"/>
              <a:t>1903</a:t>
            </a:r>
            <a:r>
              <a:rPr lang="sl-SI" dirty="0"/>
              <a:t> pomeni začetek današnjega motornega letalstva:</a:t>
            </a:r>
          </a:p>
          <a:p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/>
              <a:t>17.decembra 1903 sta ameriška izumitelja, </a:t>
            </a:r>
            <a:r>
              <a:rPr lang="sl-SI" b="1" dirty="0"/>
              <a:t>brata WRIGHT</a:t>
            </a:r>
            <a:r>
              <a:rPr lang="sl-SI" dirty="0"/>
              <a:t>, pilota in konstruktorja prva poletela z motornim letalom v </a:t>
            </a:r>
            <a:r>
              <a:rPr lang="sl-SI" dirty="0" err="1"/>
              <a:t>Kitty</a:t>
            </a:r>
            <a:r>
              <a:rPr lang="sl-SI" dirty="0"/>
              <a:t> </a:t>
            </a:r>
            <a:r>
              <a:rPr lang="sl-SI" dirty="0" err="1"/>
              <a:t>Hawk</a:t>
            </a:r>
            <a:r>
              <a:rPr lang="sl-SI" dirty="0"/>
              <a:t> v Severni Kaliforniji v ZDA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  <a:p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/>
              <a:t>Charles </a:t>
            </a:r>
            <a:r>
              <a:rPr lang="sl-SI" dirty="0" err="1"/>
              <a:t>Avgustus</a:t>
            </a:r>
            <a:r>
              <a:rPr lang="sl-SI" dirty="0"/>
              <a:t> </a:t>
            </a:r>
            <a:r>
              <a:rPr lang="sl-SI" b="1" dirty="0"/>
              <a:t>LINDBERG</a:t>
            </a:r>
            <a:r>
              <a:rPr lang="sl-SI" dirty="0"/>
              <a:t> ameriški pilot pa je prvi preletel Atlantik od New Yorka do Pariza v 33 urah in pol, leta </a:t>
            </a:r>
            <a:r>
              <a:rPr lang="sl-SI" b="1" dirty="0"/>
              <a:t>1927</a:t>
            </a:r>
            <a:r>
              <a:rPr lang="sl-SI" dirty="0"/>
              <a:t> Ime letala: </a:t>
            </a:r>
            <a:r>
              <a:rPr lang="sl-SI" dirty="0" err="1"/>
              <a:t>Spirit</a:t>
            </a:r>
            <a:r>
              <a:rPr lang="sl-SI" dirty="0"/>
              <a:t> </a:t>
            </a:r>
            <a:r>
              <a:rPr lang="sl-SI" dirty="0" err="1"/>
              <a:t>of</a:t>
            </a:r>
            <a:r>
              <a:rPr lang="sl-SI" dirty="0"/>
              <a:t> St. Louis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  <a:p>
            <a:endParaRPr lang="sl-SI" dirty="0"/>
          </a:p>
          <a:p>
            <a:r>
              <a:rPr lang="sl-SI" dirty="0"/>
              <a:t>Hiter razvoj letalstva se je začel po obeh svetovnih vojnah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239014E-C53B-4DC1-B4A9-3B249C576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1946" y="1909697"/>
            <a:ext cx="3272951" cy="184103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52730AAC-46B3-434E-B872-9675F101A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1947" y="4181475"/>
            <a:ext cx="3272952" cy="205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2644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/>
          </p:cNvSpPr>
          <p:nvPr/>
        </p:nvSpPr>
        <p:spPr>
          <a:xfrm>
            <a:off x="753533" y="772923"/>
            <a:ext cx="7915755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l-SI" sz="4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Letalski promet</a:t>
            </a:r>
          </a:p>
          <a:p>
            <a:pPr>
              <a:defRPr/>
            </a:pPr>
            <a:endParaRPr lang="sl-SI" sz="4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7CF7B3E3-FAD8-47B9-A267-E194D8D53AE4}"/>
              </a:ext>
            </a:extLst>
          </p:cNvPr>
          <p:cNvSpPr/>
          <p:nvPr/>
        </p:nvSpPr>
        <p:spPr>
          <a:xfrm>
            <a:off x="753533" y="2277239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dirty="0"/>
              <a:t>Leta 1929 se je 32 držav, ki so razvijale letalski promet srečalo v Varšavi z namenom, da uredijo promet v zraku</a:t>
            </a:r>
          </a:p>
          <a:p>
            <a:endParaRPr lang="sl-SI" dirty="0"/>
          </a:p>
          <a:p>
            <a:r>
              <a:rPr lang="sl-SI" dirty="0"/>
              <a:t>Sprejeli so t.im. </a:t>
            </a:r>
            <a:r>
              <a:rPr lang="sl-SI" b="1" dirty="0"/>
              <a:t>VARŠAVSKO KONVENCIJO</a:t>
            </a:r>
            <a:r>
              <a:rPr lang="sl-SI" dirty="0"/>
              <a:t>, ki je uzakonila</a:t>
            </a:r>
          </a:p>
          <a:p>
            <a:r>
              <a:rPr lang="sl-SI" dirty="0"/>
              <a:t>določena pravila:</a:t>
            </a:r>
          </a:p>
          <a:p>
            <a:endParaRPr lang="sl-SI" dirty="0"/>
          </a:p>
          <a:p>
            <a:r>
              <a:rPr lang="sl-SI" dirty="0"/>
              <a:t>- kakšna morajo biti letališča, osebje, vozniki</a:t>
            </a:r>
          </a:p>
          <a:p>
            <a:r>
              <a:rPr lang="sl-SI" dirty="0"/>
              <a:t>- kontrolo letenja</a:t>
            </a:r>
          </a:p>
          <a:p>
            <a:r>
              <a:rPr lang="sl-SI" dirty="0"/>
              <a:t>- odgovornost prevoznika za smrt ali poškodbo potnikov</a:t>
            </a:r>
          </a:p>
          <a:p>
            <a:pPr marL="285750" indent="-285750">
              <a:buFontTx/>
              <a:buChar char="-"/>
            </a:pPr>
            <a:r>
              <a:rPr lang="sl-SI" dirty="0"/>
              <a:t>odgovornost za izgubljeno ali poškodovano prtljago...</a:t>
            </a:r>
          </a:p>
          <a:p>
            <a:endParaRPr lang="sl-SI" dirty="0"/>
          </a:p>
          <a:p>
            <a:r>
              <a:rPr lang="sl-SI" dirty="0"/>
              <a:t>Ta konvencija je bila dopolnjena v Haagu 28.9.1955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30BBDDC-AD95-4131-82DF-0B65F9409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8958" y="2277239"/>
            <a:ext cx="4358993" cy="363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889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/>
          </p:cNvSpPr>
          <p:nvPr/>
        </p:nvSpPr>
        <p:spPr>
          <a:xfrm>
            <a:off x="753533" y="772923"/>
            <a:ext cx="7915755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l-SI" sz="4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Letalski promet</a:t>
            </a:r>
          </a:p>
          <a:p>
            <a:pPr>
              <a:defRPr/>
            </a:pPr>
            <a:endParaRPr lang="sl-SI" sz="4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F0CB82A5-0403-4B9F-A91E-8D21B74F52D6}"/>
              </a:ext>
            </a:extLst>
          </p:cNvPr>
          <p:cNvSpPr/>
          <p:nvPr/>
        </p:nvSpPr>
        <p:spPr>
          <a:xfrm>
            <a:off x="846667" y="2079756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dirty="0"/>
              <a:t>Leta 1944 so v Chicagu sprejeli CHICAŠKO KONVENCIJO o mednarodnem civilnem letalstvu, ki je vsebovala še podrobnejša pravila:</a:t>
            </a:r>
          </a:p>
          <a:p>
            <a:endParaRPr lang="sl-SI" dirty="0"/>
          </a:p>
          <a:p>
            <a:r>
              <a:rPr lang="sl-SI" dirty="0"/>
              <a:t>- uradni jezik</a:t>
            </a:r>
          </a:p>
          <a:p>
            <a:r>
              <a:rPr lang="sl-SI" dirty="0"/>
              <a:t>- pravica preleta neke države brez obveznosti ustavitve</a:t>
            </a:r>
          </a:p>
          <a:p>
            <a:r>
              <a:rPr lang="sl-SI" dirty="0"/>
              <a:t>- pravico pristanka v neki tuji deželi iz nekomercialnih namenov, npr. napolnitev tanka</a:t>
            </a:r>
          </a:p>
          <a:p>
            <a:r>
              <a:rPr lang="sl-SI" dirty="0"/>
              <a:t>- pravica vkrcanja in izkrcanja potnikov in njihove prtljage v drugi državi</a:t>
            </a:r>
          </a:p>
          <a:p>
            <a:r>
              <a:rPr lang="sl-SI" dirty="0"/>
              <a:t>- pravica vzdrževanja redne linije znotraj neke države...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9418AC70-0858-49DF-96D1-7DE6673F5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112" y="2276475"/>
            <a:ext cx="4432360" cy="331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0356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/>
          </p:cNvSpPr>
          <p:nvPr/>
        </p:nvSpPr>
        <p:spPr>
          <a:xfrm>
            <a:off x="753533" y="772923"/>
            <a:ext cx="7915755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l-SI" sz="4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Letalski promet</a:t>
            </a:r>
          </a:p>
          <a:p>
            <a:pPr>
              <a:defRPr/>
            </a:pPr>
            <a:endParaRPr lang="sl-SI" sz="4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7C2AF61F-BD1E-4799-A001-B4A9DD22CECB}"/>
              </a:ext>
            </a:extLst>
          </p:cNvPr>
          <p:cNvSpPr/>
          <p:nvPr/>
        </p:nvSpPr>
        <p:spPr>
          <a:xfrm>
            <a:off x="694266" y="2210138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dirty="0"/>
              <a:t>S Chicaško konvencijo je bila ustanovljena tudi MEDNARODNA ORGANIZACIJA ZA CIVILNO LETALSTVO - </a:t>
            </a:r>
            <a:r>
              <a:rPr lang="sl-SI" b="1" dirty="0"/>
              <a:t>ICAO</a:t>
            </a:r>
            <a:r>
              <a:rPr lang="sl-SI" dirty="0"/>
              <a:t> (</a:t>
            </a:r>
            <a:r>
              <a:rPr lang="sl-SI" dirty="0" err="1"/>
              <a:t>International</a:t>
            </a:r>
            <a:r>
              <a:rPr lang="sl-SI" dirty="0"/>
              <a:t> Civil </a:t>
            </a:r>
            <a:r>
              <a:rPr lang="sl-SI" dirty="0" err="1"/>
              <a:t>Aviation</a:t>
            </a:r>
            <a:r>
              <a:rPr lang="sl-SI" dirty="0"/>
              <a:t> </a:t>
            </a:r>
            <a:r>
              <a:rPr lang="sl-SI" dirty="0" err="1"/>
              <a:t>Organization</a:t>
            </a:r>
            <a:r>
              <a:rPr lang="sl-SI" dirty="0"/>
              <a:t>)</a:t>
            </a:r>
          </a:p>
          <a:p>
            <a:endParaRPr lang="sl-SI" dirty="0"/>
          </a:p>
          <a:p>
            <a:r>
              <a:rPr lang="sl-SI" dirty="0"/>
              <a:t>Leta 1945 pa je bila ustanovljena MEDNARODNA ORGANIZACIJA LETALSKIH PREVOZNIKOV - </a:t>
            </a:r>
            <a:r>
              <a:rPr lang="sl-SI" b="1" dirty="0"/>
              <a:t>IATA</a:t>
            </a:r>
            <a:r>
              <a:rPr lang="sl-SI" dirty="0"/>
              <a:t> (</a:t>
            </a:r>
            <a:r>
              <a:rPr lang="sl-SI" dirty="0" err="1"/>
              <a:t>International</a:t>
            </a:r>
            <a:r>
              <a:rPr lang="sl-SI" dirty="0"/>
              <a:t> </a:t>
            </a:r>
            <a:r>
              <a:rPr lang="sl-SI" dirty="0" err="1"/>
              <a:t>Air</a:t>
            </a:r>
            <a:r>
              <a:rPr lang="sl-SI" dirty="0"/>
              <a:t> </a:t>
            </a:r>
            <a:r>
              <a:rPr lang="sl-SI" dirty="0" err="1"/>
              <a:t>Transtport</a:t>
            </a:r>
            <a:r>
              <a:rPr lang="sl-SI" dirty="0"/>
              <a:t> </a:t>
            </a:r>
            <a:r>
              <a:rPr lang="sl-SI" dirty="0" err="1"/>
              <a:t>Asociation</a:t>
            </a:r>
            <a:r>
              <a:rPr lang="sl-SI" dirty="0"/>
              <a:t>)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9B43DDE4-BF94-4D18-BBA7-177A47064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6999" y="4143034"/>
            <a:ext cx="2887133" cy="192125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DEC2968E-5687-43FE-8FED-66FC7782D1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12" t="7895" r="11506" b="13613"/>
          <a:stretch/>
        </p:blipFill>
        <p:spPr>
          <a:xfrm>
            <a:off x="7746999" y="2150533"/>
            <a:ext cx="2887133" cy="175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331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/>
          </p:cNvSpPr>
          <p:nvPr/>
        </p:nvSpPr>
        <p:spPr>
          <a:xfrm>
            <a:off x="753533" y="772923"/>
            <a:ext cx="7915755" cy="1143000"/>
          </a:xfrm>
          <a:prstGeom prst="rect">
            <a:avLst/>
          </a:prstGeom>
        </p:spPr>
        <p:txBody>
          <a:bodyPr vert="horz" lIns="0" rIns="0" bIns="0" anchor="b">
            <a:normAutofit fontScale="7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l-SI" sz="4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Letalski promet -ČARTERSKI POLETI</a:t>
            </a:r>
          </a:p>
          <a:p>
            <a:pPr>
              <a:defRPr/>
            </a:pPr>
            <a:r>
              <a:rPr lang="sl-SI" sz="4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>
              <a:defRPr/>
            </a:pPr>
            <a:endParaRPr lang="sl-SI" sz="4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80DB9D6D-BD5A-4456-806A-81552B4B85A9}"/>
              </a:ext>
            </a:extLst>
          </p:cNvPr>
          <p:cNvSpPr/>
          <p:nvPr/>
        </p:nvSpPr>
        <p:spPr>
          <a:xfrm>
            <a:off x="863600" y="1915923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dirty="0"/>
              <a:t>Čarter oziroma zakup letala naredijo največkrat turistične agencije, kadar so prepričane, da bo povpraševanje po </a:t>
            </a:r>
            <a:r>
              <a:rPr lang="sl-SI" dirty="0" err="1"/>
              <a:t>po</a:t>
            </a:r>
            <a:r>
              <a:rPr lang="sl-SI" dirty="0"/>
              <a:t> določenem potovanju oziroma počitnicah veliko </a:t>
            </a:r>
          </a:p>
          <a:p>
            <a:endParaRPr lang="sl-SI" dirty="0"/>
          </a:p>
          <a:p>
            <a:r>
              <a:rPr lang="sl-SI" dirty="0"/>
              <a:t>Pri čarterskih poletih ne gre za redne linije ampak so to </a:t>
            </a:r>
            <a:r>
              <a:rPr lang="sl-SI" b="1" dirty="0"/>
              <a:t>posebni termini na točno določeni relaciji</a:t>
            </a:r>
          </a:p>
          <a:p>
            <a:endParaRPr lang="sl-SI" b="1" dirty="0"/>
          </a:p>
          <a:p>
            <a:r>
              <a:rPr lang="sl-SI" dirty="0"/>
              <a:t>Ker gre za zakup polno za prazno, turistične agencije računajo na polno zasedenost letala in zato so tudi cene</a:t>
            </a:r>
          </a:p>
          <a:p>
            <a:r>
              <a:rPr lang="sl-SI" dirty="0"/>
              <a:t>veliko nižje od cen za redne linije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A44D5555-0832-4F97-978E-C61582883C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84"/>
          <a:stretch/>
        </p:blipFill>
        <p:spPr>
          <a:xfrm>
            <a:off x="7383992" y="3737825"/>
            <a:ext cx="4312852" cy="171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0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04801" y="365127"/>
            <a:ext cx="10712824" cy="1325563"/>
          </a:xfrm>
        </p:spPr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ŽELEZNIŠKI PROMET V TURIZMU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C23E8F2A-4847-425A-9779-9ECD8EAFDD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8043" y="1371501"/>
            <a:ext cx="8802803" cy="533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3179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/>
          </p:cNvSpPr>
          <p:nvPr/>
        </p:nvSpPr>
        <p:spPr>
          <a:xfrm>
            <a:off x="431800" y="313267"/>
            <a:ext cx="8957155" cy="20574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l-SI" sz="4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Letalski promet – zakup letala</a:t>
            </a:r>
          </a:p>
          <a:p>
            <a:pPr>
              <a:defRPr/>
            </a:pPr>
            <a:endParaRPr lang="sl-SI" sz="4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A734CFC5-106B-450D-9D50-3A4C028EE62B}"/>
              </a:ext>
            </a:extLst>
          </p:cNvPr>
          <p:cNvSpPr/>
          <p:nvPr/>
        </p:nvSpPr>
        <p:spPr>
          <a:xfrm>
            <a:off x="990600" y="2046869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dirty="0"/>
              <a:t>Zakup letalskih zmogljivosti postavlja pred turistično agencijo </a:t>
            </a:r>
            <a:r>
              <a:rPr lang="sl-SI" b="1" dirty="0"/>
              <a:t>problem</a:t>
            </a:r>
            <a:r>
              <a:rPr lang="sl-SI" dirty="0"/>
              <a:t>:</a:t>
            </a:r>
          </a:p>
          <a:p>
            <a:endParaRPr lang="sl-SI" dirty="0"/>
          </a:p>
          <a:p>
            <a:r>
              <a:rPr lang="sl-SI" dirty="0"/>
              <a:t>- kako te </a:t>
            </a:r>
            <a:r>
              <a:rPr lang="sl-SI" b="1" dirty="0"/>
              <a:t>zmogljivosti polno izkoristiti</a:t>
            </a:r>
            <a:r>
              <a:rPr lang="sl-SI" dirty="0"/>
              <a:t>, saj je poslovni uspeh v veliki meri vezan na visoko stopnjo izrabe letal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8404DF68-373E-4DCB-9E46-51E383F89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0836" y="4064000"/>
            <a:ext cx="4181551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147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/>
          </p:cNvSpPr>
          <p:nvPr/>
        </p:nvSpPr>
        <p:spPr>
          <a:xfrm>
            <a:off x="431800" y="313267"/>
            <a:ext cx="8957155" cy="20574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l-SI" sz="4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Letalski promet – zakup letala</a:t>
            </a:r>
          </a:p>
          <a:p>
            <a:pPr>
              <a:defRPr/>
            </a:pPr>
            <a:endParaRPr lang="sl-SI" sz="4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450E19F0-151E-43A6-B1AF-E1C616EFC31F}"/>
              </a:ext>
            </a:extLst>
          </p:cNvPr>
          <p:cNvSpPr/>
          <p:nvPr/>
        </p:nvSpPr>
        <p:spPr>
          <a:xfrm>
            <a:off x="922867" y="2441139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dirty="0"/>
              <a:t>Za </a:t>
            </a:r>
            <a:r>
              <a:rPr lang="sl-SI" b="1" dirty="0"/>
              <a:t>turista</a:t>
            </a:r>
            <a:r>
              <a:rPr lang="sl-SI" dirty="0"/>
              <a:t> so čarterski poleti ugodni predvsem zaradi:</a:t>
            </a:r>
          </a:p>
          <a:p>
            <a:endParaRPr lang="sl-SI" dirty="0"/>
          </a:p>
          <a:p>
            <a:r>
              <a:rPr lang="sl-SI" dirty="0"/>
              <a:t>- hitrosti prevoza</a:t>
            </a:r>
          </a:p>
          <a:p>
            <a:pPr marL="285750" indent="-285750">
              <a:buFontTx/>
              <a:buChar char="-"/>
            </a:pPr>
            <a:r>
              <a:rPr lang="sl-SI" dirty="0"/>
              <a:t>nizke cene</a:t>
            </a:r>
          </a:p>
          <a:p>
            <a:endParaRPr lang="sl-SI" dirty="0"/>
          </a:p>
          <a:p>
            <a:r>
              <a:rPr lang="sl-SI" b="1" dirty="0"/>
              <a:t>Prednosti čarterskih poletov za </a:t>
            </a:r>
            <a:r>
              <a:rPr lang="sl-SI" b="1" dirty="0" err="1"/>
              <a:t>leatlsko</a:t>
            </a:r>
            <a:r>
              <a:rPr lang="sl-SI" b="1" dirty="0"/>
              <a:t> podjetje:</a:t>
            </a:r>
          </a:p>
          <a:p>
            <a:endParaRPr lang="sl-SI" dirty="0"/>
          </a:p>
          <a:p>
            <a:r>
              <a:rPr lang="sl-SI" dirty="0"/>
              <a:t>- podjetje proda naenkrat vso zmogljivost letala in</a:t>
            </a:r>
          </a:p>
          <a:p>
            <a:pPr marL="285750" indent="-285750">
              <a:buFontTx/>
              <a:buChar char="-"/>
            </a:pPr>
            <a:r>
              <a:rPr lang="sl-SI" dirty="0"/>
              <a:t>se s tem znebi skrbi za napolnitev letala</a:t>
            </a:r>
          </a:p>
          <a:p>
            <a:endParaRPr lang="sl-SI" dirty="0"/>
          </a:p>
          <a:p>
            <a:r>
              <a:rPr lang="sl-SI" dirty="0"/>
              <a:t>To je tudi razlog, da letalsko podjetje sestavi ceno za zakup v višini, ki je mnogo nižja od vsote cen za letalske vozovnice na redni progi na isti relaciji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C699522C-DC03-48D8-AC6D-A2348712A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9541" y="3269191"/>
            <a:ext cx="276225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870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/>
          </p:cNvSpPr>
          <p:nvPr/>
        </p:nvSpPr>
        <p:spPr>
          <a:xfrm>
            <a:off x="431800" y="313267"/>
            <a:ext cx="8957155" cy="20574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l-SI" sz="4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Letalski promet – zakup letala</a:t>
            </a:r>
          </a:p>
          <a:p>
            <a:pPr>
              <a:defRPr/>
            </a:pPr>
            <a:endParaRPr lang="sl-SI" sz="4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EB697275-6515-4A91-8BC7-3A1575AB2672}"/>
              </a:ext>
            </a:extLst>
          </p:cNvPr>
          <p:cNvSpPr/>
          <p:nvPr/>
        </p:nvSpPr>
        <p:spPr>
          <a:xfrm>
            <a:off x="762000" y="2370667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b="1" dirty="0"/>
              <a:t>Prednosti</a:t>
            </a:r>
            <a:r>
              <a:rPr lang="sl-SI" dirty="0"/>
              <a:t> čarterskih poletov za turistično agencijo:</a:t>
            </a:r>
          </a:p>
          <a:p>
            <a:endParaRPr lang="sl-SI" dirty="0"/>
          </a:p>
          <a:p>
            <a:r>
              <a:rPr lang="sl-SI" dirty="0"/>
              <a:t>- turistična agencija lahko s pomočjo čarterskega prevoza organizira taka potovanja, ki jih z drugimi sredstvi ne bi mogla zaradi pomanjkanja časa turistov in na relacijah, kjer ni drugih</a:t>
            </a:r>
          </a:p>
          <a:p>
            <a:r>
              <a:rPr lang="sl-SI" dirty="0"/>
              <a:t>prevoznih sredstev (npr. vikend v New Yorku…)</a:t>
            </a:r>
          </a:p>
          <a:p>
            <a:endParaRPr lang="sl-SI" dirty="0"/>
          </a:p>
          <a:p>
            <a:r>
              <a:rPr lang="sl-SI" dirty="0"/>
              <a:t>- uporaba čarterskih poletov omogoča turistični agenciji da razširi svojo turistično ponudbo in se prilagodi zahtevam turistov, ki jim je prosti čas vedno bolj pomemben.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A9B5CCB-A310-4814-B44A-DC0505CAF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9467" y="3624528"/>
            <a:ext cx="3420533" cy="227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7660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/>
          </p:cNvSpPr>
          <p:nvPr/>
        </p:nvSpPr>
        <p:spPr>
          <a:xfrm>
            <a:off x="431800" y="313267"/>
            <a:ext cx="8957155" cy="20574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l-SI" sz="4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Letalski promet – zakup letala</a:t>
            </a:r>
          </a:p>
          <a:p>
            <a:pPr>
              <a:defRPr/>
            </a:pPr>
            <a:endParaRPr lang="sl-SI" sz="4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D73F601F-6632-4CFF-AE98-B9BFCB3C459D}"/>
              </a:ext>
            </a:extLst>
          </p:cNvPr>
          <p:cNvSpPr/>
          <p:nvPr/>
        </p:nvSpPr>
        <p:spPr>
          <a:xfrm>
            <a:off x="584199" y="1743419"/>
            <a:ext cx="6096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dirty="0"/>
              <a:t>Problem zakupa za turistično agencijo je</a:t>
            </a:r>
          </a:p>
          <a:p>
            <a:endParaRPr lang="sl-SI" dirty="0"/>
          </a:p>
          <a:p>
            <a:pPr marL="285750" indent="-285750">
              <a:buFontTx/>
              <a:buChar char="-"/>
            </a:pPr>
            <a:r>
              <a:rPr lang="sl-SI" dirty="0"/>
              <a:t>kako zakupljene zmogljivosti </a:t>
            </a:r>
            <a:r>
              <a:rPr lang="sl-SI" b="1" dirty="0"/>
              <a:t>polno izkoristiti</a:t>
            </a:r>
            <a:r>
              <a:rPr lang="sl-SI" dirty="0"/>
              <a:t>, saj je poslovni uspeh v veliki meri vezan na visoko stopnjo izrabe letal</a:t>
            </a:r>
          </a:p>
          <a:p>
            <a:endParaRPr lang="sl-SI" dirty="0"/>
          </a:p>
          <a:p>
            <a:r>
              <a:rPr lang="sl-SI" dirty="0"/>
              <a:t>Čarterski poleti pa so ugodnejši od cen rednih linij, ker:</a:t>
            </a:r>
          </a:p>
          <a:p>
            <a:endParaRPr lang="sl-SI" dirty="0"/>
          </a:p>
          <a:p>
            <a:r>
              <a:rPr lang="sl-SI" dirty="0"/>
              <a:t>- so </a:t>
            </a:r>
            <a:r>
              <a:rPr lang="sl-SI" b="1" dirty="0"/>
              <a:t>direktni </a:t>
            </a:r>
            <a:r>
              <a:rPr lang="sl-SI" dirty="0"/>
              <a:t>do namembnega kraja in nimajo nepotrebnih vmesnih postankov, in je zato čas potovanja krajši kot pri rednih linijah</a:t>
            </a:r>
          </a:p>
          <a:p>
            <a:pPr marL="285750" indent="-285750">
              <a:buFontTx/>
              <a:buChar char="-"/>
            </a:pPr>
            <a:r>
              <a:rPr lang="sl-SI" dirty="0"/>
              <a:t>so </a:t>
            </a:r>
            <a:r>
              <a:rPr lang="sl-SI" b="1" dirty="0"/>
              <a:t>nizke cene</a:t>
            </a:r>
            <a:r>
              <a:rPr lang="sl-SI" dirty="0"/>
              <a:t>, ki so pretežno posledica velike izrabe zmogljivosti letala, kar pa pri rednih linijah ni primer</a:t>
            </a:r>
          </a:p>
          <a:p>
            <a:endParaRPr lang="sl-SI" dirty="0"/>
          </a:p>
          <a:p>
            <a:r>
              <a:rPr lang="sl-SI" dirty="0"/>
              <a:t>Slaba stran čarterskih poletov za turista pa je v tem:</a:t>
            </a:r>
          </a:p>
          <a:p>
            <a:endParaRPr lang="sl-SI" dirty="0"/>
          </a:p>
          <a:p>
            <a:r>
              <a:rPr lang="sl-SI" dirty="0"/>
              <a:t>- da </a:t>
            </a:r>
            <a:r>
              <a:rPr lang="sl-SI" b="1" dirty="0"/>
              <a:t>niso svobodni pri izbiri prevoznika</a:t>
            </a:r>
            <a:r>
              <a:rPr lang="sl-SI" dirty="0"/>
              <a:t>, tipa letala in časa potovanja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5153385-496F-44CD-8978-24B3E900C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0301" y="3848100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4930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/>
          </p:cNvSpPr>
          <p:nvPr/>
        </p:nvSpPr>
        <p:spPr>
          <a:xfrm>
            <a:off x="846666" y="1238590"/>
            <a:ext cx="7915755" cy="1143000"/>
          </a:xfrm>
          <a:prstGeom prst="rect">
            <a:avLst/>
          </a:prstGeom>
        </p:spPr>
        <p:txBody>
          <a:bodyPr vert="horz" lIns="0" rIns="0" bIns="0" anchor="b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l-SI" sz="4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Letalski promet - letalske vozovnice </a:t>
            </a:r>
          </a:p>
          <a:p>
            <a:pPr>
              <a:defRPr/>
            </a:pPr>
            <a:endParaRPr lang="sl-SI" sz="4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50C11F26-287F-497A-AAA1-395C089E77C0}"/>
              </a:ext>
            </a:extLst>
          </p:cNvPr>
          <p:cNvSpPr/>
          <p:nvPr/>
        </p:nvSpPr>
        <p:spPr>
          <a:xfrm>
            <a:off x="939800" y="2318941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dirty="0"/>
              <a:t>Dokument o letalskem prevozu je </a:t>
            </a:r>
            <a:r>
              <a:rPr lang="sl-SI" b="1" dirty="0"/>
              <a:t>letalska vozovnica </a:t>
            </a:r>
          </a:p>
          <a:p>
            <a:endParaRPr lang="sl-SI" b="1" dirty="0"/>
          </a:p>
          <a:p>
            <a:r>
              <a:rPr lang="sl-SI" dirty="0"/>
              <a:t>To je pogodba med letalsko družbo, ki bo prevoz opravila in potnikom, ki bo storitev prevoza koristil</a:t>
            </a:r>
          </a:p>
          <a:p>
            <a:endParaRPr lang="sl-SI" dirty="0"/>
          </a:p>
          <a:p>
            <a:r>
              <a:rPr lang="sl-SI" dirty="0"/>
              <a:t>Letalskih vozovnic je več vrst: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1" dirty="0" err="1"/>
              <a:t>Iclusive</a:t>
            </a:r>
            <a:r>
              <a:rPr lang="sl-SI" b="1" dirty="0"/>
              <a:t> </a:t>
            </a:r>
            <a:r>
              <a:rPr lang="sl-SI" b="1" dirty="0" err="1"/>
              <a:t>tours</a:t>
            </a:r>
            <a:r>
              <a:rPr lang="sl-SI" b="1" dirty="0"/>
              <a:t> tarife </a:t>
            </a:r>
            <a:r>
              <a:rPr lang="sl-SI" dirty="0"/>
              <a:t>so posebne letalske vozovnice, kjer je naročnik turistična agencija in ker vključi letalski prevoz v svoje programe je cena vozovnic nižja</a:t>
            </a:r>
          </a:p>
          <a:p>
            <a:endParaRPr lang="sl-SI" dirty="0"/>
          </a:p>
          <a:p>
            <a:r>
              <a:rPr lang="sl-SI" dirty="0"/>
              <a:t>Letalska družba je pripravljena prodati </a:t>
            </a:r>
            <a:r>
              <a:rPr lang="sl-SI" dirty="0" err="1"/>
              <a:t>truistični</a:t>
            </a:r>
            <a:r>
              <a:rPr lang="sl-SI" dirty="0"/>
              <a:t> </a:t>
            </a:r>
            <a:r>
              <a:rPr lang="sl-SI" dirty="0" err="1"/>
              <a:t>agecniji</a:t>
            </a:r>
            <a:r>
              <a:rPr lang="sl-SI" dirty="0"/>
              <a:t> določeno število letalskih vozovnic po nižji ceni, ker</a:t>
            </a:r>
          </a:p>
          <a:p>
            <a:r>
              <a:rPr lang="sl-SI" dirty="0"/>
              <a:t>turistična agencija z vključitvijo letalskega prevoza v programe, naredi te bolj zanimive, hkrati pa letalska družba proda </a:t>
            </a:r>
            <a:r>
              <a:rPr lang="sl-SI" b="1" dirty="0"/>
              <a:t>prazna mesta na rednih linijah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2049C119-C0FC-481D-9CB2-7EBD54324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4433" y="2184400"/>
            <a:ext cx="2709333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555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/>
          </p:cNvSpPr>
          <p:nvPr/>
        </p:nvSpPr>
        <p:spPr>
          <a:xfrm>
            <a:off x="1919536" y="332656"/>
            <a:ext cx="6749752" cy="1143000"/>
          </a:xfrm>
          <a:prstGeom prst="rect">
            <a:avLst/>
          </a:prstGeom>
        </p:spPr>
        <p:txBody>
          <a:bodyPr vert="horz" lIns="0" rIns="0" bIns="0" anchor="b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l-SI" sz="4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IT tarif v letalskem prometu</a:t>
            </a:r>
            <a:endParaRPr lang="sl-SI" sz="4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81551CFB-0C32-40EF-BD4A-D0EA26E61325}"/>
              </a:ext>
            </a:extLst>
          </p:cNvPr>
          <p:cNvSpPr/>
          <p:nvPr/>
        </p:nvSpPr>
        <p:spPr>
          <a:xfrm>
            <a:off x="1227667" y="2268773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b="1" dirty="0"/>
              <a:t>"</a:t>
            </a:r>
            <a:r>
              <a:rPr lang="sl-SI" b="1" dirty="0" err="1"/>
              <a:t>Inclusiv</a:t>
            </a:r>
            <a:r>
              <a:rPr lang="sl-SI" b="1" dirty="0"/>
              <a:t> </a:t>
            </a:r>
            <a:r>
              <a:rPr lang="sl-SI" b="1" dirty="0" err="1"/>
              <a:t>tours</a:t>
            </a:r>
            <a:r>
              <a:rPr lang="sl-SI" b="1" dirty="0"/>
              <a:t>" - IT tarife </a:t>
            </a:r>
            <a:r>
              <a:rPr lang="sl-SI" dirty="0"/>
              <a:t>se </a:t>
            </a:r>
            <a:r>
              <a:rPr lang="sl-SI" dirty="0" err="1"/>
              <a:t>uporabljao</a:t>
            </a:r>
            <a:r>
              <a:rPr lang="sl-SI" dirty="0"/>
              <a:t> v letalskem prometu, kadar je letalski prevoz sestavni del pavšalnega potovanja ali pavšalnih počitnic, ki jih organizira turistična agencija v</a:t>
            </a:r>
          </a:p>
          <a:p>
            <a:r>
              <a:rPr lang="sl-SI" dirty="0"/>
              <a:t>sodelovanju z letalskim prevoznikom</a:t>
            </a:r>
          </a:p>
          <a:p>
            <a:endParaRPr lang="sl-SI" dirty="0"/>
          </a:p>
          <a:p>
            <a:r>
              <a:rPr lang="sl-SI" dirty="0"/>
              <a:t>IT tarife so za približno 30 - 40% nižje od tarif na rednih letalskih linijah (čarterji do 70%)</a:t>
            </a:r>
          </a:p>
          <a:p>
            <a:endParaRPr lang="sl-SI" dirty="0"/>
          </a:p>
          <a:p>
            <a:r>
              <a:rPr lang="sl-SI" dirty="0"/>
              <a:t>Za uporabo IT tarif so točno določeni pogoji, ki jih je določila IATA, kot združenje rednih letalskih linijskih prevoznikov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9363ECF-CE33-4051-A664-EC530B269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1120" y="3168945"/>
            <a:ext cx="2333625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4054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/>
          </p:cNvSpPr>
          <p:nvPr/>
        </p:nvSpPr>
        <p:spPr>
          <a:xfrm>
            <a:off x="220133" y="332656"/>
            <a:ext cx="8449155" cy="571500"/>
          </a:xfrm>
          <a:prstGeom prst="rect">
            <a:avLst/>
          </a:prstGeom>
        </p:spPr>
        <p:txBody>
          <a:bodyPr vert="horz" lIns="0" rIns="0" bIns="0" anchor="b"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l-SI" sz="4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IT tarif v letalskem prometu</a:t>
            </a:r>
            <a:endParaRPr lang="sl-SI" sz="4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02D450EE-1767-4BDF-A4E3-08AEC024F2F8}"/>
              </a:ext>
            </a:extLst>
          </p:cNvPr>
          <p:cNvSpPr/>
          <p:nvPr/>
        </p:nvSpPr>
        <p:spPr>
          <a:xfrm>
            <a:off x="355600" y="1477808"/>
            <a:ext cx="1163320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/>
              <a:t>Pogoji, ki dovoljujejo uporab IT tarif:</a:t>
            </a:r>
          </a:p>
          <a:p>
            <a:r>
              <a:rPr lang="sl-SI" dirty="0"/>
              <a:t>1. IT tarife se uporabljajo na </a:t>
            </a:r>
            <a:r>
              <a:rPr lang="sl-SI" b="1" dirty="0"/>
              <a:t>rednih letalskih progah</a:t>
            </a:r>
          </a:p>
          <a:p>
            <a:r>
              <a:rPr lang="sl-SI" dirty="0"/>
              <a:t>2. uporabljati se smejo le za </a:t>
            </a:r>
            <a:r>
              <a:rPr lang="sl-SI" b="1" dirty="0"/>
              <a:t>pavšalna potovanja</a:t>
            </a:r>
            <a:r>
              <a:rPr lang="sl-SI" dirty="0"/>
              <a:t>, ki jih organizira turistična agencija skupaj z letalskim prevoznikom</a:t>
            </a:r>
          </a:p>
          <a:p>
            <a:r>
              <a:rPr lang="sl-SI" dirty="0"/>
              <a:t>3. program mora vsebovati poleg letalskega prevoza tudi "</a:t>
            </a:r>
            <a:r>
              <a:rPr lang="sl-SI" b="1" dirty="0"/>
              <a:t>zemeljski program</a:t>
            </a:r>
            <a:r>
              <a:rPr lang="sl-SI" dirty="0"/>
              <a:t>" </a:t>
            </a:r>
            <a:r>
              <a:rPr lang="sl-SI" sz="1400" dirty="0"/>
              <a:t>(hotelske</a:t>
            </a:r>
          </a:p>
          <a:p>
            <a:r>
              <a:rPr lang="sl-SI" sz="1400" dirty="0"/>
              <a:t> storitve, oglede, avtobusne prevoze, obiske prireditev...)</a:t>
            </a:r>
          </a:p>
          <a:p>
            <a:r>
              <a:rPr lang="sl-SI" dirty="0"/>
              <a:t>4. potovanje se prodaja po </a:t>
            </a:r>
            <a:r>
              <a:rPr lang="sl-SI" b="1" dirty="0"/>
              <a:t>pavšalni ceni</a:t>
            </a:r>
            <a:r>
              <a:rPr lang="sl-SI" dirty="0"/>
              <a:t>. Te cene določi vsako leto IATA, in sicer minimalno ceno prevoza na določeni relaciji in minimalno ceno celotnega potovanja z bivanjem. Te minimalne cene so dane in se jih drži vsaka letalska družba</a:t>
            </a:r>
          </a:p>
          <a:p>
            <a:r>
              <a:rPr lang="sl-SI" dirty="0"/>
              <a:t>5. namembni kraj letalskega prevoza mora biti obenem kraj povratka, kar pomeni </a:t>
            </a:r>
            <a:r>
              <a:rPr lang="sl-SI" b="1" dirty="0"/>
              <a:t>boljši izrabo zmogljivosti </a:t>
            </a:r>
            <a:r>
              <a:rPr lang="sl-SI" dirty="0"/>
              <a:t>(redne linije)</a:t>
            </a:r>
          </a:p>
          <a:p>
            <a:r>
              <a:rPr lang="sl-SI" dirty="0"/>
              <a:t>6. določen je </a:t>
            </a:r>
            <a:r>
              <a:rPr lang="sl-SI" b="1" dirty="0"/>
              <a:t>minimalni čas potov</a:t>
            </a:r>
            <a:r>
              <a:rPr lang="sl-SI" dirty="0"/>
              <a:t>anja v posameznih conah, na katere je razdeljen ves svet. Minimum znaša v nekaterih conah 3 dni, v drugih pa 2 meseca</a:t>
            </a:r>
            <a:r>
              <a:rPr lang="sl-SI" sz="1400" dirty="0"/>
              <a:t>. S tem so onemogočena samo potovanja brez bivanja v namembni državi in teh tarif ni mogoče uporabljati le za prevoze in poslovna potovanja.</a:t>
            </a:r>
          </a:p>
          <a:p>
            <a:r>
              <a:rPr lang="sl-SI" dirty="0"/>
              <a:t>7. določeni so točni datumi, ko IT tarife </a:t>
            </a:r>
            <a:r>
              <a:rPr lang="sl-SI" b="1" dirty="0"/>
              <a:t>ni dovoljeno </a:t>
            </a:r>
            <a:r>
              <a:rPr lang="sl-SI" dirty="0"/>
              <a:t>uporabljati:</a:t>
            </a:r>
          </a:p>
          <a:p>
            <a:r>
              <a:rPr lang="sl-SI" sz="1400" dirty="0"/>
              <a:t> * večinoma v času praznikov; npr. Novo leto, termini posebnih prireditev</a:t>
            </a:r>
          </a:p>
          <a:p>
            <a:r>
              <a:rPr lang="sl-SI" sz="1400" dirty="0"/>
              <a:t> * npr. olimpijada - V teh rokih je pričakovati, da bodo redne linije itak dobro</a:t>
            </a:r>
          </a:p>
          <a:p>
            <a:r>
              <a:rPr lang="sl-SI" sz="1400" dirty="0"/>
              <a:t> zasedene, kar kaže, da IATA ščiti interese rednih linijskih prevoznikov.</a:t>
            </a:r>
          </a:p>
          <a:p>
            <a:r>
              <a:rPr lang="sl-SI" dirty="0"/>
              <a:t>8. določena je </a:t>
            </a:r>
            <a:r>
              <a:rPr lang="sl-SI" b="1" dirty="0"/>
              <a:t>minimalna velikost skupine </a:t>
            </a:r>
            <a:r>
              <a:rPr lang="sl-SI" dirty="0"/>
              <a:t>se razlikuje med sedmimi conami, na katere je razdeljen svet, večinoma pa znaša </a:t>
            </a:r>
            <a:r>
              <a:rPr lang="sl-SI" b="1" dirty="0"/>
              <a:t>9 - 12 oseb</a:t>
            </a:r>
          </a:p>
          <a:p>
            <a:r>
              <a:rPr lang="sl-SI" dirty="0"/>
              <a:t>9. za izvedbo potovanja z uporabo IT tarif je potreben </a:t>
            </a:r>
            <a:r>
              <a:rPr lang="sl-SI" b="1" dirty="0"/>
              <a:t>vnaprej objavljen program. </a:t>
            </a:r>
            <a:r>
              <a:rPr lang="sl-SI" dirty="0"/>
              <a:t>V programu mora biti naveden linijski prevoznik s šifro prevoznika, linije in aranžmaja</a:t>
            </a:r>
          </a:p>
        </p:txBody>
      </p:sp>
    </p:spTree>
    <p:extLst>
      <p:ext uri="{BB962C8B-B14F-4D97-AF65-F5344CB8AC3E}">
        <p14:creationId xmlns:p14="http://schemas.microsoft.com/office/powerpoint/2010/main" val="16987815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/>
          </p:cNvSpPr>
          <p:nvPr/>
        </p:nvSpPr>
        <p:spPr>
          <a:xfrm>
            <a:off x="220133" y="332656"/>
            <a:ext cx="8449155" cy="571500"/>
          </a:xfrm>
          <a:prstGeom prst="rect">
            <a:avLst/>
          </a:prstGeom>
        </p:spPr>
        <p:txBody>
          <a:bodyPr vert="horz" lIns="0" rIns="0" bIns="0" anchor="b"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l-SI" sz="4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IT tarif v letalskem prometu</a:t>
            </a:r>
            <a:endParaRPr lang="sl-SI" sz="4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08F43186-8853-4041-BCCD-88A9020454BB}"/>
              </a:ext>
            </a:extLst>
          </p:cNvPr>
          <p:cNvSpPr/>
          <p:nvPr/>
        </p:nvSpPr>
        <p:spPr>
          <a:xfrm>
            <a:off x="990600" y="1646410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dirty="0"/>
              <a:t>Organizacija pavšalnih potovanj z uporabo IT tarif na rednih linijah ima pred enakimi potovanji s čarterskimi prevozniki nekaj bistvenih prednosti:</a:t>
            </a:r>
          </a:p>
          <a:p>
            <a:endParaRPr lang="sl-SI" dirty="0"/>
          </a:p>
          <a:p>
            <a:r>
              <a:rPr lang="sl-SI" dirty="0"/>
              <a:t>* cene potovanja z uporabo IT tarif so sicer nekaj višje kot pri prevozu s čarterskimi letali, vendar je osnovni </a:t>
            </a:r>
            <a:r>
              <a:rPr lang="sl-SI" b="1" dirty="0"/>
              <a:t>riziko</a:t>
            </a:r>
            <a:r>
              <a:rPr lang="sl-SI" dirty="0"/>
              <a:t> pri čarterskih letalih v tem, da je možno doseči nizko ceno šele s</a:t>
            </a:r>
          </a:p>
          <a:p>
            <a:r>
              <a:rPr lang="sl-SI" dirty="0"/>
              <a:t>skoraj polno ali vsaj 90% napolnitvijo letala, kar pri zmogljivosti današnjih letal pomeni udeležbo najmanj 80 - 100 ali celo 150 potnikov</a:t>
            </a:r>
          </a:p>
          <a:p>
            <a:endParaRPr lang="sl-SI" dirty="0"/>
          </a:p>
          <a:p>
            <a:r>
              <a:rPr lang="sl-SI" dirty="0"/>
              <a:t>* Uporaba IT tarif pa je možna že pri minimalni udeležbi </a:t>
            </a:r>
            <a:r>
              <a:rPr lang="sl-SI" b="1" dirty="0"/>
              <a:t>9 - 12 potnikov</a:t>
            </a:r>
            <a:r>
              <a:rPr lang="sl-SI" dirty="0"/>
              <a:t>, kar pomeni da je možno organizirati potovanje že za 10 - 20 potnikov, kar seveda pomeni za organizatorja potovanja mnogo manjši riziko in širše možnosti za izvedbo tistih potovanj, kjer ni pričakovati velike udeležbe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4715F470-3A4D-48EC-8AAB-249CED2CB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3037" y="2162704"/>
            <a:ext cx="3450696" cy="345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4051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6798" y="365127"/>
            <a:ext cx="9621202" cy="1325563"/>
          </a:xfrm>
        </p:spPr>
        <p:txBody>
          <a:bodyPr/>
          <a:lstStyle/>
          <a:p>
            <a:r>
              <a:rPr lang="sl-SI" dirty="0">
                <a:solidFill>
                  <a:srgbClr val="7030A0"/>
                </a:solidFill>
                <a:latin typeface="Arial Black" panose="020B0A04020102020204" pitchFamily="34" charset="0"/>
              </a:rPr>
              <a:t>Pomen rent-a-car službe pri organizaciji potovanj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80975" y="1690690"/>
            <a:ext cx="11144249" cy="5167310"/>
          </a:xfrm>
        </p:spPr>
        <p:txBody>
          <a:bodyPr>
            <a:normAutofit fontScale="92500" lnSpcReduction="10000"/>
          </a:bodyPr>
          <a:lstStyle/>
          <a:p>
            <a:r>
              <a:rPr lang="sl-SI" b="1" dirty="0">
                <a:solidFill>
                  <a:srgbClr val="002060"/>
                </a:solidFill>
              </a:rPr>
              <a:t>mobilnost kot ključni element potovanja</a:t>
            </a:r>
          </a:p>
          <a:p>
            <a:pPr marL="0" indent="0">
              <a:buNone/>
            </a:pPr>
            <a:endParaRPr lang="sl-SI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sl-SI" dirty="0">
                <a:solidFill>
                  <a:srgbClr val="002060"/>
                </a:solidFill>
              </a:rPr>
              <a:t>Potovanje ≠ samo let ali hotel</a:t>
            </a:r>
          </a:p>
          <a:p>
            <a:pPr marL="0" indent="0">
              <a:buNone/>
            </a:pPr>
            <a:endParaRPr lang="sl-SI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sl-SI" dirty="0">
                <a:solidFill>
                  <a:srgbClr val="002060"/>
                </a:solidFill>
              </a:rPr>
              <a:t>pomembna je </a:t>
            </a:r>
            <a:r>
              <a:rPr lang="sl-SI" b="1" dirty="0">
                <a:solidFill>
                  <a:srgbClr val="002060"/>
                </a:solidFill>
              </a:rPr>
              <a:t>mobilnost na destinaciji</a:t>
            </a:r>
            <a:endParaRPr lang="sl-SI" dirty="0">
              <a:solidFill>
                <a:srgbClr val="002060"/>
              </a:solidFill>
            </a:endParaRPr>
          </a:p>
          <a:p>
            <a:endParaRPr lang="sl-SI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sl-SI" dirty="0">
                <a:solidFill>
                  <a:srgbClr val="002060"/>
                </a:solidFill>
              </a:rPr>
              <a:t>turist potrebuje </a:t>
            </a:r>
            <a:r>
              <a:rPr lang="sl-SI" b="1" dirty="0">
                <a:solidFill>
                  <a:srgbClr val="002060"/>
                </a:solidFill>
              </a:rPr>
              <a:t>fleksibilnost</a:t>
            </a:r>
            <a:endParaRPr lang="sl-SI" dirty="0">
              <a:solidFill>
                <a:srgbClr val="002060"/>
              </a:solidFill>
            </a:endParaRPr>
          </a:p>
          <a:p>
            <a:r>
              <a:rPr lang="sl-SI" dirty="0">
                <a:solidFill>
                  <a:srgbClr val="002060"/>
                </a:solidFill>
              </a:rPr>
              <a:t>dostop do </a:t>
            </a:r>
            <a:r>
              <a:rPr lang="sl-SI" b="1" dirty="0">
                <a:solidFill>
                  <a:srgbClr val="002060"/>
                </a:solidFill>
              </a:rPr>
              <a:t>oddaljenih znamenitosti</a:t>
            </a:r>
            <a:endParaRPr lang="sl-SI" dirty="0">
              <a:solidFill>
                <a:srgbClr val="002060"/>
              </a:solidFill>
            </a:endParaRPr>
          </a:p>
          <a:p>
            <a:r>
              <a:rPr lang="sl-SI" dirty="0">
                <a:solidFill>
                  <a:srgbClr val="002060"/>
                </a:solidFill>
              </a:rPr>
              <a:t>možnost </a:t>
            </a:r>
            <a:r>
              <a:rPr lang="sl-SI" b="1" dirty="0">
                <a:solidFill>
                  <a:srgbClr val="002060"/>
                </a:solidFill>
              </a:rPr>
              <a:t>individualnega raziskovanja destinacije</a:t>
            </a:r>
            <a:endParaRPr lang="sl-SI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sl-SI" dirty="0">
                <a:solidFill>
                  <a:srgbClr val="002060"/>
                </a:solidFill>
              </a:rPr>
              <a:t>💡 primer:</a:t>
            </a:r>
          </a:p>
          <a:p>
            <a:r>
              <a:rPr lang="sl-SI" dirty="0">
                <a:solidFill>
                  <a:srgbClr val="002060"/>
                </a:solidFill>
              </a:rPr>
              <a:t>turist pride v </a:t>
            </a:r>
            <a:r>
              <a:rPr lang="sl-SI" b="1" dirty="0">
                <a:solidFill>
                  <a:srgbClr val="002060"/>
                </a:solidFill>
              </a:rPr>
              <a:t>Barcelona → želi obiskati </a:t>
            </a:r>
            <a:r>
              <a:rPr lang="sl-SI" b="1" dirty="0" err="1">
                <a:solidFill>
                  <a:srgbClr val="002060"/>
                </a:solidFill>
              </a:rPr>
              <a:t>Montserrat</a:t>
            </a:r>
            <a:r>
              <a:rPr lang="sl-SI" b="1" dirty="0">
                <a:solidFill>
                  <a:srgbClr val="002060"/>
                </a:solidFill>
              </a:rPr>
              <a:t>, Costa </a:t>
            </a:r>
            <a:r>
              <a:rPr lang="sl-SI" b="1" dirty="0" err="1">
                <a:solidFill>
                  <a:srgbClr val="002060"/>
                </a:solidFill>
              </a:rPr>
              <a:t>Brava</a:t>
            </a:r>
            <a:endParaRPr lang="sl-SI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2899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46748" y="127002"/>
            <a:ext cx="9621202" cy="1325563"/>
          </a:xfrm>
        </p:spPr>
        <p:txBody>
          <a:bodyPr/>
          <a:lstStyle/>
          <a:p>
            <a:r>
              <a:rPr lang="sl-SI" dirty="0">
                <a:solidFill>
                  <a:srgbClr val="7030A0"/>
                </a:solidFill>
                <a:latin typeface="Arial Black" panose="020B0A04020102020204" pitchFamily="34" charset="0"/>
              </a:rPr>
              <a:t>Kaj je rent-a-car storitev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95250" y="1457330"/>
            <a:ext cx="11144249" cy="54054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/>
              <a:t>Rent-a-car storitev pomeni </a:t>
            </a:r>
            <a:r>
              <a:rPr lang="sl-SI" b="1" dirty="0"/>
              <a:t>kratkoročni najem vozila turistu ali poslovnemu potniku</a:t>
            </a:r>
            <a:r>
              <a:rPr lang="sl-SI" dirty="0"/>
              <a:t> za določen čas in za določeno ceno.</a:t>
            </a:r>
          </a:p>
          <a:p>
            <a:pPr marL="0" indent="0">
              <a:buNone/>
            </a:pPr>
            <a:r>
              <a:rPr lang="sl-SI" b="1" dirty="0"/>
              <a:t>Značilnosti:</a:t>
            </a:r>
            <a:endParaRPr lang="sl-SI" dirty="0"/>
          </a:p>
          <a:p>
            <a:r>
              <a:rPr lang="sl-SI" dirty="0"/>
              <a:t>najem za ure / dni / tedne</a:t>
            </a:r>
          </a:p>
          <a:p>
            <a:r>
              <a:rPr lang="sl-SI" dirty="0"/>
              <a:t>različni tipi vozil</a:t>
            </a:r>
          </a:p>
          <a:p>
            <a:r>
              <a:rPr lang="sl-SI" dirty="0"/>
              <a:t>prevzem in vračilo na različnih lokacijah</a:t>
            </a:r>
          </a:p>
          <a:p>
            <a:pPr marL="0" indent="0">
              <a:buNone/>
            </a:pPr>
            <a:r>
              <a:rPr lang="sl-SI" b="1" dirty="0"/>
              <a:t>Primeri ponudnikov:</a:t>
            </a:r>
            <a:endParaRPr lang="sl-SI" dirty="0"/>
          </a:p>
          <a:p>
            <a:r>
              <a:rPr lang="sl-SI" dirty="0"/>
              <a:t>globalni</a:t>
            </a:r>
          </a:p>
          <a:p>
            <a:r>
              <a:rPr lang="sl-SI" dirty="0"/>
              <a:t>lokalni</a:t>
            </a:r>
          </a:p>
          <a:p>
            <a:r>
              <a:rPr lang="sl-SI" dirty="0"/>
              <a:t>partnerski sistemi z agencijami</a:t>
            </a:r>
          </a:p>
          <a:p>
            <a:endParaRPr lang="sl-SI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813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78541" y="365127"/>
            <a:ext cx="10139084" cy="1325563"/>
          </a:xfrm>
        </p:spPr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VRSTE VLAKOV (SŽ)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3FCB3B15-0076-47B7-ACED-7DEB4D1CB3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9903" y="1390429"/>
            <a:ext cx="3381847" cy="316274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C81A664-9AE8-4F08-A718-6E671ECE5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438" b="23563"/>
          <a:stretch/>
        </p:blipFill>
        <p:spPr>
          <a:xfrm>
            <a:off x="3852322" y="1466575"/>
            <a:ext cx="3381848" cy="2534004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B26C5EEA-1F3B-40D8-911B-A22A72958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4304" y="1416901"/>
            <a:ext cx="3553321" cy="2534004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2E7D209C-CFA5-41AD-ADB9-D1B553A2F9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9014" y="4086061"/>
            <a:ext cx="3439005" cy="217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13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6798" y="365127"/>
            <a:ext cx="9621202" cy="1325563"/>
          </a:xfrm>
        </p:spPr>
        <p:txBody>
          <a:bodyPr/>
          <a:lstStyle/>
          <a:p>
            <a:r>
              <a:rPr lang="en-US" dirty="0" err="1">
                <a:solidFill>
                  <a:srgbClr val="7030A0"/>
                </a:solidFill>
                <a:latin typeface="Arial Black" panose="020B0A04020102020204" pitchFamily="34" charset="0"/>
              </a:rPr>
              <a:t>Povezanost</a:t>
            </a:r>
            <a:r>
              <a:rPr lang="en-US" dirty="0">
                <a:solidFill>
                  <a:srgbClr val="7030A0"/>
                </a:solidFill>
                <a:latin typeface="Arial Black" panose="020B0A04020102020204" pitchFamily="34" charset="0"/>
              </a:rPr>
              <a:t> rent-a-car </a:t>
            </a:r>
            <a:r>
              <a:rPr lang="en-US" dirty="0" err="1">
                <a:solidFill>
                  <a:srgbClr val="7030A0"/>
                </a:solidFill>
                <a:latin typeface="Arial Black" panose="020B0A04020102020204" pitchFamily="34" charset="0"/>
              </a:rPr>
              <a:t>storitve</a:t>
            </a:r>
            <a:r>
              <a:rPr lang="en-US" dirty="0">
                <a:solidFill>
                  <a:srgbClr val="7030A0"/>
                </a:solidFill>
                <a:latin typeface="Arial Black" panose="020B0A04020102020204" pitchFamily="34" charset="0"/>
              </a:rPr>
              <a:t> s </a:t>
            </a:r>
            <a:r>
              <a:rPr lang="en-US" dirty="0" err="1">
                <a:solidFill>
                  <a:srgbClr val="7030A0"/>
                </a:solidFill>
                <a:latin typeface="Arial Black" panose="020B0A04020102020204" pitchFamily="34" charset="0"/>
              </a:rPr>
              <a:t>turističnimi</a:t>
            </a:r>
            <a:r>
              <a:rPr lang="en-US" dirty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Arial Black" panose="020B0A04020102020204" pitchFamily="34" charset="0"/>
              </a:rPr>
              <a:t>agencijami</a:t>
            </a:r>
            <a:endParaRPr lang="sl-SI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80975" y="1690690"/>
            <a:ext cx="11144249" cy="51673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/>
              <a:t>Turistične agencije pogosto:</a:t>
            </a:r>
          </a:p>
          <a:p>
            <a:r>
              <a:rPr lang="sl-SI" b="1" dirty="0"/>
              <a:t>posredujejo najem vozil</a:t>
            </a:r>
            <a:endParaRPr lang="sl-SI" dirty="0"/>
          </a:p>
          <a:p>
            <a:r>
              <a:rPr lang="sl-SI" dirty="0"/>
              <a:t>vključujejo rent-a-car v </a:t>
            </a:r>
            <a:r>
              <a:rPr lang="sl-SI" b="1" dirty="0"/>
              <a:t>turistične pakete</a:t>
            </a:r>
            <a:endParaRPr lang="sl-SI" dirty="0"/>
          </a:p>
          <a:p>
            <a:r>
              <a:rPr lang="sl-SI" dirty="0"/>
              <a:t>sodelujejo s </a:t>
            </a:r>
            <a:r>
              <a:rPr lang="sl-SI" b="1" dirty="0"/>
              <a:t>partnerskimi ponudniki</a:t>
            </a:r>
            <a:endParaRPr lang="sl-SI" dirty="0"/>
          </a:p>
          <a:p>
            <a:pPr marL="0" indent="0">
              <a:buNone/>
            </a:pPr>
            <a:r>
              <a:rPr lang="sl-SI" b="1" dirty="0"/>
              <a:t>Funkcije za agencijo:</a:t>
            </a:r>
            <a:endParaRPr lang="sl-SI" dirty="0"/>
          </a:p>
          <a:p>
            <a:r>
              <a:rPr lang="sl-SI" dirty="0"/>
              <a:t>dopolnitev turističnega paketa</a:t>
            </a:r>
          </a:p>
          <a:p>
            <a:r>
              <a:rPr lang="sl-SI" dirty="0"/>
              <a:t>povečanje prihodkov (provizija)</a:t>
            </a:r>
          </a:p>
          <a:p>
            <a:r>
              <a:rPr lang="sl-SI" dirty="0"/>
              <a:t>večja konkurenčnost ponudbe</a:t>
            </a:r>
          </a:p>
          <a:p>
            <a:pPr marL="0" indent="0">
              <a:buNone/>
            </a:pPr>
            <a:r>
              <a:rPr lang="sl-SI" dirty="0"/>
              <a:t>💡 primer paketa:</a:t>
            </a:r>
          </a:p>
          <a:p>
            <a:r>
              <a:rPr lang="sl-SI" dirty="0"/>
              <a:t>Let + hotel + </a:t>
            </a:r>
            <a:r>
              <a:rPr lang="sl-SI" b="1" dirty="0"/>
              <a:t>najem avtomobila</a:t>
            </a:r>
            <a:endParaRPr lang="sl-SI" dirty="0"/>
          </a:p>
          <a:p>
            <a:endParaRPr lang="sl-SI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8293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6798" y="365127"/>
            <a:ext cx="9621202" cy="1325563"/>
          </a:xfrm>
        </p:spPr>
        <p:txBody>
          <a:bodyPr/>
          <a:lstStyle/>
          <a:p>
            <a:r>
              <a:rPr lang="sl-SI" dirty="0">
                <a:solidFill>
                  <a:srgbClr val="7030A0"/>
                </a:solidFill>
                <a:latin typeface="Arial Black" panose="020B0A04020102020204" pitchFamily="34" charset="0"/>
              </a:rPr>
              <a:t>Prednosti rent-a-car storitev za turiste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15364" y="2057400"/>
            <a:ext cx="10119361" cy="4591050"/>
          </a:xfrm>
        </p:spPr>
        <p:txBody>
          <a:bodyPr/>
          <a:lstStyle/>
          <a:p>
            <a:r>
              <a:rPr lang="sl-SI" dirty="0"/>
              <a:t>✔ </a:t>
            </a:r>
            <a:r>
              <a:rPr lang="sl-SI" b="1" dirty="0"/>
              <a:t>fleksibilnost potovanja</a:t>
            </a:r>
            <a:br>
              <a:rPr lang="sl-SI" dirty="0"/>
            </a:br>
            <a:r>
              <a:rPr lang="sl-SI" dirty="0"/>
              <a:t>✔ </a:t>
            </a:r>
            <a:r>
              <a:rPr lang="sl-SI" b="1" dirty="0"/>
              <a:t>časovna neodvisnost</a:t>
            </a:r>
            <a:br>
              <a:rPr lang="sl-SI" dirty="0"/>
            </a:br>
            <a:r>
              <a:rPr lang="sl-SI" dirty="0"/>
              <a:t>✔ dostop do </a:t>
            </a:r>
            <a:r>
              <a:rPr lang="sl-SI" b="1" dirty="0"/>
              <a:t>manj dostopnih destinacij</a:t>
            </a:r>
            <a:br>
              <a:rPr lang="sl-SI" dirty="0"/>
            </a:br>
            <a:r>
              <a:rPr lang="sl-SI" dirty="0"/>
              <a:t>✔ večje </a:t>
            </a:r>
            <a:r>
              <a:rPr lang="sl-SI" b="1" dirty="0"/>
              <a:t>udobje in zasebnost</a:t>
            </a:r>
          </a:p>
          <a:p>
            <a:pPr marL="0" indent="0">
              <a:buNone/>
            </a:pPr>
            <a:endParaRPr lang="sl-SI" dirty="0"/>
          </a:p>
          <a:p>
            <a:r>
              <a:rPr lang="sl-SI" dirty="0"/>
              <a:t>spontana potovanja</a:t>
            </a:r>
          </a:p>
          <a:p>
            <a:r>
              <a:rPr lang="sl-SI" dirty="0" err="1"/>
              <a:t>road-trip</a:t>
            </a:r>
            <a:r>
              <a:rPr lang="sl-SI" dirty="0"/>
              <a:t> kultura</a:t>
            </a:r>
          </a:p>
          <a:p>
            <a:r>
              <a:rPr lang="sl-SI" dirty="0"/>
              <a:t>raziskovanje manj turističnih krajev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9663063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6798" y="365127"/>
            <a:ext cx="9621202" cy="1325563"/>
          </a:xfrm>
        </p:spPr>
        <p:txBody>
          <a:bodyPr/>
          <a:lstStyle/>
          <a:p>
            <a:r>
              <a:rPr lang="it-IT" dirty="0" err="1">
                <a:solidFill>
                  <a:srgbClr val="7030A0"/>
                </a:solidFill>
                <a:latin typeface="Arial Black" panose="020B0A04020102020204" pitchFamily="34" charset="0"/>
              </a:rPr>
              <a:t>Pomen</a:t>
            </a:r>
            <a:r>
              <a:rPr lang="it-IT" dirty="0">
                <a:solidFill>
                  <a:srgbClr val="7030A0"/>
                </a:solidFill>
                <a:latin typeface="Arial Black" panose="020B0A04020102020204" pitchFamily="34" charset="0"/>
              </a:rPr>
              <a:t> za </a:t>
            </a:r>
            <a:r>
              <a:rPr lang="it-IT" dirty="0" err="1">
                <a:solidFill>
                  <a:srgbClr val="7030A0"/>
                </a:solidFill>
                <a:latin typeface="Arial Black" panose="020B0A04020102020204" pitchFamily="34" charset="0"/>
              </a:rPr>
              <a:t>destinacijo</a:t>
            </a:r>
            <a:r>
              <a:rPr lang="it-IT" dirty="0">
                <a:solidFill>
                  <a:srgbClr val="7030A0"/>
                </a:solidFill>
                <a:latin typeface="Arial Black" panose="020B0A04020102020204" pitchFamily="34" charset="0"/>
              </a:rPr>
              <a:t> in </a:t>
            </a:r>
            <a:r>
              <a:rPr lang="it-IT" dirty="0" err="1">
                <a:solidFill>
                  <a:srgbClr val="7030A0"/>
                </a:solidFill>
                <a:latin typeface="Arial Black" panose="020B0A04020102020204" pitchFamily="34" charset="0"/>
              </a:rPr>
              <a:t>turizem</a:t>
            </a:r>
            <a:endParaRPr lang="sl-SI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15364" y="2057400"/>
            <a:ext cx="10119361" cy="4591050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Rent-a-car ima tudi </a:t>
            </a:r>
            <a:r>
              <a:rPr lang="sl-SI" b="1" dirty="0"/>
              <a:t>makro turistični pomen</a:t>
            </a:r>
            <a:r>
              <a:rPr lang="sl-SI" dirty="0"/>
              <a:t>:</a:t>
            </a:r>
          </a:p>
          <a:p>
            <a:r>
              <a:rPr lang="sl-SI" dirty="0"/>
              <a:t>večja </a:t>
            </a:r>
            <a:r>
              <a:rPr lang="sl-SI" b="1" dirty="0"/>
              <a:t>mobilnost turistov</a:t>
            </a:r>
            <a:endParaRPr lang="sl-SI" dirty="0"/>
          </a:p>
          <a:p>
            <a:r>
              <a:rPr lang="sl-SI" dirty="0"/>
              <a:t>razvoj </a:t>
            </a:r>
            <a:r>
              <a:rPr lang="sl-SI" b="1" dirty="0"/>
              <a:t>regionalnega turizma</a:t>
            </a:r>
            <a:endParaRPr lang="sl-SI" dirty="0"/>
          </a:p>
          <a:p>
            <a:r>
              <a:rPr lang="sl-SI" dirty="0"/>
              <a:t>povečanje </a:t>
            </a:r>
            <a:r>
              <a:rPr lang="sl-SI" b="1" dirty="0"/>
              <a:t>potrošnje turistov</a:t>
            </a: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Turisti lahko obiskujejo:</a:t>
            </a:r>
          </a:p>
          <a:p>
            <a:r>
              <a:rPr lang="sl-SI" dirty="0"/>
              <a:t>manj znane kraje</a:t>
            </a:r>
          </a:p>
          <a:p>
            <a:r>
              <a:rPr lang="sl-SI" dirty="0"/>
              <a:t>podeželske destinacije</a:t>
            </a:r>
          </a:p>
          <a:p>
            <a:r>
              <a:rPr lang="sl-SI" dirty="0"/>
              <a:t>naravne znamenitosti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379292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6798" y="365127"/>
            <a:ext cx="9621202" cy="1325563"/>
          </a:xfrm>
        </p:spPr>
        <p:txBody>
          <a:bodyPr/>
          <a:lstStyle/>
          <a:p>
            <a:r>
              <a:rPr lang="sl-SI" dirty="0">
                <a:solidFill>
                  <a:srgbClr val="7030A0"/>
                </a:solidFill>
                <a:latin typeface="Arial Black" panose="020B0A04020102020204" pitchFamily="34" charset="0"/>
              </a:rPr>
              <a:t>Izzivi rent-a-car storitev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762000" y="1781175"/>
            <a:ext cx="10372725" cy="4867275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Pomembni izzivi:</a:t>
            </a:r>
          </a:p>
          <a:p>
            <a:r>
              <a:rPr lang="sl-SI" dirty="0"/>
              <a:t>prometna obremenitev</a:t>
            </a:r>
          </a:p>
          <a:p>
            <a:r>
              <a:rPr lang="sl-SI" dirty="0"/>
              <a:t>vpliv na okolje</a:t>
            </a:r>
          </a:p>
          <a:p>
            <a:r>
              <a:rPr lang="sl-SI" dirty="0"/>
              <a:t>regulacija v mestih</a:t>
            </a:r>
          </a:p>
          <a:p>
            <a:r>
              <a:rPr lang="sl-SI" dirty="0"/>
              <a:t>digitalna konkurenca (car-</a:t>
            </a:r>
            <a:r>
              <a:rPr lang="sl-SI" dirty="0" err="1"/>
              <a:t>sharing</a:t>
            </a:r>
            <a:r>
              <a:rPr lang="sl-SI" dirty="0"/>
              <a:t>)</a:t>
            </a:r>
          </a:p>
          <a:p>
            <a:pPr marL="0" indent="0">
              <a:buNone/>
            </a:pPr>
            <a:r>
              <a:rPr lang="sl-SI" dirty="0"/>
              <a:t>Primeri novih trendov:</a:t>
            </a:r>
          </a:p>
          <a:p>
            <a:r>
              <a:rPr lang="sl-SI" dirty="0"/>
              <a:t>električna vozila</a:t>
            </a:r>
          </a:p>
          <a:p>
            <a:r>
              <a:rPr lang="sl-SI" dirty="0"/>
              <a:t>digitalne platforme</a:t>
            </a:r>
          </a:p>
          <a:p>
            <a:r>
              <a:rPr lang="sl-SI" dirty="0"/>
              <a:t>mobilne aplikacije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240929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6798" y="365127"/>
            <a:ext cx="9621202" cy="1325563"/>
          </a:xfrm>
        </p:spPr>
        <p:txBody>
          <a:bodyPr/>
          <a:lstStyle/>
          <a:p>
            <a:r>
              <a:rPr lang="it-IT" dirty="0">
                <a:solidFill>
                  <a:srgbClr val="7030A0"/>
                </a:solidFill>
                <a:latin typeface="Arial Black" panose="020B0A04020102020204" pitchFamily="34" charset="0"/>
              </a:rPr>
              <a:t>Novi </a:t>
            </a:r>
            <a:r>
              <a:rPr lang="it-IT" dirty="0" err="1">
                <a:solidFill>
                  <a:srgbClr val="7030A0"/>
                </a:solidFill>
                <a:latin typeface="Arial Black" panose="020B0A04020102020204" pitchFamily="34" charset="0"/>
              </a:rPr>
              <a:t>trendi</a:t>
            </a:r>
            <a:r>
              <a:rPr lang="it-IT" dirty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it-IT" dirty="0" err="1">
                <a:solidFill>
                  <a:srgbClr val="7030A0"/>
                </a:solidFill>
                <a:latin typeface="Arial Black" panose="020B0A04020102020204" pitchFamily="34" charset="0"/>
              </a:rPr>
              <a:t>mobilnosti</a:t>
            </a:r>
            <a:r>
              <a:rPr lang="it-IT" dirty="0">
                <a:solidFill>
                  <a:srgbClr val="7030A0"/>
                </a:solidFill>
                <a:latin typeface="Arial Black" panose="020B0A04020102020204" pitchFamily="34" charset="0"/>
              </a:rPr>
              <a:t> v </a:t>
            </a:r>
            <a:r>
              <a:rPr lang="it-IT" dirty="0" err="1">
                <a:solidFill>
                  <a:srgbClr val="7030A0"/>
                </a:solidFill>
                <a:latin typeface="Arial Black" panose="020B0A04020102020204" pitchFamily="34" charset="0"/>
              </a:rPr>
              <a:t>turizmu</a:t>
            </a:r>
            <a:endParaRPr lang="sl-SI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517CF6DB-BFB3-423F-BB1B-F013E153F7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875" y="1874056"/>
            <a:ext cx="8341363" cy="431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32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6798" y="365127"/>
            <a:ext cx="9621202" cy="1325563"/>
          </a:xfrm>
        </p:spPr>
        <p:txBody>
          <a:bodyPr/>
          <a:lstStyle/>
          <a:p>
            <a:r>
              <a:rPr lang="sl-SI" dirty="0">
                <a:solidFill>
                  <a:srgbClr val="7030A0"/>
                </a:solidFill>
                <a:latin typeface="Arial Black" panose="020B0A04020102020204" pitchFamily="34" charset="0"/>
              </a:rPr>
              <a:t>Zaključek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797718" y="1690690"/>
            <a:ext cx="10119361" cy="4591050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Rent-a-car storitve so pomemben element turističnega sistema, ker:</a:t>
            </a:r>
          </a:p>
          <a:p>
            <a:pPr marL="0" indent="0">
              <a:buNone/>
            </a:pPr>
            <a:endParaRPr lang="sl-SI" dirty="0"/>
          </a:p>
          <a:p>
            <a:r>
              <a:rPr lang="sl-SI" dirty="0"/>
              <a:t>povečujejo </a:t>
            </a:r>
            <a:r>
              <a:rPr lang="sl-SI" b="1" dirty="0"/>
              <a:t>mobilnost turistov</a:t>
            </a:r>
            <a:endParaRPr lang="sl-SI" dirty="0"/>
          </a:p>
          <a:p>
            <a:r>
              <a:rPr lang="sl-SI" dirty="0"/>
              <a:t>omogočajo </a:t>
            </a:r>
            <a:r>
              <a:rPr lang="sl-SI" b="1" dirty="0"/>
              <a:t>individualno raziskovanje destinacij</a:t>
            </a:r>
            <a:endParaRPr lang="sl-SI" dirty="0"/>
          </a:p>
          <a:p>
            <a:r>
              <a:rPr lang="sl-SI" dirty="0"/>
              <a:t>dopolnjujejo ponudbo </a:t>
            </a:r>
            <a:r>
              <a:rPr lang="sl-SI" b="1" dirty="0"/>
              <a:t>turističnih agencij</a:t>
            </a:r>
            <a:endParaRPr lang="sl-SI" dirty="0"/>
          </a:p>
          <a:p>
            <a:r>
              <a:rPr lang="sl-SI" dirty="0"/>
              <a:t>prispevajo k </a:t>
            </a:r>
            <a:r>
              <a:rPr lang="sl-SI" b="1" dirty="0"/>
              <a:t>razvoju turizma na destinaciji</a:t>
            </a:r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7819264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6798" y="365127"/>
            <a:ext cx="9621202" cy="1325563"/>
          </a:xfrm>
        </p:spPr>
        <p:txBody>
          <a:bodyPr/>
          <a:lstStyle/>
          <a:p>
            <a:r>
              <a:rPr lang="sl-SI" dirty="0">
                <a:solidFill>
                  <a:srgbClr val="7030A0"/>
                </a:solidFill>
                <a:latin typeface="Arial Black" panose="020B0A04020102020204" pitchFamily="34" charset="0"/>
              </a:rPr>
              <a:t>Gostinska dejavnost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893832B5-6440-4F6C-89B1-DE71754A3A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2050" y="1346259"/>
            <a:ext cx="9666849" cy="543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886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6798" y="365127"/>
            <a:ext cx="9621202" cy="1325563"/>
          </a:xfrm>
        </p:spPr>
        <p:txBody>
          <a:bodyPr/>
          <a:lstStyle/>
          <a:p>
            <a:r>
              <a:rPr lang="sl-SI" dirty="0">
                <a:solidFill>
                  <a:srgbClr val="7030A0"/>
                </a:solidFill>
                <a:latin typeface="Arial Black" panose="020B0A04020102020204" pitchFamily="34" charset="0"/>
              </a:rPr>
              <a:t>Kdo je lahko nosilec gostinske dejavnosti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1EA2C22D-9202-4D1C-8C0D-12DD7CCE61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6798" y="1634114"/>
            <a:ext cx="9180301" cy="509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79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FC72D20-70CB-43FB-A315-D543D5090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342" y="3405184"/>
            <a:ext cx="295316" cy="47632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6798" y="365127"/>
            <a:ext cx="9621202" cy="1325563"/>
          </a:xfrm>
        </p:spPr>
        <p:txBody>
          <a:bodyPr/>
          <a:lstStyle/>
          <a:p>
            <a:r>
              <a:rPr lang="pl-PL" dirty="0">
                <a:solidFill>
                  <a:srgbClr val="7030A0"/>
                </a:solidFill>
                <a:latin typeface="Arial Black" panose="020B0A04020102020204" pitchFamily="34" charset="0"/>
              </a:rPr>
              <a:t>Kaj je to gostinski obrat</a:t>
            </a:r>
            <a:endParaRPr lang="sl-SI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7BEE7665-D5DA-49F6-973E-54D8625DDD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5446" y="1690690"/>
            <a:ext cx="10371884" cy="455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9020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6798" y="365127"/>
            <a:ext cx="9621202" cy="1325563"/>
          </a:xfrm>
        </p:spPr>
        <p:txBody>
          <a:bodyPr/>
          <a:lstStyle/>
          <a:p>
            <a:r>
              <a:rPr lang="sl-SI" dirty="0">
                <a:solidFill>
                  <a:srgbClr val="7030A0"/>
                </a:solidFill>
                <a:latin typeface="Arial Black" panose="020B0A04020102020204" pitchFamily="34" charset="0"/>
              </a:rPr>
              <a:t>Vrste gostinskih obratov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90F7CF1E-A47B-43B2-9FED-E3259CC58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6159" y="1558924"/>
            <a:ext cx="8942421" cy="520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313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EFA2A0CD-C881-4FC7-A708-D1DC111099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084" y="86471"/>
            <a:ext cx="10686281" cy="672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9448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2400" y="36512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sl-SI" dirty="0">
                <a:solidFill>
                  <a:srgbClr val="7030A0"/>
                </a:solidFill>
                <a:latin typeface="Arial Black" panose="020B0A04020102020204" pitchFamily="34" charset="0"/>
              </a:rPr>
              <a:t>Objekti, v katerih se lahko opravlja</a:t>
            </a:r>
            <a:br>
              <a:rPr lang="sl-SI" dirty="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sl-SI" dirty="0">
                <a:solidFill>
                  <a:srgbClr val="7030A0"/>
                </a:solidFill>
                <a:latin typeface="Arial Black" panose="020B0A04020102020204" pitchFamily="34" charset="0"/>
              </a:rPr>
              <a:t>gostinska dejavnost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0194E97E-BA1D-479E-90D4-4EC4F1C0FC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5927" y="1558924"/>
            <a:ext cx="8016198" cy="519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745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6798" y="365127"/>
            <a:ext cx="9621202" cy="1325563"/>
          </a:xfrm>
        </p:spPr>
        <p:txBody>
          <a:bodyPr>
            <a:normAutofit fontScale="90000"/>
          </a:bodyPr>
          <a:lstStyle/>
          <a:p>
            <a:r>
              <a:rPr lang="sl-SI" dirty="0">
                <a:solidFill>
                  <a:srgbClr val="7030A0"/>
                </a:solidFill>
                <a:latin typeface="Arial Black" panose="020B0A04020102020204" pitchFamily="34" charset="0"/>
              </a:rPr>
              <a:t>Pogoji za opravljanje gostinske</a:t>
            </a:r>
            <a:br>
              <a:rPr lang="sl-SI" dirty="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sl-SI" dirty="0">
                <a:solidFill>
                  <a:srgbClr val="7030A0"/>
                </a:solidFill>
                <a:latin typeface="Arial Black" panose="020B0A04020102020204" pitchFamily="34" charset="0"/>
              </a:rPr>
              <a:t>dejavnosti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7097A306-6931-4554-8794-AA3C8AE178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7837" y="1690690"/>
            <a:ext cx="8239124" cy="501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00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6798" y="365127"/>
            <a:ext cx="9621202" cy="1325563"/>
          </a:xfrm>
        </p:spPr>
        <p:txBody>
          <a:bodyPr/>
          <a:lstStyle/>
          <a:p>
            <a:r>
              <a:rPr lang="sl-SI" dirty="0">
                <a:solidFill>
                  <a:srgbClr val="7030A0"/>
                </a:solidFill>
                <a:latin typeface="Arial Black" panose="020B0A04020102020204" pitchFamily="34" charset="0"/>
              </a:rPr>
              <a:t>Določila zakona o gostinstvu</a:t>
            </a:r>
          </a:p>
        </p:txBody>
      </p:sp>
      <p:pic>
        <p:nvPicPr>
          <p:cNvPr id="7" name="Označba mesta vsebine 6">
            <a:extLst>
              <a:ext uri="{FF2B5EF4-FFF2-40B4-BE49-F238E27FC236}">
                <a16:creationId xmlns:a16="http://schemas.microsoft.com/office/drawing/2014/main" id="{970C6586-B2F0-41BB-B148-90A240554C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7775" y="1481452"/>
            <a:ext cx="8982075" cy="524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298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>
            <a:extLst>
              <a:ext uri="{FF2B5EF4-FFF2-40B4-BE49-F238E27FC236}">
                <a16:creationId xmlns:a16="http://schemas.microsoft.com/office/drawing/2014/main" id="{B8BC6CAE-EEE5-4E0C-88F5-8533EE454A7D}"/>
              </a:ext>
            </a:extLst>
          </p:cNvPr>
          <p:cNvSpPr/>
          <p:nvPr/>
        </p:nvSpPr>
        <p:spPr>
          <a:xfrm>
            <a:off x="217884" y="358259"/>
            <a:ext cx="107263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000" dirty="0">
                <a:solidFill>
                  <a:srgbClr val="7030A0"/>
                </a:solidFill>
                <a:latin typeface="Arial Black" panose="020B0A04020102020204" pitchFamily="34" charset="0"/>
              </a:rPr>
              <a:t>Osnovne značilnosti gostinske dejavnosti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DDFA883-4547-4224-A0CA-8B64B3A12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5" y="1580413"/>
            <a:ext cx="7706801" cy="527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0676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>
            <a:extLst>
              <a:ext uri="{FF2B5EF4-FFF2-40B4-BE49-F238E27FC236}">
                <a16:creationId xmlns:a16="http://schemas.microsoft.com/office/drawing/2014/main" id="{B8BC6CAE-EEE5-4E0C-88F5-8533EE454A7D}"/>
              </a:ext>
            </a:extLst>
          </p:cNvPr>
          <p:cNvSpPr/>
          <p:nvPr/>
        </p:nvSpPr>
        <p:spPr>
          <a:xfrm>
            <a:off x="217884" y="358259"/>
            <a:ext cx="107263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000" dirty="0">
                <a:solidFill>
                  <a:srgbClr val="7030A0"/>
                </a:solidFill>
                <a:latin typeface="Arial Black" panose="020B0A04020102020204" pitchFamily="34" charset="0"/>
              </a:rPr>
              <a:t>Fiksne zmogljivosti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B187AF5-47D5-4ADB-AA2E-594BBF927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412" y="1204525"/>
            <a:ext cx="10755226" cy="555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5268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>
            <a:extLst>
              <a:ext uri="{FF2B5EF4-FFF2-40B4-BE49-F238E27FC236}">
                <a16:creationId xmlns:a16="http://schemas.microsoft.com/office/drawing/2014/main" id="{B8BC6CAE-EEE5-4E0C-88F5-8533EE454A7D}"/>
              </a:ext>
            </a:extLst>
          </p:cNvPr>
          <p:cNvSpPr/>
          <p:nvPr/>
        </p:nvSpPr>
        <p:spPr>
          <a:xfrm>
            <a:off x="217884" y="358259"/>
            <a:ext cx="107263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000" dirty="0">
                <a:solidFill>
                  <a:srgbClr val="7030A0"/>
                </a:solidFill>
                <a:latin typeface="Arial Black" panose="020B0A04020102020204" pitchFamily="34" charset="0"/>
              </a:rPr>
              <a:t>Neobstojnost oz. kratkotrajnost storitev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9031503-FD6E-4336-83A6-AD6B5419D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84" y="1799938"/>
            <a:ext cx="10869542" cy="411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4381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>
            <a:extLst>
              <a:ext uri="{FF2B5EF4-FFF2-40B4-BE49-F238E27FC236}">
                <a16:creationId xmlns:a16="http://schemas.microsoft.com/office/drawing/2014/main" id="{B8BC6CAE-EEE5-4E0C-88F5-8533EE454A7D}"/>
              </a:ext>
            </a:extLst>
          </p:cNvPr>
          <p:cNvSpPr/>
          <p:nvPr/>
        </p:nvSpPr>
        <p:spPr>
          <a:xfrm>
            <a:off x="217884" y="358259"/>
            <a:ext cx="107263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000" dirty="0">
                <a:solidFill>
                  <a:srgbClr val="7030A0"/>
                </a:solidFill>
                <a:latin typeface="Arial Black" panose="020B0A04020102020204" pitchFamily="34" charset="0"/>
              </a:rPr>
              <a:t>Neenakomerno povpraševanje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692D6C62-AB4B-4ED3-AB7D-B7D77C86F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291" y="1218413"/>
            <a:ext cx="11060068" cy="563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7549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>
            <a:extLst>
              <a:ext uri="{FF2B5EF4-FFF2-40B4-BE49-F238E27FC236}">
                <a16:creationId xmlns:a16="http://schemas.microsoft.com/office/drawing/2014/main" id="{B8BC6CAE-EEE5-4E0C-88F5-8533EE454A7D}"/>
              </a:ext>
            </a:extLst>
          </p:cNvPr>
          <p:cNvSpPr/>
          <p:nvPr/>
        </p:nvSpPr>
        <p:spPr>
          <a:xfrm>
            <a:off x="217884" y="358259"/>
            <a:ext cx="107263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000" dirty="0">
                <a:solidFill>
                  <a:srgbClr val="7030A0"/>
                </a:solidFill>
                <a:latin typeface="Arial Black" panose="020B0A04020102020204" pitchFamily="34" charset="0"/>
              </a:rPr>
              <a:t>Širok izbor storitev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706565C0-608F-415B-8D15-F5992978E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61" y="1066145"/>
            <a:ext cx="10325864" cy="568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9092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>
            <a:extLst>
              <a:ext uri="{FF2B5EF4-FFF2-40B4-BE49-F238E27FC236}">
                <a16:creationId xmlns:a16="http://schemas.microsoft.com/office/drawing/2014/main" id="{B8BC6CAE-EEE5-4E0C-88F5-8533EE454A7D}"/>
              </a:ext>
            </a:extLst>
          </p:cNvPr>
          <p:cNvSpPr/>
          <p:nvPr/>
        </p:nvSpPr>
        <p:spPr>
          <a:xfrm>
            <a:off x="1008459" y="920234"/>
            <a:ext cx="107263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000" dirty="0">
                <a:solidFill>
                  <a:srgbClr val="7030A0"/>
                </a:solidFill>
                <a:latin typeface="Arial Black" panose="020B0A04020102020204" pitchFamily="34" charset="0"/>
              </a:rPr>
              <a:t>Ažurnost storitev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5575B033-7FC1-45AE-9E8E-EA0A0D02F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14" y="2052404"/>
            <a:ext cx="10717121" cy="334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625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>
            <a:extLst>
              <a:ext uri="{FF2B5EF4-FFF2-40B4-BE49-F238E27FC236}">
                <a16:creationId xmlns:a16="http://schemas.microsoft.com/office/drawing/2014/main" id="{B8BC6CAE-EEE5-4E0C-88F5-8533EE454A7D}"/>
              </a:ext>
            </a:extLst>
          </p:cNvPr>
          <p:cNvSpPr/>
          <p:nvPr/>
        </p:nvSpPr>
        <p:spPr>
          <a:xfrm>
            <a:off x="217884" y="358259"/>
            <a:ext cx="107263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000" dirty="0">
                <a:solidFill>
                  <a:srgbClr val="7030A0"/>
                </a:solidFill>
                <a:latin typeface="Arial Black" panose="020B0A04020102020204" pitchFamily="34" charset="0"/>
              </a:rPr>
              <a:t>Delovna intenzivnost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F019C134-9FDA-47F7-8451-E275A5D62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582" y="1285477"/>
            <a:ext cx="9949643" cy="506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296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0"/>
            <a:ext cx="11259670" cy="1325563"/>
          </a:xfrm>
        </p:spPr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POPUSTI V NOTRANJEM PROMETU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C25BFE7C-5250-4617-95FC-E6FB252E14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679" y="1125070"/>
            <a:ext cx="3587649" cy="569030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745A037-095A-47C9-9CFC-2C50BFA2E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1106" y="1499742"/>
            <a:ext cx="4429868" cy="445282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E233716-3297-4B0E-A517-8EE1C9CA1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6975" y="2135913"/>
            <a:ext cx="4000734" cy="381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468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>
            <a:extLst>
              <a:ext uri="{FF2B5EF4-FFF2-40B4-BE49-F238E27FC236}">
                <a16:creationId xmlns:a16="http://schemas.microsoft.com/office/drawing/2014/main" id="{B8BC6CAE-EEE5-4E0C-88F5-8533EE454A7D}"/>
              </a:ext>
            </a:extLst>
          </p:cNvPr>
          <p:cNvSpPr/>
          <p:nvPr/>
        </p:nvSpPr>
        <p:spPr>
          <a:xfrm>
            <a:off x="217884" y="358259"/>
            <a:ext cx="107263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000" dirty="0">
                <a:solidFill>
                  <a:srgbClr val="7030A0"/>
                </a:solidFill>
                <a:latin typeface="Arial Black" panose="020B0A04020102020204" pitchFamily="34" charset="0"/>
              </a:rPr>
              <a:t>Velik pomen lokacije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E50F30DE-53FB-4025-9760-C63895BBD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401" y="1260541"/>
            <a:ext cx="9435198" cy="52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0734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>
            <a:extLst>
              <a:ext uri="{FF2B5EF4-FFF2-40B4-BE49-F238E27FC236}">
                <a16:creationId xmlns:a16="http://schemas.microsoft.com/office/drawing/2014/main" id="{B8BC6CAE-EEE5-4E0C-88F5-8533EE454A7D}"/>
              </a:ext>
            </a:extLst>
          </p:cNvPr>
          <p:cNvSpPr/>
          <p:nvPr/>
        </p:nvSpPr>
        <p:spPr>
          <a:xfrm>
            <a:off x="217884" y="358259"/>
            <a:ext cx="107263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000" dirty="0">
                <a:solidFill>
                  <a:srgbClr val="7030A0"/>
                </a:solidFill>
                <a:latin typeface="Arial Black" panose="020B0A04020102020204" pitchFamily="34" charset="0"/>
              </a:rPr>
              <a:t>Relativna majhnost podjetij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5302BF4C-FE68-4A17-AF6D-850CF55B5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23" y="1695147"/>
            <a:ext cx="11307753" cy="434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775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>
            <a:extLst>
              <a:ext uri="{FF2B5EF4-FFF2-40B4-BE49-F238E27FC236}">
                <a16:creationId xmlns:a16="http://schemas.microsoft.com/office/drawing/2014/main" id="{B8BC6CAE-EEE5-4E0C-88F5-8533EE454A7D}"/>
              </a:ext>
            </a:extLst>
          </p:cNvPr>
          <p:cNvSpPr/>
          <p:nvPr/>
        </p:nvSpPr>
        <p:spPr>
          <a:xfrm>
            <a:off x="217884" y="253484"/>
            <a:ext cx="107263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000" dirty="0">
                <a:solidFill>
                  <a:srgbClr val="7030A0"/>
                </a:solidFill>
                <a:latin typeface="Arial Black" panose="020B0A04020102020204" pitchFamily="34" charset="0"/>
              </a:rPr>
              <a:t>Razlike med evropskim in</a:t>
            </a:r>
          </a:p>
          <a:p>
            <a:r>
              <a:rPr lang="sl-SI" sz="4000" dirty="0">
                <a:solidFill>
                  <a:srgbClr val="7030A0"/>
                </a:solidFill>
                <a:latin typeface="Arial Black" panose="020B0A04020102020204" pitchFamily="34" charset="0"/>
              </a:rPr>
              <a:t>ameriškim tipom hotelirstva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C5E0D818-9CE7-4BAE-9318-51A45D4E4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25" y="1576923"/>
            <a:ext cx="8744710" cy="512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645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>
            <a:extLst>
              <a:ext uri="{FF2B5EF4-FFF2-40B4-BE49-F238E27FC236}">
                <a16:creationId xmlns:a16="http://schemas.microsoft.com/office/drawing/2014/main" id="{B8BC6CAE-EEE5-4E0C-88F5-8533EE454A7D}"/>
              </a:ext>
            </a:extLst>
          </p:cNvPr>
          <p:cNvSpPr/>
          <p:nvPr/>
        </p:nvSpPr>
        <p:spPr>
          <a:xfrm>
            <a:off x="217884" y="358259"/>
            <a:ext cx="107263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000" dirty="0">
                <a:solidFill>
                  <a:srgbClr val="7030A0"/>
                </a:solidFill>
                <a:latin typeface="Arial Black" panose="020B0A04020102020204" pitchFamily="34" charset="0"/>
              </a:rPr>
              <a:t>Istočasnost proizvodnje in potrošnje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E52A16E-16CE-4C94-BAA8-0E35F7351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060" y="1618925"/>
            <a:ext cx="11136279" cy="464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777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>
            <a:extLst>
              <a:ext uri="{FF2B5EF4-FFF2-40B4-BE49-F238E27FC236}">
                <a16:creationId xmlns:a16="http://schemas.microsoft.com/office/drawing/2014/main" id="{B8BC6CAE-EEE5-4E0C-88F5-8533EE454A7D}"/>
              </a:ext>
            </a:extLst>
          </p:cNvPr>
          <p:cNvSpPr/>
          <p:nvPr/>
        </p:nvSpPr>
        <p:spPr>
          <a:xfrm>
            <a:off x="217884" y="358259"/>
            <a:ext cx="107263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000" dirty="0">
                <a:solidFill>
                  <a:srgbClr val="7030A0"/>
                </a:solidFill>
                <a:latin typeface="Arial Black" panose="020B0A04020102020204" pitchFamily="34" charset="0"/>
              </a:rPr>
              <a:t>Velika kapitalska intenzivnost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08E53E5-461B-496B-948E-F4F3794D8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17" y="1326944"/>
            <a:ext cx="10679015" cy="517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1992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>
            <a:extLst>
              <a:ext uri="{FF2B5EF4-FFF2-40B4-BE49-F238E27FC236}">
                <a16:creationId xmlns:a16="http://schemas.microsoft.com/office/drawing/2014/main" id="{B8BC6CAE-EEE5-4E0C-88F5-8533EE454A7D}"/>
              </a:ext>
            </a:extLst>
          </p:cNvPr>
          <p:cNvSpPr/>
          <p:nvPr/>
        </p:nvSpPr>
        <p:spPr>
          <a:xfrm>
            <a:off x="217884" y="358259"/>
            <a:ext cx="107263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000" dirty="0">
                <a:solidFill>
                  <a:srgbClr val="7030A0"/>
                </a:solidFill>
                <a:latin typeface="Arial Black" panose="020B0A04020102020204" pitchFamily="34" charset="0"/>
              </a:rPr>
              <a:t>Velik delež fiksnih stroškov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B43306AC-7BDF-4151-8EB1-3D3326D4BB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3"/>
          <a:stretch/>
        </p:blipFill>
        <p:spPr>
          <a:xfrm>
            <a:off x="1162050" y="1129315"/>
            <a:ext cx="9305508" cy="572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409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>
            <a:extLst>
              <a:ext uri="{FF2B5EF4-FFF2-40B4-BE49-F238E27FC236}">
                <a16:creationId xmlns:a16="http://schemas.microsoft.com/office/drawing/2014/main" id="{B8BC6CAE-EEE5-4E0C-88F5-8533EE454A7D}"/>
              </a:ext>
            </a:extLst>
          </p:cNvPr>
          <p:cNvSpPr/>
          <p:nvPr/>
        </p:nvSpPr>
        <p:spPr>
          <a:xfrm>
            <a:off x="347256" y="185328"/>
            <a:ext cx="107263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000" dirty="0">
                <a:solidFill>
                  <a:srgbClr val="7030A0"/>
                </a:solidFill>
                <a:latin typeface="Arial Black" panose="020B0A04020102020204" pitchFamily="34" charset="0"/>
              </a:rPr>
              <a:t>Neugodno razmerje med stalnimi in</a:t>
            </a:r>
          </a:p>
          <a:p>
            <a:r>
              <a:rPr lang="sl-SI" sz="4000" dirty="0">
                <a:solidFill>
                  <a:srgbClr val="7030A0"/>
                </a:solidFill>
                <a:latin typeface="Arial Black" panose="020B0A04020102020204" pitchFamily="34" charset="0"/>
              </a:rPr>
              <a:t>sprejemljivimi stroški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6D136E01-8484-4163-B456-AF3366E3B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089" y="1539283"/>
            <a:ext cx="9825822" cy="513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199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>
            <a:extLst>
              <a:ext uri="{FF2B5EF4-FFF2-40B4-BE49-F238E27FC236}">
                <a16:creationId xmlns:a16="http://schemas.microsoft.com/office/drawing/2014/main" id="{B8BC6CAE-EEE5-4E0C-88F5-8533EE454A7D}"/>
              </a:ext>
            </a:extLst>
          </p:cNvPr>
          <p:cNvSpPr/>
          <p:nvPr/>
        </p:nvSpPr>
        <p:spPr>
          <a:xfrm>
            <a:off x="217884" y="358259"/>
            <a:ext cx="107263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000" dirty="0">
                <a:solidFill>
                  <a:srgbClr val="7030A0"/>
                </a:solidFill>
                <a:latin typeface="Arial Black" panose="020B0A04020102020204" pitchFamily="34" charset="0"/>
              </a:rPr>
              <a:t>Nastanek in razvoj gostinskih</a:t>
            </a:r>
          </a:p>
          <a:p>
            <a:r>
              <a:rPr lang="sl-SI" sz="4000" dirty="0">
                <a:solidFill>
                  <a:srgbClr val="7030A0"/>
                </a:solidFill>
                <a:latin typeface="Arial Black" panose="020B0A04020102020204" pitchFamily="34" charset="0"/>
              </a:rPr>
              <a:t>obratov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C73C53B0-173A-4B15-A66A-990225768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51" y="1866647"/>
            <a:ext cx="11088647" cy="362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9136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>
            <a:extLst>
              <a:ext uri="{FF2B5EF4-FFF2-40B4-BE49-F238E27FC236}">
                <a16:creationId xmlns:a16="http://schemas.microsoft.com/office/drawing/2014/main" id="{B8BC6CAE-EEE5-4E0C-88F5-8533EE454A7D}"/>
              </a:ext>
            </a:extLst>
          </p:cNvPr>
          <p:cNvSpPr/>
          <p:nvPr/>
        </p:nvSpPr>
        <p:spPr>
          <a:xfrm>
            <a:off x="217884" y="358259"/>
            <a:ext cx="107263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000" dirty="0">
                <a:solidFill>
                  <a:srgbClr val="7030A0"/>
                </a:solidFill>
                <a:latin typeface="Arial Black" panose="020B0A04020102020204" pitchFamily="34" charset="0"/>
              </a:rPr>
              <a:t>Razvoj gostinske dejavnosti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4B96A2D6-709B-41E3-BF93-2596DE3EA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4" y="1165691"/>
            <a:ext cx="8798259" cy="551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48803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>
            <a:extLst>
              <a:ext uri="{FF2B5EF4-FFF2-40B4-BE49-F238E27FC236}">
                <a16:creationId xmlns:a16="http://schemas.microsoft.com/office/drawing/2014/main" id="{B8BC6CAE-EEE5-4E0C-88F5-8533EE454A7D}"/>
              </a:ext>
            </a:extLst>
          </p:cNvPr>
          <p:cNvSpPr/>
          <p:nvPr/>
        </p:nvSpPr>
        <p:spPr>
          <a:xfrm>
            <a:off x="217884" y="358259"/>
            <a:ext cx="107263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000" dirty="0">
                <a:solidFill>
                  <a:srgbClr val="7030A0"/>
                </a:solidFill>
                <a:latin typeface="Arial Black" panose="020B0A04020102020204" pitchFamily="34" charset="0"/>
              </a:rPr>
              <a:t>Zgodovinski pregled razvoja gostinstva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DA59C87-C28B-4FA7-8839-366F82F4F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045" y="1580413"/>
            <a:ext cx="10459910" cy="527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316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04801" y="0"/>
            <a:ext cx="10712824" cy="1325563"/>
          </a:xfrm>
        </p:spPr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SKUPINSKI POPUSTI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D0A7945A-689F-4B50-8E18-54AB27973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8507" y="1369218"/>
            <a:ext cx="2505443" cy="513019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F8FE5A2-D31C-4A24-9CE8-6ACC10053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7246" y="5972687"/>
            <a:ext cx="1886213" cy="685896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CF467D67-05F4-46C6-910F-BCD9292811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2120" y="309595"/>
            <a:ext cx="4061286" cy="598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4122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>
            <a:extLst>
              <a:ext uri="{FF2B5EF4-FFF2-40B4-BE49-F238E27FC236}">
                <a16:creationId xmlns:a16="http://schemas.microsoft.com/office/drawing/2014/main" id="{B8BC6CAE-EEE5-4E0C-88F5-8533EE454A7D}"/>
              </a:ext>
            </a:extLst>
          </p:cNvPr>
          <p:cNvSpPr/>
          <p:nvPr/>
        </p:nvSpPr>
        <p:spPr>
          <a:xfrm>
            <a:off x="217884" y="358259"/>
            <a:ext cx="107263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000" dirty="0">
                <a:solidFill>
                  <a:srgbClr val="7030A0"/>
                </a:solidFill>
                <a:latin typeface="Arial Black" panose="020B0A04020102020204" pitchFamily="34" charset="0"/>
              </a:rPr>
              <a:t>Zgodovinski pregled razvoja gostinstva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C65C07B6-C6BB-42E3-A93A-DD7766345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407" y="1492854"/>
            <a:ext cx="9182818" cy="536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65429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>
            <a:extLst>
              <a:ext uri="{FF2B5EF4-FFF2-40B4-BE49-F238E27FC236}">
                <a16:creationId xmlns:a16="http://schemas.microsoft.com/office/drawing/2014/main" id="{B8BC6CAE-EEE5-4E0C-88F5-8533EE454A7D}"/>
              </a:ext>
            </a:extLst>
          </p:cNvPr>
          <p:cNvSpPr/>
          <p:nvPr/>
        </p:nvSpPr>
        <p:spPr>
          <a:xfrm>
            <a:off x="217884" y="358259"/>
            <a:ext cx="107263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000" dirty="0">
                <a:solidFill>
                  <a:srgbClr val="7030A0"/>
                </a:solidFill>
                <a:latin typeface="Arial Black" panose="020B0A04020102020204" pitchFamily="34" charset="0"/>
              </a:rPr>
              <a:t>Dejavniki, ki vplivajo na</a:t>
            </a:r>
          </a:p>
          <a:p>
            <a:r>
              <a:rPr lang="sl-SI" sz="4000" dirty="0">
                <a:solidFill>
                  <a:srgbClr val="7030A0"/>
                </a:solidFill>
                <a:latin typeface="Arial Black" panose="020B0A04020102020204" pitchFamily="34" charset="0"/>
              </a:rPr>
              <a:t>razvoj gostinstva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0DB12223-C6D2-40CD-B00A-7F45A8EC67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499" b="60063"/>
          <a:stretch/>
        </p:blipFill>
        <p:spPr>
          <a:xfrm>
            <a:off x="1184712" y="2296774"/>
            <a:ext cx="9822575" cy="304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55432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>
            <a:extLst>
              <a:ext uri="{FF2B5EF4-FFF2-40B4-BE49-F238E27FC236}">
                <a16:creationId xmlns:a16="http://schemas.microsoft.com/office/drawing/2014/main" id="{B8BC6CAE-EEE5-4E0C-88F5-8533EE454A7D}"/>
              </a:ext>
            </a:extLst>
          </p:cNvPr>
          <p:cNvSpPr/>
          <p:nvPr/>
        </p:nvSpPr>
        <p:spPr>
          <a:xfrm>
            <a:off x="217884" y="358259"/>
            <a:ext cx="107263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000" dirty="0">
                <a:solidFill>
                  <a:srgbClr val="7030A0"/>
                </a:solidFill>
                <a:latin typeface="Arial Black" panose="020B0A04020102020204" pitchFamily="34" charset="0"/>
              </a:rPr>
              <a:t>Dejavniki, ki vplivajo na</a:t>
            </a:r>
          </a:p>
          <a:p>
            <a:r>
              <a:rPr lang="sl-SI" sz="4000" dirty="0">
                <a:solidFill>
                  <a:srgbClr val="7030A0"/>
                </a:solidFill>
                <a:latin typeface="Arial Black" panose="020B0A04020102020204" pitchFamily="34" charset="0"/>
              </a:rPr>
              <a:t>razvoj gostinstva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0DB12223-C6D2-40CD-B00A-7F45A8EC67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919"/>
          <a:stretch/>
        </p:blipFill>
        <p:spPr>
          <a:xfrm>
            <a:off x="1428750" y="1681698"/>
            <a:ext cx="9647055" cy="360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64316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>
            <a:extLst>
              <a:ext uri="{FF2B5EF4-FFF2-40B4-BE49-F238E27FC236}">
                <a16:creationId xmlns:a16="http://schemas.microsoft.com/office/drawing/2014/main" id="{B8BC6CAE-EEE5-4E0C-88F5-8533EE454A7D}"/>
              </a:ext>
            </a:extLst>
          </p:cNvPr>
          <p:cNvSpPr/>
          <p:nvPr/>
        </p:nvSpPr>
        <p:spPr>
          <a:xfrm>
            <a:off x="217884" y="358259"/>
            <a:ext cx="107263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000" dirty="0">
                <a:solidFill>
                  <a:srgbClr val="7030A0"/>
                </a:solidFill>
                <a:latin typeface="Arial Black" panose="020B0A04020102020204" pitchFamily="34" charset="0"/>
              </a:rPr>
              <a:t>Delitvena ekonomija v gostinstvu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7BA1F06-EB83-47B5-9F09-B042EDD06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422" y="1490392"/>
            <a:ext cx="10284402" cy="411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6090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>
            <a:extLst>
              <a:ext uri="{FF2B5EF4-FFF2-40B4-BE49-F238E27FC236}">
                <a16:creationId xmlns:a16="http://schemas.microsoft.com/office/drawing/2014/main" id="{B8BC6CAE-EEE5-4E0C-88F5-8533EE454A7D}"/>
              </a:ext>
            </a:extLst>
          </p:cNvPr>
          <p:cNvSpPr/>
          <p:nvPr/>
        </p:nvSpPr>
        <p:spPr>
          <a:xfrm>
            <a:off x="217884" y="358259"/>
            <a:ext cx="107263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000" dirty="0">
                <a:solidFill>
                  <a:srgbClr val="7030A0"/>
                </a:solidFill>
                <a:latin typeface="Arial Black" panose="020B0A04020102020204" pitchFamily="34" charset="0"/>
              </a:rPr>
              <a:t>Delitvena ekonomija v gostinstvu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3B02EBBB-72C4-41DE-B0EC-E124F375B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785" y="1133129"/>
            <a:ext cx="4868465" cy="566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04720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C737B33F-79FC-4AB8-8898-61A270BB0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347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6798" y="365127"/>
            <a:ext cx="9621202" cy="1325563"/>
          </a:xfrm>
        </p:spPr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PAVŠALNE VOZOVNICE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1873047F-4D6A-43E6-9D2C-E17A6B51D1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3493" y="1483659"/>
            <a:ext cx="3646446" cy="4872317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01512C58-8353-47DD-A664-94EEE554D1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883" b="53333"/>
          <a:stretch/>
        </p:blipFill>
        <p:spPr>
          <a:xfrm>
            <a:off x="4871717" y="1284335"/>
            <a:ext cx="6076790" cy="225910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5B56E9F1-FC60-4F1F-B2D3-4C4298C81A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451" b="9031"/>
          <a:stretch/>
        </p:blipFill>
        <p:spPr>
          <a:xfrm>
            <a:off x="4889939" y="3919817"/>
            <a:ext cx="6076790" cy="253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291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6798" y="365127"/>
            <a:ext cx="9621202" cy="1325563"/>
          </a:xfrm>
        </p:spPr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REZERVACIJE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57511B24-024D-4955-AA16-4A0E6C0988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6798" y="1524484"/>
            <a:ext cx="6000821" cy="475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7290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</TotalTime>
  <Words>1985</Words>
  <Application>Microsoft Office PowerPoint</Application>
  <PresentationFormat>Širokozaslonsko</PresentationFormat>
  <Paragraphs>263</Paragraphs>
  <Slides>75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75</vt:i4>
      </vt:variant>
    </vt:vector>
  </HeadingPairs>
  <TitlesOfParts>
    <vt:vector size="81" baseType="lpstr">
      <vt:lpstr>Arial</vt:lpstr>
      <vt:lpstr>Arial Black</vt:lpstr>
      <vt:lpstr>Calibri</vt:lpstr>
      <vt:lpstr>Calibri Light</vt:lpstr>
      <vt:lpstr>Verdana</vt:lpstr>
      <vt:lpstr>Officeova tema</vt:lpstr>
      <vt:lpstr>PAN – 2. predavanje </vt:lpstr>
      <vt:lpstr>ŽELEZNIŠKI PROMET V TURIZMU</vt:lpstr>
      <vt:lpstr>ŽELEZNIŠKI PROMET V TURIZMU</vt:lpstr>
      <vt:lpstr>VRSTE VLAKOV (SŽ)</vt:lpstr>
      <vt:lpstr>PowerPointova predstavitev</vt:lpstr>
      <vt:lpstr>POPUSTI V NOTRANJEM PROMETU</vt:lpstr>
      <vt:lpstr>SKUPINSKI POPUSTI</vt:lpstr>
      <vt:lpstr>PAVŠALNE VOZOVNICE</vt:lpstr>
      <vt:lpstr>REZERVACIJE</vt:lpstr>
      <vt:lpstr>MEDNARODNE VOZOVNICE</vt:lpstr>
      <vt:lpstr>VRSTE VLAKOV (SŽ)</vt:lpstr>
      <vt:lpstr>DIGITALNI SISTEM PRODAJE</vt:lpstr>
      <vt:lpstr>PAVŠALNE VOZOVNICE</vt:lpstr>
      <vt:lpstr>VLOGA ŽELEZNICE V TURISTIČNIH AGENCIJAH</vt:lpstr>
      <vt:lpstr>ANALIZA POVPRAŠEVANJA </vt:lpstr>
      <vt:lpstr>IZBIRA VRSTE VLAKA</vt:lpstr>
      <vt:lpstr>IZBIRA VOZOVNIC</vt:lpstr>
      <vt:lpstr>REZERVACIJA SEDEŽEV</vt:lpstr>
      <vt:lpstr>DOKUMENTACIJA</vt:lpstr>
      <vt:lpstr>VLOGA TURISTIČNEGA AGENTA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Pomen rent-a-car službe pri organizaciji potovanj</vt:lpstr>
      <vt:lpstr>Kaj je rent-a-car storitev</vt:lpstr>
      <vt:lpstr>Povezanost rent-a-car storitve s turističnimi agencijami</vt:lpstr>
      <vt:lpstr>Prednosti rent-a-car storitev za turiste</vt:lpstr>
      <vt:lpstr>Pomen za destinacijo in turizem</vt:lpstr>
      <vt:lpstr>Izzivi rent-a-car storitev</vt:lpstr>
      <vt:lpstr>Novi trendi mobilnosti v turizmu</vt:lpstr>
      <vt:lpstr>Zaključek</vt:lpstr>
      <vt:lpstr>Gostinska dejavnost</vt:lpstr>
      <vt:lpstr>Kdo je lahko nosilec gostinske dejavnosti</vt:lpstr>
      <vt:lpstr>Kaj je to gostinski obrat</vt:lpstr>
      <vt:lpstr>Vrste gostinskih obratov</vt:lpstr>
      <vt:lpstr>Objekti, v katerih se lahko opravlja gostinska dejavnost</vt:lpstr>
      <vt:lpstr>Pogoji za opravljanje gostinske dejavnosti</vt:lpstr>
      <vt:lpstr>Določila zakona o gostinstvu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Denis</dc:creator>
  <cp:lastModifiedBy>Vesna Loborec</cp:lastModifiedBy>
  <cp:revision>55</cp:revision>
  <dcterms:created xsi:type="dcterms:W3CDTF">2022-06-18T09:38:38Z</dcterms:created>
  <dcterms:modified xsi:type="dcterms:W3CDTF">2026-05-27T12:48:16Z</dcterms:modified>
</cp:coreProperties>
</file>