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handoutMasterIdLst>
    <p:handoutMasterId r:id="rId14"/>
  </p:handoutMasterIdLst>
  <p:sldIdLst>
    <p:sldId id="256" r:id="rId2"/>
    <p:sldId id="257" r:id="rId3"/>
    <p:sldId id="258" r:id="rId4"/>
    <p:sldId id="266" r:id="rId5"/>
    <p:sldId id="259" r:id="rId6"/>
    <p:sldId id="260" r:id="rId7"/>
    <p:sldId id="261" r:id="rId8"/>
    <p:sldId id="268" r:id="rId9"/>
    <p:sldId id="262" r:id="rId10"/>
    <p:sldId id="267" r:id="rId11"/>
    <p:sldId id="264" r:id="rId12"/>
    <p:sldId id="265" r:id="rId13"/>
  </p:sldIdLst>
  <p:sldSz cx="9144000" cy="6858000" type="screen4x3"/>
  <p:notesSz cx="6858000" cy="11807825"/>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59" autoAdjust="0"/>
  </p:normalViewPr>
  <p:slideViewPr>
    <p:cSldViewPr>
      <p:cViewPr varScale="1">
        <p:scale>
          <a:sx n="70" d="100"/>
          <a:sy n="70" d="100"/>
        </p:scale>
        <p:origin x="-49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59055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sz="quarter" idx="1"/>
          </p:nvPr>
        </p:nvSpPr>
        <p:spPr>
          <a:xfrm>
            <a:off x="3884613" y="0"/>
            <a:ext cx="2971800" cy="590550"/>
          </a:xfrm>
          <a:prstGeom prst="rect">
            <a:avLst/>
          </a:prstGeom>
        </p:spPr>
        <p:txBody>
          <a:bodyPr vert="horz" lIns="91440" tIns="45720" rIns="91440" bIns="45720" rtlCol="0"/>
          <a:lstStyle>
            <a:lvl1pPr algn="r">
              <a:defRPr sz="1200"/>
            </a:lvl1pPr>
          </a:lstStyle>
          <a:p>
            <a:fld id="{A61489C2-8728-4E46-9255-9F2872F5C08D}" type="datetimeFigureOut">
              <a:rPr lang="sl-SI" smtClean="0"/>
              <a:pPr/>
              <a:t>9.2.2012</a:t>
            </a:fld>
            <a:endParaRPr lang="sl-SI"/>
          </a:p>
        </p:txBody>
      </p:sp>
      <p:sp>
        <p:nvSpPr>
          <p:cNvPr id="4" name="Ograda noge 3"/>
          <p:cNvSpPr>
            <a:spLocks noGrp="1"/>
          </p:cNvSpPr>
          <p:nvPr>
            <p:ph type="ftr" sz="quarter" idx="2"/>
          </p:nvPr>
        </p:nvSpPr>
        <p:spPr>
          <a:xfrm>
            <a:off x="0" y="11215688"/>
            <a:ext cx="2971800" cy="590550"/>
          </a:xfrm>
          <a:prstGeom prst="rect">
            <a:avLst/>
          </a:prstGeom>
        </p:spPr>
        <p:txBody>
          <a:bodyPr vert="horz" lIns="91440" tIns="45720" rIns="91440" bIns="45720" rtlCol="0" anchor="b"/>
          <a:lstStyle>
            <a:lvl1pPr algn="l">
              <a:defRPr sz="1200"/>
            </a:lvl1pPr>
          </a:lstStyle>
          <a:p>
            <a:endParaRPr lang="sl-SI"/>
          </a:p>
        </p:txBody>
      </p:sp>
      <p:sp>
        <p:nvSpPr>
          <p:cNvPr id="5" name="Ograda številke diapozitiva 4"/>
          <p:cNvSpPr>
            <a:spLocks noGrp="1"/>
          </p:cNvSpPr>
          <p:nvPr>
            <p:ph type="sldNum" sz="quarter" idx="3"/>
          </p:nvPr>
        </p:nvSpPr>
        <p:spPr>
          <a:xfrm>
            <a:off x="3884613" y="11215688"/>
            <a:ext cx="2971800" cy="590550"/>
          </a:xfrm>
          <a:prstGeom prst="rect">
            <a:avLst/>
          </a:prstGeom>
        </p:spPr>
        <p:txBody>
          <a:bodyPr vert="horz" lIns="91440" tIns="45720" rIns="91440" bIns="45720" rtlCol="0" anchor="b"/>
          <a:lstStyle>
            <a:lvl1pPr algn="r">
              <a:defRPr sz="1200"/>
            </a:lvl1pPr>
          </a:lstStyle>
          <a:p>
            <a:fld id="{3E302784-CCE4-43DC-A38F-52638C7D648E}" type="slidenum">
              <a:rPr lang="sl-SI" smtClean="0"/>
              <a:pPr/>
              <a:t>‹#›</a:t>
            </a:fld>
            <a:endParaRPr lang="sl-SI"/>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bg>
      <p:bgRef idx="1002">
        <a:schemeClr val="bg2"/>
      </p:bgRef>
    </p:bg>
    <p:spTree>
      <p:nvGrpSpPr>
        <p:cNvPr id="1" name=""/>
        <p:cNvGrpSpPr/>
        <p:nvPr/>
      </p:nvGrpSpPr>
      <p:grpSpPr>
        <a:xfrm>
          <a:off x="0" y="0"/>
          <a:ext cx="0" cy="0"/>
          <a:chOff x="0" y="0"/>
          <a:chExt cx="0" cy="0"/>
        </a:xfrm>
      </p:grpSpPr>
      <p:sp>
        <p:nvSpPr>
          <p:cNvPr id="9" name="Naslov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sl-SI" smtClean="0"/>
              <a:t>Kliknite, če želite urediti slog naslova matrice</a:t>
            </a:r>
            <a:endParaRPr kumimoji="0" lang="en-US"/>
          </a:p>
        </p:txBody>
      </p:sp>
      <p:sp>
        <p:nvSpPr>
          <p:cNvPr id="17" name="Podnaslov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l-SI" smtClean="0"/>
              <a:t>Kliknite, če želite urediti slog podnaslova matrice</a:t>
            </a:r>
            <a:endParaRPr kumimoji="0" lang="en-US"/>
          </a:p>
        </p:txBody>
      </p:sp>
      <p:sp>
        <p:nvSpPr>
          <p:cNvPr id="30" name="Ograda datuma 29"/>
          <p:cNvSpPr>
            <a:spLocks noGrp="1"/>
          </p:cNvSpPr>
          <p:nvPr>
            <p:ph type="dt" sz="half" idx="10"/>
          </p:nvPr>
        </p:nvSpPr>
        <p:spPr/>
        <p:txBody>
          <a:bodyPr/>
          <a:lstStyle/>
          <a:p>
            <a:fld id="{FA19DCCA-E78C-4036-B85A-92A959E7D8E2}" type="datetimeFigureOut">
              <a:rPr lang="sl-SI" smtClean="0"/>
              <a:pPr/>
              <a:t>9.2.2012</a:t>
            </a:fld>
            <a:endParaRPr lang="sl-SI"/>
          </a:p>
        </p:txBody>
      </p:sp>
      <p:sp>
        <p:nvSpPr>
          <p:cNvPr id="19" name="Ograda noge 18"/>
          <p:cNvSpPr>
            <a:spLocks noGrp="1"/>
          </p:cNvSpPr>
          <p:nvPr>
            <p:ph type="ftr" sz="quarter" idx="11"/>
          </p:nvPr>
        </p:nvSpPr>
        <p:spPr/>
        <p:txBody>
          <a:bodyPr/>
          <a:lstStyle/>
          <a:p>
            <a:endParaRPr lang="sl-SI"/>
          </a:p>
        </p:txBody>
      </p:sp>
      <p:sp>
        <p:nvSpPr>
          <p:cNvPr id="27" name="Ograda številke diapozitiva 26"/>
          <p:cNvSpPr>
            <a:spLocks noGrp="1"/>
          </p:cNvSpPr>
          <p:nvPr>
            <p:ph type="sldNum" sz="quarter" idx="12"/>
          </p:nvPr>
        </p:nvSpPr>
        <p:spPr/>
        <p:txBody>
          <a:bodyPr/>
          <a:lstStyle/>
          <a:p>
            <a:fld id="{9254D0C5-4C9B-4A2E-B1EF-EA9FAAA27741}" type="slidenum">
              <a:rPr lang="sl-SI" smtClean="0"/>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A19DCCA-E78C-4036-B85A-92A959E7D8E2}" type="datetimeFigureOut">
              <a:rPr lang="sl-SI" smtClean="0"/>
              <a:pPr/>
              <a:t>9.2.2012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914401"/>
            <a:ext cx="2057400" cy="5211763"/>
          </a:xfrm>
        </p:spPr>
        <p:txBody>
          <a:bodyPr vert="eaVer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914401"/>
            <a:ext cx="6019800" cy="5211763"/>
          </a:xfrm>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A19DCCA-E78C-4036-B85A-92A959E7D8E2}" type="datetimeFigureOut">
              <a:rPr lang="sl-SI" smtClean="0"/>
              <a:pPr/>
              <a:t>9.2.2012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vsebine 2"/>
          <p:cNvSpPr>
            <a:spLocks noGrp="1"/>
          </p:cNvSpPr>
          <p:nvPr>
            <p:ph idx="1"/>
          </p:nvPr>
        </p:nvSpPr>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A19DCCA-E78C-4036-B85A-92A959E7D8E2}" type="datetimeFigureOut">
              <a:rPr lang="sl-SI" smtClean="0"/>
              <a:pPr/>
              <a:t>9.2.2012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bg>
      <p:bgRef idx="1002">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l-SI" smtClean="0"/>
              <a:t>Kliknite, če želite urediti sloge besedila matrice</a:t>
            </a:r>
          </a:p>
        </p:txBody>
      </p:sp>
      <p:sp>
        <p:nvSpPr>
          <p:cNvPr id="4" name="Ograda datuma 3"/>
          <p:cNvSpPr>
            <a:spLocks noGrp="1"/>
          </p:cNvSpPr>
          <p:nvPr>
            <p:ph type="dt" sz="half" idx="10"/>
          </p:nvPr>
        </p:nvSpPr>
        <p:spPr/>
        <p:txBody>
          <a:bodyPr/>
          <a:lstStyle/>
          <a:p>
            <a:fld id="{FA19DCCA-E78C-4036-B85A-92A959E7D8E2}" type="datetimeFigureOut">
              <a:rPr lang="sl-SI" smtClean="0"/>
              <a:pPr/>
              <a:t>9.2.2012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9254D0C5-4C9B-4A2E-B1EF-EA9FAAA27741}" type="slidenum">
              <a:rPr lang="sl-SI" smtClean="0"/>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229600" cy="1143000"/>
          </a:xfrm>
        </p:spPr>
        <p:txBody>
          <a:bodyPr/>
          <a:lstStyle/>
          <a:p>
            <a:r>
              <a:rPr kumimoji="0" lang="sl-SI" smtClean="0"/>
              <a:t>Kliknite, če želite urediti slog naslova matrice</a:t>
            </a:r>
            <a:endParaRPr kumimoji="0" lang="en-US"/>
          </a:p>
        </p:txBody>
      </p:sp>
      <p:sp>
        <p:nvSpPr>
          <p:cNvPr id="3" name="Ograda vsebin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vsebin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p>
            <a:fld id="{FA19DCCA-E78C-4036-B85A-92A959E7D8E2}" type="datetimeFigureOut">
              <a:rPr lang="sl-SI" smtClean="0"/>
              <a:pPr/>
              <a:t>9.2.2012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229600" cy="1143000"/>
          </a:xfrm>
        </p:spPr>
        <p:txBody>
          <a:bodyPr tIns="45720" anchor="b"/>
          <a:lstStyle>
            <a:lvl1pPr>
              <a:defRPr/>
            </a:lvl1pPr>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4" name="Ograda besedila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5" name="Ograda vsebin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6" name="Ograda vsebin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7" name="Ograda datuma 6"/>
          <p:cNvSpPr>
            <a:spLocks noGrp="1"/>
          </p:cNvSpPr>
          <p:nvPr>
            <p:ph type="dt" sz="half" idx="10"/>
          </p:nvPr>
        </p:nvSpPr>
        <p:spPr/>
        <p:txBody>
          <a:bodyPr/>
          <a:lstStyle/>
          <a:p>
            <a:fld id="{FA19DCCA-E78C-4036-B85A-92A959E7D8E2}" type="datetimeFigureOut">
              <a:rPr lang="sl-SI" smtClean="0"/>
              <a:pPr/>
              <a:t>9.2.2012</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sl-SI" smtClean="0"/>
              <a:t>Kliknite, če želite urediti slog naslova matrice</a:t>
            </a:r>
            <a:endParaRPr kumimoji="0" lang="en-US"/>
          </a:p>
        </p:txBody>
      </p:sp>
      <p:sp>
        <p:nvSpPr>
          <p:cNvPr id="3" name="Ograda datuma 2"/>
          <p:cNvSpPr>
            <a:spLocks noGrp="1"/>
          </p:cNvSpPr>
          <p:nvPr>
            <p:ph type="dt" sz="half" idx="10"/>
          </p:nvPr>
        </p:nvSpPr>
        <p:spPr/>
        <p:txBody>
          <a:bodyPr/>
          <a:lstStyle/>
          <a:p>
            <a:fld id="{FA19DCCA-E78C-4036-B85A-92A959E7D8E2}" type="datetimeFigureOut">
              <a:rPr lang="sl-SI" smtClean="0"/>
              <a:pPr/>
              <a:t>9.2.2012</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FA19DCCA-E78C-4036-B85A-92A959E7D8E2}" type="datetimeFigureOut">
              <a:rPr lang="sl-SI" smtClean="0"/>
              <a:pPr/>
              <a:t>9.2.2012</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sl-SI" smtClean="0"/>
              <a:t>Kliknite, če želite urediti slog naslova matrice</a:t>
            </a:r>
            <a:endParaRPr kumimoji="0" lang="en-US"/>
          </a:p>
        </p:txBody>
      </p:sp>
      <p:sp>
        <p:nvSpPr>
          <p:cNvPr id="3" name="Ograda besedila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sl-SI" smtClean="0"/>
              <a:t>Kliknite, če želite urediti sloge besedila matrice</a:t>
            </a:r>
          </a:p>
        </p:txBody>
      </p:sp>
      <p:sp>
        <p:nvSpPr>
          <p:cNvPr id="4" name="Ograda vsebin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p>
            <a:fld id="{FA19DCCA-E78C-4036-B85A-92A959E7D8E2}" type="datetimeFigureOut">
              <a:rPr lang="sl-SI" smtClean="0"/>
              <a:pPr/>
              <a:t>9.2.2012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9254D0C5-4C9B-4A2E-B1EF-EA9FAAA27741}"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Naslov in slika">
    <p:spTree>
      <p:nvGrpSpPr>
        <p:cNvPr id="1" name=""/>
        <p:cNvGrpSpPr/>
        <p:nvPr/>
      </p:nvGrpSpPr>
      <p:grpSpPr>
        <a:xfrm>
          <a:off x="0" y="0"/>
          <a:ext cx="0" cy="0"/>
          <a:chOff x="0" y="0"/>
          <a:chExt cx="0" cy="0"/>
        </a:xfrm>
      </p:grpSpPr>
      <p:sp>
        <p:nvSpPr>
          <p:cNvPr id="9" name="Odreži in zaokroži en kot pravokotnika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kotni trikotni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slov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sl-SI" smtClean="0"/>
              <a:t>Kliknite, če želite urediti slog naslova matrice</a:t>
            </a:r>
            <a:endParaRPr kumimoji="0" lang="en-US"/>
          </a:p>
        </p:txBody>
      </p:sp>
      <p:sp>
        <p:nvSpPr>
          <p:cNvPr id="4" name="Ograda besedila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sl-SI" smtClean="0"/>
              <a:t>Kliknite, če želite urediti sloge besedila matrice</a:t>
            </a:r>
          </a:p>
        </p:txBody>
      </p:sp>
      <p:sp>
        <p:nvSpPr>
          <p:cNvPr id="5" name="Ograda datuma 4"/>
          <p:cNvSpPr>
            <a:spLocks noGrp="1"/>
          </p:cNvSpPr>
          <p:nvPr>
            <p:ph type="dt" sz="half" idx="10"/>
          </p:nvPr>
        </p:nvSpPr>
        <p:spPr/>
        <p:txBody>
          <a:bodyPr/>
          <a:lstStyle/>
          <a:p>
            <a:fld id="{FA19DCCA-E78C-4036-B85A-92A959E7D8E2}" type="datetimeFigureOut">
              <a:rPr lang="sl-SI" smtClean="0"/>
              <a:pPr/>
              <a:t>9.2.2012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a:xfrm>
            <a:off x="8077200" y="6356350"/>
            <a:ext cx="609600" cy="365125"/>
          </a:xfrm>
        </p:spPr>
        <p:txBody>
          <a:bodyPr/>
          <a:lstStyle/>
          <a:p>
            <a:fld id="{9254D0C5-4C9B-4A2E-B1EF-EA9FAAA27741}" type="slidenum">
              <a:rPr lang="sl-SI" smtClean="0"/>
              <a:pPr/>
              <a:t>‹#›</a:t>
            </a:fld>
            <a:endParaRPr lang="sl-SI"/>
          </a:p>
        </p:txBody>
      </p:sp>
      <p:sp>
        <p:nvSpPr>
          <p:cNvPr id="3" name="Ograda slik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sl-SI" smtClean="0"/>
              <a:t>Kliknite ikono, če želite dodati sliko</a:t>
            </a:r>
            <a:endParaRPr kumimoji="0" lang="en-US" dirty="0"/>
          </a:p>
        </p:txBody>
      </p:sp>
      <p:sp>
        <p:nvSpPr>
          <p:cNvPr id="10" name="Prostoročno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Prostoročno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Prostoročno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Prostoročno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Ograda naslova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sl-SI" smtClean="0"/>
              <a:t>Kliknite, če želite urediti slog naslova matrice</a:t>
            </a:r>
            <a:endParaRPr kumimoji="0" lang="en-US"/>
          </a:p>
        </p:txBody>
      </p:sp>
      <p:sp>
        <p:nvSpPr>
          <p:cNvPr id="30" name="Ograda besedila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10" name="Ograda datum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A19DCCA-E78C-4036-B85A-92A959E7D8E2}" type="datetimeFigureOut">
              <a:rPr lang="sl-SI" smtClean="0"/>
              <a:pPr/>
              <a:t>9.2.2012</a:t>
            </a:fld>
            <a:endParaRPr lang="sl-SI"/>
          </a:p>
        </p:txBody>
      </p:sp>
      <p:sp>
        <p:nvSpPr>
          <p:cNvPr id="22" name="Ograda no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l-SI"/>
          </a:p>
        </p:txBody>
      </p:sp>
      <p:sp>
        <p:nvSpPr>
          <p:cNvPr id="18" name="Ograda številke diapoz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254D0C5-4C9B-4A2E-B1EF-EA9FAAA27741}" type="slidenum">
              <a:rPr lang="sl-SI" smtClean="0"/>
              <a:pPr/>
              <a:t>‹#›</a:t>
            </a:fld>
            <a:endParaRPr lang="sl-SI"/>
          </a:p>
        </p:txBody>
      </p:sp>
      <p:grpSp>
        <p:nvGrpSpPr>
          <p:cNvPr id="2" name="Skupina 1"/>
          <p:cNvGrpSpPr/>
          <p:nvPr/>
        </p:nvGrpSpPr>
        <p:grpSpPr>
          <a:xfrm>
            <a:off x="-19017" y="202408"/>
            <a:ext cx="9180548" cy="649224"/>
            <a:chOff x="-19045" y="216550"/>
            <a:chExt cx="9180548" cy="649224"/>
          </a:xfrm>
        </p:grpSpPr>
        <p:sp>
          <p:nvSpPr>
            <p:cNvPr id="12" name="Prostoročno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Prostoročno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audio" Target="file:///H:\Magdalena\Hairspray%20-%20You%20cant%20stop%20the%20beat.mp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youtube.com/watch?v=ZgnmCqA25-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youtube.com/watch?v=DWm7OSOOF2E&amp;feature=related" TargetMode="External"/><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zpm-mb.si/attachments/sl/282/Ples_v_filmih.pdf"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youtube.com/watch?v=WpmILPAcRQ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audio" Target="file:///H:\Magdalena\Time%20of%20my%20life%20-%20Dirty%20Dancing%20Soundtrack.mp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youtube.com/watch?v=sG1dX0_JHLY&amp;feature=relate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zpm-mb.si/attachments/sl/282/Ples_v_filmih.pdf" TargetMode="External"/><Relationship Id="rId2" Type="http://schemas.openxmlformats.org/officeDocument/2006/relationships/hyperlink" Target="http://www.youtube.com/watch?v=-xzdCd15gqE" TargetMode="Externa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hyperlink" Target="http://www.starpulse.com/Movies/Footloose/gallery/Footloose-movie-01/" TargetMode="External"/><Relationship Id="rId2" Type="http://schemas.openxmlformats.org/officeDocument/2006/relationships/hyperlink" Target="http://www.youtube.com/watch?v=wFWDGTVYqE8&amp;feature=related" TargetMode="Externa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audio" Target="file:///H:\Magdalena\Footloose.mp3"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imdb.com/media/rm1150980864/tt0427327" TargetMode="External"/><Relationship Id="rId2" Type="http://schemas.openxmlformats.org/officeDocument/2006/relationships/hyperlink" Target="http://www.youtube.com/watch?v=kkzcNF-jlWw" TargetMode="External"/><Relationship Id="rId1" Type="http://schemas.openxmlformats.org/officeDocument/2006/relationships/slideLayout" Target="../slideLayouts/slideLayout2.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oljeZBesedilom 7"/>
          <p:cNvSpPr txBox="1"/>
          <p:nvPr/>
        </p:nvSpPr>
        <p:spPr>
          <a:xfrm>
            <a:off x="755576" y="908720"/>
            <a:ext cx="7776864" cy="3416320"/>
          </a:xfrm>
          <a:prstGeom prst="rect">
            <a:avLst/>
          </a:prstGeom>
          <a:noFill/>
        </p:spPr>
        <p:txBody>
          <a:bodyPr wrap="square" rtlCol="0">
            <a:spAutoFit/>
          </a:bodyPr>
          <a:lstStyle/>
          <a:p>
            <a:pPr algn="ctr"/>
            <a:r>
              <a:rPr lang="en-US" sz="7200" dirty="0" smtClean="0">
                <a:latin typeface="Blackadder ITC" pitchFamily="82" charset="0"/>
              </a:rPr>
              <a:t>The best dance movies</a:t>
            </a:r>
            <a:endParaRPr lang="sl-SI" sz="7200" dirty="0" smtClean="0">
              <a:latin typeface="Blackadder ITC" pitchFamily="82" charset="0"/>
            </a:endParaRPr>
          </a:p>
          <a:p>
            <a:pPr algn="ctr"/>
            <a:endParaRPr lang="sl-SI" sz="7200" dirty="0">
              <a:latin typeface="Blackadder ITC" pitchFamily="82" charset="0"/>
            </a:endParaRPr>
          </a:p>
          <a:p>
            <a:pPr algn="ctr"/>
            <a:endParaRPr lang="en-US" sz="7200" dirty="0">
              <a:latin typeface="Blackadder ITC" pitchFamily="82" charset="0"/>
            </a:endParaRPr>
          </a:p>
        </p:txBody>
      </p:sp>
      <p:pic>
        <p:nvPicPr>
          <p:cNvPr id="1032" name="Picture 8" descr="http://obec.nitrica.eu/images/ut/ples.gif"/>
          <p:cNvPicPr>
            <a:picLocks noChangeAspect="1" noChangeArrowheads="1"/>
          </p:cNvPicPr>
          <p:nvPr/>
        </p:nvPicPr>
        <p:blipFill>
          <a:blip r:embed="rId2" cstate="print"/>
          <a:srcRect/>
          <a:stretch>
            <a:fillRect/>
          </a:stretch>
        </p:blipFill>
        <p:spPr bwMode="auto">
          <a:xfrm>
            <a:off x="4932040" y="2204865"/>
            <a:ext cx="2264652" cy="2664296"/>
          </a:xfrm>
          <a:prstGeom prst="rect">
            <a:avLst/>
          </a:prstGeom>
          <a:noFill/>
          <a:ln w="57150">
            <a:solidFill>
              <a:schemeClr val="accent3">
                <a:lumMod val="75000"/>
              </a:schemeClr>
            </a:solidFill>
          </a:ln>
          <a:effectLst>
            <a:glow rad="63500">
              <a:schemeClr val="accent3">
                <a:satMod val="175000"/>
                <a:alpha val="40000"/>
              </a:schemeClr>
            </a:glow>
          </a:effectLst>
        </p:spPr>
      </p:pic>
      <p:pic>
        <p:nvPicPr>
          <p:cNvPr id="1034" name="Picture 10" descr="http://urska-zagorje.com/yahoo_site_admin1/assets/images/R_R_PAR.22153417_std.jpg"/>
          <p:cNvPicPr>
            <a:picLocks noChangeAspect="1" noChangeArrowheads="1"/>
          </p:cNvPicPr>
          <p:nvPr/>
        </p:nvPicPr>
        <p:blipFill>
          <a:blip r:embed="rId3" cstate="print"/>
          <a:srcRect/>
          <a:stretch>
            <a:fillRect/>
          </a:stretch>
        </p:blipFill>
        <p:spPr bwMode="auto">
          <a:xfrm>
            <a:off x="2267744" y="2132856"/>
            <a:ext cx="2000007" cy="2808312"/>
          </a:xfrm>
          <a:prstGeom prst="rect">
            <a:avLst/>
          </a:prstGeom>
          <a:noFill/>
          <a:ln w="57150">
            <a:solidFill>
              <a:schemeClr val="accent4">
                <a:lumMod val="75000"/>
              </a:schemeClr>
            </a:solidFill>
          </a:ln>
          <a:effectLst>
            <a:glow rad="139700">
              <a:schemeClr val="accent6">
                <a:satMod val="175000"/>
                <a:alpha val="40000"/>
              </a:schemeClr>
            </a:glow>
          </a:effectLst>
        </p:spPr>
      </p:pic>
      <p:sp>
        <p:nvSpPr>
          <p:cNvPr id="12" name="PoljeZBesedilom 11"/>
          <p:cNvSpPr txBox="1"/>
          <p:nvPr/>
        </p:nvSpPr>
        <p:spPr>
          <a:xfrm>
            <a:off x="755576" y="5373216"/>
            <a:ext cx="7632848" cy="923330"/>
          </a:xfrm>
          <a:prstGeom prst="rect">
            <a:avLst/>
          </a:prstGeom>
          <a:noFill/>
        </p:spPr>
        <p:txBody>
          <a:bodyPr wrap="square" rtlCol="0">
            <a:spAutoFit/>
          </a:bodyPr>
          <a:lstStyle/>
          <a:p>
            <a:r>
              <a:rPr lang="en-US" dirty="0" smtClean="0"/>
              <a:t>Authors: </a:t>
            </a:r>
            <a:r>
              <a:rPr lang="en-US" dirty="0" err="1" smtClean="0"/>
              <a:t>Anja</a:t>
            </a:r>
            <a:r>
              <a:rPr lang="en-US" dirty="0" smtClean="0"/>
              <a:t> </a:t>
            </a:r>
            <a:r>
              <a:rPr lang="en-US" dirty="0" err="1" smtClean="0"/>
              <a:t>Heric</a:t>
            </a:r>
            <a:r>
              <a:rPr lang="en-US" dirty="0" smtClean="0"/>
              <a:t>, Magdalena Mir</a:t>
            </a:r>
          </a:p>
          <a:p>
            <a:r>
              <a:rPr lang="en-US" dirty="0" smtClean="0"/>
              <a:t>Mentor: </a:t>
            </a:r>
            <a:r>
              <a:rPr lang="en-US" dirty="0" err="1" smtClean="0"/>
              <a:t>Liljana</a:t>
            </a:r>
            <a:r>
              <a:rPr lang="en-US" dirty="0" smtClean="0"/>
              <a:t> </a:t>
            </a:r>
            <a:r>
              <a:rPr lang="en-US" dirty="0" err="1" smtClean="0"/>
              <a:t>Kosič</a:t>
            </a:r>
            <a:r>
              <a:rPr lang="sl-SI" dirty="0" smtClean="0"/>
              <a:t>, prof.</a:t>
            </a:r>
            <a:endParaRPr lang="en-US" dirty="0" smtClean="0"/>
          </a:p>
          <a:p>
            <a:r>
              <a:rPr lang="en-US" dirty="0" err="1" smtClean="0"/>
              <a:t>Clas</a:t>
            </a:r>
            <a:r>
              <a:rPr lang="sl-SI" dirty="0" smtClean="0"/>
              <a:t>s</a:t>
            </a:r>
            <a:r>
              <a:rPr lang="en-US" dirty="0" smtClean="0"/>
              <a:t>: 3.a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en-GB" b="1" u="sng" dirty="0"/>
              <a:t>YOU CAN'T STOP THE </a:t>
            </a:r>
            <a:r>
              <a:rPr lang="en-GB" b="1" u="sng" dirty="0" smtClean="0"/>
              <a:t>BEAT</a:t>
            </a:r>
            <a:endParaRPr lang="sl-SI" dirty="0"/>
          </a:p>
        </p:txBody>
      </p:sp>
      <p:sp>
        <p:nvSpPr>
          <p:cNvPr id="3" name="Ograda vsebine 2"/>
          <p:cNvSpPr>
            <a:spLocks noGrp="1"/>
          </p:cNvSpPr>
          <p:nvPr>
            <p:ph idx="1"/>
          </p:nvPr>
        </p:nvSpPr>
        <p:spPr/>
        <p:txBody>
          <a:bodyPr>
            <a:normAutofit lnSpcReduction="10000"/>
          </a:bodyPr>
          <a:lstStyle/>
          <a:p>
            <a:pPr>
              <a:lnSpc>
                <a:spcPct val="150000"/>
              </a:lnSpc>
              <a:buNone/>
            </a:pPr>
            <a:r>
              <a:rPr lang="sl-SI" dirty="0"/>
              <a:t>	</a:t>
            </a:r>
            <a:r>
              <a:rPr lang="en-GB" sz="2400" dirty="0" smtClean="0">
                <a:latin typeface="Bodoni MT" pitchFamily="18" charset="0"/>
              </a:rPr>
              <a:t>'Cause you can’t stop </a:t>
            </a:r>
            <a:br>
              <a:rPr lang="en-GB" sz="2400" dirty="0" smtClean="0">
                <a:latin typeface="Bodoni MT" pitchFamily="18" charset="0"/>
              </a:rPr>
            </a:br>
            <a:r>
              <a:rPr lang="en-GB" sz="2400" dirty="0" smtClean="0">
                <a:latin typeface="Bodoni MT" pitchFamily="18" charset="0"/>
              </a:rPr>
              <a:t>The motion of the _________ </a:t>
            </a:r>
            <a:br>
              <a:rPr lang="en-GB" sz="2400" dirty="0" smtClean="0">
                <a:latin typeface="Bodoni MT" pitchFamily="18" charset="0"/>
              </a:rPr>
            </a:br>
            <a:r>
              <a:rPr lang="en-GB" sz="2400" dirty="0" smtClean="0">
                <a:latin typeface="Bodoni MT" pitchFamily="18" charset="0"/>
              </a:rPr>
              <a:t>Or the rain from above </a:t>
            </a:r>
            <a:br>
              <a:rPr lang="en-GB" sz="2400" dirty="0" smtClean="0">
                <a:latin typeface="Bodoni MT" pitchFamily="18" charset="0"/>
              </a:rPr>
            </a:br>
            <a:r>
              <a:rPr lang="en-GB" sz="2400" dirty="0" smtClean="0">
                <a:latin typeface="Bodoni MT" pitchFamily="18" charset="0"/>
              </a:rPr>
              <a:t>They ________ try to stop the paradise</a:t>
            </a:r>
            <a:br>
              <a:rPr lang="en-GB" sz="2400" dirty="0" smtClean="0">
                <a:latin typeface="Bodoni MT" pitchFamily="18" charset="0"/>
              </a:rPr>
            </a:br>
            <a:r>
              <a:rPr lang="en-GB" sz="2400" dirty="0" smtClean="0">
                <a:latin typeface="Bodoni MT" pitchFamily="18" charset="0"/>
              </a:rPr>
              <a:t>We're dreaming of </a:t>
            </a:r>
            <a:br>
              <a:rPr lang="en-GB" sz="2400" dirty="0" smtClean="0">
                <a:latin typeface="Bodoni MT" pitchFamily="18" charset="0"/>
              </a:rPr>
            </a:br>
            <a:r>
              <a:rPr lang="en-GB" sz="2400" dirty="0" smtClean="0">
                <a:latin typeface="Bodoni MT" pitchFamily="18" charset="0"/>
              </a:rPr>
              <a:t>But they can</a:t>
            </a:r>
            <a:r>
              <a:rPr lang="sl-SI" sz="2400" dirty="0" smtClean="0">
                <a:latin typeface="Bodoni MT" pitchFamily="18" charset="0"/>
              </a:rPr>
              <a:t> </a:t>
            </a:r>
            <a:r>
              <a:rPr lang="en-GB" sz="2400" dirty="0" smtClean="0">
                <a:latin typeface="Bodoni MT" pitchFamily="18" charset="0"/>
              </a:rPr>
              <a:t>not stop the ___________ </a:t>
            </a:r>
            <a:br>
              <a:rPr lang="en-GB" sz="2400" dirty="0" smtClean="0">
                <a:latin typeface="Bodoni MT" pitchFamily="18" charset="0"/>
              </a:rPr>
            </a:br>
            <a:r>
              <a:rPr lang="en-GB" sz="2400" dirty="0" smtClean="0">
                <a:latin typeface="Bodoni MT" pitchFamily="18" charset="0"/>
              </a:rPr>
              <a:t>Of ___ __________ in love to stay </a:t>
            </a:r>
            <a:br>
              <a:rPr lang="en-GB" sz="2400" dirty="0" smtClean="0">
                <a:latin typeface="Bodoni MT" pitchFamily="18" charset="0"/>
              </a:rPr>
            </a:br>
            <a:r>
              <a:rPr lang="en-GB" sz="2400" dirty="0" smtClean="0">
                <a:latin typeface="Bodoni MT" pitchFamily="18" charset="0"/>
              </a:rPr>
              <a:t>'Cause you can’t stop the beat!</a:t>
            </a:r>
            <a:endParaRPr lang="sl-SI" dirty="0">
              <a:latin typeface="Bodoni MT" pitchFamily="18" charset="0"/>
            </a:endParaRPr>
          </a:p>
        </p:txBody>
      </p:sp>
      <p:sp>
        <p:nvSpPr>
          <p:cNvPr id="4" name="PoljeZBesedilom 3"/>
          <p:cNvSpPr txBox="1"/>
          <p:nvPr/>
        </p:nvSpPr>
        <p:spPr>
          <a:xfrm>
            <a:off x="3203848" y="2564904"/>
            <a:ext cx="1584176" cy="461665"/>
          </a:xfrm>
          <a:prstGeom prst="rect">
            <a:avLst/>
          </a:prstGeom>
          <a:noFill/>
        </p:spPr>
        <p:txBody>
          <a:bodyPr wrap="square" rtlCol="0">
            <a:spAutoFit/>
          </a:bodyPr>
          <a:lstStyle/>
          <a:p>
            <a:pPr algn="ctr"/>
            <a:r>
              <a:rPr lang="sl-SI" sz="2400" b="1" dirty="0" smtClean="0">
                <a:latin typeface="Bodoni MT" pitchFamily="18" charset="0"/>
              </a:rPr>
              <a:t>ocean</a:t>
            </a:r>
            <a:endParaRPr lang="en-GB" sz="2400" b="1" dirty="0">
              <a:latin typeface="Bodoni MT" pitchFamily="18" charset="0"/>
            </a:endParaRPr>
          </a:p>
        </p:txBody>
      </p:sp>
      <p:sp>
        <p:nvSpPr>
          <p:cNvPr id="5" name="PoljeZBesedilom 4"/>
          <p:cNvSpPr txBox="1"/>
          <p:nvPr/>
        </p:nvSpPr>
        <p:spPr>
          <a:xfrm>
            <a:off x="1475656" y="3573016"/>
            <a:ext cx="1584176" cy="461665"/>
          </a:xfrm>
          <a:prstGeom prst="rect">
            <a:avLst/>
          </a:prstGeom>
          <a:noFill/>
        </p:spPr>
        <p:txBody>
          <a:bodyPr wrap="square" rtlCol="0">
            <a:spAutoFit/>
          </a:bodyPr>
          <a:lstStyle/>
          <a:p>
            <a:pPr algn="ctr"/>
            <a:r>
              <a:rPr lang="en-GB" sz="2400" b="1" dirty="0" smtClean="0">
                <a:latin typeface="Bodoni MT" pitchFamily="18" charset="0"/>
              </a:rPr>
              <a:t>can</a:t>
            </a:r>
            <a:endParaRPr lang="en-GB" sz="2400" b="1" dirty="0">
              <a:latin typeface="Bodoni MT" pitchFamily="18" charset="0"/>
            </a:endParaRPr>
          </a:p>
        </p:txBody>
      </p:sp>
      <p:sp>
        <p:nvSpPr>
          <p:cNvPr id="6" name="PoljeZBesedilom 5"/>
          <p:cNvSpPr txBox="1"/>
          <p:nvPr/>
        </p:nvSpPr>
        <p:spPr>
          <a:xfrm>
            <a:off x="4139952" y="4581128"/>
            <a:ext cx="1728192" cy="461665"/>
          </a:xfrm>
          <a:prstGeom prst="rect">
            <a:avLst/>
          </a:prstGeom>
          <a:noFill/>
        </p:spPr>
        <p:txBody>
          <a:bodyPr wrap="square" rtlCol="0">
            <a:spAutoFit/>
          </a:bodyPr>
          <a:lstStyle/>
          <a:p>
            <a:pPr algn="ctr"/>
            <a:r>
              <a:rPr lang="en-GB" sz="2400" b="1" dirty="0" smtClean="0">
                <a:latin typeface="Bodoni MT" pitchFamily="18" charset="0"/>
              </a:rPr>
              <a:t>rhythm</a:t>
            </a:r>
            <a:endParaRPr lang="en-GB" sz="2400" b="1" dirty="0">
              <a:latin typeface="Bodoni MT" pitchFamily="18" charset="0"/>
            </a:endParaRPr>
          </a:p>
        </p:txBody>
      </p:sp>
      <p:sp>
        <p:nvSpPr>
          <p:cNvPr id="7" name="PoljeZBesedilom 6"/>
          <p:cNvSpPr txBox="1"/>
          <p:nvPr/>
        </p:nvSpPr>
        <p:spPr>
          <a:xfrm>
            <a:off x="1259632" y="5085184"/>
            <a:ext cx="2160240" cy="461665"/>
          </a:xfrm>
          <a:prstGeom prst="rect">
            <a:avLst/>
          </a:prstGeom>
          <a:noFill/>
        </p:spPr>
        <p:txBody>
          <a:bodyPr wrap="square" rtlCol="0">
            <a:spAutoFit/>
          </a:bodyPr>
          <a:lstStyle/>
          <a:p>
            <a:pPr algn="ctr"/>
            <a:r>
              <a:rPr lang="en-GB" sz="2400" b="1" dirty="0" smtClean="0">
                <a:latin typeface="Bodoni MT" pitchFamily="18" charset="0"/>
              </a:rPr>
              <a:t>two hearts</a:t>
            </a:r>
            <a:endParaRPr lang="en-GB" sz="2400" b="1" dirty="0">
              <a:latin typeface="Bodoni MT" pitchFamily="18" charset="0"/>
            </a:endParaRPr>
          </a:p>
        </p:txBody>
      </p:sp>
      <p:pic>
        <p:nvPicPr>
          <p:cNvPr id="8" name="Hairspray - You cant stop the beat.mp3">
            <a:hlinkClick r:id="" action="ppaction://media"/>
          </p:cNvPr>
          <p:cNvPicPr>
            <a:picLocks noRot="1" noChangeAspect="1"/>
          </p:cNvPicPr>
          <p:nvPr>
            <a:audioFile r:link="rId1"/>
          </p:nvPr>
        </p:nvPicPr>
        <p:blipFill>
          <a:blip r:embed="rId3" cstate="print"/>
          <a:stretch>
            <a:fillRect/>
          </a:stretch>
        </p:blipFill>
        <p:spPr>
          <a:xfrm>
            <a:off x="7812360" y="764704"/>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7" restart="whenNotActive" fill="hold" evtFilter="cancelBubble" nodeType="interactiveSeq">
                <p:stCondLst>
                  <p:cond evt="onClick" delay="0">
                    <p:tgtEl>
                      <p:spTgt spid="8"/>
                    </p:tgtEl>
                  </p:cond>
                </p:stCondLst>
                <p:endSync evt="end" delay="0">
                  <p:rtn val="all"/>
                </p:endSync>
                <p:childTnLst>
                  <p:par>
                    <p:cTn id="28" fill="hold">
                      <p:stCondLst>
                        <p:cond delay="0"/>
                      </p:stCondLst>
                      <p:childTnLst>
                        <p:par>
                          <p:cTn id="29" fill="hold">
                            <p:stCondLst>
                              <p:cond delay="0"/>
                            </p:stCondLst>
                            <p:childTnLst>
                              <p:par>
                                <p:cTn id="30" presetID="1" presetClass="mediacall" presetSubtype="0" fill="hold" nodeType="clickEffect">
                                  <p:stCondLst>
                                    <p:cond delay="0"/>
                                  </p:stCondLst>
                                  <p:childTnLst>
                                    <p:cmd type="call" cmd="playFrom(0.0)">
                                      <p:cBhvr>
                                        <p:cTn id="31" dur="353933" fill="hold"/>
                                        <p:tgtEl>
                                          <p:spTgt spid="8"/>
                                        </p:tgtEl>
                                      </p:cBhvr>
                                    </p:cmd>
                                  </p:childTnLst>
                                </p:cTn>
                              </p:par>
                            </p:childTnLst>
                          </p:cTn>
                        </p:par>
                      </p:childTnLst>
                    </p:cTn>
                  </p:par>
                </p:childTnLst>
              </p:cTn>
              <p:nextCondLst>
                <p:cond evt="onClick" delay="0">
                  <p:tgtEl>
                    <p:spTgt spid="8"/>
                  </p:tgtEl>
                </p:cond>
              </p:nextCondLst>
            </p:seq>
            <p:audio>
              <p:cMediaNode vol="80000">
                <p:cTn id="32"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bldLst>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323528" y="1124744"/>
            <a:ext cx="8568952" cy="5253216"/>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r>
              <a:rPr lang="sl-SI" sz="3100" dirty="0" smtClean="0">
                <a:ln>
                  <a:solidFill>
                    <a:srgbClr val="FFFF00"/>
                  </a:solidFill>
                </a:ln>
              </a:rPr>
              <a:t>STEP UP</a:t>
            </a:r>
          </a:p>
          <a:p>
            <a:pPr>
              <a:buNone/>
            </a:pPr>
            <a:r>
              <a:rPr lang="en-US" sz="1500" u="sng" dirty="0" smtClean="0">
                <a:latin typeface="Calibri" pitchFamily="34" charset="0"/>
              </a:rPr>
              <a:t>In the leading role</a:t>
            </a:r>
            <a:r>
              <a:rPr lang="sl-SI" sz="1500" u="sng" dirty="0" smtClean="0">
                <a:latin typeface="Calibri" pitchFamily="34" charset="0"/>
              </a:rPr>
              <a:t>: </a:t>
            </a:r>
            <a:r>
              <a:rPr lang="sl-SI" sz="1500" b="1" dirty="0" smtClean="0">
                <a:latin typeface="Calibri" pitchFamily="34" charset="0"/>
              </a:rPr>
              <a:t>CHANNING TATUM - </a:t>
            </a:r>
            <a:r>
              <a:rPr lang="sl-SI" sz="1500" b="1" dirty="0" err="1" smtClean="0">
                <a:latin typeface="Calibri" pitchFamily="34" charset="0"/>
              </a:rPr>
              <a:t>Tyler</a:t>
            </a:r>
            <a:r>
              <a:rPr lang="sl-SI" sz="1500" b="1" dirty="0" smtClean="0">
                <a:latin typeface="Calibri" pitchFamily="34" charset="0"/>
              </a:rPr>
              <a:t>, JENNA DEWAN – TATUM – Nora ,                                                                         DAMAINE RADCLIFF</a:t>
            </a:r>
            <a:endParaRPr lang="en-US" sz="1400" b="1" dirty="0" smtClean="0"/>
          </a:p>
          <a:p>
            <a:pPr>
              <a:buNone/>
            </a:pPr>
            <a:endParaRPr lang="sl-SI" sz="1500" dirty="0" smtClean="0">
              <a:ln>
                <a:solidFill>
                  <a:srgbClr val="FFFF00"/>
                </a:solidFill>
              </a:ln>
            </a:endParaRPr>
          </a:p>
          <a:p>
            <a:endParaRPr lang="sl-SI" sz="1900" dirty="0" smtClean="0">
              <a:ln>
                <a:solidFill>
                  <a:srgbClr val="FFFF00"/>
                </a:solidFill>
              </a:ln>
              <a:latin typeface="+mj-lt"/>
            </a:endParaRPr>
          </a:p>
          <a:p>
            <a:pPr>
              <a:buNone/>
            </a:pPr>
            <a:r>
              <a:rPr lang="sl-SI" sz="1900" dirty="0" smtClean="0">
                <a:latin typeface="+mj-lt"/>
              </a:rPr>
              <a:t>    </a:t>
            </a:r>
            <a:r>
              <a:rPr lang="en-US" sz="1900" dirty="0" smtClean="0">
                <a:latin typeface="+mj-lt"/>
              </a:rPr>
              <a:t>An aspiring ballerina from a wealthy family learns some lessons about both dancing and life from a roughneck with soul in this teen drama. </a:t>
            </a:r>
            <a:r>
              <a:rPr lang="sl-SI" sz="1900" dirty="0" smtClean="0">
                <a:latin typeface="+mj-lt"/>
              </a:rPr>
              <a:t>                                                                                                                   </a:t>
            </a:r>
            <a:r>
              <a:rPr lang="en-US" sz="1900" dirty="0" smtClean="0">
                <a:latin typeface="+mj-lt"/>
              </a:rPr>
              <a:t>Tyler Gage grew up on the wrong side of the tracks in a rough section of Baltimore, and has been in and out of trouble with the law most of his life. Finding himself before the judge yet again, Tyler is sentenced to 200 hours of community service, and he ends up mopping floors at the Maryland School of the Arts. Tyler catches the eye of Nora a gifted ballet student who is trying to incorporate hip-hop moves into her classical routines. None of Nora's fellow students seem to be on the same page as her, but Tyler is a talented street dancer with strength, moves, and enthusiasm. Despite the misgivings of the school's administrators, Nora persuades Tyler to team up with her for a major class project. Tyler gains a new self-respect as he gives in to the discipline of the dance academy, but he wonders if this new opportunity means turning his back on who he really is. Matters become all the more complicated when Tyler and Nora realize they're falling in love.</a:t>
            </a:r>
            <a:endParaRPr lang="sl-SI" sz="1900" dirty="0" smtClean="0">
              <a:latin typeface="+mj-lt"/>
            </a:endParaRPr>
          </a:p>
          <a:p>
            <a:pPr>
              <a:buNone/>
            </a:pPr>
            <a:endParaRPr lang="sl-SI" sz="1600" dirty="0" smtClean="0"/>
          </a:p>
          <a:p>
            <a:pPr>
              <a:buNone/>
            </a:pPr>
            <a:endParaRPr lang="sl-SI" sz="1600" dirty="0" smtClean="0"/>
          </a:p>
          <a:p>
            <a:pPr>
              <a:buNone/>
            </a:pPr>
            <a:r>
              <a:rPr lang="en-US" sz="1600" dirty="0" smtClean="0"/>
              <a:t> </a:t>
            </a:r>
            <a:r>
              <a:rPr lang="en-US" sz="1600" dirty="0" smtClean="0">
                <a:hlinkClick r:id="rId2"/>
              </a:rPr>
              <a:t>http://www.youtube.com/watch?v=ZgnmCqA25-o</a:t>
            </a:r>
            <a:endParaRPr lang="sl-SI" sz="1600" dirty="0" smtClean="0"/>
          </a:p>
          <a:p>
            <a:pPr>
              <a:buNone/>
            </a:pPr>
            <a:r>
              <a:rPr lang="en-US" sz="1600" dirty="0" smtClean="0"/>
              <a:t> </a:t>
            </a:r>
            <a:endParaRPr lang="sl-SI" sz="1600" dirty="0" smtClean="0"/>
          </a:p>
          <a:p>
            <a:pPr>
              <a:buNone/>
            </a:pPr>
            <a:r>
              <a:rPr lang="en-US" sz="1600" dirty="0" smtClean="0"/>
              <a:t/>
            </a:r>
            <a:br>
              <a:rPr lang="en-US" sz="1600" dirty="0" smtClean="0"/>
            </a:br>
            <a:endParaRPr lang="sl-SI" sz="1600" dirty="0">
              <a:ln>
                <a:solidFill>
                  <a:srgbClr val="FFFF00"/>
                </a:solidFill>
              </a:ln>
            </a:endParaRPr>
          </a:p>
        </p:txBody>
      </p:sp>
      <p:pic>
        <p:nvPicPr>
          <p:cNvPr id="21506" name="Picture 2" descr="http://remfe1023.files.wordpress.com/2010/01/stepup_mini.jpg"/>
          <p:cNvPicPr>
            <a:picLocks noChangeAspect="1" noChangeArrowheads="1"/>
          </p:cNvPicPr>
          <p:nvPr/>
        </p:nvPicPr>
        <p:blipFill>
          <a:blip r:embed="rId3" cstate="print"/>
          <a:srcRect/>
          <a:stretch>
            <a:fillRect/>
          </a:stretch>
        </p:blipFill>
        <p:spPr bwMode="auto">
          <a:xfrm>
            <a:off x="7092280" y="620688"/>
            <a:ext cx="1728192" cy="172819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www.entertainmentwallpaper.com/images/desktops/movie/dance_flick01.jpg"/>
          <p:cNvPicPr>
            <a:picLocks noChangeAspect="1" noChangeArrowheads="1"/>
          </p:cNvPicPr>
          <p:nvPr/>
        </p:nvPicPr>
        <p:blipFill>
          <a:blip r:embed="rId2" cstate="print"/>
          <a:srcRect/>
          <a:stretch>
            <a:fillRect/>
          </a:stretch>
        </p:blipFill>
        <p:spPr bwMode="auto">
          <a:xfrm>
            <a:off x="395536" y="1197450"/>
            <a:ext cx="8136904" cy="5124900"/>
          </a:xfrm>
          <a:prstGeom prst="rect">
            <a:avLst/>
          </a:prstGeom>
          <a:noFill/>
        </p:spPr>
      </p:pic>
      <p:sp>
        <p:nvSpPr>
          <p:cNvPr id="3" name="Ograda vsebine 2"/>
          <p:cNvSpPr>
            <a:spLocks noGrp="1"/>
          </p:cNvSpPr>
          <p:nvPr>
            <p:ph idx="1"/>
          </p:nvPr>
        </p:nvSpPr>
        <p:spPr>
          <a:xfrm>
            <a:off x="1187624" y="5301208"/>
            <a:ext cx="6707088" cy="576064"/>
          </a:xfrm>
          <a:solidFill>
            <a:schemeClr val="bg1"/>
          </a:solidFill>
        </p:spPr>
        <p:style>
          <a:lnRef idx="1">
            <a:schemeClr val="accent2"/>
          </a:lnRef>
          <a:fillRef idx="1001">
            <a:schemeClr val="lt1"/>
          </a:fillRef>
          <a:effectRef idx="1">
            <a:schemeClr val="accent2"/>
          </a:effectRef>
          <a:fontRef idx="minor">
            <a:schemeClr val="dk1"/>
          </a:fontRef>
        </p:style>
        <p:txBody>
          <a:bodyPr>
            <a:normAutofit fontScale="55000" lnSpcReduction="2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buNone/>
            </a:pPr>
            <a:endParaRPr lang="sl-SI" sz="1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algn="ctr">
              <a:buNone/>
            </a:pPr>
            <a:endParaRPr lang="sl-SI" sz="24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a:p>
            <a:pPr algn="ctr">
              <a:buFontTx/>
              <a:buChar char="-"/>
            </a:pPr>
            <a:r>
              <a:rPr lang="sl-SI" sz="1400" b="1" dirty="0" smtClean="0">
                <a:ln w="0"/>
                <a:solidFill>
                  <a:schemeClr val="tx1"/>
                </a:solidFill>
                <a:effectLst>
                  <a:reflection blurRad="12700" stA="50000" endPos="50000" dist="5000" dir="5400000" sy="-100000" rotWithShape="0"/>
                </a:effectLst>
                <a:hlinkClick r:id="rId3"/>
              </a:rPr>
              <a:t>http://www.youtube.com/watch?v=DWm7OSOOF2E&amp;feature=related</a:t>
            </a:r>
            <a:endParaRPr lang="sl-SI" sz="1400" b="1" dirty="0" smtClean="0">
              <a:ln w="0"/>
              <a:solidFill>
                <a:schemeClr val="tx1"/>
              </a:solidFill>
              <a:effectLst>
                <a:reflection blurRad="12700" stA="50000" endPos="50000" dist="5000" dir="5400000" sy="-100000" rotWithShape="0"/>
              </a:effectLst>
            </a:endParaRPr>
          </a:p>
          <a:p>
            <a:pPr algn="ctr">
              <a:buFontTx/>
              <a:buChar char="-"/>
            </a:pPr>
            <a:endParaRPr lang="sl-SI" sz="1400" b="1" dirty="0" smtClean="0">
              <a:ln w="0"/>
              <a:solidFill>
                <a:schemeClr val="tx1"/>
              </a:soli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en-US" dirty="0" smtClean="0">
                <a:solidFill>
                  <a:schemeClr val="tx1"/>
                </a:solidFill>
                <a:latin typeface="Blackadder ITC" pitchFamily="82" charset="0"/>
              </a:rPr>
              <a:t>What is typical for a dance movie:</a:t>
            </a:r>
            <a:endParaRPr lang="en-US" dirty="0">
              <a:solidFill>
                <a:schemeClr val="tx1"/>
              </a:solidFill>
              <a:latin typeface="Blackadder ITC" pitchFamily="82" charset="0"/>
            </a:endParaRPr>
          </a:p>
        </p:txBody>
      </p:sp>
      <p:sp>
        <p:nvSpPr>
          <p:cNvPr id="3" name="Ograda vsebine 2"/>
          <p:cNvSpPr>
            <a:spLocks noGrp="1"/>
          </p:cNvSpPr>
          <p:nvPr>
            <p:ph idx="1"/>
          </p:nvPr>
        </p:nvSpPr>
        <p:spPr>
          <a:xfrm>
            <a:off x="457200" y="1844824"/>
            <a:ext cx="8363272" cy="4608512"/>
          </a:xfrm>
        </p:spPr>
        <p:txBody>
          <a:bodyPr>
            <a:normAutofit/>
          </a:bodyPr>
          <a:lstStyle/>
          <a:p>
            <a:r>
              <a:rPr lang="en-US" sz="4000" dirty="0" smtClean="0">
                <a:latin typeface="Blackadder ITC" pitchFamily="82" charset="0"/>
              </a:rPr>
              <a:t>dance couple</a:t>
            </a:r>
          </a:p>
          <a:p>
            <a:r>
              <a:rPr lang="en-US" sz="4000" dirty="0" smtClean="0">
                <a:latin typeface="Blackadder ITC" pitchFamily="82" charset="0"/>
              </a:rPr>
              <a:t>love story  </a:t>
            </a:r>
          </a:p>
          <a:p>
            <a:r>
              <a:rPr lang="en-US" sz="4000" dirty="0" smtClean="0">
                <a:latin typeface="Blackadder ITC" pitchFamily="82" charset="0"/>
              </a:rPr>
              <a:t>popular music</a:t>
            </a:r>
          </a:p>
          <a:p>
            <a:r>
              <a:rPr lang="en-US" sz="4000" dirty="0" smtClean="0">
                <a:latin typeface="Blackadder ITC" pitchFamily="82" charset="0"/>
              </a:rPr>
              <a:t>obstacle  in love</a:t>
            </a:r>
          </a:p>
          <a:p>
            <a:r>
              <a:rPr lang="en-US" sz="4000" dirty="0" smtClean="0">
                <a:latin typeface="Blackadder ITC" pitchFamily="82" charset="0"/>
              </a:rPr>
              <a:t>atmosphere: intently, sadly, </a:t>
            </a:r>
            <a:r>
              <a:rPr lang="sl-SI" sz="4000" dirty="0" smtClean="0">
                <a:latin typeface="Blackadder ITC" pitchFamily="82" charset="0"/>
              </a:rPr>
              <a:t>                        </a:t>
            </a:r>
            <a:r>
              <a:rPr lang="en-US" sz="4000" dirty="0" smtClean="0">
                <a:latin typeface="Blackadder ITC" pitchFamily="82" charset="0"/>
              </a:rPr>
              <a:t>mischievously</a:t>
            </a:r>
            <a:r>
              <a:rPr lang="sl-SI" sz="4000" dirty="0" smtClean="0">
                <a:latin typeface="Blackadder ITC" pitchFamily="82" charset="0"/>
              </a:rPr>
              <a:t>, </a:t>
            </a:r>
            <a:r>
              <a:rPr lang="en-US" sz="4000" dirty="0" smtClean="0">
                <a:latin typeface="Blackadder ITC" pitchFamily="82" charset="0"/>
              </a:rPr>
              <a:t>joyfully </a:t>
            </a:r>
          </a:p>
          <a:p>
            <a:endParaRPr lang="sl-SI" dirty="0" smtClean="0"/>
          </a:p>
          <a:p>
            <a:endParaRPr lang="sl-SI" dirty="0" smtClean="0">
              <a:hlinkClick r:id="rId2"/>
            </a:endParaRPr>
          </a:p>
          <a:p>
            <a:endParaRPr lang="sl-SI" dirty="0" smtClean="0">
              <a:hlinkClick r:id="rId2"/>
            </a:endParaRPr>
          </a:p>
          <a:p>
            <a:endParaRPr lang="sl-SI" dirty="0"/>
          </a:p>
        </p:txBody>
      </p:sp>
      <p:pic>
        <p:nvPicPr>
          <p:cNvPr id="1026" name="Picture 2" descr="http://www.inkity.com/catalog/img/3/8728.jpg"/>
          <p:cNvPicPr>
            <a:picLocks noChangeAspect="1" noChangeArrowheads="1"/>
          </p:cNvPicPr>
          <p:nvPr/>
        </p:nvPicPr>
        <p:blipFill>
          <a:blip r:embed="rId3" cstate="print"/>
          <a:srcRect/>
          <a:stretch>
            <a:fillRect/>
          </a:stretch>
        </p:blipFill>
        <p:spPr bwMode="auto">
          <a:xfrm>
            <a:off x="6804248" y="1700808"/>
            <a:ext cx="2023084" cy="3383285"/>
          </a:xfrm>
          <a:prstGeom prst="rect">
            <a:avLst/>
          </a:prstGeom>
          <a:ln>
            <a:noFill/>
          </a:ln>
          <a:effectLst>
            <a:outerShdw blurRad="292100" dist="139700" dir="2700000" algn="tl" rotWithShape="0">
              <a:srgbClr val="333333">
                <a:alpha val="65000"/>
              </a:srgbClr>
            </a:outerShdw>
          </a:effectLst>
        </p:spPr>
      </p:pic>
      <p:pic>
        <p:nvPicPr>
          <p:cNvPr id="1028" name="Picture 4" descr="http://brittlepaper.com/wp-content/uploads/2011/02/love-story-2.jpg"/>
          <p:cNvPicPr>
            <a:picLocks noChangeAspect="1" noChangeArrowheads="1"/>
          </p:cNvPicPr>
          <p:nvPr/>
        </p:nvPicPr>
        <p:blipFill>
          <a:blip r:embed="rId4" cstate="print"/>
          <a:srcRect/>
          <a:stretch>
            <a:fillRect/>
          </a:stretch>
        </p:blipFill>
        <p:spPr bwMode="auto">
          <a:xfrm>
            <a:off x="3203848" y="1844824"/>
            <a:ext cx="2952328" cy="2376264"/>
          </a:xfrm>
          <a:prstGeom prst="heart">
            <a:avLst/>
          </a:prstGeom>
          <a:ln>
            <a:noFill/>
          </a:ln>
          <a:effectLst>
            <a:softEdge rad="112500"/>
          </a:effectLst>
        </p:spPr>
      </p:pic>
      <p:pic>
        <p:nvPicPr>
          <p:cNvPr id="1030" name="Picture 6" descr="http://thebsreport.files.wordpress.com/2009/11/sad-face-thumb343186.jpg"/>
          <p:cNvPicPr>
            <a:picLocks noChangeAspect="1" noChangeArrowheads="1"/>
          </p:cNvPicPr>
          <p:nvPr/>
        </p:nvPicPr>
        <p:blipFill>
          <a:blip r:embed="rId5" cstate="print"/>
          <a:srcRect/>
          <a:stretch>
            <a:fillRect/>
          </a:stretch>
        </p:blipFill>
        <p:spPr bwMode="auto">
          <a:xfrm>
            <a:off x="5580112" y="5301208"/>
            <a:ext cx="1128192" cy="1128192"/>
          </a:xfrm>
          <a:prstGeom prst="rect">
            <a:avLst/>
          </a:prstGeom>
          <a:noFill/>
        </p:spPr>
      </p:pic>
      <p:pic>
        <p:nvPicPr>
          <p:cNvPr id="1032" name="Picture 8" descr="http://wdfyfe.files.wordpress.com/2011/01/happy-face1.png"/>
          <p:cNvPicPr>
            <a:picLocks noChangeAspect="1" noChangeArrowheads="1"/>
          </p:cNvPicPr>
          <p:nvPr/>
        </p:nvPicPr>
        <p:blipFill>
          <a:blip r:embed="rId6" cstate="print"/>
          <a:srcRect/>
          <a:stretch>
            <a:fillRect/>
          </a:stretch>
        </p:blipFill>
        <p:spPr bwMode="auto">
          <a:xfrm>
            <a:off x="5508104" y="5085184"/>
            <a:ext cx="1285487" cy="138821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par>
                                <p:cTn id="13" presetID="24"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to="" calcmode="lin" valueType="num">
                                      <p:cBhvr>
                                        <p:cTn id="15" dur="1" fill="hold"/>
                                        <p:tgtEl>
                                          <p:spTgt spid="3">
                                            <p:txEl>
                                              <p:pRg st="1" end="1"/>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to="" calcmode="lin" valueType="num">
                                      <p:cBhvr>
                                        <p:cTn id="18" dur="1" fill="hold"/>
                                        <p:tgtEl>
                                          <p:spTgt spid="3">
                                            <p:txEl>
                                              <p:pRg st="2" end="2"/>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to="" calcmode="lin" valueType="num">
                                      <p:cBhvr>
                                        <p:cTn id="21" dur="1" fill="hold"/>
                                        <p:tgtEl>
                                          <p:spTgt spid="3">
                                            <p:txEl>
                                              <p:pRg st="3" end="3"/>
                                            </p:txEl>
                                          </p:spTgt>
                                        </p:tgtEl>
                                        <p:attrNameLst>
                                          <p:attrName/>
                                        </p:attrNameLst>
                                      </p:cBhvr>
                                    </p:anim>
                                  </p:childTnLst>
                                </p:cTn>
                              </p:par>
                              <p:par>
                                <p:cTn id="22" presetID="24"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to="" calcmode="lin" valueType="num">
                                      <p:cBhvr>
                                        <p:cTn id="24" dur="1" fill="hold"/>
                                        <p:tgtEl>
                                          <p:spTgt spid="3">
                                            <p:txEl>
                                              <p:pRg st="4" end="4"/>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nodeType="clickEffect">
                                  <p:stCondLst>
                                    <p:cond delay="0"/>
                                  </p:stCondLst>
                                  <p:childTnLst>
                                    <p:set>
                                      <p:cBhvr>
                                        <p:cTn id="28" dur="1" fill="hold">
                                          <p:stCondLst>
                                            <p:cond delay="0"/>
                                          </p:stCondLst>
                                        </p:cTn>
                                        <p:tgtEl>
                                          <p:spTgt spid="1026"/>
                                        </p:tgtEl>
                                        <p:attrNameLst>
                                          <p:attrName>style.visibility</p:attrName>
                                        </p:attrNameLst>
                                      </p:cBhvr>
                                      <p:to>
                                        <p:strVal val="visible"/>
                                      </p:to>
                                    </p:set>
                                    <p:anim to="" calcmode="lin" valueType="num">
                                      <p:cBhvr>
                                        <p:cTn id="29" dur="1" fill="hold"/>
                                        <p:tgtEl>
                                          <p:spTgt spid="1026"/>
                                        </p:tgtEl>
                                        <p:attrNameLst>
                                          <p:attrName/>
                                        </p:attrNameLst>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nodeType="clickEffect">
                                  <p:stCondLst>
                                    <p:cond delay="0"/>
                                  </p:stCondLst>
                                  <p:childTnLst>
                                    <p:set>
                                      <p:cBhvr>
                                        <p:cTn id="33" dur="1" fill="hold">
                                          <p:stCondLst>
                                            <p:cond delay="0"/>
                                          </p:stCondLst>
                                        </p:cTn>
                                        <p:tgtEl>
                                          <p:spTgt spid="1028"/>
                                        </p:tgtEl>
                                        <p:attrNameLst>
                                          <p:attrName>style.visibility</p:attrName>
                                        </p:attrNameLst>
                                      </p:cBhvr>
                                      <p:to>
                                        <p:strVal val="visible"/>
                                      </p:to>
                                    </p:set>
                                    <p:anim to="" calcmode="lin" valueType="num">
                                      <p:cBhvr>
                                        <p:cTn id="34" dur="1" fill="hold"/>
                                        <p:tgtEl>
                                          <p:spTgt spid="1028"/>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24" presetClass="entr" presetSubtype="0" fill="hold" nodeType="clickEffect">
                                  <p:stCondLst>
                                    <p:cond delay="0"/>
                                  </p:stCondLst>
                                  <p:childTnLst>
                                    <p:set>
                                      <p:cBhvr>
                                        <p:cTn id="38" dur="1" fill="hold">
                                          <p:stCondLst>
                                            <p:cond delay="0"/>
                                          </p:stCondLst>
                                        </p:cTn>
                                        <p:tgtEl>
                                          <p:spTgt spid="1030"/>
                                        </p:tgtEl>
                                        <p:attrNameLst>
                                          <p:attrName>style.visibility</p:attrName>
                                        </p:attrNameLst>
                                      </p:cBhvr>
                                      <p:to>
                                        <p:strVal val="visible"/>
                                      </p:to>
                                    </p:set>
                                    <p:anim to="" calcmode="lin" valueType="num">
                                      <p:cBhvr>
                                        <p:cTn id="39" dur="1" fill="hold"/>
                                        <p:tgtEl>
                                          <p:spTgt spid="1030"/>
                                        </p:tgtEl>
                                        <p:attrNameLst>
                                          <p:attrName/>
                                        </p:attrNameLst>
                                      </p:cBhvr>
                                    </p:anim>
                                  </p:childTnLst>
                                </p:cTn>
                              </p:par>
                            </p:childTnLst>
                          </p:cTn>
                        </p:par>
                      </p:childTnLst>
                    </p:cTn>
                  </p:par>
                  <p:par>
                    <p:cTn id="40" fill="hold">
                      <p:stCondLst>
                        <p:cond delay="indefinite"/>
                      </p:stCondLst>
                      <p:childTnLst>
                        <p:par>
                          <p:cTn id="41" fill="hold">
                            <p:stCondLst>
                              <p:cond delay="0"/>
                            </p:stCondLst>
                            <p:childTnLst>
                              <p:par>
                                <p:cTn id="42" presetID="24" presetClass="entr" presetSubtype="0" fill="hold" nodeType="clickEffect">
                                  <p:stCondLst>
                                    <p:cond delay="0"/>
                                  </p:stCondLst>
                                  <p:childTnLst>
                                    <p:set>
                                      <p:cBhvr>
                                        <p:cTn id="43" dur="1" fill="hold">
                                          <p:stCondLst>
                                            <p:cond delay="0"/>
                                          </p:stCondLst>
                                        </p:cTn>
                                        <p:tgtEl>
                                          <p:spTgt spid="1032"/>
                                        </p:tgtEl>
                                        <p:attrNameLst>
                                          <p:attrName>style.visibility</p:attrName>
                                        </p:attrNameLst>
                                      </p:cBhvr>
                                      <p:to>
                                        <p:strVal val="visible"/>
                                      </p:to>
                                    </p:set>
                                    <p:anim to="" calcmode="lin" valueType="num">
                                      <p:cBhvr>
                                        <p:cTn id="44" dur="1" fill="hold"/>
                                        <p:tgtEl>
                                          <p:spTgt spid="103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332656"/>
            <a:ext cx="7283152" cy="936104"/>
          </a:xfrm>
        </p:spPr>
        <p:txBody>
          <a:bodyPr>
            <a:normAutofit/>
          </a:bodyPr>
          <a:lstStyle/>
          <a:p>
            <a:pPr algn="ctr"/>
            <a:r>
              <a:rPr lang="en-US" dirty="0" smtClean="0">
                <a:solidFill>
                  <a:schemeClr val="tx1"/>
                </a:solidFill>
                <a:latin typeface="Blackadder ITC" pitchFamily="82" charset="0"/>
              </a:rPr>
              <a:t>The most famous dance movie</a:t>
            </a:r>
            <a:r>
              <a:rPr lang="sl-SI" dirty="0" smtClean="0">
                <a:solidFill>
                  <a:schemeClr val="tx1"/>
                </a:solidFill>
                <a:latin typeface="Blackadder ITC" pitchFamily="82" charset="0"/>
              </a:rPr>
              <a:t>s:</a:t>
            </a:r>
            <a:endParaRPr lang="en-US" dirty="0">
              <a:solidFill>
                <a:schemeClr val="tx1"/>
              </a:solidFill>
              <a:latin typeface="Blackadder ITC" pitchFamily="82" charset="0"/>
            </a:endParaRPr>
          </a:p>
        </p:txBody>
      </p:sp>
      <p:sp>
        <p:nvSpPr>
          <p:cNvPr id="3" name="Ograda vsebine 2"/>
          <p:cNvSpPr>
            <a:spLocks noGrp="1"/>
          </p:cNvSpPr>
          <p:nvPr>
            <p:ph idx="1"/>
          </p:nvPr>
        </p:nvSpPr>
        <p:spPr>
          <a:xfrm>
            <a:off x="323528" y="1340768"/>
            <a:ext cx="8496944" cy="5066536"/>
          </a:xfrm>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endParaRPr lang="sl-SI" dirty="0" smtClean="0">
              <a:latin typeface="Blackadder ITC" pitchFamily="82" charset="0"/>
            </a:endParaRPr>
          </a:p>
          <a:p>
            <a:pPr>
              <a:buNone/>
            </a:pPr>
            <a:r>
              <a:rPr lang="sl-SI" sz="6500" b="1" dirty="0" smtClean="0">
                <a:ln>
                  <a:solidFill>
                    <a:srgbClr val="92D050"/>
                  </a:solidFill>
                </a:ln>
                <a:latin typeface="Calibri" pitchFamily="34" charset="0"/>
                <a:cs typeface="Arabic Typesetting" pitchFamily="66" charset="-78"/>
              </a:rPr>
              <a:t>DIRTY DANCING</a:t>
            </a:r>
            <a:endParaRPr lang="sl-SI" sz="3600" dirty="0" smtClean="0">
              <a:ln>
                <a:solidFill>
                  <a:srgbClr val="92D050"/>
                </a:solidFill>
              </a:ln>
              <a:latin typeface="Calibri" pitchFamily="34" charset="0"/>
              <a:cs typeface="Arabic Typesetting" pitchFamily="66" charset="-78"/>
            </a:endParaRPr>
          </a:p>
          <a:p>
            <a:pPr>
              <a:buNone/>
            </a:pPr>
            <a:r>
              <a:rPr lang="sl-SI" sz="3400" u="sng" dirty="0" smtClean="0">
                <a:latin typeface="Calibri" pitchFamily="34" charset="0"/>
              </a:rPr>
              <a:t>In </a:t>
            </a:r>
            <a:r>
              <a:rPr lang="sl-SI" sz="3400" u="sng" dirty="0" err="1" smtClean="0">
                <a:latin typeface="Calibri" pitchFamily="34" charset="0"/>
              </a:rPr>
              <a:t>the</a:t>
            </a:r>
            <a:r>
              <a:rPr lang="sl-SI" sz="3400" u="sng" dirty="0" smtClean="0">
                <a:latin typeface="Calibri" pitchFamily="34" charset="0"/>
              </a:rPr>
              <a:t> </a:t>
            </a:r>
            <a:r>
              <a:rPr lang="sl-SI" sz="3400" u="sng" dirty="0" err="1" smtClean="0">
                <a:latin typeface="Calibri" pitchFamily="34" charset="0"/>
              </a:rPr>
              <a:t>leading</a:t>
            </a:r>
            <a:r>
              <a:rPr lang="sl-SI" sz="3400" u="sng" dirty="0" smtClean="0">
                <a:latin typeface="Calibri" pitchFamily="34" charset="0"/>
              </a:rPr>
              <a:t> role</a:t>
            </a:r>
            <a:r>
              <a:rPr lang="sl-SI" sz="3400" dirty="0" smtClean="0">
                <a:latin typeface="Calibri" pitchFamily="34" charset="0"/>
              </a:rPr>
              <a:t>: </a:t>
            </a:r>
            <a:r>
              <a:rPr lang="sl-SI" sz="3400" b="1" dirty="0" smtClean="0">
                <a:latin typeface="Calibri" pitchFamily="34" charset="0"/>
              </a:rPr>
              <a:t>PATRICK SWAYZE – Johnny , JENNIFER GREY - </a:t>
            </a:r>
            <a:r>
              <a:rPr lang="sl-SI" sz="3400" b="1" dirty="0" err="1" smtClean="0">
                <a:latin typeface="Calibri" pitchFamily="34" charset="0"/>
              </a:rPr>
              <a:t>Baby</a:t>
            </a:r>
            <a:endParaRPr lang="sl-SI" sz="3400" b="1" dirty="0" smtClean="0">
              <a:latin typeface="Calibri" pitchFamily="34" charset="0"/>
            </a:endParaRPr>
          </a:p>
          <a:p>
            <a:endParaRPr lang="sl-SI" dirty="0" smtClean="0">
              <a:latin typeface="Calibri" pitchFamily="34" charset="0"/>
            </a:endParaRPr>
          </a:p>
          <a:p>
            <a:pPr>
              <a:buNone/>
            </a:pPr>
            <a:r>
              <a:rPr lang="sl-SI" sz="3500" dirty="0" smtClean="0">
                <a:latin typeface="Calibri" pitchFamily="34" charset="0"/>
              </a:rPr>
              <a:t>       </a:t>
            </a:r>
            <a:r>
              <a:rPr lang="en-US" sz="3500" dirty="0" smtClean="0">
                <a:latin typeface="Calibri" pitchFamily="34" charset="0"/>
              </a:rPr>
              <a:t>In the 1960s, Frances  (“Baby”) Houseman, a sweet 17 years old  girl, goes with her family to a resort in upstate New York's Catskill Mountains. Baby has grown up in privileged surroundings and all expect her to go on to college, join the Peace Corps and save the world before marrying a doctor, just like her father. Unexpectedly, Baby becomes infatuated with the camp's dance instructor - Johnny, a man whose background is vastly different from her own. Baby lies to her father to get money to pay for an illegal abortion for Johnny's dance partner. One day Johnny is teaching Baby the dance routine, when  they fall in love. It all comes apart when Johnny's friend falls seriously ill after her abortion and Baby gets her father, who saves the girl's life. He then learns what Baby has been up to, who with and worse - that he funded the illegal abortion. He bans his daughter from any further association with "those people". In the first deliberately willful action of her life, Baby later sneaks out to see Johnny - ostensibly to apologize for her father's rudeness - and ends up consummating her relationship with Johnny. A jealous fellow vacationer sees Baby sneaking out of Johnny's bungalow the next morning and in an act of retribution, tells management that he is responsible for a theft the evening before, knowing he would not furnish his real whereabouts. In an act of bravery, Baby states that Johnny is innocent, and alibis him by confessing that they were together all night. This revelation causes a huge rift in the family and Baby makes an impassioned speech to her angry and bereft father. At the closing night performances, and although he has been fired and banned from attending, Johnny returns and takes the stage to tell everyone about the woman whose faith in him and whose courage changed his life. They do one final show-stopping dance together. Baby's father learns that Johnny was not responsible for his partner's pregnancy and learns to accept that although his beloved daughter always  will love him.</a:t>
            </a:r>
            <a:r>
              <a:rPr lang="en-US" dirty="0" smtClean="0">
                <a:latin typeface="Calibri" pitchFamily="34" charset="0"/>
              </a:rPr>
              <a:t/>
            </a:r>
            <a:br>
              <a:rPr lang="en-US" dirty="0" smtClean="0">
                <a:latin typeface="Calibri" pitchFamily="34" charset="0"/>
              </a:rPr>
            </a:br>
            <a:endParaRPr lang="sl-SI" dirty="0" smtClean="0">
              <a:latin typeface="Calibri" pitchFamily="34" charset="0"/>
            </a:endParaRPr>
          </a:p>
          <a:p>
            <a:pPr>
              <a:buNone/>
            </a:pPr>
            <a:r>
              <a:rPr lang="en-US" dirty="0" smtClean="0">
                <a:latin typeface="Calibri" pitchFamily="34" charset="0"/>
                <a:hlinkClick r:id="rId2"/>
              </a:rPr>
              <a:t>http://www.youtube.com/watch?v=WpmILPAcRQo</a:t>
            </a:r>
            <a:endParaRPr lang="sl-SI" dirty="0" smtClean="0">
              <a:latin typeface="Calibri" pitchFamily="34" charset="0"/>
            </a:endParaRPr>
          </a:p>
          <a:p>
            <a:pPr>
              <a:buNone/>
            </a:pPr>
            <a:r>
              <a:rPr lang="en-US" dirty="0" smtClean="0">
                <a:latin typeface="Calibri" pitchFamily="34" charset="0"/>
              </a:rPr>
              <a:t/>
            </a:r>
            <a:br>
              <a:rPr lang="en-US" dirty="0" smtClean="0">
                <a:latin typeface="Calibri" pitchFamily="34" charset="0"/>
              </a:rPr>
            </a:br>
            <a:endParaRPr lang="sl-SI" dirty="0" smtClean="0">
              <a:latin typeface="Calibri" pitchFamily="34" charset="0"/>
            </a:endParaRPr>
          </a:p>
        </p:txBody>
      </p:sp>
      <p:pic>
        <p:nvPicPr>
          <p:cNvPr id="16386" name="Picture 2" descr="http://cdn.screenrant.com/wp-content/uploads/dirty-dancing-header.jpg"/>
          <p:cNvPicPr>
            <a:picLocks noChangeAspect="1" noChangeArrowheads="1"/>
          </p:cNvPicPr>
          <p:nvPr/>
        </p:nvPicPr>
        <p:blipFill>
          <a:blip r:embed="rId3" cstate="print"/>
          <a:srcRect/>
          <a:stretch>
            <a:fillRect/>
          </a:stretch>
        </p:blipFill>
        <p:spPr bwMode="auto">
          <a:xfrm>
            <a:off x="7308304" y="908720"/>
            <a:ext cx="1656184" cy="124029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467544" y="260648"/>
            <a:ext cx="8229600" cy="1143000"/>
          </a:xfrm>
        </p:spPr>
        <p:txBody>
          <a:bodyPr>
            <a:normAutofit/>
          </a:bodyPr>
          <a:lstStyle/>
          <a:p>
            <a:r>
              <a:rPr lang="en-GB" b="1" u="sng" dirty="0"/>
              <a:t>TIME OF MY </a:t>
            </a:r>
            <a:r>
              <a:rPr lang="en-GB" b="1" u="sng" dirty="0" smtClean="0"/>
              <a:t>LIFE</a:t>
            </a:r>
            <a:endParaRPr lang="sl-SI" dirty="0"/>
          </a:p>
        </p:txBody>
      </p:sp>
      <p:pic>
        <p:nvPicPr>
          <p:cNvPr id="8" name="Time of my life - Dirty Dancing Soundtrack.mp3">
            <a:hlinkClick r:id="" action="ppaction://media"/>
          </p:cNvPr>
          <p:cNvPicPr>
            <a:picLocks noGrp="1" noRot="1" noChangeAspect="1"/>
          </p:cNvPicPr>
          <p:nvPr>
            <p:ph idx="1"/>
            <a:audioFile r:link="rId1"/>
          </p:nvPr>
        </p:nvPicPr>
        <p:blipFill>
          <a:blip r:embed="rId3" cstate="print"/>
          <a:stretch>
            <a:fillRect/>
          </a:stretch>
        </p:blipFill>
        <p:spPr>
          <a:xfrm>
            <a:off x="6660232" y="764704"/>
            <a:ext cx="304800" cy="304800"/>
          </a:xfrm>
          <a:prstGeom prst="rect">
            <a:avLst/>
          </a:prstGeom>
        </p:spPr>
      </p:pic>
      <p:sp>
        <p:nvSpPr>
          <p:cNvPr id="17" name="PoljeZBesedilom 16"/>
          <p:cNvSpPr txBox="1"/>
          <p:nvPr/>
        </p:nvSpPr>
        <p:spPr>
          <a:xfrm>
            <a:off x="755576" y="1340768"/>
            <a:ext cx="7920880" cy="5078313"/>
          </a:xfrm>
          <a:prstGeom prst="rect">
            <a:avLst/>
          </a:prstGeom>
          <a:noFill/>
        </p:spPr>
        <p:txBody>
          <a:bodyPr wrap="square" rtlCol="0">
            <a:spAutoFit/>
          </a:bodyPr>
          <a:lstStyle/>
          <a:p>
            <a:pPr>
              <a:lnSpc>
                <a:spcPct val="150000"/>
              </a:lnSpc>
            </a:pPr>
            <a:r>
              <a:rPr lang="sl-SI" sz="1600" dirty="0" smtClean="0"/>
              <a:t>CHORUS:</a:t>
            </a:r>
          </a:p>
          <a:p>
            <a:pPr>
              <a:lnSpc>
                <a:spcPct val="150000"/>
              </a:lnSpc>
            </a:pPr>
            <a:r>
              <a:rPr lang="en-GB" sz="2400" dirty="0" smtClean="0"/>
              <a:t>'Cause </a:t>
            </a:r>
            <a:r>
              <a:rPr lang="en-GB" sz="2400" dirty="0"/>
              <a:t>I had the ________________</a:t>
            </a:r>
            <a:br>
              <a:rPr lang="en-GB" sz="2400" dirty="0"/>
            </a:br>
            <a:r>
              <a:rPr lang="en-GB" sz="2400" dirty="0"/>
              <a:t>No I've never felt this way before</a:t>
            </a:r>
            <a:br>
              <a:rPr lang="en-GB" sz="2400" dirty="0"/>
            </a:br>
            <a:r>
              <a:rPr lang="en-GB" sz="2400" dirty="0"/>
              <a:t>Yes I __________ it's the truth</a:t>
            </a:r>
            <a:br>
              <a:rPr lang="en-GB" sz="2400" dirty="0"/>
            </a:br>
            <a:r>
              <a:rPr lang="en-GB" sz="2400" dirty="0"/>
              <a:t>And I owe it all to you</a:t>
            </a:r>
            <a:br>
              <a:rPr lang="en-GB" sz="2400" dirty="0"/>
            </a:br>
            <a:r>
              <a:rPr lang="en-GB" sz="2400" dirty="0"/>
              <a:t>'Cause I've had the ________________</a:t>
            </a:r>
            <a:br>
              <a:rPr lang="en-GB" sz="2400" dirty="0"/>
            </a:br>
            <a:r>
              <a:rPr lang="en-GB" sz="2400" dirty="0"/>
              <a:t>And I've searched through every open __________</a:t>
            </a:r>
            <a:endParaRPr lang="sl-SI" sz="2400" dirty="0"/>
          </a:p>
          <a:p>
            <a:pPr>
              <a:lnSpc>
                <a:spcPct val="150000"/>
              </a:lnSpc>
            </a:pPr>
            <a:r>
              <a:rPr lang="en-GB" sz="2400" dirty="0"/>
              <a:t>Till I found the truth</a:t>
            </a:r>
            <a:br>
              <a:rPr lang="en-GB" sz="2400" dirty="0"/>
            </a:br>
            <a:r>
              <a:rPr lang="en-GB" sz="2400" dirty="0"/>
              <a:t>and I owe it all to </a:t>
            </a:r>
            <a:r>
              <a:rPr lang="en-GB" sz="2400" dirty="0" smtClean="0"/>
              <a:t>you</a:t>
            </a:r>
            <a:r>
              <a:rPr lang="sl-SI" sz="2400" dirty="0" smtClean="0"/>
              <a:t>.</a:t>
            </a:r>
            <a:endParaRPr lang="sl-SI" sz="2400" dirty="0"/>
          </a:p>
        </p:txBody>
      </p:sp>
      <p:sp>
        <p:nvSpPr>
          <p:cNvPr id="18" name="PoljeZBesedilom 17"/>
          <p:cNvSpPr txBox="1"/>
          <p:nvPr/>
        </p:nvSpPr>
        <p:spPr>
          <a:xfrm>
            <a:off x="2915816" y="1772816"/>
            <a:ext cx="2448272" cy="461665"/>
          </a:xfrm>
          <a:prstGeom prst="rect">
            <a:avLst/>
          </a:prstGeom>
          <a:noFill/>
        </p:spPr>
        <p:txBody>
          <a:bodyPr wrap="square" rtlCol="0">
            <a:spAutoFit/>
          </a:bodyPr>
          <a:lstStyle/>
          <a:p>
            <a:pPr algn="ctr"/>
            <a:r>
              <a:rPr lang="en-GB" sz="2400" b="1" dirty="0" smtClean="0">
                <a:latin typeface="Bodoni MT" pitchFamily="18" charset="0"/>
              </a:rPr>
              <a:t>time of my life</a:t>
            </a:r>
            <a:endParaRPr lang="en-GB" sz="2400" b="1" dirty="0">
              <a:latin typeface="Bodoni MT" pitchFamily="18" charset="0"/>
            </a:endParaRPr>
          </a:p>
        </p:txBody>
      </p:sp>
      <p:sp>
        <p:nvSpPr>
          <p:cNvPr id="19" name="PoljeZBesedilom 18"/>
          <p:cNvSpPr txBox="1"/>
          <p:nvPr/>
        </p:nvSpPr>
        <p:spPr>
          <a:xfrm>
            <a:off x="3275856" y="4005064"/>
            <a:ext cx="2376264" cy="461665"/>
          </a:xfrm>
          <a:prstGeom prst="rect">
            <a:avLst/>
          </a:prstGeom>
          <a:noFill/>
        </p:spPr>
        <p:txBody>
          <a:bodyPr wrap="square" rtlCol="0">
            <a:spAutoFit/>
          </a:bodyPr>
          <a:lstStyle/>
          <a:p>
            <a:pPr algn="ctr"/>
            <a:r>
              <a:rPr lang="en-GB" sz="2400" b="1" dirty="0" smtClean="0">
                <a:latin typeface="Bodoni MT" pitchFamily="18" charset="0"/>
              </a:rPr>
              <a:t>time of my life</a:t>
            </a:r>
            <a:endParaRPr lang="en-GB" sz="2400" b="1" dirty="0">
              <a:latin typeface="Bodoni MT" pitchFamily="18" charset="0"/>
            </a:endParaRPr>
          </a:p>
        </p:txBody>
      </p:sp>
      <p:sp>
        <p:nvSpPr>
          <p:cNvPr id="20" name="PoljeZBesedilom 19"/>
          <p:cNvSpPr txBox="1"/>
          <p:nvPr/>
        </p:nvSpPr>
        <p:spPr>
          <a:xfrm>
            <a:off x="1403648" y="2852936"/>
            <a:ext cx="1584176" cy="461665"/>
          </a:xfrm>
          <a:prstGeom prst="rect">
            <a:avLst/>
          </a:prstGeom>
          <a:noFill/>
        </p:spPr>
        <p:txBody>
          <a:bodyPr wrap="square" rtlCol="0">
            <a:spAutoFit/>
          </a:bodyPr>
          <a:lstStyle/>
          <a:p>
            <a:pPr algn="ctr"/>
            <a:r>
              <a:rPr lang="en-GB" sz="2400" b="1" dirty="0" smtClean="0">
                <a:latin typeface="Bodoni MT" pitchFamily="18" charset="0"/>
              </a:rPr>
              <a:t>swear</a:t>
            </a:r>
            <a:endParaRPr lang="en-GB" sz="2400" b="1" dirty="0">
              <a:latin typeface="Bodoni MT" pitchFamily="18" charset="0"/>
            </a:endParaRPr>
          </a:p>
        </p:txBody>
      </p:sp>
      <p:sp>
        <p:nvSpPr>
          <p:cNvPr id="21" name="PoljeZBesedilom 20"/>
          <p:cNvSpPr txBox="1"/>
          <p:nvPr/>
        </p:nvSpPr>
        <p:spPr>
          <a:xfrm>
            <a:off x="5580112" y="4509120"/>
            <a:ext cx="1584176" cy="461665"/>
          </a:xfrm>
          <a:prstGeom prst="rect">
            <a:avLst/>
          </a:prstGeom>
          <a:noFill/>
        </p:spPr>
        <p:txBody>
          <a:bodyPr wrap="square" rtlCol="0">
            <a:spAutoFit/>
          </a:bodyPr>
          <a:lstStyle/>
          <a:p>
            <a:pPr algn="ctr"/>
            <a:r>
              <a:rPr lang="en-GB" sz="2400" b="1" dirty="0" smtClean="0">
                <a:latin typeface="Bodoni MT" pitchFamily="18" charset="0"/>
              </a:rPr>
              <a:t>door</a:t>
            </a:r>
            <a:endParaRPr lang="en-GB" sz="2400" b="1" dirty="0">
              <a:latin typeface="Bodoni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500" fill="hold"/>
                                        <p:tgtEl>
                                          <p:spTgt spid="20"/>
                                        </p:tgtEl>
                                        <p:attrNameLst>
                                          <p:attrName>ppt_w</p:attrName>
                                        </p:attrNameLst>
                                      </p:cBhvr>
                                      <p:tavLst>
                                        <p:tav tm="0">
                                          <p:val>
                                            <p:fltVal val="0"/>
                                          </p:val>
                                        </p:tav>
                                        <p:tav tm="100000">
                                          <p:val>
                                            <p:strVal val="#ppt_w"/>
                                          </p:val>
                                        </p:tav>
                                      </p:tavLst>
                                    </p:anim>
                                    <p:anim calcmode="lin" valueType="num">
                                      <p:cBhvr>
                                        <p:cTn id="14"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500" fill="hold"/>
                                        <p:tgtEl>
                                          <p:spTgt spid="19"/>
                                        </p:tgtEl>
                                        <p:attrNameLst>
                                          <p:attrName>ppt_w</p:attrName>
                                        </p:attrNameLst>
                                      </p:cBhvr>
                                      <p:tavLst>
                                        <p:tav tm="0">
                                          <p:val>
                                            <p:fltVal val="0"/>
                                          </p:val>
                                        </p:tav>
                                        <p:tav tm="100000">
                                          <p:val>
                                            <p:strVal val="#ppt_w"/>
                                          </p:val>
                                        </p:tav>
                                      </p:tavLst>
                                    </p:anim>
                                    <p:anim calcmode="lin" valueType="num">
                                      <p:cBhvr>
                                        <p:cTn id="20" dur="500" fill="hold"/>
                                        <p:tgtEl>
                                          <p:spTgt spid="19"/>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p:cTn id="25" dur="500" fill="hold"/>
                                        <p:tgtEl>
                                          <p:spTgt spid="21"/>
                                        </p:tgtEl>
                                        <p:attrNameLst>
                                          <p:attrName>ppt_w</p:attrName>
                                        </p:attrNameLst>
                                      </p:cBhvr>
                                      <p:tavLst>
                                        <p:tav tm="0">
                                          <p:val>
                                            <p:fltVal val="0"/>
                                          </p:val>
                                        </p:tav>
                                        <p:tav tm="100000">
                                          <p:val>
                                            <p:strVal val="#ppt_w"/>
                                          </p:val>
                                        </p:tav>
                                      </p:tavLst>
                                    </p:anim>
                                    <p:anim calcmode="lin" valueType="num">
                                      <p:cBhvr>
                                        <p:cTn id="26" dur="500" fill="hold"/>
                                        <p:tgtEl>
                                          <p:spTgt spid="2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7" restart="whenNotActive" fill="hold" evtFilter="cancelBubble" nodeType="interactiveSeq">
                <p:stCondLst>
                  <p:cond evt="onClick" delay="0">
                    <p:tgtEl>
                      <p:spTgt spid="8"/>
                    </p:tgtEl>
                  </p:cond>
                </p:stCondLst>
                <p:endSync evt="end" delay="0">
                  <p:rtn val="all"/>
                </p:endSync>
                <p:childTnLst>
                  <p:par>
                    <p:cTn id="28" fill="hold">
                      <p:stCondLst>
                        <p:cond delay="0"/>
                      </p:stCondLst>
                      <p:childTnLst>
                        <p:par>
                          <p:cTn id="29" fill="hold">
                            <p:stCondLst>
                              <p:cond delay="0"/>
                            </p:stCondLst>
                            <p:childTnLst>
                              <p:par>
                                <p:cTn id="30" presetID="1" presetClass="mediacall" presetSubtype="0" fill="hold" nodeType="clickEffect">
                                  <p:stCondLst>
                                    <p:cond delay="0"/>
                                  </p:stCondLst>
                                  <p:childTnLst>
                                    <p:cmd type="call" cmd="playFrom(0.0)">
                                      <p:cBhvr>
                                        <p:cTn id="31" dur="1" fill="hold"/>
                                        <p:tgtEl>
                                          <p:spTgt spid="8"/>
                                        </p:tgtEl>
                                      </p:cBhvr>
                                    </p:cmd>
                                  </p:childTnLst>
                                </p:cTn>
                              </p:par>
                            </p:childTnLst>
                          </p:cTn>
                        </p:par>
                      </p:childTnLst>
                    </p:cTn>
                  </p:par>
                </p:childTnLst>
              </p:cTn>
              <p:nextCondLst>
                <p:cond evt="onClick" delay="0">
                  <p:tgtEl>
                    <p:spTgt spid="8"/>
                  </p:tgtEl>
                </p:cond>
              </p:nextCondLst>
            </p:seq>
            <p:audio>
              <p:cMediaNode vol="80000">
                <p:cTn id="32"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bldLst>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836712"/>
            <a:ext cx="8229600" cy="5487888"/>
          </a:xfrm>
        </p:spPr>
        <p:style>
          <a:lnRef idx="1">
            <a:schemeClr val="accent2"/>
          </a:lnRef>
          <a:fillRef idx="2">
            <a:schemeClr val="accent2"/>
          </a:fillRef>
          <a:effectRef idx="1">
            <a:schemeClr val="accent2"/>
          </a:effectRef>
          <a:fontRef idx="minor">
            <a:schemeClr val="dk1"/>
          </a:fontRef>
        </p:style>
        <p:txBody>
          <a:bodyPr>
            <a:normAutofit/>
          </a:bodyPr>
          <a:lstStyle/>
          <a:p>
            <a:pPr>
              <a:buNone/>
            </a:pPr>
            <a:r>
              <a:rPr lang="sl-SI" dirty="0" smtClean="0">
                <a:ln>
                  <a:solidFill>
                    <a:srgbClr val="FF0000"/>
                  </a:solidFill>
                </a:ln>
                <a:latin typeface="Calibri" pitchFamily="34" charset="0"/>
              </a:rPr>
              <a:t>LAMBADA</a:t>
            </a:r>
          </a:p>
          <a:p>
            <a:pPr>
              <a:buNone/>
            </a:pPr>
            <a:r>
              <a:rPr lang="en-US" sz="1400" u="sng" dirty="0" smtClean="0">
                <a:latin typeface="Calibri" pitchFamily="34" charset="0"/>
              </a:rPr>
              <a:t>In the leading role: </a:t>
            </a:r>
            <a:r>
              <a:rPr lang="en-US" sz="1400" b="1" dirty="0" smtClean="0">
                <a:latin typeface="Calibri" pitchFamily="34" charset="0"/>
              </a:rPr>
              <a:t>J. EDDIE PECK – Kevin Laird, MELORA HARDIN – Sandy,                                                  </a:t>
            </a:r>
            <a:endParaRPr lang="en-US" sz="1400" u="sng" dirty="0" smtClean="0">
              <a:latin typeface="Calibri" pitchFamily="34" charset="0"/>
            </a:endParaRPr>
          </a:p>
          <a:p>
            <a:pPr>
              <a:buNone/>
            </a:pPr>
            <a:endParaRPr lang="en-US" sz="1500" dirty="0" smtClean="0"/>
          </a:p>
          <a:p>
            <a:pPr>
              <a:buNone/>
            </a:pPr>
            <a:r>
              <a:rPr lang="en-US" sz="1600" dirty="0" smtClean="0"/>
              <a:t>      </a:t>
            </a:r>
            <a:r>
              <a:rPr lang="en-US" sz="1600" dirty="0" smtClean="0">
                <a:latin typeface="Calibri" pitchFamily="34" charset="0"/>
              </a:rPr>
              <a:t>A </a:t>
            </a:r>
            <a:r>
              <a:rPr lang="en-US" sz="1600" dirty="0" smtClean="0">
                <a:solidFill>
                  <a:schemeClr val="tx1"/>
                </a:solidFill>
                <a:latin typeface="Calibri" pitchFamily="34" charset="0"/>
              </a:rPr>
              <a:t>Beverly Hills </a:t>
            </a:r>
            <a:r>
              <a:rPr lang="en-US" sz="1600" dirty="0" smtClean="0">
                <a:latin typeface="Calibri" pitchFamily="34" charset="0"/>
              </a:rPr>
              <a:t>school teacher - Kevin Laird journeys at night to a warehouse in East Los Angeles, where a group of barrio kids gather to dance the </a:t>
            </a:r>
            <a:r>
              <a:rPr lang="en-US" sz="1600" dirty="0" err="1" smtClean="0">
                <a:latin typeface="Calibri" pitchFamily="34" charset="0"/>
              </a:rPr>
              <a:t>lambada</a:t>
            </a:r>
            <a:r>
              <a:rPr lang="en-US" sz="1600" dirty="0" smtClean="0">
                <a:latin typeface="Calibri" pitchFamily="34" charset="0"/>
              </a:rPr>
              <a:t>. Using his dazzling dance moves to earn the kids' respect and acceptance, Kevin then teaches them academics in an informal backroom study hall. One of his students, Sandy sees him at the club. The next morning at school while Kevin is teaching, Sandy daydreams that she and Kevin are dancing and he madly kisses her on his motorcycle. It's the best of both worlds, but then Sandy becomes  a jealous and lovesick student and she exposes Kevin's double life, his two worlds collide, threatening his job and reputation.</a:t>
            </a:r>
          </a:p>
          <a:p>
            <a:endParaRPr lang="en-US" dirty="0" smtClean="0"/>
          </a:p>
          <a:p>
            <a:r>
              <a:rPr lang="en-US" sz="1400" dirty="0" smtClean="0">
                <a:hlinkClick r:id="rId2"/>
              </a:rPr>
              <a:t>http://www.youtube.com/watch?v=s</a:t>
            </a:r>
            <a:r>
              <a:rPr lang="sl-SI" sz="1400" dirty="0" smtClean="0">
                <a:hlinkClick r:id="rId2"/>
              </a:rPr>
              <a:t>G1dX0_JHLY&amp;</a:t>
            </a:r>
            <a:r>
              <a:rPr lang="sl-SI" sz="1400" dirty="0" err="1" smtClean="0">
                <a:hlinkClick r:id="rId2"/>
              </a:rPr>
              <a:t>feature</a:t>
            </a:r>
            <a:r>
              <a:rPr lang="sl-SI" sz="1400" dirty="0" smtClean="0">
                <a:hlinkClick r:id="rId2"/>
              </a:rPr>
              <a:t>=</a:t>
            </a:r>
            <a:r>
              <a:rPr lang="sl-SI" sz="1400" dirty="0" err="1" smtClean="0">
                <a:hlinkClick r:id="rId2"/>
              </a:rPr>
              <a:t>related</a:t>
            </a:r>
            <a:endParaRPr lang="sl-SI" sz="1400" dirty="0" smtClean="0"/>
          </a:p>
          <a:p>
            <a:endParaRPr lang="sl-SI" dirty="0" smtClean="0"/>
          </a:p>
          <a:p>
            <a:endParaRPr lang="sl-SI" dirty="0" smtClean="0"/>
          </a:p>
          <a:p>
            <a:endParaRPr lang="sl-SI" dirty="0" smtClean="0"/>
          </a:p>
          <a:p>
            <a:pPr>
              <a:buNone/>
            </a:pPr>
            <a:endParaRPr lang="sl-SI" dirty="0"/>
          </a:p>
        </p:txBody>
      </p:sp>
      <p:pic>
        <p:nvPicPr>
          <p:cNvPr id="15362" name="Picture 2" descr="http://images.fandango.com/r86.8.1/ImageRenderer/140/210/images/no_image_140x210.jpg/0/images/masterrepository/amg/cov150/drt200/t277/t27780ixaq8.jpg">
            <a:hlinkClick r:id=""/>
          </p:cNvPr>
          <p:cNvPicPr>
            <a:picLocks noChangeAspect="1" noChangeArrowheads="1"/>
          </p:cNvPicPr>
          <p:nvPr/>
        </p:nvPicPr>
        <p:blipFill>
          <a:blip r:embed="rId3" cstate="print"/>
          <a:srcRect/>
          <a:stretch>
            <a:fillRect/>
          </a:stretch>
        </p:blipFill>
        <p:spPr bwMode="auto">
          <a:xfrm>
            <a:off x="6660232" y="4077072"/>
            <a:ext cx="1333500" cy="1866901"/>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1052736"/>
            <a:ext cx="8003232" cy="5271864"/>
          </a:xfrm>
        </p:spPr>
        <p:style>
          <a:lnRef idx="1">
            <a:schemeClr val="accent5"/>
          </a:lnRef>
          <a:fillRef idx="2">
            <a:schemeClr val="accent5"/>
          </a:fillRef>
          <a:effectRef idx="1">
            <a:schemeClr val="accent5"/>
          </a:effectRef>
          <a:fontRef idx="minor">
            <a:schemeClr val="dk1"/>
          </a:fontRef>
        </p:style>
        <p:txBody>
          <a:bodyPr>
            <a:normAutofit/>
          </a:bodyPr>
          <a:lstStyle/>
          <a:p>
            <a:pPr>
              <a:buNone/>
            </a:pPr>
            <a:endParaRPr lang="sl-SI" dirty="0" smtClean="0"/>
          </a:p>
          <a:p>
            <a:pPr>
              <a:buNone/>
            </a:pPr>
            <a:r>
              <a:rPr lang="sl-SI" dirty="0" smtClean="0">
                <a:ln>
                  <a:solidFill>
                    <a:srgbClr val="00B0F0"/>
                  </a:solidFill>
                </a:ln>
                <a:latin typeface="Calibri" pitchFamily="34" charset="0"/>
              </a:rPr>
              <a:t>SAVE THE LAST DANCE</a:t>
            </a:r>
          </a:p>
          <a:p>
            <a:pPr>
              <a:buNone/>
            </a:pPr>
            <a:r>
              <a:rPr lang="en-US" sz="1400" u="sng" dirty="0" smtClean="0">
                <a:latin typeface="Calibri" pitchFamily="34" charset="0"/>
              </a:rPr>
              <a:t>In the leading role:</a:t>
            </a:r>
            <a:r>
              <a:rPr lang="sl-SI" sz="1400" u="sng" dirty="0" smtClean="0">
                <a:latin typeface="Calibri" pitchFamily="34" charset="0"/>
              </a:rPr>
              <a:t> </a:t>
            </a:r>
            <a:r>
              <a:rPr lang="sl-SI" sz="1400" b="1" dirty="0" smtClean="0">
                <a:latin typeface="Calibri" pitchFamily="34" charset="0"/>
              </a:rPr>
              <a:t>JULIA STILES – Sara, SEAN PATRICK THOMAS – </a:t>
            </a:r>
            <a:r>
              <a:rPr lang="sl-SI" sz="1400" b="1" dirty="0" err="1" smtClean="0">
                <a:latin typeface="Calibri" pitchFamily="34" charset="0"/>
              </a:rPr>
              <a:t>Derek</a:t>
            </a:r>
            <a:r>
              <a:rPr lang="sl-SI" sz="1400" b="1" dirty="0" smtClean="0">
                <a:latin typeface="Calibri" pitchFamily="34" charset="0"/>
              </a:rPr>
              <a:t> </a:t>
            </a:r>
          </a:p>
          <a:p>
            <a:pPr>
              <a:buNone/>
            </a:pPr>
            <a:endParaRPr lang="sl-SI" sz="1600" dirty="0" smtClean="0"/>
          </a:p>
          <a:p>
            <a:pPr>
              <a:buNone/>
            </a:pPr>
            <a:endParaRPr lang="en-US" sz="1600" dirty="0" smtClean="0"/>
          </a:p>
          <a:p>
            <a:pPr>
              <a:buNone/>
            </a:pPr>
            <a:r>
              <a:rPr lang="sl-SI" sz="1700" dirty="0" smtClean="0">
                <a:latin typeface="Calibri" pitchFamily="34" charset="0"/>
              </a:rPr>
              <a:t>      </a:t>
            </a:r>
            <a:r>
              <a:rPr lang="en-US" sz="1700" dirty="0" smtClean="0">
                <a:latin typeface="Calibri" pitchFamily="34" charset="0"/>
              </a:rPr>
              <a:t>Sara Johnson dreams of becoming a professional ballerina. After the accidental death of her mother, Sara is forced to move from Lemont, a quiet Chicago suburb, to her father's ghetto apartment on Chicago's gritty south side. The new urban environment, very different than what she is used to, adds to Sara's feelings of loss and frustration, and her misplaced guilt, which is caused by the fact that her mother had been en route to her dance performance at the time of her death.                                                                                       So, her father lives on the other side of town, in a predominantly Black neighborhood. She gets transferred to a new school where she is one of the few white students there. She becomes friends with Chenille, and later, falls in love with Chenille's brother, Derek. Derek is a popular fellow student with a passion for hip hop dancing .</a:t>
            </a:r>
            <a:endParaRPr lang="sl-SI" sz="1700" dirty="0" smtClean="0">
              <a:latin typeface="Calibri" pitchFamily="34" charset="0"/>
            </a:endParaRPr>
          </a:p>
          <a:p>
            <a:pPr>
              <a:buNone/>
            </a:pPr>
            <a:endParaRPr lang="en-US" sz="1700" dirty="0" smtClean="0">
              <a:ln>
                <a:solidFill>
                  <a:srgbClr val="00B0F0"/>
                </a:solidFill>
              </a:ln>
              <a:latin typeface="Calibri" pitchFamily="34" charset="0"/>
            </a:endParaRPr>
          </a:p>
          <a:p>
            <a:r>
              <a:rPr lang="sl-SI" sz="1400" dirty="0" smtClean="0">
                <a:hlinkClick r:id="rId2"/>
              </a:rPr>
              <a:t>http://www.youtube.com/watch?v=-xzdCd15gqE</a:t>
            </a:r>
            <a:endParaRPr lang="sl-SI" sz="1400" dirty="0" smtClean="0"/>
          </a:p>
          <a:p>
            <a:endParaRPr lang="sl-SI" sz="1400" dirty="0" smtClean="0"/>
          </a:p>
          <a:p>
            <a:endParaRPr lang="sl-SI" dirty="0" smtClean="0"/>
          </a:p>
          <a:p>
            <a:endParaRPr lang="sl-SI" dirty="0" smtClean="0"/>
          </a:p>
          <a:p>
            <a:endParaRPr lang="sl-SI" dirty="0" smtClean="0"/>
          </a:p>
          <a:p>
            <a:endParaRPr lang="sl-SI" dirty="0" smtClean="0"/>
          </a:p>
          <a:p>
            <a:endParaRPr lang="sl-SI" dirty="0" smtClean="0"/>
          </a:p>
          <a:p>
            <a:endParaRPr lang="sl-SI" dirty="0" smtClean="0"/>
          </a:p>
          <a:p>
            <a:endParaRPr lang="sl-SI" dirty="0" smtClean="0"/>
          </a:p>
          <a:p>
            <a:endParaRPr lang="sl-SI" dirty="0" smtClean="0"/>
          </a:p>
          <a:p>
            <a:endParaRPr lang="sl-SI" dirty="0" smtClean="0"/>
          </a:p>
          <a:p>
            <a:endParaRPr lang="sl-SI" dirty="0" smtClean="0">
              <a:hlinkClick r:id="rId3"/>
            </a:endParaRPr>
          </a:p>
          <a:p>
            <a:endParaRPr lang="sl-SI" dirty="0" smtClean="0">
              <a:hlinkClick r:id="rId3"/>
            </a:endParaRPr>
          </a:p>
          <a:p>
            <a:endParaRPr lang="sl-SI" dirty="0" smtClean="0">
              <a:hlinkClick r:id="rId3"/>
            </a:endParaRPr>
          </a:p>
          <a:p>
            <a:endParaRPr lang="sl-SI" dirty="0" smtClean="0">
              <a:hlinkClick r:id="rId3"/>
            </a:endParaRPr>
          </a:p>
          <a:p>
            <a:endParaRPr lang="sl-SI" dirty="0" smtClean="0">
              <a:hlinkClick r:id="rId3"/>
            </a:endParaRPr>
          </a:p>
          <a:p>
            <a:endParaRPr lang="sl-SI" dirty="0"/>
          </a:p>
        </p:txBody>
      </p:sp>
      <p:pic>
        <p:nvPicPr>
          <p:cNvPr id="17410" name="Picture 2" descr="http://thepinhook.files.wordpress.com/2010/07/save-the-last-dance-movie-poster.jpg"/>
          <p:cNvPicPr>
            <a:picLocks noChangeAspect="1" noChangeArrowheads="1"/>
          </p:cNvPicPr>
          <p:nvPr/>
        </p:nvPicPr>
        <p:blipFill>
          <a:blip r:embed="rId4" cstate="print"/>
          <a:srcRect/>
          <a:stretch>
            <a:fillRect/>
          </a:stretch>
        </p:blipFill>
        <p:spPr bwMode="auto">
          <a:xfrm>
            <a:off x="7020272" y="476672"/>
            <a:ext cx="1467063" cy="217021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1196752"/>
            <a:ext cx="8229600" cy="5127848"/>
          </a:xfrm>
        </p:spPr>
        <p:style>
          <a:lnRef idx="1">
            <a:schemeClr val="accent4"/>
          </a:lnRef>
          <a:fillRef idx="2">
            <a:schemeClr val="accent4"/>
          </a:fillRef>
          <a:effectRef idx="1">
            <a:schemeClr val="accent4"/>
          </a:effectRef>
          <a:fontRef idx="minor">
            <a:schemeClr val="dk1"/>
          </a:fontRef>
        </p:style>
        <p:txBody>
          <a:bodyPr>
            <a:normAutofit/>
          </a:bodyPr>
          <a:lstStyle/>
          <a:p>
            <a:pPr>
              <a:buNone/>
            </a:pPr>
            <a:r>
              <a:rPr lang="sl-SI" sz="2400" smtClean="0">
                <a:ln>
                  <a:solidFill>
                    <a:srgbClr val="7030A0"/>
                  </a:solidFill>
                </a:ln>
                <a:latin typeface="Calibri" pitchFamily="34" charset="0"/>
              </a:rPr>
              <a:t>FOOTLOOSE</a:t>
            </a:r>
            <a:endParaRPr lang="sl-SI" sz="2400" dirty="0" smtClean="0">
              <a:ln>
                <a:solidFill>
                  <a:srgbClr val="7030A0"/>
                </a:solidFill>
              </a:ln>
              <a:latin typeface="Calibri" pitchFamily="34" charset="0"/>
            </a:endParaRPr>
          </a:p>
          <a:p>
            <a:pPr>
              <a:buNone/>
            </a:pPr>
            <a:r>
              <a:rPr lang="en-US" sz="1400" u="sng" dirty="0" smtClean="0">
                <a:latin typeface="Calibri" pitchFamily="34" charset="0"/>
              </a:rPr>
              <a:t>In the leading role:</a:t>
            </a:r>
            <a:r>
              <a:rPr lang="sl-SI" sz="1400" dirty="0" smtClean="0">
                <a:latin typeface="Calibri" pitchFamily="34" charset="0"/>
              </a:rPr>
              <a:t> </a:t>
            </a:r>
            <a:r>
              <a:rPr lang="sl-SI" sz="1400" b="1" dirty="0" smtClean="0">
                <a:latin typeface="Calibri" pitchFamily="34" charset="0"/>
              </a:rPr>
              <a:t>KENNY WORMALD – Ren, JULIANNE HOUGH – Ariel  </a:t>
            </a:r>
          </a:p>
          <a:p>
            <a:pPr>
              <a:buNone/>
            </a:pPr>
            <a:endParaRPr lang="sl-SI" sz="1400" dirty="0" smtClean="0">
              <a:ln>
                <a:solidFill>
                  <a:srgbClr val="7030A0"/>
                </a:solidFill>
              </a:ln>
              <a:latin typeface="Calibri" pitchFamily="34" charset="0"/>
            </a:endParaRPr>
          </a:p>
          <a:p>
            <a:pPr>
              <a:buNone/>
            </a:pPr>
            <a:r>
              <a:rPr lang="sl-SI" sz="1600" dirty="0" smtClean="0"/>
              <a:t>      </a:t>
            </a:r>
            <a:r>
              <a:rPr lang="en-US" sz="1600" dirty="0" err="1" smtClean="0">
                <a:latin typeface="Calibri" pitchFamily="34" charset="0"/>
              </a:rPr>
              <a:t>Ren</a:t>
            </a:r>
            <a:r>
              <a:rPr lang="en-US" sz="1600" dirty="0" smtClean="0">
                <a:latin typeface="Calibri" pitchFamily="34" charset="0"/>
              </a:rPr>
              <a:t> McCormack is an average Chicago teenager enjoying the city life when his father walks out on the family. He and his mother are forced to move in with mom's sister in a small town called Beaumont. The town is dusty, run down and slow. </a:t>
            </a:r>
            <a:r>
              <a:rPr lang="en-US" sz="1600" dirty="0" err="1" smtClean="0">
                <a:latin typeface="Calibri" pitchFamily="34" charset="0"/>
              </a:rPr>
              <a:t>Ren</a:t>
            </a:r>
            <a:r>
              <a:rPr lang="en-US" sz="1600" dirty="0" smtClean="0">
                <a:latin typeface="Calibri" pitchFamily="34" charset="0"/>
              </a:rPr>
              <a:t> experiences culture shock upon moving and attending school in an environment opposite his beloved city. But there is also one small pleasure, however: Ariel, a troubled but lovely blonde with a jealous boyfriend.                                                                                                         </a:t>
            </a:r>
            <a:r>
              <a:rPr lang="en-US" sz="1600" dirty="0" err="1" smtClean="0">
                <a:latin typeface="Calibri" pitchFamily="34" charset="0"/>
              </a:rPr>
              <a:t>Ren</a:t>
            </a:r>
            <a:r>
              <a:rPr lang="en-US" sz="1600" dirty="0" smtClean="0">
                <a:latin typeface="Calibri" pitchFamily="34" charset="0"/>
              </a:rPr>
              <a:t> soon discovers that the town is run by the strict minister of a local church. He also learns that the teenagers are eager to let loose and have fun, but are unable to do so because of strict town rules.</a:t>
            </a:r>
          </a:p>
          <a:p>
            <a:pPr>
              <a:buNone/>
            </a:pPr>
            <a:r>
              <a:rPr lang="en-US" sz="1600" dirty="0" smtClean="0">
                <a:latin typeface="Calibri" pitchFamily="34" charset="0"/>
              </a:rPr>
              <a:t>      One day </a:t>
            </a:r>
            <a:r>
              <a:rPr lang="en-US" sz="1600" dirty="0" err="1" smtClean="0">
                <a:latin typeface="Calibri" pitchFamily="34" charset="0"/>
              </a:rPr>
              <a:t>Ren</a:t>
            </a:r>
            <a:r>
              <a:rPr lang="en-US" sz="1600" dirty="0" smtClean="0">
                <a:latin typeface="Calibri" pitchFamily="34" charset="0"/>
              </a:rPr>
              <a:t> decides the community needs a change. He takes a group of teenagers across town lines to a dance hall, where he teaches them to dance</a:t>
            </a:r>
            <a:r>
              <a:rPr lang="en-US" sz="1600" dirty="0" smtClean="0"/>
              <a:t>.</a:t>
            </a:r>
            <a:endParaRPr lang="sl-SI" sz="1600" dirty="0" smtClean="0"/>
          </a:p>
          <a:p>
            <a:pPr>
              <a:buNone/>
            </a:pPr>
            <a:endParaRPr lang="sl-SI" sz="1600" dirty="0" smtClean="0"/>
          </a:p>
          <a:p>
            <a:pPr>
              <a:buNone/>
            </a:pPr>
            <a:endParaRPr lang="sl-SI" sz="1600" dirty="0" smtClean="0"/>
          </a:p>
          <a:p>
            <a:pPr>
              <a:buNone/>
            </a:pPr>
            <a:r>
              <a:rPr lang="en-US" sz="1600" dirty="0" smtClean="0"/>
              <a:t> </a:t>
            </a:r>
            <a:r>
              <a:rPr lang="sl-SI" sz="1600" dirty="0" smtClean="0"/>
              <a:t> </a:t>
            </a:r>
            <a:r>
              <a:rPr lang="sl-SI" sz="1400" dirty="0" smtClean="0">
                <a:hlinkClick r:id="rId2"/>
              </a:rPr>
              <a:t>http://www.youtube.com/watch?v=wFWDGTVYqE8&amp;feature=related</a:t>
            </a:r>
            <a:endParaRPr lang="sl-SI" sz="1400" dirty="0" smtClean="0"/>
          </a:p>
          <a:p>
            <a:pPr>
              <a:buNone/>
            </a:pPr>
            <a:endParaRPr lang="sl-SI" sz="1600" dirty="0" smtClean="0">
              <a:ln>
                <a:solidFill>
                  <a:srgbClr val="7030A0"/>
                </a:solidFill>
              </a:ln>
              <a:latin typeface="Calibri" pitchFamily="34" charset="0"/>
            </a:endParaRPr>
          </a:p>
        </p:txBody>
      </p:sp>
      <p:pic>
        <p:nvPicPr>
          <p:cNvPr id="6" name="Picture 4" descr="Footloose-movie-02.jpg">
            <a:hlinkClick r:id="rId3"/>
          </p:cNvPr>
          <p:cNvPicPr>
            <a:picLocks noChangeAspect="1" noChangeArrowheads="1"/>
          </p:cNvPicPr>
          <p:nvPr/>
        </p:nvPicPr>
        <p:blipFill>
          <a:blip r:embed="rId4" cstate="print"/>
          <a:srcRect/>
          <a:stretch>
            <a:fillRect/>
          </a:stretch>
        </p:blipFill>
        <p:spPr bwMode="auto">
          <a:xfrm>
            <a:off x="6156176" y="260648"/>
            <a:ext cx="2649984" cy="1740558"/>
          </a:xfrm>
          <a:prstGeom prst="rect">
            <a:avLst/>
          </a:prstGeom>
          <a:ln>
            <a:noFill/>
          </a:ln>
          <a:effectLst>
            <a:outerShdw blurRad="190500" algn="tl" rotWithShape="0">
              <a:srgbClr val="000000">
                <a:alpha val="70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en-GB" b="1" u="sng" dirty="0" smtClean="0"/>
              <a:t>FOOTLOOS</a:t>
            </a:r>
            <a:endParaRPr lang="sl-SI" dirty="0"/>
          </a:p>
        </p:txBody>
      </p:sp>
      <p:sp>
        <p:nvSpPr>
          <p:cNvPr id="3" name="Ograda vsebine 2"/>
          <p:cNvSpPr>
            <a:spLocks noGrp="1"/>
          </p:cNvSpPr>
          <p:nvPr>
            <p:ph idx="1"/>
          </p:nvPr>
        </p:nvSpPr>
        <p:spPr/>
        <p:txBody>
          <a:bodyPr/>
          <a:lstStyle/>
          <a:p>
            <a:pPr>
              <a:lnSpc>
                <a:spcPct val="150000"/>
              </a:lnSpc>
              <a:buNone/>
            </a:pPr>
            <a:r>
              <a:rPr lang="sl-SI" dirty="0" smtClean="0"/>
              <a:t>	</a:t>
            </a:r>
          </a:p>
          <a:p>
            <a:pPr>
              <a:lnSpc>
                <a:spcPct val="150000"/>
              </a:lnSpc>
              <a:buNone/>
            </a:pPr>
            <a:r>
              <a:rPr lang="sl-SI" sz="2400" dirty="0">
                <a:latin typeface="Bodoni MT" pitchFamily="18" charset="0"/>
              </a:rPr>
              <a:t>	</a:t>
            </a:r>
            <a:r>
              <a:rPr lang="en-GB" sz="2400" dirty="0" smtClean="0">
                <a:latin typeface="Bodoni MT" pitchFamily="18" charset="0"/>
              </a:rPr>
              <a:t>Cut </a:t>
            </a:r>
            <a:r>
              <a:rPr lang="en-GB" sz="2400" dirty="0">
                <a:latin typeface="Bodoni MT" pitchFamily="18" charset="0"/>
              </a:rPr>
              <a:t>loose, </a:t>
            </a:r>
            <a:r>
              <a:rPr lang="sl-SI" sz="2400" dirty="0" smtClean="0">
                <a:latin typeface="Bodoni MT" pitchFamily="18" charset="0"/>
              </a:rPr>
              <a:t>___________</a:t>
            </a:r>
            <a:r>
              <a:rPr lang="en-GB" sz="2400" dirty="0" smtClean="0">
                <a:latin typeface="Bodoni MT" pitchFamily="18" charset="0"/>
              </a:rPr>
              <a:t>, </a:t>
            </a:r>
            <a:r>
              <a:rPr lang="en-GB" sz="2400" dirty="0">
                <a:latin typeface="Bodoni MT" pitchFamily="18" charset="0"/>
              </a:rPr>
              <a:t>kick off the </a:t>
            </a:r>
            <a:r>
              <a:rPr lang="sl-SI" sz="2400" dirty="0" smtClean="0">
                <a:latin typeface="Bodoni MT" pitchFamily="18" charset="0"/>
              </a:rPr>
              <a:t>_________</a:t>
            </a:r>
            <a:r>
              <a:rPr lang="en-GB" sz="2400" dirty="0" smtClean="0">
                <a:latin typeface="Bodoni MT" pitchFamily="18" charset="0"/>
              </a:rPr>
              <a:t> </a:t>
            </a:r>
            <a:r>
              <a:rPr lang="en-GB" sz="2400" dirty="0">
                <a:latin typeface="Bodoni MT" pitchFamily="18" charset="0"/>
              </a:rPr>
              <a:t>shoes</a:t>
            </a:r>
            <a:br>
              <a:rPr lang="en-GB" sz="2400" dirty="0">
                <a:latin typeface="Bodoni MT" pitchFamily="18" charset="0"/>
              </a:rPr>
            </a:br>
            <a:r>
              <a:rPr lang="en-GB" sz="2400" dirty="0">
                <a:latin typeface="Bodoni MT" pitchFamily="18" charset="0"/>
              </a:rPr>
              <a:t>Ooh-wee </a:t>
            </a:r>
            <a:r>
              <a:rPr lang="sl-SI" sz="2400" dirty="0" smtClean="0">
                <a:latin typeface="Bodoni MT" pitchFamily="18" charset="0"/>
              </a:rPr>
              <a:t>_________</a:t>
            </a:r>
            <a:r>
              <a:rPr lang="en-GB" sz="2400" dirty="0" smtClean="0">
                <a:latin typeface="Bodoni MT" pitchFamily="18" charset="0"/>
              </a:rPr>
              <a:t>shake </a:t>
            </a:r>
            <a:r>
              <a:rPr lang="en-GB" sz="2400" dirty="0">
                <a:latin typeface="Bodoni MT" pitchFamily="18" charset="0"/>
              </a:rPr>
              <a:t>it, shake it for me</a:t>
            </a:r>
            <a:br>
              <a:rPr lang="en-GB" sz="2400" dirty="0">
                <a:latin typeface="Bodoni MT" pitchFamily="18" charset="0"/>
              </a:rPr>
            </a:br>
            <a:r>
              <a:rPr lang="en-GB" sz="2400" dirty="0" err="1">
                <a:latin typeface="Bodoni MT" pitchFamily="18" charset="0"/>
              </a:rPr>
              <a:t>Woah</a:t>
            </a:r>
            <a:r>
              <a:rPr lang="en-GB" sz="2400" dirty="0">
                <a:latin typeface="Bodoni MT" pitchFamily="18" charset="0"/>
              </a:rPr>
              <a:t>, </a:t>
            </a:r>
            <a:r>
              <a:rPr lang="sl-SI" sz="2400" dirty="0" smtClean="0">
                <a:latin typeface="Bodoni MT" pitchFamily="18" charset="0"/>
              </a:rPr>
              <a:t>__________</a:t>
            </a:r>
            <a:r>
              <a:rPr lang="en-GB" sz="2400" dirty="0" smtClean="0">
                <a:latin typeface="Bodoni MT" pitchFamily="18" charset="0"/>
              </a:rPr>
              <a:t> </a:t>
            </a:r>
            <a:r>
              <a:rPr lang="en-GB" sz="2400" dirty="0">
                <a:latin typeface="Bodoni MT" pitchFamily="18" charset="0"/>
              </a:rPr>
              <a:t>come on, come on let's go</a:t>
            </a:r>
            <a:br>
              <a:rPr lang="en-GB" sz="2400" dirty="0">
                <a:latin typeface="Bodoni MT" pitchFamily="18" charset="0"/>
              </a:rPr>
            </a:br>
            <a:r>
              <a:rPr lang="en-GB" sz="2400" dirty="0">
                <a:latin typeface="Bodoni MT" pitchFamily="18" charset="0"/>
              </a:rPr>
              <a:t>Lose your blues, </a:t>
            </a:r>
            <a:r>
              <a:rPr lang="en-GB" sz="2400" dirty="0" smtClean="0">
                <a:latin typeface="Bodoni MT" pitchFamily="18" charset="0"/>
              </a:rPr>
              <a:t>everybody cut</a:t>
            </a:r>
            <a:r>
              <a:rPr lang="sl-SI" sz="2400" dirty="0" smtClean="0">
                <a:latin typeface="Bodoni MT" pitchFamily="18" charset="0"/>
              </a:rPr>
              <a:t> _____________.</a:t>
            </a:r>
            <a:endParaRPr lang="sl-SI" sz="2400" dirty="0">
              <a:latin typeface="Bodoni MT" pitchFamily="18" charset="0"/>
            </a:endParaRPr>
          </a:p>
        </p:txBody>
      </p:sp>
      <p:sp>
        <p:nvSpPr>
          <p:cNvPr id="4" name="PoljeZBesedilom 3"/>
          <p:cNvSpPr txBox="1"/>
          <p:nvPr/>
        </p:nvSpPr>
        <p:spPr>
          <a:xfrm>
            <a:off x="2123728" y="2636912"/>
            <a:ext cx="1728192" cy="461665"/>
          </a:xfrm>
          <a:prstGeom prst="rect">
            <a:avLst/>
          </a:prstGeom>
          <a:noFill/>
        </p:spPr>
        <p:txBody>
          <a:bodyPr wrap="square" rtlCol="0">
            <a:spAutoFit/>
          </a:bodyPr>
          <a:lstStyle/>
          <a:p>
            <a:pPr algn="ctr"/>
            <a:r>
              <a:rPr lang="en-GB" sz="2400" b="1" dirty="0" smtClean="0">
                <a:latin typeface="Bodoni MT" pitchFamily="18" charset="0"/>
              </a:rPr>
              <a:t>footloose</a:t>
            </a:r>
            <a:endParaRPr lang="sl-SI" sz="2400" b="1" dirty="0"/>
          </a:p>
        </p:txBody>
      </p:sp>
      <p:sp>
        <p:nvSpPr>
          <p:cNvPr id="5" name="PoljeZBesedilom 4"/>
          <p:cNvSpPr txBox="1"/>
          <p:nvPr/>
        </p:nvSpPr>
        <p:spPr>
          <a:xfrm>
            <a:off x="5580112" y="2636912"/>
            <a:ext cx="1368152" cy="461665"/>
          </a:xfrm>
          <a:prstGeom prst="rect">
            <a:avLst/>
          </a:prstGeom>
          <a:noFill/>
        </p:spPr>
        <p:txBody>
          <a:bodyPr wrap="square" rtlCol="0">
            <a:spAutoFit/>
          </a:bodyPr>
          <a:lstStyle/>
          <a:p>
            <a:pPr algn="ctr"/>
            <a:r>
              <a:rPr lang="en-GB" sz="2400" b="1" dirty="0" smtClean="0">
                <a:latin typeface="Bodoni MT" pitchFamily="18" charset="0"/>
              </a:rPr>
              <a:t>Sunday</a:t>
            </a:r>
            <a:endParaRPr lang="sl-SI" sz="2400" b="1" dirty="0"/>
          </a:p>
        </p:txBody>
      </p:sp>
      <p:sp>
        <p:nvSpPr>
          <p:cNvPr id="6" name="PoljeZBesedilom 5"/>
          <p:cNvSpPr txBox="1"/>
          <p:nvPr/>
        </p:nvSpPr>
        <p:spPr>
          <a:xfrm>
            <a:off x="2051720" y="3212976"/>
            <a:ext cx="1368152" cy="461665"/>
          </a:xfrm>
          <a:prstGeom prst="rect">
            <a:avLst/>
          </a:prstGeom>
          <a:noFill/>
        </p:spPr>
        <p:txBody>
          <a:bodyPr wrap="square" rtlCol="0">
            <a:spAutoFit/>
          </a:bodyPr>
          <a:lstStyle/>
          <a:p>
            <a:pPr algn="ctr"/>
            <a:r>
              <a:rPr lang="en-GB" sz="2400" b="1" dirty="0" smtClean="0">
                <a:latin typeface="Bodoni MT" pitchFamily="18" charset="0"/>
              </a:rPr>
              <a:t>Marie</a:t>
            </a:r>
            <a:endParaRPr lang="sl-SI" sz="2400" b="1" dirty="0"/>
          </a:p>
        </p:txBody>
      </p:sp>
      <p:sp>
        <p:nvSpPr>
          <p:cNvPr id="7" name="PoljeZBesedilom 6"/>
          <p:cNvSpPr txBox="1"/>
          <p:nvPr/>
        </p:nvSpPr>
        <p:spPr>
          <a:xfrm>
            <a:off x="1691680" y="3789040"/>
            <a:ext cx="1728192" cy="461665"/>
          </a:xfrm>
          <a:prstGeom prst="rect">
            <a:avLst/>
          </a:prstGeom>
          <a:noFill/>
        </p:spPr>
        <p:txBody>
          <a:bodyPr wrap="square" rtlCol="0">
            <a:spAutoFit/>
          </a:bodyPr>
          <a:lstStyle/>
          <a:p>
            <a:pPr algn="ctr"/>
            <a:r>
              <a:rPr lang="sl-SI" sz="2400" b="1" dirty="0" smtClean="0">
                <a:latin typeface="Bodoni MT" pitchFamily="18" charset="0"/>
              </a:rPr>
              <a:t>Milo</a:t>
            </a:r>
            <a:endParaRPr lang="sl-SI" sz="2400" b="1" dirty="0"/>
          </a:p>
        </p:txBody>
      </p:sp>
      <p:sp>
        <p:nvSpPr>
          <p:cNvPr id="8" name="PoljeZBesedilom 7"/>
          <p:cNvSpPr txBox="1"/>
          <p:nvPr/>
        </p:nvSpPr>
        <p:spPr>
          <a:xfrm>
            <a:off x="4860032" y="4293096"/>
            <a:ext cx="1944216" cy="461665"/>
          </a:xfrm>
          <a:prstGeom prst="rect">
            <a:avLst/>
          </a:prstGeom>
          <a:noFill/>
        </p:spPr>
        <p:txBody>
          <a:bodyPr wrap="square" rtlCol="0">
            <a:spAutoFit/>
          </a:bodyPr>
          <a:lstStyle/>
          <a:p>
            <a:pPr algn="ctr"/>
            <a:r>
              <a:rPr lang="en-GB" sz="2400" b="1" dirty="0" smtClean="0">
                <a:latin typeface="Bodoni MT" pitchFamily="18" charset="0"/>
              </a:rPr>
              <a:t>footloose</a:t>
            </a:r>
            <a:endParaRPr lang="sl-SI" sz="2400" b="1" dirty="0"/>
          </a:p>
        </p:txBody>
      </p:sp>
      <p:pic>
        <p:nvPicPr>
          <p:cNvPr id="9" name="Footloose.mp3">
            <a:hlinkClick r:id="" action="ppaction://media"/>
          </p:cNvPr>
          <p:cNvPicPr>
            <a:picLocks noRot="1" noChangeAspect="1"/>
          </p:cNvPicPr>
          <p:nvPr>
            <a:audioFile r:link="rId1"/>
          </p:nvPr>
        </p:nvPicPr>
        <p:blipFill>
          <a:blip r:embed="rId3" cstate="print"/>
          <a:stretch>
            <a:fillRect/>
          </a:stretch>
        </p:blipFill>
        <p:spPr>
          <a:xfrm>
            <a:off x="6012160" y="764704"/>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3" restart="whenNotActive" fill="hold" evtFilter="cancelBubble" nodeType="interactiveSeq">
                <p:stCondLst>
                  <p:cond evt="onClick" delay="0">
                    <p:tgtEl>
                      <p:spTgt spid="9"/>
                    </p:tgtEl>
                  </p:cond>
                </p:stCondLst>
                <p:endSync evt="end" delay="0">
                  <p:rtn val="all"/>
                </p:endSync>
                <p:childTnLst>
                  <p:par>
                    <p:cTn id="34" fill="hold">
                      <p:stCondLst>
                        <p:cond delay="0"/>
                      </p:stCondLst>
                      <p:childTnLst>
                        <p:par>
                          <p:cTn id="35" fill="hold">
                            <p:stCondLst>
                              <p:cond delay="0"/>
                            </p:stCondLst>
                            <p:childTnLst>
                              <p:par>
                                <p:cTn id="36" presetID="1" presetClass="mediacall" presetSubtype="0" fill="hold" nodeType="clickEffect">
                                  <p:stCondLst>
                                    <p:cond delay="0"/>
                                  </p:stCondLst>
                                  <p:childTnLst>
                                    <p:cmd type="call" cmd="playFrom(0.0)">
                                      <p:cBhvr>
                                        <p:cTn id="37" dur="210260" fill="hold"/>
                                        <p:tgtEl>
                                          <p:spTgt spid="9"/>
                                        </p:tgtEl>
                                      </p:cBhvr>
                                    </p:cmd>
                                  </p:childTnLst>
                                </p:cTn>
                              </p:par>
                            </p:childTnLst>
                          </p:cTn>
                        </p:par>
                      </p:childTnLst>
                    </p:cTn>
                  </p:par>
                </p:childTnLst>
              </p:cTn>
              <p:nextCondLst>
                <p:cond evt="onClick" delay="0">
                  <p:tgtEl>
                    <p:spTgt spid="9"/>
                  </p:tgtEl>
                </p:cond>
              </p:nextCondLst>
            </p:seq>
            <p:audio>
              <p:cMediaNode>
                <p:cTn id="38"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bldLst>
      <p:bldP spid="4"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908720"/>
            <a:ext cx="8229600" cy="5415880"/>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buNone/>
            </a:pPr>
            <a:r>
              <a:rPr lang="sl-SI" dirty="0" smtClean="0">
                <a:ln>
                  <a:solidFill>
                    <a:schemeClr val="accent6"/>
                  </a:solidFill>
                </a:ln>
              </a:rPr>
              <a:t>HAIRSPRAY</a:t>
            </a:r>
          </a:p>
          <a:p>
            <a:pPr>
              <a:buNone/>
            </a:pPr>
            <a:r>
              <a:rPr lang="en-US" sz="1400" u="sng" dirty="0" smtClean="0">
                <a:latin typeface="Calibri" pitchFamily="34" charset="0"/>
              </a:rPr>
              <a:t>In the leading role:</a:t>
            </a:r>
            <a:r>
              <a:rPr lang="sl-SI" sz="1400" u="sng" dirty="0" smtClean="0">
                <a:latin typeface="Calibri" pitchFamily="34" charset="0"/>
              </a:rPr>
              <a:t> </a:t>
            </a:r>
            <a:r>
              <a:rPr lang="sl-SI" sz="1400" b="1" dirty="0" smtClean="0">
                <a:latin typeface="Calibri" pitchFamily="34" charset="0"/>
              </a:rPr>
              <a:t>JOHN TRAVOLTA  - </a:t>
            </a:r>
            <a:r>
              <a:rPr lang="sl-SI" sz="1400" b="1" dirty="0" err="1" smtClean="0">
                <a:latin typeface="Calibri" pitchFamily="34" charset="0"/>
              </a:rPr>
              <a:t>Edna</a:t>
            </a:r>
            <a:r>
              <a:rPr lang="sl-SI" sz="1400" b="1" dirty="0" smtClean="0">
                <a:latin typeface="Calibri" pitchFamily="34" charset="0"/>
              </a:rPr>
              <a:t>, NIKKI BLONSKY – </a:t>
            </a:r>
            <a:r>
              <a:rPr lang="sl-SI" sz="1400" b="1" dirty="0" err="1" smtClean="0">
                <a:latin typeface="Calibri" pitchFamily="34" charset="0"/>
              </a:rPr>
              <a:t>Tracy</a:t>
            </a:r>
            <a:r>
              <a:rPr lang="sl-SI" sz="1400" b="1" dirty="0" smtClean="0">
                <a:latin typeface="Calibri" pitchFamily="34" charset="0"/>
              </a:rPr>
              <a:t> </a:t>
            </a:r>
            <a:endParaRPr lang="sl-SI" sz="1400" u="sng" dirty="0" smtClean="0">
              <a:latin typeface="Calibri" pitchFamily="34" charset="0"/>
            </a:endParaRPr>
          </a:p>
          <a:p>
            <a:pPr>
              <a:buNone/>
            </a:pPr>
            <a:endParaRPr lang="sl-SI" sz="1400" u="sng" dirty="0" smtClean="0">
              <a:ln>
                <a:solidFill>
                  <a:schemeClr val="accent6"/>
                </a:solidFill>
              </a:ln>
              <a:latin typeface="Calibri" pitchFamily="34" charset="0"/>
            </a:endParaRPr>
          </a:p>
          <a:p>
            <a:pPr>
              <a:buNone/>
            </a:pPr>
            <a:endParaRPr lang="sl-SI" sz="1400" dirty="0" smtClean="0">
              <a:ln>
                <a:solidFill>
                  <a:schemeClr val="accent6"/>
                </a:solidFill>
              </a:ln>
              <a:latin typeface="Calibri" pitchFamily="34" charset="0"/>
            </a:endParaRPr>
          </a:p>
          <a:p>
            <a:pPr>
              <a:buNone/>
            </a:pPr>
            <a:endParaRPr lang="sl-SI" sz="1400" dirty="0" smtClean="0">
              <a:ln>
                <a:solidFill>
                  <a:schemeClr val="accent6"/>
                </a:solidFill>
              </a:ln>
              <a:latin typeface="Calibri" pitchFamily="34" charset="0"/>
            </a:endParaRPr>
          </a:p>
          <a:p>
            <a:pPr>
              <a:buNone/>
            </a:pPr>
            <a:endParaRPr lang="sl-SI" sz="1400" dirty="0" smtClean="0">
              <a:ln>
                <a:solidFill>
                  <a:schemeClr val="accent6"/>
                </a:solidFill>
              </a:ln>
              <a:latin typeface="Calibri" pitchFamily="34" charset="0"/>
            </a:endParaRPr>
          </a:p>
          <a:p>
            <a:pPr>
              <a:buNone/>
            </a:pPr>
            <a:endParaRPr lang="sl-SI" sz="1400" dirty="0" smtClean="0">
              <a:ln>
                <a:solidFill>
                  <a:schemeClr val="accent6"/>
                </a:solidFill>
              </a:ln>
              <a:latin typeface="Calibri" pitchFamily="34" charset="0"/>
            </a:endParaRPr>
          </a:p>
          <a:p>
            <a:pPr>
              <a:buNone/>
            </a:pPr>
            <a:endParaRPr lang="sl-SI" sz="1400" dirty="0" smtClean="0">
              <a:ln>
                <a:solidFill>
                  <a:schemeClr val="accent6"/>
                </a:solidFill>
              </a:ln>
              <a:latin typeface="Calibri" pitchFamily="34" charset="0"/>
            </a:endParaRPr>
          </a:p>
          <a:p>
            <a:pPr>
              <a:buNone/>
            </a:pPr>
            <a:r>
              <a:rPr lang="sl-SI" sz="1600" dirty="0" smtClean="0">
                <a:solidFill>
                  <a:schemeClr val="tx1"/>
                </a:solidFill>
                <a:latin typeface="Calibri" pitchFamily="34" charset="0"/>
              </a:rPr>
              <a:t>      </a:t>
            </a:r>
            <a:r>
              <a:rPr lang="en-US" sz="1700" dirty="0" smtClean="0">
                <a:latin typeface="Calibri" pitchFamily="34" charset="0"/>
              </a:rPr>
              <a:t>Tracy </a:t>
            </a:r>
            <a:r>
              <a:rPr lang="en-US" sz="1700" dirty="0" err="1" smtClean="0">
                <a:latin typeface="Calibri" pitchFamily="34" charset="0"/>
              </a:rPr>
              <a:t>Turnblad</a:t>
            </a:r>
            <a:r>
              <a:rPr lang="en-US" sz="1700" dirty="0" smtClean="0">
                <a:latin typeface="Calibri" pitchFamily="34" charset="0"/>
              </a:rPr>
              <a:t>, an overweight high-school student spends all of her time watching  the dance  show Corny Collins . This show then wake </a:t>
            </a:r>
            <a:r>
              <a:rPr lang="sl-SI" sz="1700" dirty="0" smtClean="0">
                <a:latin typeface="Calibri" pitchFamily="34" charset="0"/>
              </a:rPr>
              <a:t>up </a:t>
            </a:r>
            <a:r>
              <a:rPr lang="sl-SI" sz="1700" dirty="0" err="1" smtClean="0">
                <a:latin typeface="Calibri" pitchFamily="34" charset="0"/>
              </a:rPr>
              <a:t>her</a:t>
            </a:r>
            <a:r>
              <a:rPr lang="sl-SI" sz="1700" dirty="0" smtClean="0">
                <a:latin typeface="Calibri" pitchFamily="34" charset="0"/>
              </a:rPr>
              <a:t> </a:t>
            </a:r>
            <a:r>
              <a:rPr lang="en-US" sz="1700" dirty="0" smtClean="0">
                <a:latin typeface="Calibri" pitchFamily="34" charset="0"/>
              </a:rPr>
              <a:t>dream </a:t>
            </a:r>
            <a:r>
              <a:rPr lang="sl-SI" sz="1700" dirty="0" smtClean="0">
                <a:latin typeface="Calibri" pitchFamily="34" charset="0"/>
              </a:rPr>
              <a:t>-</a:t>
            </a:r>
            <a:r>
              <a:rPr lang="en-US" sz="1700" dirty="0" smtClean="0">
                <a:latin typeface="Calibri" pitchFamily="34" charset="0"/>
              </a:rPr>
              <a:t> to be on a local Baltimore teen dance program. While her father tells her to follow her dreams, her mother Edna reminds her that she doesn't look like the girls on that show. After impressing the show's host Tracy earns a coveted spot on the program, but when she becomes </a:t>
            </a:r>
            <a:r>
              <a:rPr lang="en-US" sz="1700" dirty="0" smtClean="0">
                <a:solidFill>
                  <a:schemeClr val="tx1"/>
                </a:solidFill>
                <a:latin typeface="Calibri" pitchFamily="34" charset="0"/>
              </a:rPr>
              <a:t>a popular addition to the cast, she earns the wrath of the prettiest girl in school -- a girl whose mother (Michelle</a:t>
            </a:r>
            <a:r>
              <a:rPr lang="sl-SI" sz="1700" dirty="0" smtClean="0">
                <a:solidFill>
                  <a:schemeClr val="tx1"/>
                </a:solidFill>
                <a:latin typeface="Calibri" pitchFamily="34" charset="0"/>
              </a:rPr>
              <a:t> </a:t>
            </a:r>
            <a:r>
              <a:rPr lang="en-US" sz="1700" dirty="0" smtClean="0">
                <a:solidFill>
                  <a:schemeClr val="tx1"/>
                </a:solidFill>
                <a:latin typeface="Calibri" pitchFamily="34" charset="0"/>
              </a:rPr>
              <a:t>Pfeiffer</a:t>
            </a:r>
            <a:r>
              <a:rPr lang="sl-SI" sz="1700" dirty="0" smtClean="0">
                <a:solidFill>
                  <a:schemeClr val="tx1"/>
                </a:solidFill>
                <a:latin typeface="Calibri" pitchFamily="34" charset="0"/>
              </a:rPr>
              <a:t>)</a:t>
            </a:r>
            <a:r>
              <a:rPr lang="en-US" sz="1700" dirty="0" smtClean="0">
                <a:solidFill>
                  <a:schemeClr val="tx1"/>
                </a:solidFill>
                <a:latin typeface="Calibri" pitchFamily="34" charset="0"/>
              </a:rPr>
              <a:t> just happens to operate the local television station. Tracy's visit to detention hall opens her eyes to the racial tension on the show, as does the budding relationship between her best friend (Amanda</a:t>
            </a:r>
            <a:r>
              <a:rPr lang="sl-SI" sz="1700" dirty="0" smtClean="0">
                <a:solidFill>
                  <a:schemeClr val="tx1"/>
                </a:solidFill>
                <a:latin typeface="Calibri" pitchFamily="34" charset="0"/>
              </a:rPr>
              <a:t> </a:t>
            </a:r>
            <a:r>
              <a:rPr lang="en-US" sz="1700" dirty="0" err="1" smtClean="0">
                <a:solidFill>
                  <a:schemeClr val="tx1"/>
                </a:solidFill>
                <a:latin typeface="Calibri" pitchFamily="34" charset="0"/>
              </a:rPr>
              <a:t>Bynes</a:t>
            </a:r>
            <a:r>
              <a:rPr lang="sl-SI" sz="1700" dirty="0" smtClean="0">
                <a:solidFill>
                  <a:schemeClr val="tx1"/>
                </a:solidFill>
                <a:latin typeface="Calibri" pitchFamily="34" charset="0"/>
              </a:rPr>
              <a:t>)</a:t>
            </a:r>
            <a:r>
              <a:rPr lang="en-US" sz="1700" dirty="0" smtClean="0">
                <a:solidFill>
                  <a:schemeClr val="tx1"/>
                </a:solidFill>
                <a:latin typeface="Calibri" pitchFamily="34" charset="0"/>
              </a:rPr>
              <a:t> and an African-American boy named Seaweed (Elijah</a:t>
            </a:r>
            <a:r>
              <a:rPr lang="sl-SI" sz="1700" dirty="0" smtClean="0">
                <a:solidFill>
                  <a:schemeClr val="tx1"/>
                </a:solidFill>
                <a:latin typeface="Calibri" pitchFamily="34" charset="0"/>
              </a:rPr>
              <a:t> </a:t>
            </a:r>
            <a:r>
              <a:rPr lang="en-US" sz="1700" dirty="0" smtClean="0">
                <a:solidFill>
                  <a:schemeClr val="tx1"/>
                </a:solidFill>
                <a:latin typeface="Calibri" pitchFamily="34" charset="0"/>
              </a:rPr>
              <a:t>Kelley</a:t>
            </a:r>
            <a:r>
              <a:rPr lang="sl-SI" sz="1700" dirty="0" smtClean="0">
                <a:solidFill>
                  <a:schemeClr val="tx1"/>
                </a:solidFill>
                <a:latin typeface="Calibri" pitchFamily="34" charset="0"/>
              </a:rPr>
              <a:t>)</a:t>
            </a:r>
            <a:r>
              <a:rPr lang="en-US" sz="1700" dirty="0" smtClean="0">
                <a:solidFill>
                  <a:schemeClr val="tx1"/>
                </a:solidFill>
                <a:latin typeface="Calibri" pitchFamily="34" charset="0"/>
              </a:rPr>
              <a:t>. </a:t>
            </a:r>
            <a:r>
              <a:rPr lang="en-US" sz="1700" dirty="0" smtClean="0">
                <a:latin typeface="Calibri" pitchFamily="34" charset="0"/>
              </a:rPr>
              <a:t>Thus empowered, Tracy attempts to integrate the races on her favorite program. </a:t>
            </a:r>
            <a:r>
              <a:rPr lang="en-US" dirty="0" smtClean="0"/>
              <a:t/>
            </a:r>
            <a:br>
              <a:rPr lang="en-US" dirty="0" smtClean="0"/>
            </a:br>
            <a:endParaRPr lang="sl-SI" dirty="0" smtClean="0"/>
          </a:p>
          <a:p>
            <a:pPr>
              <a:buNone/>
            </a:pPr>
            <a:r>
              <a:rPr lang="en-US" sz="1600" dirty="0" smtClean="0">
                <a:hlinkClick r:id="rId2"/>
              </a:rPr>
              <a:t>http://www.youtube.com/watch?v=kkzcNF-jlWw</a:t>
            </a:r>
            <a:endParaRPr lang="sl-SI" sz="1600" dirty="0" smtClean="0"/>
          </a:p>
          <a:p>
            <a:pPr>
              <a:buNone/>
            </a:pPr>
            <a:endParaRPr lang="sl-SI" sz="1600" dirty="0" smtClean="0"/>
          </a:p>
          <a:p>
            <a:pPr>
              <a:buNone/>
            </a:pPr>
            <a:r>
              <a:rPr lang="en-US" dirty="0" smtClean="0"/>
              <a:t/>
            </a:r>
            <a:br>
              <a:rPr lang="en-US" dirty="0" smtClean="0"/>
            </a:br>
            <a:endParaRPr lang="sl-SI" dirty="0" smtClean="0">
              <a:ln>
                <a:solidFill>
                  <a:schemeClr val="accent6"/>
                </a:solidFill>
              </a:ln>
            </a:endParaRPr>
          </a:p>
          <a:p>
            <a:pPr>
              <a:buNone/>
            </a:pPr>
            <a:endParaRPr lang="sl-SI" dirty="0">
              <a:ln>
                <a:solidFill>
                  <a:schemeClr val="accent6"/>
                </a:solidFill>
              </a:ln>
            </a:endParaRPr>
          </a:p>
        </p:txBody>
      </p:sp>
      <p:pic>
        <p:nvPicPr>
          <p:cNvPr id="19458" name="Picture 2" descr="Hairspray Poster">
            <a:hlinkClick r:id="rId3"/>
          </p:cNvPr>
          <p:cNvPicPr>
            <a:picLocks noChangeAspect="1" noChangeArrowheads="1"/>
          </p:cNvPicPr>
          <p:nvPr/>
        </p:nvPicPr>
        <p:blipFill>
          <a:blip r:embed="rId4" cstate="print"/>
          <a:srcRect/>
          <a:stretch>
            <a:fillRect/>
          </a:stretch>
        </p:blipFill>
        <p:spPr bwMode="auto">
          <a:xfrm>
            <a:off x="7236296" y="116632"/>
            <a:ext cx="1604166" cy="2376264"/>
          </a:xfrm>
          <a:prstGeom prst="rect">
            <a:avLst/>
          </a:prstGeom>
          <a:ln>
            <a:noFill/>
          </a:ln>
          <a:effectLst>
            <a:outerShdw blurRad="190500" algn="tl" rotWithShape="0">
              <a:srgbClr val="000000">
                <a:alpha val="70000"/>
              </a:srgbClr>
            </a:outerShdw>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otek">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ote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ote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779</TotalTime>
  <Words>1448</Words>
  <Application>Microsoft Office PowerPoint</Application>
  <PresentationFormat>Diaprojekcija na zaslonu (4:3)</PresentationFormat>
  <Paragraphs>105</Paragraphs>
  <Slides>12</Slides>
  <Notes>0</Notes>
  <HiddenSlides>0</HiddenSlides>
  <MMClips>3</MMClips>
  <ScaleCrop>false</ScaleCrop>
  <HeadingPairs>
    <vt:vector size="4" baseType="variant">
      <vt:variant>
        <vt:lpstr>Tema</vt:lpstr>
      </vt:variant>
      <vt:variant>
        <vt:i4>1</vt:i4>
      </vt:variant>
      <vt:variant>
        <vt:lpstr>Naslovi diapozitivov</vt:lpstr>
      </vt:variant>
      <vt:variant>
        <vt:i4>12</vt:i4>
      </vt:variant>
    </vt:vector>
  </HeadingPairs>
  <TitlesOfParts>
    <vt:vector size="13" baseType="lpstr">
      <vt:lpstr>Potek</vt:lpstr>
      <vt:lpstr>Diapozitiv 1</vt:lpstr>
      <vt:lpstr>What is typical for a dance movie:</vt:lpstr>
      <vt:lpstr>The most famous dance movies:</vt:lpstr>
      <vt:lpstr>TIME OF MY LIFE</vt:lpstr>
      <vt:lpstr>Diapozitiv 5</vt:lpstr>
      <vt:lpstr>Diapozitiv 6</vt:lpstr>
      <vt:lpstr>Diapozitiv 7</vt:lpstr>
      <vt:lpstr>FOOTLOOS</vt:lpstr>
      <vt:lpstr>Diapozitiv 9</vt:lpstr>
      <vt:lpstr>YOU CAN'T STOP THE BEAT</vt:lpstr>
      <vt:lpstr>Diapozitiv 11</vt:lpstr>
      <vt:lpstr>Diapozitiv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Uporabnik</dc:creator>
  <cp:lastModifiedBy>Uporabnik</cp:lastModifiedBy>
  <cp:revision>67</cp:revision>
  <dcterms:created xsi:type="dcterms:W3CDTF">2012-02-06T20:17:34Z</dcterms:created>
  <dcterms:modified xsi:type="dcterms:W3CDTF">2012-02-09T22:16:21Z</dcterms:modified>
</cp:coreProperties>
</file>