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5" d="100"/>
          <a:sy n="115" d="100"/>
        </p:scale>
        <p:origin x="37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p:cNvSpPr>
            <a:spLocks noGrp="1"/>
          </p:cNvSpPr>
          <p:nvPr>
            <p:ph type="ctrTitle"/>
          </p:nvPr>
        </p:nvSpPr>
        <p:spPr>
          <a:xfrm>
            <a:off x="1524000" y="1122363"/>
            <a:ext cx="9144000" cy="2387600"/>
          </a:xfrm>
        </p:spPr>
        <p:txBody>
          <a:bodyPr anchor="b"/>
          <a:lstStyle>
            <a:lvl1pPr algn="ctr">
              <a:defRPr sz="6000"/>
            </a:lvl1pPr>
          </a:lstStyle>
          <a:p>
            <a:r>
              <a:rPr lang="sl-SI" smtClean="0"/>
              <a:t>Uredite slog naslova matrice</a:t>
            </a:r>
            <a:endParaRPr lang="sl-SI"/>
          </a:p>
        </p:txBody>
      </p:sp>
      <p:sp>
        <p:nvSpPr>
          <p:cNvPr id="3" name="Podnaslov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smtClean="0"/>
              <a:t>Kliknite, da uredite slog podnaslova matrice</a:t>
            </a:r>
            <a:endParaRPr lang="sl-SI"/>
          </a:p>
        </p:txBody>
      </p:sp>
      <p:sp>
        <p:nvSpPr>
          <p:cNvPr id="4" name="Označba mesta datuma 3"/>
          <p:cNvSpPr>
            <a:spLocks noGrp="1"/>
          </p:cNvSpPr>
          <p:nvPr>
            <p:ph type="dt" sz="half" idx="10"/>
          </p:nvPr>
        </p:nvSpPr>
        <p:spPr/>
        <p:txBody>
          <a:bodyPr/>
          <a:lstStyle/>
          <a:p>
            <a:fld id="{DA674A4F-5674-4BDA-81AB-0553BCDBBB12}" type="datetimeFigureOut">
              <a:rPr lang="sl-SI" smtClean="0"/>
              <a:t>7. 12. 2018</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BADD7A79-8BCF-459C-93EA-8BDF83D4883D}" type="slidenum">
              <a:rPr lang="sl-SI" smtClean="0"/>
              <a:t>‹#›</a:t>
            </a:fld>
            <a:endParaRPr lang="sl-SI"/>
          </a:p>
        </p:txBody>
      </p:sp>
    </p:spTree>
    <p:extLst>
      <p:ext uri="{BB962C8B-B14F-4D97-AF65-F5344CB8AC3E}">
        <p14:creationId xmlns:p14="http://schemas.microsoft.com/office/powerpoint/2010/main" val="6467009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značba mesta navpičnega besedila 2"/>
          <p:cNvSpPr>
            <a:spLocks noGrp="1"/>
          </p:cNvSpPr>
          <p:nvPr>
            <p:ph type="body" orient="vert" idx="1"/>
          </p:nvPr>
        </p:nvSpPr>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značba mesta datuma 3"/>
          <p:cNvSpPr>
            <a:spLocks noGrp="1"/>
          </p:cNvSpPr>
          <p:nvPr>
            <p:ph type="dt" sz="half" idx="10"/>
          </p:nvPr>
        </p:nvSpPr>
        <p:spPr/>
        <p:txBody>
          <a:bodyPr/>
          <a:lstStyle/>
          <a:p>
            <a:fld id="{DA674A4F-5674-4BDA-81AB-0553BCDBBB12}" type="datetimeFigureOut">
              <a:rPr lang="sl-SI" smtClean="0"/>
              <a:t>7. 12. 2018</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BADD7A79-8BCF-459C-93EA-8BDF83D4883D}" type="slidenum">
              <a:rPr lang="sl-SI" smtClean="0"/>
              <a:t>‹#›</a:t>
            </a:fld>
            <a:endParaRPr lang="sl-SI"/>
          </a:p>
        </p:txBody>
      </p:sp>
    </p:spTree>
    <p:extLst>
      <p:ext uri="{BB962C8B-B14F-4D97-AF65-F5344CB8AC3E}">
        <p14:creationId xmlns:p14="http://schemas.microsoft.com/office/powerpoint/2010/main" val="24718950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8724900" y="365125"/>
            <a:ext cx="2628900" cy="5811838"/>
          </a:xfrm>
        </p:spPr>
        <p:txBody>
          <a:bodyPr vert="eaVert"/>
          <a:lstStyle/>
          <a:p>
            <a:r>
              <a:rPr lang="sl-SI" smtClean="0"/>
              <a:t>Uredite slog naslova matrice</a:t>
            </a:r>
            <a:endParaRPr lang="sl-SI"/>
          </a:p>
        </p:txBody>
      </p:sp>
      <p:sp>
        <p:nvSpPr>
          <p:cNvPr id="3" name="Označba mesta navpičnega besedila 2"/>
          <p:cNvSpPr>
            <a:spLocks noGrp="1"/>
          </p:cNvSpPr>
          <p:nvPr>
            <p:ph type="body" orient="vert" idx="1"/>
          </p:nvPr>
        </p:nvSpPr>
        <p:spPr>
          <a:xfrm>
            <a:off x="838200" y="365125"/>
            <a:ext cx="7734300" cy="5811838"/>
          </a:xfrm>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značba mesta datuma 3"/>
          <p:cNvSpPr>
            <a:spLocks noGrp="1"/>
          </p:cNvSpPr>
          <p:nvPr>
            <p:ph type="dt" sz="half" idx="10"/>
          </p:nvPr>
        </p:nvSpPr>
        <p:spPr/>
        <p:txBody>
          <a:bodyPr/>
          <a:lstStyle/>
          <a:p>
            <a:fld id="{DA674A4F-5674-4BDA-81AB-0553BCDBBB12}" type="datetimeFigureOut">
              <a:rPr lang="sl-SI" smtClean="0"/>
              <a:t>7. 12. 2018</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BADD7A79-8BCF-459C-93EA-8BDF83D4883D}" type="slidenum">
              <a:rPr lang="sl-SI" smtClean="0"/>
              <a:t>‹#›</a:t>
            </a:fld>
            <a:endParaRPr lang="sl-SI"/>
          </a:p>
        </p:txBody>
      </p:sp>
    </p:spTree>
    <p:extLst>
      <p:ext uri="{BB962C8B-B14F-4D97-AF65-F5344CB8AC3E}">
        <p14:creationId xmlns:p14="http://schemas.microsoft.com/office/powerpoint/2010/main" val="22507379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značba mesta vsebine 2"/>
          <p:cNvSpPr>
            <a:spLocks noGrp="1"/>
          </p:cNvSpPr>
          <p:nvPr>
            <p:ph idx="1"/>
          </p:nvPr>
        </p:nvSpPr>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značba mesta datuma 3"/>
          <p:cNvSpPr>
            <a:spLocks noGrp="1"/>
          </p:cNvSpPr>
          <p:nvPr>
            <p:ph type="dt" sz="half" idx="10"/>
          </p:nvPr>
        </p:nvSpPr>
        <p:spPr/>
        <p:txBody>
          <a:bodyPr/>
          <a:lstStyle/>
          <a:p>
            <a:fld id="{DA674A4F-5674-4BDA-81AB-0553BCDBBB12}" type="datetimeFigureOut">
              <a:rPr lang="sl-SI" smtClean="0"/>
              <a:t>7. 12. 2018</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BADD7A79-8BCF-459C-93EA-8BDF83D4883D}" type="slidenum">
              <a:rPr lang="sl-SI" smtClean="0"/>
              <a:t>‹#›</a:t>
            </a:fld>
            <a:endParaRPr lang="sl-SI"/>
          </a:p>
        </p:txBody>
      </p:sp>
    </p:spTree>
    <p:extLst>
      <p:ext uri="{BB962C8B-B14F-4D97-AF65-F5344CB8AC3E}">
        <p14:creationId xmlns:p14="http://schemas.microsoft.com/office/powerpoint/2010/main" val="21809395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831850" y="1709738"/>
            <a:ext cx="10515600" cy="2852737"/>
          </a:xfrm>
        </p:spPr>
        <p:txBody>
          <a:bodyPr anchor="b"/>
          <a:lstStyle>
            <a:lvl1pPr>
              <a:defRPr sz="6000"/>
            </a:lvl1pPr>
          </a:lstStyle>
          <a:p>
            <a:r>
              <a:rPr lang="sl-SI" smtClean="0"/>
              <a:t>Uredite slog naslova matrice</a:t>
            </a:r>
            <a:endParaRPr lang="sl-SI"/>
          </a:p>
        </p:txBody>
      </p:sp>
      <p:sp>
        <p:nvSpPr>
          <p:cNvPr id="3" name="Označba mesta besedila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l-SI" smtClean="0"/>
              <a:t>Uredite sloge besedila matrice</a:t>
            </a:r>
          </a:p>
        </p:txBody>
      </p:sp>
      <p:sp>
        <p:nvSpPr>
          <p:cNvPr id="4" name="Označba mesta datuma 3"/>
          <p:cNvSpPr>
            <a:spLocks noGrp="1"/>
          </p:cNvSpPr>
          <p:nvPr>
            <p:ph type="dt" sz="half" idx="10"/>
          </p:nvPr>
        </p:nvSpPr>
        <p:spPr/>
        <p:txBody>
          <a:bodyPr/>
          <a:lstStyle/>
          <a:p>
            <a:fld id="{DA674A4F-5674-4BDA-81AB-0553BCDBBB12}" type="datetimeFigureOut">
              <a:rPr lang="sl-SI" smtClean="0"/>
              <a:t>7. 12. 2018</a:t>
            </a:fld>
            <a:endParaRPr lang="sl-SI"/>
          </a:p>
        </p:txBody>
      </p:sp>
      <p:sp>
        <p:nvSpPr>
          <p:cNvPr id="5" name="Označba mesta noge 4"/>
          <p:cNvSpPr>
            <a:spLocks noGrp="1"/>
          </p:cNvSpPr>
          <p:nvPr>
            <p:ph type="ftr" sz="quarter" idx="11"/>
          </p:nvPr>
        </p:nvSpPr>
        <p:spPr/>
        <p:txBody>
          <a:bodyPr/>
          <a:lstStyle/>
          <a:p>
            <a:endParaRPr lang="sl-SI"/>
          </a:p>
        </p:txBody>
      </p:sp>
      <p:sp>
        <p:nvSpPr>
          <p:cNvPr id="6" name="Označba mesta številke diapozitiva 5"/>
          <p:cNvSpPr>
            <a:spLocks noGrp="1"/>
          </p:cNvSpPr>
          <p:nvPr>
            <p:ph type="sldNum" sz="quarter" idx="12"/>
          </p:nvPr>
        </p:nvSpPr>
        <p:spPr/>
        <p:txBody>
          <a:bodyPr/>
          <a:lstStyle/>
          <a:p>
            <a:fld id="{BADD7A79-8BCF-459C-93EA-8BDF83D4883D}" type="slidenum">
              <a:rPr lang="sl-SI" smtClean="0"/>
              <a:t>‹#›</a:t>
            </a:fld>
            <a:endParaRPr lang="sl-SI"/>
          </a:p>
        </p:txBody>
      </p:sp>
    </p:spTree>
    <p:extLst>
      <p:ext uri="{BB962C8B-B14F-4D97-AF65-F5344CB8AC3E}">
        <p14:creationId xmlns:p14="http://schemas.microsoft.com/office/powerpoint/2010/main" val="27559610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značba mesta vsebine 2"/>
          <p:cNvSpPr>
            <a:spLocks noGrp="1"/>
          </p:cNvSpPr>
          <p:nvPr>
            <p:ph sz="half" idx="1"/>
          </p:nvPr>
        </p:nvSpPr>
        <p:spPr>
          <a:xfrm>
            <a:off x="838200" y="1825625"/>
            <a:ext cx="5181600" cy="435133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značba mesta vsebine 3"/>
          <p:cNvSpPr>
            <a:spLocks noGrp="1"/>
          </p:cNvSpPr>
          <p:nvPr>
            <p:ph sz="half" idx="2"/>
          </p:nvPr>
        </p:nvSpPr>
        <p:spPr>
          <a:xfrm>
            <a:off x="6172200" y="1825625"/>
            <a:ext cx="5181600" cy="435133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značba mesta datuma 4"/>
          <p:cNvSpPr>
            <a:spLocks noGrp="1"/>
          </p:cNvSpPr>
          <p:nvPr>
            <p:ph type="dt" sz="half" idx="10"/>
          </p:nvPr>
        </p:nvSpPr>
        <p:spPr/>
        <p:txBody>
          <a:bodyPr/>
          <a:lstStyle/>
          <a:p>
            <a:fld id="{DA674A4F-5674-4BDA-81AB-0553BCDBBB12}" type="datetimeFigureOut">
              <a:rPr lang="sl-SI" smtClean="0"/>
              <a:t>7. 12. 2018</a:t>
            </a:fld>
            <a:endParaRPr lang="sl-SI"/>
          </a:p>
        </p:txBody>
      </p:sp>
      <p:sp>
        <p:nvSpPr>
          <p:cNvPr id="6" name="Označba mesta noge 5"/>
          <p:cNvSpPr>
            <a:spLocks noGrp="1"/>
          </p:cNvSpPr>
          <p:nvPr>
            <p:ph type="ftr" sz="quarter" idx="11"/>
          </p:nvPr>
        </p:nvSpPr>
        <p:spPr/>
        <p:txBody>
          <a:bodyPr/>
          <a:lstStyle/>
          <a:p>
            <a:endParaRPr lang="sl-SI"/>
          </a:p>
        </p:txBody>
      </p:sp>
      <p:sp>
        <p:nvSpPr>
          <p:cNvPr id="7" name="Označba mesta številke diapozitiva 6"/>
          <p:cNvSpPr>
            <a:spLocks noGrp="1"/>
          </p:cNvSpPr>
          <p:nvPr>
            <p:ph type="sldNum" sz="quarter" idx="12"/>
          </p:nvPr>
        </p:nvSpPr>
        <p:spPr/>
        <p:txBody>
          <a:bodyPr/>
          <a:lstStyle/>
          <a:p>
            <a:fld id="{BADD7A79-8BCF-459C-93EA-8BDF83D4883D}" type="slidenum">
              <a:rPr lang="sl-SI" smtClean="0"/>
              <a:t>‹#›</a:t>
            </a:fld>
            <a:endParaRPr lang="sl-SI"/>
          </a:p>
        </p:txBody>
      </p:sp>
    </p:spTree>
    <p:extLst>
      <p:ext uri="{BB962C8B-B14F-4D97-AF65-F5344CB8AC3E}">
        <p14:creationId xmlns:p14="http://schemas.microsoft.com/office/powerpoint/2010/main" val="13360161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a:xfrm>
            <a:off x="839788" y="365125"/>
            <a:ext cx="10515600" cy="1325563"/>
          </a:xfrm>
        </p:spPr>
        <p:txBody>
          <a:bodyPr/>
          <a:lstStyle/>
          <a:p>
            <a:r>
              <a:rPr lang="sl-SI" smtClean="0"/>
              <a:t>Uredite slog naslova matrice</a:t>
            </a:r>
            <a:endParaRPr lang="sl-SI"/>
          </a:p>
        </p:txBody>
      </p:sp>
      <p:sp>
        <p:nvSpPr>
          <p:cNvPr id="3" name="Označba mesta besedila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4" name="Označba mesta vsebine 3"/>
          <p:cNvSpPr>
            <a:spLocks noGrp="1"/>
          </p:cNvSpPr>
          <p:nvPr>
            <p:ph sz="half" idx="2"/>
          </p:nvPr>
        </p:nvSpPr>
        <p:spPr>
          <a:xfrm>
            <a:off x="839788" y="2505075"/>
            <a:ext cx="5157787" cy="368458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značba mesta besedila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6" name="Označba mesta vsebine 5"/>
          <p:cNvSpPr>
            <a:spLocks noGrp="1"/>
          </p:cNvSpPr>
          <p:nvPr>
            <p:ph sz="quarter" idx="4"/>
          </p:nvPr>
        </p:nvSpPr>
        <p:spPr>
          <a:xfrm>
            <a:off x="6172200" y="2505075"/>
            <a:ext cx="5183188" cy="3684588"/>
          </a:xfrm>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7" name="Označba mesta datuma 6"/>
          <p:cNvSpPr>
            <a:spLocks noGrp="1"/>
          </p:cNvSpPr>
          <p:nvPr>
            <p:ph type="dt" sz="half" idx="10"/>
          </p:nvPr>
        </p:nvSpPr>
        <p:spPr/>
        <p:txBody>
          <a:bodyPr/>
          <a:lstStyle/>
          <a:p>
            <a:fld id="{DA674A4F-5674-4BDA-81AB-0553BCDBBB12}" type="datetimeFigureOut">
              <a:rPr lang="sl-SI" smtClean="0"/>
              <a:t>7. 12. 2018</a:t>
            </a:fld>
            <a:endParaRPr lang="sl-SI"/>
          </a:p>
        </p:txBody>
      </p:sp>
      <p:sp>
        <p:nvSpPr>
          <p:cNvPr id="8" name="Označba mesta noge 7"/>
          <p:cNvSpPr>
            <a:spLocks noGrp="1"/>
          </p:cNvSpPr>
          <p:nvPr>
            <p:ph type="ftr" sz="quarter" idx="11"/>
          </p:nvPr>
        </p:nvSpPr>
        <p:spPr/>
        <p:txBody>
          <a:bodyPr/>
          <a:lstStyle/>
          <a:p>
            <a:endParaRPr lang="sl-SI"/>
          </a:p>
        </p:txBody>
      </p:sp>
      <p:sp>
        <p:nvSpPr>
          <p:cNvPr id="9" name="Označba mesta številke diapozitiva 8"/>
          <p:cNvSpPr>
            <a:spLocks noGrp="1"/>
          </p:cNvSpPr>
          <p:nvPr>
            <p:ph type="sldNum" sz="quarter" idx="12"/>
          </p:nvPr>
        </p:nvSpPr>
        <p:spPr/>
        <p:txBody>
          <a:bodyPr/>
          <a:lstStyle/>
          <a:p>
            <a:fld id="{BADD7A79-8BCF-459C-93EA-8BDF83D4883D}" type="slidenum">
              <a:rPr lang="sl-SI" smtClean="0"/>
              <a:t>‹#›</a:t>
            </a:fld>
            <a:endParaRPr lang="sl-SI"/>
          </a:p>
        </p:txBody>
      </p:sp>
    </p:spTree>
    <p:extLst>
      <p:ext uri="{BB962C8B-B14F-4D97-AF65-F5344CB8AC3E}">
        <p14:creationId xmlns:p14="http://schemas.microsoft.com/office/powerpoint/2010/main" val="33320297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značba mesta datuma 2"/>
          <p:cNvSpPr>
            <a:spLocks noGrp="1"/>
          </p:cNvSpPr>
          <p:nvPr>
            <p:ph type="dt" sz="half" idx="10"/>
          </p:nvPr>
        </p:nvSpPr>
        <p:spPr/>
        <p:txBody>
          <a:bodyPr/>
          <a:lstStyle/>
          <a:p>
            <a:fld id="{DA674A4F-5674-4BDA-81AB-0553BCDBBB12}" type="datetimeFigureOut">
              <a:rPr lang="sl-SI" smtClean="0"/>
              <a:t>7. 12. 2018</a:t>
            </a:fld>
            <a:endParaRPr lang="sl-SI"/>
          </a:p>
        </p:txBody>
      </p:sp>
      <p:sp>
        <p:nvSpPr>
          <p:cNvPr id="4" name="Označba mesta noge 3"/>
          <p:cNvSpPr>
            <a:spLocks noGrp="1"/>
          </p:cNvSpPr>
          <p:nvPr>
            <p:ph type="ftr" sz="quarter" idx="11"/>
          </p:nvPr>
        </p:nvSpPr>
        <p:spPr/>
        <p:txBody>
          <a:bodyPr/>
          <a:lstStyle/>
          <a:p>
            <a:endParaRPr lang="sl-SI"/>
          </a:p>
        </p:txBody>
      </p:sp>
      <p:sp>
        <p:nvSpPr>
          <p:cNvPr id="5" name="Označba mesta številke diapozitiva 4"/>
          <p:cNvSpPr>
            <a:spLocks noGrp="1"/>
          </p:cNvSpPr>
          <p:nvPr>
            <p:ph type="sldNum" sz="quarter" idx="12"/>
          </p:nvPr>
        </p:nvSpPr>
        <p:spPr/>
        <p:txBody>
          <a:bodyPr/>
          <a:lstStyle/>
          <a:p>
            <a:fld id="{BADD7A79-8BCF-459C-93EA-8BDF83D4883D}" type="slidenum">
              <a:rPr lang="sl-SI" smtClean="0"/>
              <a:t>‹#›</a:t>
            </a:fld>
            <a:endParaRPr lang="sl-SI"/>
          </a:p>
        </p:txBody>
      </p:sp>
    </p:spTree>
    <p:extLst>
      <p:ext uri="{BB962C8B-B14F-4D97-AF65-F5344CB8AC3E}">
        <p14:creationId xmlns:p14="http://schemas.microsoft.com/office/powerpoint/2010/main" val="1236823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značba mesta datuma 1"/>
          <p:cNvSpPr>
            <a:spLocks noGrp="1"/>
          </p:cNvSpPr>
          <p:nvPr>
            <p:ph type="dt" sz="half" idx="10"/>
          </p:nvPr>
        </p:nvSpPr>
        <p:spPr/>
        <p:txBody>
          <a:bodyPr/>
          <a:lstStyle/>
          <a:p>
            <a:fld id="{DA674A4F-5674-4BDA-81AB-0553BCDBBB12}" type="datetimeFigureOut">
              <a:rPr lang="sl-SI" smtClean="0"/>
              <a:t>7. 12. 2018</a:t>
            </a:fld>
            <a:endParaRPr lang="sl-SI"/>
          </a:p>
        </p:txBody>
      </p:sp>
      <p:sp>
        <p:nvSpPr>
          <p:cNvPr id="3" name="Označba mesta noge 2"/>
          <p:cNvSpPr>
            <a:spLocks noGrp="1"/>
          </p:cNvSpPr>
          <p:nvPr>
            <p:ph type="ftr" sz="quarter" idx="11"/>
          </p:nvPr>
        </p:nvSpPr>
        <p:spPr/>
        <p:txBody>
          <a:bodyPr/>
          <a:lstStyle/>
          <a:p>
            <a:endParaRPr lang="sl-SI"/>
          </a:p>
        </p:txBody>
      </p:sp>
      <p:sp>
        <p:nvSpPr>
          <p:cNvPr id="4" name="Označba mesta številke diapozitiva 3"/>
          <p:cNvSpPr>
            <a:spLocks noGrp="1"/>
          </p:cNvSpPr>
          <p:nvPr>
            <p:ph type="sldNum" sz="quarter" idx="12"/>
          </p:nvPr>
        </p:nvSpPr>
        <p:spPr/>
        <p:txBody>
          <a:bodyPr/>
          <a:lstStyle/>
          <a:p>
            <a:fld id="{BADD7A79-8BCF-459C-93EA-8BDF83D4883D}" type="slidenum">
              <a:rPr lang="sl-SI" smtClean="0"/>
              <a:t>‹#›</a:t>
            </a:fld>
            <a:endParaRPr lang="sl-SI"/>
          </a:p>
        </p:txBody>
      </p:sp>
    </p:spTree>
    <p:extLst>
      <p:ext uri="{BB962C8B-B14F-4D97-AF65-F5344CB8AC3E}">
        <p14:creationId xmlns:p14="http://schemas.microsoft.com/office/powerpoint/2010/main" val="16043401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Naslov 1"/>
          <p:cNvSpPr>
            <a:spLocks noGrp="1"/>
          </p:cNvSpPr>
          <p:nvPr>
            <p:ph type="title"/>
          </p:nvPr>
        </p:nvSpPr>
        <p:spPr>
          <a:xfrm>
            <a:off x="839788" y="457200"/>
            <a:ext cx="3932237" cy="1600200"/>
          </a:xfrm>
        </p:spPr>
        <p:txBody>
          <a:bodyPr anchor="b"/>
          <a:lstStyle>
            <a:lvl1pPr>
              <a:defRPr sz="3200"/>
            </a:lvl1pPr>
          </a:lstStyle>
          <a:p>
            <a:r>
              <a:rPr lang="sl-SI" smtClean="0"/>
              <a:t>Uredite slog naslova matrice</a:t>
            </a:r>
            <a:endParaRPr lang="sl-SI"/>
          </a:p>
        </p:txBody>
      </p:sp>
      <p:sp>
        <p:nvSpPr>
          <p:cNvPr id="3" name="Označba mesta vsebine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značba mesta besedila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smtClean="0"/>
              <a:t>Uredite sloge besedila matrice</a:t>
            </a:r>
          </a:p>
        </p:txBody>
      </p:sp>
      <p:sp>
        <p:nvSpPr>
          <p:cNvPr id="5" name="Označba mesta datuma 4"/>
          <p:cNvSpPr>
            <a:spLocks noGrp="1"/>
          </p:cNvSpPr>
          <p:nvPr>
            <p:ph type="dt" sz="half" idx="10"/>
          </p:nvPr>
        </p:nvSpPr>
        <p:spPr/>
        <p:txBody>
          <a:bodyPr/>
          <a:lstStyle/>
          <a:p>
            <a:fld id="{DA674A4F-5674-4BDA-81AB-0553BCDBBB12}" type="datetimeFigureOut">
              <a:rPr lang="sl-SI" smtClean="0"/>
              <a:t>7. 12. 2018</a:t>
            </a:fld>
            <a:endParaRPr lang="sl-SI"/>
          </a:p>
        </p:txBody>
      </p:sp>
      <p:sp>
        <p:nvSpPr>
          <p:cNvPr id="6" name="Označba mesta noge 5"/>
          <p:cNvSpPr>
            <a:spLocks noGrp="1"/>
          </p:cNvSpPr>
          <p:nvPr>
            <p:ph type="ftr" sz="quarter" idx="11"/>
          </p:nvPr>
        </p:nvSpPr>
        <p:spPr/>
        <p:txBody>
          <a:bodyPr/>
          <a:lstStyle/>
          <a:p>
            <a:endParaRPr lang="sl-SI"/>
          </a:p>
        </p:txBody>
      </p:sp>
      <p:sp>
        <p:nvSpPr>
          <p:cNvPr id="7" name="Označba mesta številke diapozitiva 6"/>
          <p:cNvSpPr>
            <a:spLocks noGrp="1"/>
          </p:cNvSpPr>
          <p:nvPr>
            <p:ph type="sldNum" sz="quarter" idx="12"/>
          </p:nvPr>
        </p:nvSpPr>
        <p:spPr/>
        <p:txBody>
          <a:bodyPr/>
          <a:lstStyle/>
          <a:p>
            <a:fld id="{BADD7A79-8BCF-459C-93EA-8BDF83D4883D}" type="slidenum">
              <a:rPr lang="sl-SI" smtClean="0"/>
              <a:t>‹#›</a:t>
            </a:fld>
            <a:endParaRPr lang="sl-SI"/>
          </a:p>
        </p:txBody>
      </p:sp>
    </p:spTree>
    <p:extLst>
      <p:ext uri="{BB962C8B-B14F-4D97-AF65-F5344CB8AC3E}">
        <p14:creationId xmlns:p14="http://schemas.microsoft.com/office/powerpoint/2010/main" val="26926421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839788" y="457200"/>
            <a:ext cx="3932237" cy="1600200"/>
          </a:xfrm>
        </p:spPr>
        <p:txBody>
          <a:bodyPr anchor="b"/>
          <a:lstStyle>
            <a:lvl1pPr>
              <a:defRPr sz="3200"/>
            </a:lvl1pPr>
          </a:lstStyle>
          <a:p>
            <a:r>
              <a:rPr lang="sl-SI" smtClean="0"/>
              <a:t>Uredite slog naslova matrice</a:t>
            </a:r>
            <a:endParaRPr lang="sl-SI"/>
          </a:p>
        </p:txBody>
      </p:sp>
      <p:sp>
        <p:nvSpPr>
          <p:cNvPr id="3" name="Označba mesta slik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značba mesta besedila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smtClean="0"/>
              <a:t>Uredite sloge besedila matrice</a:t>
            </a:r>
          </a:p>
        </p:txBody>
      </p:sp>
      <p:sp>
        <p:nvSpPr>
          <p:cNvPr id="5" name="Označba mesta datuma 4"/>
          <p:cNvSpPr>
            <a:spLocks noGrp="1"/>
          </p:cNvSpPr>
          <p:nvPr>
            <p:ph type="dt" sz="half" idx="10"/>
          </p:nvPr>
        </p:nvSpPr>
        <p:spPr/>
        <p:txBody>
          <a:bodyPr/>
          <a:lstStyle/>
          <a:p>
            <a:fld id="{DA674A4F-5674-4BDA-81AB-0553BCDBBB12}" type="datetimeFigureOut">
              <a:rPr lang="sl-SI" smtClean="0"/>
              <a:t>7. 12. 2018</a:t>
            </a:fld>
            <a:endParaRPr lang="sl-SI"/>
          </a:p>
        </p:txBody>
      </p:sp>
      <p:sp>
        <p:nvSpPr>
          <p:cNvPr id="6" name="Označba mesta noge 5"/>
          <p:cNvSpPr>
            <a:spLocks noGrp="1"/>
          </p:cNvSpPr>
          <p:nvPr>
            <p:ph type="ftr" sz="quarter" idx="11"/>
          </p:nvPr>
        </p:nvSpPr>
        <p:spPr/>
        <p:txBody>
          <a:bodyPr/>
          <a:lstStyle/>
          <a:p>
            <a:endParaRPr lang="sl-SI"/>
          </a:p>
        </p:txBody>
      </p:sp>
      <p:sp>
        <p:nvSpPr>
          <p:cNvPr id="7" name="Označba mesta številke diapozitiva 6"/>
          <p:cNvSpPr>
            <a:spLocks noGrp="1"/>
          </p:cNvSpPr>
          <p:nvPr>
            <p:ph type="sldNum" sz="quarter" idx="12"/>
          </p:nvPr>
        </p:nvSpPr>
        <p:spPr/>
        <p:txBody>
          <a:bodyPr/>
          <a:lstStyle/>
          <a:p>
            <a:fld id="{BADD7A79-8BCF-459C-93EA-8BDF83D4883D}" type="slidenum">
              <a:rPr lang="sl-SI" smtClean="0"/>
              <a:t>‹#›</a:t>
            </a:fld>
            <a:endParaRPr lang="sl-SI"/>
          </a:p>
        </p:txBody>
      </p:sp>
    </p:spTree>
    <p:extLst>
      <p:ext uri="{BB962C8B-B14F-4D97-AF65-F5344CB8AC3E}">
        <p14:creationId xmlns:p14="http://schemas.microsoft.com/office/powerpoint/2010/main" val="11724207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naslova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l-SI" smtClean="0"/>
              <a:t>Uredite slog naslova matrice</a:t>
            </a:r>
            <a:endParaRPr lang="sl-SI"/>
          </a:p>
        </p:txBody>
      </p:sp>
      <p:sp>
        <p:nvSpPr>
          <p:cNvPr id="3" name="Označba mesta besedila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značba mesta datum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674A4F-5674-4BDA-81AB-0553BCDBBB12}" type="datetimeFigureOut">
              <a:rPr lang="sl-SI" smtClean="0"/>
              <a:t>7. 12. 2018</a:t>
            </a:fld>
            <a:endParaRPr lang="sl-SI"/>
          </a:p>
        </p:txBody>
      </p:sp>
      <p:sp>
        <p:nvSpPr>
          <p:cNvPr id="5" name="Označba mesta no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Označba mesta številke diapoz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DD7A79-8BCF-459C-93EA-8BDF83D4883D}" type="slidenum">
              <a:rPr lang="sl-SI" smtClean="0"/>
              <a:t>‹#›</a:t>
            </a:fld>
            <a:endParaRPr lang="sl-SI"/>
          </a:p>
        </p:txBody>
      </p:sp>
    </p:spTree>
    <p:extLst>
      <p:ext uri="{BB962C8B-B14F-4D97-AF65-F5344CB8AC3E}">
        <p14:creationId xmlns:p14="http://schemas.microsoft.com/office/powerpoint/2010/main" val="37210907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p:txBody>
          <a:bodyPr/>
          <a:lstStyle/>
          <a:p>
            <a:r>
              <a:rPr lang="sl-SI" dirty="0" smtClean="0"/>
              <a:t>An Ideal </a:t>
            </a:r>
            <a:r>
              <a:rPr lang="sl-SI" dirty="0" err="1" smtClean="0"/>
              <a:t>Husband</a:t>
            </a:r>
            <a:endParaRPr lang="sl-SI" dirty="0"/>
          </a:p>
        </p:txBody>
      </p:sp>
      <p:sp>
        <p:nvSpPr>
          <p:cNvPr id="3" name="Podnaslov 2"/>
          <p:cNvSpPr>
            <a:spLocks noGrp="1"/>
          </p:cNvSpPr>
          <p:nvPr>
            <p:ph type="subTitle" idx="1"/>
          </p:nvPr>
        </p:nvSpPr>
        <p:spPr/>
        <p:txBody>
          <a:bodyPr/>
          <a:lstStyle/>
          <a:p>
            <a:r>
              <a:rPr lang="sl-SI" dirty="0" err="1" smtClean="0"/>
              <a:t>Characters</a:t>
            </a:r>
            <a:endParaRPr lang="sl-SI" dirty="0"/>
          </a:p>
        </p:txBody>
      </p:sp>
    </p:spTree>
    <p:extLst>
      <p:ext uri="{BB962C8B-B14F-4D97-AF65-F5344CB8AC3E}">
        <p14:creationId xmlns:p14="http://schemas.microsoft.com/office/powerpoint/2010/main" val="33764341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sl-SI"/>
          </a:p>
        </p:txBody>
      </p:sp>
      <p:sp>
        <p:nvSpPr>
          <p:cNvPr id="3" name="Označba mesta vsebine 2"/>
          <p:cNvSpPr>
            <a:spLocks noGrp="1"/>
          </p:cNvSpPr>
          <p:nvPr>
            <p:ph idx="1"/>
          </p:nvPr>
        </p:nvSpPr>
        <p:spPr/>
        <p:txBody>
          <a:bodyPr/>
          <a:lstStyle/>
          <a:p>
            <a:endParaRPr lang="sl-SI"/>
          </a:p>
        </p:txBody>
      </p:sp>
    </p:spTree>
    <p:extLst>
      <p:ext uri="{BB962C8B-B14F-4D97-AF65-F5344CB8AC3E}">
        <p14:creationId xmlns:p14="http://schemas.microsoft.com/office/powerpoint/2010/main" val="1171763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err="1" smtClean="0"/>
              <a:t>Characters</a:t>
            </a:r>
            <a:endParaRPr lang="sl-SI" dirty="0"/>
          </a:p>
        </p:txBody>
      </p:sp>
      <p:sp>
        <p:nvSpPr>
          <p:cNvPr id="3" name="Označba mesta vsebine 2"/>
          <p:cNvSpPr>
            <a:spLocks noGrp="1"/>
          </p:cNvSpPr>
          <p:nvPr>
            <p:ph idx="1"/>
          </p:nvPr>
        </p:nvSpPr>
        <p:spPr/>
        <p:txBody>
          <a:bodyPr>
            <a:normAutofit lnSpcReduction="10000"/>
          </a:bodyPr>
          <a:lstStyle/>
          <a:p>
            <a:pPr marL="0" indent="0">
              <a:buNone/>
            </a:pPr>
            <a:r>
              <a:rPr lang="sl-SI" dirty="0" err="1" smtClean="0"/>
              <a:t>Lady</a:t>
            </a:r>
            <a:r>
              <a:rPr lang="sl-SI" dirty="0" smtClean="0"/>
              <a:t> </a:t>
            </a:r>
            <a:r>
              <a:rPr lang="sl-SI" dirty="0" err="1" smtClean="0"/>
              <a:t>Chiltern</a:t>
            </a:r>
            <a:endParaRPr lang="sl-SI" dirty="0" smtClean="0"/>
          </a:p>
          <a:p>
            <a:pPr marL="0" indent="0">
              <a:buNone/>
            </a:pPr>
            <a:r>
              <a:rPr lang="sl-SI" dirty="0" err="1" smtClean="0"/>
              <a:t>Lady</a:t>
            </a:r>
            <a:r>
              <a:rPr lang="sl-SI" dirty="0" smtClean="0"/>
              <a:t> </a:t>
            </a:r>
            <a:r>
              <a:rPr lang="sl-SI" dirty="0" err="1" smtClean="0"/>
              <a:t>Basilion</a:t>
            </a:r>
            <a:r>
              <a:rPr lang="sl-SI" dirty="0" smtClean="0"/>
              <a:t>, </a:t>
            </a:r>
            <a:r>
              <a:rPr lang="sl-SI" dirty="0" err="1" smtClean="0"/>
              <a:t>Mrs</a:t>
            </a:r>
            <a:r>
              <a:rPr lang="sl-SI" dirty="0" smtClean="0"/>
              <a:t> </a:t>
            </a:r>
            <a:r>
              <a:rPr lang="sl-SI" dirty="0" err="1" smtClean="0"/>
              <a:t>Marchmont</a:t>
            </a:r>
            <a:r>
              <a:rPr lang="sl-SI" dirty="0" smtClean="0"/>
              <a:t>, </a:t>
            </a:r>
            <a:r>
              <a:rPr lang="sl-SI" dirty="0" err="1" smtClean="0"/>
              <a:t>Lady</a:t>
            </a:r>
            <a:r>
              <a:rPr lang="sl-SI" dirty="0" smtClean="0"/>
              <a:t> </a:t>
            </a:r>
            <a:r>
              <a:rPr lang="sl-SI" dirty="0" err="1" smtClean="0"/>
              <a:t>Markby</a:t>
            </a:r>
            <a:endParaRPr lang="sl-SI" dirty="0" smtClean="0"/>
          </a:p>
          <a:p>
            <a:pPr marL="0" indent="0">
              <a:buNone/>
            </a:pPr>
            <a:r>
              <a:rPr lang="sl-SI" dirty="0" err="1" smtClean="0"/>
              <a:t>Mabel</a:t>
            </a:r>
            <a:r>
              <a:rPr lang="sl-SI" dirty="0" smtClean="0"/>
              <a:t> </a:t>
            </a:r>
            <a:r>
              <a:rPr lang="sl-SI" dirty="0" err="1" smtClean="0"/>
              <a:t>Chiltern</a:t>
            </a:r>
            <a:endParaRPr lang="sl-SI" dirty="0" smtClean="0"/>
          </a:p>
          <a:p>
            <a:pPr marL="0" indent="0">
              <a:buNone/>
            </a:pPr>
            <a:r>
              <a:rPr lang="sl-SI" dirty="0" smtClean="0"/>
              <a:t>Lord </a:t>
            </a:r>
            <a:r>
              <a:rPr lang="sl-SI" dirty="0" err="1" smtClean="0"/>
              <a:t>Caversham</a:t>
            </a:r>
            <a:endParaRPr lang="sl-SI" dirty="0" smtClean="0"/>
          </a:p>
          <a:p>
            <a:pPr marL="0" indent="0">
              <a:buNone/>
            </a:pPr>
            <a:r>
              <a:rPr lang="sl-SI" dirty="0" err="1" smtClean="0"/>
              <a:t>Mrs</a:t>
            </a:r>
            <a:r>
              <a:rPr lang="sl-SI" dirty="0" smtClean="0"/>
              <a:t> </a:t>
            </a:r>
            <a:r>
              <a:rPr lang="sl-SI" dirty="0" err="1" smtClean="0"/>
              <a:t>Cheveley</a:t>
            </a:r>
            <a:endParaRPr lang="sl-SI" dirty="0" smtClean="0"/>
          </a:p>
          <a:p>
            <a:pPr marL="0" indent="0">
              <a:buNone/>
            </a:pPr>
            <a:r>
              <a:rPr lang="sl-SI" dirty="0" smtClean="0"/>
              <a:t>Sir Robert </a:t>
            </a:r>
            <a:r>
              <a:rPr lang="sl-SI" dirty="0" err="1" smtClean="0"/>
              <a:t>Chiltern</a:t>
            </a:r>
            <a:endParaRPr lang="sl-SI" dirty="0" smtClean="0"/>
          </a:p>
          <a:p>
            <a:pPr marL="0" indent="0">
              <a:buNone/>
            </a:pPr>
            <a:r>
              <a:rPr lang="sl-SI" dirty="0" smtClean="0"/>
              <a:t>Lord </a:t>
            </a:r>
            <a:r>
              <a:rPr lang="sl-SI" dirty="0" err="1" smtClean="0"/>
              <a:t>Goring</a:t>
            </a:r>
            <a:endParaRPr lang="sl-SI" dirty="0" smtClean="0"/>
          </a:p>
          <a:p>
            <a:pPr marL="0" indent="0">
              <a:buNone/>
            </a:pPr>
            <a:r>
              <a:rPr lang="sl-SI" dirty="0" err="1" smtClean="0"/>
              <a:t>Vicomte</a:t>
            </a:r>
            <a:r>
              <a:rPr lang="sl-SI" dirty="0" smtClean="0"/>
              <a:t> de </a:t>
            </a:r>
            <a:r>
              <a:rPr lang="sl-SI" dirty="0" err="1" smtClean="0"/>
              <a:t>Nnjac</a:t>
            </a:r>
            <a:endParaRPr lang="sl-SI" dirty="0" smtClean="0"/>
          </a:p>
          <a:p>
            <a:pPr marL="0" indent="0">
              <a:buNone/>
            </a:pPr>
            <a:r>
              <a:rPr lang="sl-SI" dirty="0" err="1" smtClean="0"/>
              <a:t>Mr</a:t>
            </a:r>
            <a:r>
              <a:rPr lang="sl-SI" dirty="0" smtClean="0"/>
              <a:t> </a:t>
            </a:r>
            <a:r>
              <a:rPr lang="sl-SI" dirty="0" err="1" smtClean="0"/>
              <a:t>Montford</a:t>
            </a:r>
            <a:endParaRPr lang="sl-SI" dirty="0"/>
          </a:p>
        </p:txBody>
      </p:sp>
    </p:spTree>
    <p:extLst>
      <p:ext uri="{BB962C8B-B14F-4D97-AF65-F5344CB8AC3E}">
        <p14:creationId xmlns:p14="http://schemas.microsoft.com/office/powerpoint/2010/main" val="37887467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b="1" dirty="0" smtClean="0"/>
              <a:t>Sir Robert </a:t>
            </a:r>
            <a:r>
              <a:rPr lang="sl-SI" b="1" dirty="0" err="1" smtClean="0"/>
              <a:t>Chiltern</a:t>
            </a:r>
            <a:endParaRPr lang="sl-SI" b="1" dirty="0"/>
          </a:p>
        </p:txBody>
      </p:sp>
      <p:sp>
        <p:nvSpPr>
          <p:cNvPr id="3" name="Označba mesta vsebine 2"/>
          <p:cNvSpPr>
            <a:spLocks noGrp="1"/>
          </p:cNvSpPr>
          <p:nvPr>
            <p:ph idx="1"/>
          </p:nvPr>
        </p:nvSpPr>
        <p:spPr/>
        <p:txBody>
          <a:bodyPr/>
          <a:lstStyle/>
          <a:p>
            <a:pPr marL="0" indent="0">
              <a:buNone/>
            </a:pPr>
            <a:endParaRPr lang="sl-SI" dirty="0" smtClean="0"/>
          </a:p>
          <a:p>
            <a:pPr marL="0" indent="0">
              <a:buNone/>
            </a:pPr>
            <a:r>
              <a:rPr lang="en-GB" dirty="0" smtClean="0"/>
              <a:t>At </a:t>
            </a:r>
            <a:r>
              <a:rPr lang="en-GB" dirty="0"/>
              <a:t>the start of the play </a:t>
            </a:r>
            <a:r>
              <a:rPr lang="sl-SI" dirty="0" smtClean="0"/>
              <a:t>…………………….</a:t>
            </a:r>
            <a:r>
              <a:rPr lang="en-GB" dirty="0" smtClean="0"/>
              <a:t>is </a:t>
            </a:r>
            <a:r>
              <a:rPr lang="en-GB" dirty="0"/>
              <a:t>the "ideal husband" who gives the play its title. He is 40 years old, clean cut, and good-looking. Dark-haired and dark-eyed </a:t>
            </a:r>
            <a:r>
              <a:rPr lang="en-GB" b="1" u="sng" dirty="0"/>
              <a:t>with a personality of mark </a:t>
            </a:r>
            <a:r>
              <a:rPr lang="en-GB" dirty="0"/>
              <a:t>and deeply respected by the many. </a:t>
            </a:r>
            <a:r>
              <a:rPr lang="en-GB" b="1" u="sng" dirty="0"/>
              <a:t>Perfect manners with a touch of pride</a:t>
            </a:r>
            <a:r>
              <a:rPr lang="en-GB" dirty="0"/>
              <a:t>.</a:t>
            </a:r>
            <a:endParaRPr lang="sl-SI" dirty="0"/>
          </a:p>
          <a:p>
            <a:endParaRPr lang="sl-SI" dirty="0"/>
          </a:p>
        </p:txBody>
      </p:sp>
      <p:pic>
        <p:nvPicPr>
          <p:cNvPr id="1026" name="Picture 2" descr="https://media5.picsearch.com/is?LcV1HNLAxp49PrfwxM19sDivF5SX9bLvKed0n7WhhU8&amp;height=19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28811" y="4001294"/>
            <a:ext cx="4061424" cy="23106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67831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smtClean="0"/>
              <a:t>ACT 1 - plot</a:t>
            </a:r>
            <a:endParaRPr lang="sl-SI" dirty="0"/>
          </a:p>
        </p:txBody>
      </p:sp>
      <p:sp>
        <p:nvSpPr>
          <p:cNvPr id="3" name="Označba mesta vsebine 2"/>
          <p:cNvSpPr>
            <a:spLocks noGrp="1"/>
          </p:cNvSpPr>
          <p:nvPr>
            <p:ph idx="1"/>
          </p:nvPr>
        </p:nvSpPr>
        <p:spPr/>
        <p:txBody>
          <a:bodyPr>
            <a:normAutofit fontScale="77500" lnSpcReduction="20000"/>
          </a:bodyPr>
          <a:lstStyle/>
          <a:p>
            <a:pPr marL="0" indent="0">
              <a:buNone/>
            </a:pPr>
            <a:r>
              <a:rPr lang="en-GB" dirty="0"/>
              <a:t>In Act 1 he is proud of himself and all he has done in his career and for his country. He is also content with and proud of his marriage. However, his career rests upon a secret: when he was just starting out he sold a government secret illegally to a speculator, who used it to make himself and Sir Robert a lot of money. He is therefore not nearly as pure as he would claim, or as strong: when Mrs. </a:t>
            </a:r>
            <a:r>
              <a:rPr lang="en-GB" dirty="0" err="1"/>
              <a:t>Cheveley</a:t>
            </a:r>
            <a:r>
              <a:rPr lang="en-GB" dirty="0"/>
              <a:t>, a blackmailer, threatens to expose his secret if he doesn't do what she wants, he crumbles quickly. When he asks his friend Lord Goring for help with the situation, he spends a lot of time justifying his actions. Instead of telling his wife the truth, he initially conceals it from her. Sir Robert is a good man but he has, as he himself points out, "feet of clay." Sir Robert is both </a:t>
            </a:r>
            <a:r>
              <a:rPr lang="en-GB" dirty="0" err="1"/>
              <a:t>honorable</a:t>
            </a:r>
            <a:r>
              <a:rPr lang="en-GB" dirty="0"/>
              <a:t> in his career, his politics, and his love for his wife but </a:t>
            </a:r>
            <a:r>
              <a:rPr lang="en-GB" dirty="0" err="1"/>
              <a:t>dishonorable</a:t>
            </a:r>
            <a:r>
              <a:rPr lang="en-GB" dirty="0"/>
              <a:t> in his criminal past and the way he has lied about it. The tension between these opposites form his character and challenge the audience to consider what it means to be flawed. British audiences might recognize something in Sir Robert's name that American audiences would not. Members of Parliament cannot technically resign their posts. Instead they take a paid government position, which disqualifies them to serve. The term for this is "taking the Chiltern Hundreds." Chiltern's last name would by itself signal a character who will have to resign from the government in disgrace.</a:t>
            </a:r>
            <a:endParaRPr lang="sl-SI" dirty="0"/>
          </a:p>
          <a:p>
            <a:endParaRPr lang="sl-SI" dirty="0"/>
          </a:p>
        </p:txBody>
      </p:sp>
    </p:spTree>
    <p:extLst>
      <p:ext uri="{BB962C8B-B14F-4D97-AF65-F5344CB8AC3E}">
        <p14:creationId xmlns:p14="http://schemas.microsoft.com/office/powerpoint/2010/main" val="15103327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en-GB" dirty="0" smtClean="0">
                <a:solidFill>
                  <a:srgbClr val="3D3D3D"/>
                </a:solidFill>
                <a:latin typeface="Times New Roman" panose="02020603050405020304" pitchFamily="18" charset="0"/>
                <a:ea typeface="Times New Roman" panose="02020603050405020304" pitchFamily="18" charset="0"/>
                <a:cs typeface="Times New Roman" panose="02020603050405020304" pitchFamily="18" charset="0"/>
              </a:rPr>
              <a:t>Mrs. Laura </a:t>
            </a:r>
            <a:r>
              <a:rPr lang="en-GB" dirty="0" err="1" smtClean="0">
                <a:solidFill>
                  <a:srgbClr val="3D3D3D"/>
                </a:solidFill>
                <a:latin typeface="Times New Roman" panose="02020603050405020304" pitchFamily="18" charset="0"/>
                <a:ea typeface="Times New Roman" panose="02020603050405020304" pitchFamily="18" charset="0"/>
                <a:cs typeface="Times New Roman" panose="02020603050405020304" pitchFamily="18" charset="0"/>
              </a:rPr>
              <a:t>Cheveley</a:t>
            </a:r>
            <a:r>
              <a:rPr lang="en-GB" dirty="0" smtClean="0">
                <a:solidFill>
                  <a:srgbClr val="3D3D3D"/>
                </a:solidFill>
                <a:latin typeface="Times New Roman" panose="02020603050405020304" pitchFamily="18" charset="0"/>
                <a:ea typeface="Times New Roman" panose="02020603050405020304" pitchFamily="18" charset="0"/>
                <a:cs typeface="Times New Roman" panose="02020603050405020304" pitchFamily="18" charset="0"/>
              </a:rPr>
              <a:t> </a:t>
            </a:r>
            <a:endParaRPr lang="sl-SI" dirty="0"/>
          </a:p>
        </p:txBody>
      </p:sp>
      <p:pic>
        <p:nvPicPr>
          <p:cNvPr id="2052" name="Picture 4" descr="https://media5.picsearch.com/is?5IPY0fFSyZcKewj4QVcFZe62M1puGLcpWt6AcjLLazo&amp;height=314"/>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797339" y="2300963"/>
            <a:ext cx="3350028" cy="3700826"/>
          </a:xfrm>
          <a:prstGeom prst="rect">
            <a:avLst/>
          </a:prstGeom>
          <a:noFill/>
          <a:extLst>
            <a:ext uri="{909E8E84-426E-40DD-AFC4-6F175D3DCCD1}">
              <a14:hiddenFill xmlns:a14="http://schemas.microsoft.com/office/drawing/2010/main">
                <a:solidFill>
                  <a:srgbClr val="FFFFFF"/>
                </a:solidFill>
              </a14:hiddenFill>
            </a:ext>
          </a:extLst>
        </p:spPr>
      </p:pic>
      <p:sp>
        <p:nvSpPr>
          <p:cNvPr id="5" name="Pravokotnik 4"/>
          <p:cNvSpPr/>
          <p:nvPr/>
        </p:nvSpPr>
        <p:spPr>
          <a:xfrm>
            <a:off x="838200" y="2356770"/>
            <a:ext cx="6096000" cy="2759602"/>
          </a:xfrm>
          <a:prstGeom prst="rect">
            <a:avLst/>
          </a:prstGeom>
        </p:spPr>
        <p:txBody>
          <a:bodyPr>
            <a:spAutoFit/>
          </a:bodyPr>
          <a:lstStyle/>
          <a:p>
            <a:pPr fontAlgn="base">
              <a:lnSpc>
                <a:spcPct val="107000"/>
              </a:lnSpc>
              <a:spcAft>
                <a:spcPts val="1350"/>
              </a:spcAft>
            </a:pPr>
            <a:r>
              <a:rPr lang="sl-SI" dirty="0" smtClean="0">
                <a:solidFill>
                  <a:srgbClr val="3D3D3D"/>
                </a:solidFill>
                <a:latin typeface="Times New Roman" panose="02020603050405020304" pitchFamily="18" charset="0"/>
                <a:ea typeface="Times New Roman" panose="02020603050405020304" pitchFamily="18" charset="0"/>
                <a:cs typeface="Times New Roman" panose="02020603050405020304" pitchFamily="18" charset="0"/>
              </a:rPr>
              <a:t>…………….</a:t>
            </a:r>
            <a:r>
              <a:rPr lang="en-GB" b="1" u="sng" dirty="0" smtClean="0">
                <a:solidFill>
                  <a:srgbClr val="3D3D3D"/>
                </a:solidFill>
                <a:latin typeface="Times New Roman" panose="02020603050405020304" pitchFamily="18" charset="0"/>
                <a:ea typeface="Times New Roman" panose="02020603050405020304" pitchFamily="18" charset="0"/>
                <a:cs typeface="Times New Roman" panose="02020603050405020304" pitchFamily="18" charset="0"/>
              </a:rPr>
              <a:t>is </a:t>
            </a:r>
            <a:r>
              <a:rPr lang="en-GB" b="1" u="sng" dirty="0">
                <a:solidFill>
                  <a:srgbClr val="3D3D3D"/>
                </a:solidFill>
                <a:latin typeface="Times New Roman" panose="02020603050405020304" pitchFamily="18" charset="0"/>
                <a:ea typeface="Times New Roman" panose="02020603050405020304" pitchFamily="18" charset="0"/>
                <a:cs typeface="Times New Roman" panose="02020603050405020304" pitchFamily="18" charset="0"/>
              </a:rPr>
              <a:t>tall </a:t>
            </a:r>
            <a:r>
              <a:rPr lang="en-GB" dirty="0">
                <a:solidFill>
                  <a:srgbClr val="3D3D3D"/>
                </a:solidFill>
                <a:latin typeface="Times New Roman" panose="02020603050405020304" pitchFamily="18" charset="0"/>
                <a:ea typeface="Times New Roman" panose="02020603050405020304" pitchFamily="18" charset="0"/>
                <a:cs typeface="Times New Roman" panose="02020603050405020304" pitchFamily="18" charset="0"/>
              </a:rPr>
              <a:t>and rather slight. Her lips are very thin and highly-coloured, a line of scarlet on a pallid face. </a:t>
            </a:r>
            <a:r>
              <a:rPr lang="en-GB" b="1" u="sng" dirty="0">
                <a:solidFill>
                  <a:srgbClr val="3D3D3D"/>
                </a:solidFill>
                <a:latin typeface="Times New Roman" panose="02020603050405020304" pitchFamily="18" charset="0"/>
                <a:ea typeface="Times New Roman" panose="02020603050405020304" pitchFamily="18" charset="0"/>
                <a:cs typeface="Times New Roman" panose="02020603050405020304" pitchFamily="18" charset="0"/>
              </a:rPr>
              <a:t>Venetian red hair</a:t>
            </a:r>
            <a:r>
              <a:rPr lang="en-GB" dirty="0">
                <a:solidFill>
                  <a:srgbClr val="3D3D3D"/>
                </a:solidFill>
                <a:latin typeface="Times New Roman" panose="02020603050405020304" pitchFamily="18" charset="0"/>
                <a:ea typeface="Times New Roman" panose="02020603050405020304" pitchFamily="18" charset="0"/>
                <a:cs typeface="Times New Roman" panose="02020603050405020304" pitchFamily="18" charset="0"/>
              </a:rPr>
              <a:t>, aquiline nose. </a:t>
            </a:r>
            <a:r>
              <a:rPr lang="en-GB" b="1" u="sng" dirty="0">
                <a:solidFill>
                  <a:srgbClr val="3D3D3D"/>
                </a:solidFill>
                <a:latin typeface="Times New Roman" panose="02020603050405020304" pitchFamily="18" charset="0"/>
                <a:ea typeface="Times New Roman" panose="02020603050405020304" pitchFamily="18" charset="0"/>
                <a:cs typeface="Times New Roman" panose="02020603050405020304" pitchFamily="18" charset="0"/>
              </a:rPr>
              <a:t>Extremely graceful, a work of art but showing the influence of too many schools.</a:t>
            </a:r>
            <a:r>
              <a:rPr lang="en-GB" dirty="0">
                <a:solidFill>
                  <a:srgbClr val="3D3D3D"/>
                </a:solidFill>
                <a:latin typeface="Times New Roman" panose="02020603050405020304" pitchFamily="18" charset="0"/>
                <a:ea typeface="Times New Roman" panose="02020603050405020304" pitchFamily="18" charset="0"/>
                <a:cs typeface="Times New Roman" panose="02020603050405020304" pitchFamily="18" charset="0"/>
              </a:rPr>
              <a:t> She looks like an orchid and she is the play's villain. She is continually bad but also multi-layered. She enjoys flirtation and values money and social connections. However, she is also good-looking and charming enough that she and Lord Goring had planned to marry once upon a time. </a:t>
            </a:r>
            <a:endParaRPr lang="sl-SI"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380279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p:cNvSpPr>
            <a:spLocks noGrp="1"/>
          </p:cNvSpPr>
          <p:nvPr>
            <p:ph idx="1"/>
          </p:nvPr>
        </p:nvSpPr>
        <p:spPr>
          <a:xfrm>
            <a:off x="838200" y="681644"/>
            <a:ext cx="10515600" cy="5495319"/>
          </a:xfrm>
        </p:spPr>
        <p:txBody>
          <a:bodyPr>
            <a:normAutofit lnSpcReduction="10000"/>
          </a:bodyPr>
          <a:lstStyle/>
          <a:p>
            <a:pPr marL="0" indent="0">
              <a:buNone/>
            </a:pPr>
            <a:r>
              <a:rPr lang="en-GB" dirty="0"/>
              <a:t>She pulls off some of the play's wittiest observations. Her primary crime in the play is attempting to blackmail Sir Robert so she can make a lot of money on the Argentine Canal scheme. However, there are other crimes in her past. She stole a diamond brooch from Lord Goring's cousin Mary Berkshire and was expelled from school for theft when she was young. Mrs. </a:t>
            </a:r>
            <a:r>
              <a:rPr lang="en-GB" dirty="0" err="1"/>
              <a:t>Cheveley</a:t>
            </a:r>
            <a:r>
              <a:rPr lang="en-GB" dirty="0"/>
              <a:t> is openly out for her own good and doesn't try to hide it, although her means are underhanded. While she clearly lusts after money and material goods, she sometimes has other goals in mind. When she attempts to blackmail Sir Robert, she is after more than money. She despises Lady Chiltern's attitude of moral purity and therefore superiority. Blackmailing Sir Robert, who wants to hide his dirty dealings in the past from his clean-minded wife, gives Mrs. </a:t>
            </a:r>
            <a:r>
              <a:rPr lang="en-GB" dirty="0" err="1"/>
              <a:t>Cheveley</a:t>
            </a:r>
            <a:r>
              <a:rPr lang="en-GB" dirty="0"/>
              <a:t> an opportunity to disrupt the Chilterns' marriage by exposing its underlying moral hypocrisy. This would give her as much satisfaction as making a financial profit from the transaction.</a:t>
            </a:r>
            <a:endParaRPr lang="sl-SI" dirty="0"/>
          </a:p>
          <a:p>
            <a:endParaRPr lang="sl-SI" dirty="0"/>
          </a:p>
        </p:txBody>
      </p:sp>
    </p:spTree>
    <p:extLst>
      <p:ext uri="{BB962C8B-B14F-4D97-AF65-F5344CB8AC3E}">
        <p14:creationId xmlns:p14="http://schemas.microsoft.com/office/powerpoint/2010/main" val="8965836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en-GB" dirty="0" smtClean="0"/>
              <a:t>Lady Gertrude Chiltern </a:t>
            </a:r>
            <a:endParaRPr lang="sl-SI" dirty="0"/>
          </a:p>
        </p:txBody>
      </p:sp>
      <p:sp>
        <p:nvSpPr>
          <p:cNvPr id="3" name="Označba mesta vsebine 2"/>
          <p:cNvSpPr>
            <a:spLocks noGrp="1"/>
          </p:cNvSpPr>
          <p:nvPr>
            <p:ph idx="1"/>
          </p:nvPr>
        </p:nvSpPr>
        <p:spPr/>
        <p:txBody>
          <a:bodyPr/>
          <a:lstStyle/>
          <a:p>
            <a:pPr marL="0" indent="0">
              <a:buNone/>
            </a:pPr>
            <a:r>
              <a:rPr lang="en-GB" dirty="0"/>
              <a:t>Wilde describes </a:t>
            </a:r>
            <a:r>
              <a:rPr lang="sl-SI" dirty="0" err="1" smtClean="0"/>
              <a:t>the</a:t>
            </a:r>
            <a:r>
              <a:rPr lang="sl-SI" dirty="0" smtClean="0"/>
              <a:t> </a:t>
            </a:r>
            <a:r>
              <a:rPr lang="en-GB" b="1" u="sng" dirty="0" smtClean="0"/>
              <a:t>27-year-old as </a:t>
            </a:r>
            <a:r>
              <a:rPr lang="en-GB" b="1" u="sng" dirty="0"/>
              <a:t>having a "Greek beauty</a:t>
            </a:r>
            <a:r>
              <a:rPr lang="en-GB" dirty="0"/>
              <a:t>." She loves her husband, but she also loves the idea of her husband, who she believes is beyond moral reproach. She loves his success </a:t>
            </a:r>
            <a:r>
              <a:rPr lang="en-GB" dirty="0" smtClean="0"/>
              <a:t>and </a:t>
            </a:r>
            <a:r>
              <a:rPr lang="en-GB" dirty="0"/>
              <a:t>his reputation as an ethical statesman</a:t>
            </a:r>
            <a:r>
              <a:rPr lang="en-GB" dirty="0" smtClean="0"/>
              <a:t>.</a:t>
            </a:r>
            <a:endParaRPr lang="sl-SI" dirty="0" smtClean="0"/>
          </a:p>
          <a:p>
            <a:pPr marL="0" indent="0">
              <a:buNone/>
            </a:pPr>
            <a:endParaRPr lang="sl-SI" dirty="0"/>
          </a:p>
          <a:p>
            <a:pPr marL="0" indent="0">
              <a:buNone/>
            </a:pPr>
            <a:endParaRPr lang="sl-SI" dirty="0"/>
          </a:p>
        </p:txBody>
      </p:sp>
      <p:pic>
        <p:nvPicPr>
          <p:cNvPr id="3076" name="Picture 4" descr="https://media2.picsearch.com/is?4mea324LeKLoCyIKOHwoaH4ZzbkCy-BUu3tJPR9Hc3k&amp;height=34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51429" y="3063873"/>
            <a:ext cx="2462935" cy="35738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91152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p:cNvSpPr>
            <a:spLocks noGrp="1"/>
          </p:cNvSpPr>
          <p:nvPr>
            <p:ph idx="1"/>
          </p:nvPr>
        </p:nvSpPr>
        <p:spPr/>
        <p:txBody>
          <a:bodyPr/>
          <a:lstStyle/>
          <a:p>
            <a:pPr marL="0" indent="0">
              <a:buNone/>
            </a:pPr>
            <a:endParaRPr lang="sl-SI" dirty="0" smtClean="0"/>
          </a:p>
          <a:p>
            <a:pPr marL="0" indent="0">
              <a:buNone/>
            </a:pPr>
            <a:endParaRPr lang="sl-SI" dirty="0"/>
          </a:p>
          <a:p>
            <a:pPr marL="0" indent="0">
              <a:buNone/>
            </a:pPr>
            <a:endParaRPr lang="sl-SI" dirty="0" smtClean="0"/>
          </a:p>
          <a:p>
            <a:pPr marL="0" indent="0">
              <a:buNone/>
            </a:pPr>
            <a:r>
              <a:rPr lang="sl-SI" dirty="0" smtClean="0"/>
              <a:t>…………………………</a:t>
            </a:r>
            <a:r>
              <a:rPr lang="en-GB" dirty="0" smtClean="0"/>
              <a:t>is </a:t>
            </a:r>
            <a:r>
              <a:rPr lang="en-GB" dirty="0"/>
              <a:t>34 years old. </a:t>
            </a:r>
            <a:r>
              <a:rPr lang="en-GB" b="1" u="sng" dirty="0"/>
              <a:t>Handsome and intelligent</a:t>
            </a:r>
            <a:r>
              <a:rPr lang="en-GB" dirty="0"/>
              <a:t>, he lives a life of pleasure and idleness as </a:t>
            </a:r>
            <a:r>
              <a:rPr lang="en-GB" b="1" u="sng" dirty="0"/>
              <a:t>a </a:t>
            </a:r>
            <a:r>
              <a:rPr lang="sl-SI" b="1" u="sng" dirty="0" err="1" smtClean="0"/>
              <a:t>flawless</a:t>
            </a:r>
            <a:r>
              <a:rPr lang="sl-SI" b="1" u="sng" dirty="0" smtClean="0"/>
              <a:t> </a:t>
            </a:r>
            <a:r>
              <a:rPr lang="en-GB" b="1" u="sng" dirty="0" smtClean="0"/>
              <a:t>dandy</a:t>
            </a:r>
            <a:r>
              <a:rPr lang="en-GB" dirty="0"/>
              <a:t>, devoting himself to the latest styles and fashions. This often makes him </a:t>
            </a:r>
            <a:r>
              <a:rPr lang="en-GB" b="1" i="1" u="sng" dirty="0">
                <a:effectLst>
                  <a:outerShdw blurRad="38100" dist="38100" dir="2700000" algn="tl">
                    <a:srgbClr val="000000">
                      <a:alpha val="43137"/>
                    </a:srgbClr>
                  </a:outerShdw>
                </a:effectLst>
              </a:rPr>
              <a:t>appear superficial</a:t>
            </a:r>
            <a:r>
              <a:rPr lang="en-GB" dirty="0"/>
              <a:t>, but </a:t>
            </a:r>
            <a:r>
              <a:rPr lang="en-GB" dirty="0" smtClean="0"/>
              <a:t>in </a:t>
            </a:r>
            <a:r>
              <a:rPr lang="en-GB" dirty="0"/>
              <a:t>reality he alternates between being verbally </a:t>
            </a:r>
            <a:r>
              <a:rPr lang="en-GB" dirty="0" smtClean="0"/>
              <a:t>playful</a:t>
            </a:r>
            <a:r>
              <a:rPr lang="sl-SI" dirty="0" smtClean="0"/>
              <a:t> </a:t>
            </a:r>
            <a:r>
              <a:rPr lang="en-GB" dirty="0" smtClean="0"/>
              <a:t>and </a:t>
            </a:r>
            <a:r>
              <a:rPr lang="en-GB" dirty="0"/>
              <a:t>being quite serious and direct. In this respect he is one of the play's most paradoxical </a:t>
            </a:r>
            <a:r>
              <a:rPr lang="en-GB" dirty="0" smtClean="0"/>
              <a:t>characters</a:t>
            </a:r>
            <a:r>
              <a:rPr lang="sl-SI" dirty="0" smtClean="0"/>
              <a:t>. He is fond </a:t>
            </a:r>
            <a:r>
              <a:rPr lang="sl-SI" dirty="0" err="1" smtClean="0"/>
              <a:t>of</a:t>
            </a:r>
            <a:r>
              <a:rPr lang="sl-SI" dirty="0" smtClean="0"/>
              <a:t> </a:t>
            </a:r>
            <a:r>
              <a:rPr lang="sl-SI" dirty="0" err="1" smtClean="0"/>
              <a:t>being</a:t>
            </a:r>
            <a:r>
              <a:rPr lang="sl-SI" dirty="0" smtClean="0"/>
              <a:t> </a:t>
            </a:r>
            <a:r>
              <a:rPr lang="sl-SI" dirty="0" err="1" smtClean="0"/>
              <a:t>misunderstood</a:t>
            </a:r>
            <a:r>
              <a:rPr lang="sl-SI" dirty="0" smtClean="0"/>
              <a:t>.</a:t>
            </a:r>
          </a:p>
          <a:p>
            <a:pPr marL="0" indent="0">
              <a:buNone/>
            </a:pPr>
            <a:endParaRPr lang="sl-SI" dirty="0"/>
          </a:p>
          <a:p>
            <a:pPr marL="0" indent="0">
              <a:buNone/>
            </a:pPr>
            <a:endParaRPr lang="sl-SI" dirty="0"/>
          </a:p>
        </p:txBody>
      </p:sp>
      <p:pic>
        <p:nvPicPr>
          <p:cNvPr id="4098" name="Picture 2" descr="https://media5.picsearch.com/is?suTgpMnVhMtEE-Vtx3uhx6BiJU71S2sRHv-aUSTIYew&amp;height=22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6971" y="773084"/>
            <a:ext cx="4108854" cy="26091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507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err="1" smtClean="0"/>
              <a:t>Mabel</a:t>
            </a:r>
            <a:r>
              <a:rPr lang="sl-SI" dirty="0" smtClean="0"/>
              <a:t> </a:t>
            </a:r>
            <a:r>
              <a:rPr lang="sl-SI" dirty="0" err="1" smtClean="0"/>
              <a:t>Chiltern</a:t>
            </a:r>
            <a:endParaRPr lang="sl-SI" dirty="0"/>
          </a:p>
        </p:txBody>
      </p:sp>
      <p:sp>
        <p:nvSpPr>
          <p:cNvPr id="3" name="Označba mesta vsebine 2"/>
          <p:cNvSpPr>
            <a:spLocks noGrp="1"/>
          </p:cNvSpPr>
          <p:nvPr>
            <p:ph idx="1"/>
          </p:nvPr>
        </p:nvSpPr>
        <p:spPr/>
        <p:txBody>
          <a:bodyPr/>
          <a:lstStyle/>
          <a:p>
            <a:pPr marL="0" indent="0">
              <a:buNone/>
            </a:pPr>
            <a:r>
              <a:rPr lang="sl-SI" dirty="0" smtClean="0"/>
              <a:t> ….a </a:t>
            </a:r>
            <a:r>
              <a:rPr lang="sl-SI" dirty="0" err="1" smtClean="0"/>
              <a:t>perfect</a:t>
            </a:r>
            <a:r>
              <a:rPr lang="sl-SI" dirty="0" smtClean="0"/>
              <a:t> </a:t>
            </a:r>
            <a:r>
              <a:rPr lang="sl-SI" dirty="0" err="1" smtClean="0"/>
              <a:t>example</a:t>
            </a:r>
            <a:r>
              <a:rPr lang="sl-SI" dirty="0" smtClean="0"/>
              <a:t> </a:t>
            </a:r>
            <a:r>
              <a:rPr lang="sl-SI" dirty="0" err="1" smtClean="0"/>
              <a:t>of</a:t>
            </a:r>
            <a:r>
              <a:rPr lang="sl-SI" dirty="0" smtClean="0"/>
              <a:t> </a:t>
            </a:r>
            <a:r>
              <a:rPr lang="sl-SI" dirty="0" err="1" smtClean="0"/>
              <a:t>English</a:t>
            </a:r>
            <a:r>
              <a:rPr lang="sl-SI" dirty="0" smtClean="0"/>
              <a:t> </a:t>
            </a:r>
            <a:r>
              <a:rPr lang="sl-SI" dirty="0" err="1" smtClean="0"/>
              <a:t>type</a:t>
            </a:r>
            <a:r>
              <a:rPr lang="sl-SI" dirty="0" smtClean="0"/>
              <a:t> </a:t>
            </a:r>
            <a:r>
              <a:rPr lang="sl-SI" dirty="0" err="1" smtClean="0"/>
              <a:t>of</a:t>
            </a:r>
            <a:r>
              <a:rPr lang="sl-SI" dirty="0" smtClean="0"/>
              <a:t> </a:t>
            </a:r>
            <a:r>
              <a:rPr lang="sl-SI" dirty="0" err="1" smtClean="0"/>
              <a:t>pretiness</a:t>
            </a:r>
            <a:r>
              <a:rPr lang="sl-SI" dirty="0" smtClean="0"/>
              <a:t> </a:t>
            </a:r>
            <a:r>
              <a:rPr lang="sl-SI" dirty="0" err="1" smtClean="0"/>
              <a:t>with</a:t>
            </a:r>
            <a:r>
              <a:rPr lang="sl-SI" dirty="0" smtClean="0"/>
              <a:t> </a:t>
            </a:r>
            <a:r>
              <a:rPr lang="sl-SI" dirty="0" err="1" smtClean="0"/>
              <a:t>sunlight</a:t>
            </a:r>
            <a:r>
              <a:rPr lang="sl-SI" dirty="0" smtClean="0"/>
              <a:t> in </a:t>
            </a:r>
            <a:r>
              <a:rPr lang="sl-SI" dirty="0" err="1" smtClean="0"/>
              <a:t>her</a:t>
            </a:r>
            <a:r>
              <a:rPr lang="sl-SI" dirty="0" smtClean="0"/>
              <a:t> </a:t>
            </a:r>
            <a:r>
              <a:rPr lang="sl-SI" dirty="0" err="1" smtClean="0"/>
              <a:t>hair</a:t>
            </a:r>
            <a:r>
              <a:rPr lang="sl-SI" dirty="0" smtClean="0"/>
              <a:t> </a:t>
            </a:r>
            <a:r>
              <a:rPr lang="sl-SI" dirty="0" err="1" smtClean="0"/>
              <a:t>and</a:t>
            </a:r>
            <a:r>
              <a:rPr lang="sl-SI" dirty="0" smtClean="0"/>
              <a:t> a </a:t>
            </a:r>
            <a:r>
              <a:rPr lang="sl-SI" dirty="0" err="1" smtClean="0"/>
              <a:t>little</a:t>
            </a:r>
            <a:r>
              <a:rPr lang="sl-SI" dirty="0" smtClean="0"/>
              <a:t> </a:t>
            </a:r>
            <a:r>
              <a:rPr lang="sl-SI" dirty="0" err="1" smtClean="0"/>
              <a:t>mouth</a:t>
            </a:r>
            <a:r>
              <a:rPr lang="sl-SI" dirty="0" smtClean="0"/>
              <a:t> </a:t>
            </a:r>
            <a:r>
              <a:rPr lang="sl-SI" dirty="0" err="1" smtClean="0"/>
              <a:t>with</a:t>
            </a:r>
            <a:r>
              <a:rPr lang="sl-SI" dirty="0" smtClean="0"/>
              <a:t> </a:t>
            </a:r>
            <a:r>
              <a:rPr lang="sl-SI" dirty="0" err="1" smtClean="0"/>
              <a:t>parted</a:t>
            </a:r>
            <a:r>
              <a:rPr lang="sl-SI" dirty="0" smtClean="0"/>
              <a:t> </a:t>
            </a:r>
            <a:r>
              <a:rPr lang="sl-SI" dirty="0" err="1" smtClean="0"/>
              <a:t>lips</a:t>
            </a:r>
            <a:r>
              <a:rPr lang="sl-SI" dirty="0" smtClean="0"/>
              <a:t>, like </a:t>
            </a:r>
            <a:r>
              <a:rPr lang="sl-SI" dirty="0" err="1" smtClean="0"/>
              <a:t>the</a:t>
            </a:r>
            <a:r>
              <a:rPr lang="sl-SI" dirty="0" smtClean="0"/>
              <a:t> </a:t>
            </a:r>
            <a:r>
              <a:rPr lang="sl-SI" dirty="0" err="1" smtClean="0"/>
              <a:t>mouth</a:t>
            </a:r>
            <a:r>
              <a:rPr lang="sl-SI" dirty="0" smtClean="0"/>
              <a:t> </a:t>
            </a:r>
            <a:r>
              <a:rPr lang="sl-SI" dirty="0" err="1" smtClean="0"/>
              <a:t>of</a:t>
            </a:r>
            <a:r>
              <a:rPr lang="sl-SI" dirty="0" smtClean="0"/>
              <a:t> a </a:t>
            </a:r>
            <a:r>
              <a:rPr lang="sl-SI" dirty="0" err="1" smtClean="0"/>
              <a:t>child</a:t>
            </a:r>
            <a:r>
              <a:rPr lang="sl-SI" dirty="0" smtClean="0"/>
              <a:t>.</a:t>
            </a:r>
          </a:p>
          <a:p>
            <a:pPr marL="0" indent="0">
              <a:buNone/>
            </a:pPr>
            <a:r>
              <a:rPr lang="sl-SI" dirty="0" err="1" smtClean="0"/>
              <a:t>She</a:t>
            </a:r>
            <a:r>
              <a:rPr lang="sl-SI" dirty="0" smtClean="0"/>
              <a:t> is </a:t>
            </a:r>
            <a:r>
              <a:rPr lang="en-GB" dirty="0" smtClean="0"/>
              <a:t>not </a:t>
            </a:r>
            <a:r>
              <a:rPr lang="en-GB" dirty="0"/>
              <a:t>just young but innocent, even </a:t>
            </a:r>
            <a:r>
              <a:rPr lang="en-GB" dirty="0" smtClean="0"/>
              <a:t>naive </a:t>
            </a:r>
            <a:r>
              <a:rPr lang="sl-SI" dirty="0" err="1" smtClean="0"/>
              <a:t>but</a:t>
            </a:r>
            <a:r>
              <a:rPr lang="sl-SI" dirty="0" smtClean="0"/>
              <a:t> </a:t>
            </a:r>
            <a:r>
              <a:rPr lang="sl-SI" dirty="0" err="1" smtClean="0"/>
              <a:t>also</a:t>
            </a:r>
            <a:r>
              <a:rPr lang="sl-SI" dirty="0" smtClean="0"/>
              <a:t> </a:t>
            </a:r>
            <a:r>
              <a:rPr lang="en-GB" dirty="0" smtClean="0"/>
              <a:t>throughout </a:t>
            </a:r>
            <a:r>
              <a:rPr lang="en-GB" dirty="0"/>
              <a:t>the play she proves herself witty, and in her own way a skilled manipulator.</a:t>
            </a:r>
            <a:endParaRPr lang="sl-SI" dirty="0"/>
          </a:p>
        </p:txBody>
      </p:sp>
    </p:spTree>
    <p:extLst>
      <p:ext uri="{BB962C8B-B14F-4D97-AF65-F5344CB8AC3E}">
        <p14:creationId xmlns:p14="http://schemas.microsoft.com/office/powerpoint/2010/main" val="6102400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191</TotalTime>
  <Words>867</Words>
  <Application>Microsoft Office PowerPoint</Application>
  <PresentationFormat>Širokozaslonsko</PresentationFormat>
  <Paragraphs>29</Paragraphs>
  <Slides>10</Slides>
  <Notes>0</Notes>
  <HiddenSlides>0</HiddenSlides>
  <MMClips>0</MMClips>
  <ScaleCrop>false</ScaleCrop>
  <HeadingPairs>
    <vt:vector size="6" baseType="variant">
      <vt:variant>
        <vt:lpstr>Uporabljene pisave</vt:lpstr>
      </vt:variant>
      <vt:variant>
        <vt:i4>4</vt:i4>
      </vt:variant>
      <vt:variant>
        <vt:lpstr>Tema</vt:lpstr>
      </vt:variant>
      <vt:variant>
        <vt:i4>1</vt:i4>
      </vt:variant>
      <vt:variant>
        <vt:lpstr>Naslovi diapozitivov</vt:lpstr>
      </vt:variant>
      <vt:variant>
        <vt:i4>10</vt:i4>
      </vt:variant>
    </vt:vector>
  </HeadingPairs>
  <TitlesOfParts>
    <vt:vector size="15" baseType="lpstr">
      <vt:lpstr>Arial</vt:lpstr>
      <vt:lpstr>Calibri</vt:lpstr>
      <vt:lpstr>Calibri Light</vt:lpstr>
      <vt:lpstr>Times New Roman</vt:lpstr>
      <vt:lpstr>Officeova tema</vt:lpstr>
      <vt:lpstr>An Ideal Husband</vt:lpstr>
      <vt:lpstr>Characters</vt:lpstr>
      <vt:lpstr>Sir Robert Chiltern</vt:lpstr>
      <vt:lpstr>ACT 1 - plot</vt:lpstr>
      <vt:lpstr>Mrs. Laura Cheveley </vt:lpstr>
      <vt:lpstr>PowerPointova predstavitev</vt:lpstr>
      <vt:lpstr>Lady Gertrude Chiltern </vt:lpstr>
      <vt:lpstr>PowerPointova predstavitev</vt:lpstr>
      <vt:lpstr>Mabel Chiltern</vt:lpstr>
      <vt:lpstr>PowerPointova predstavitev</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 Ideal Husband</dc:title>
  <dc:creator>Profesor</dc:creator>
  <cp:lastModifiedBy>Profesor</cp:lastModifiedBy>
  <cp:revision>4</cp:revision>
  <dcterms:created xsi:type="dcterms:W3CDTF">2018-12-07T07:58:57Z</dcterms:created>
  <dcterms:modified xsi:type="dcterms:W3CDTF">2018-12-07T11:10:37Z</dcterms:modified>
</cp:coreProperties>
</file>