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7" r:id="rId12"/>
    <p:sldId id="265" r:id="rId13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FC51"/>
    <a:srgbClr val="03F3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Uredite slog podnaslova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1DB93-DBC2-45FE-888C-C23560EEC766}" type="datetimeFigureOut">
              <a:rPr lang="sl-SI" smtClean="0"/>
              <a:t>1. 12. 2017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54448-DC4D-41AA-B1CD-F0A8AE9F5B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51581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1DB93-DBC2-45FE-888C-C23560EEC766}" type="datetimeFigureOut">
              <a:rPr lang="sl-SI" smtClean="0"/>
              <a:t>1. 12. 2017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54448-DC4D-41AA-B1CD-F0A8AE9F5B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2147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1DB93-DBC2-45FE-888C-C23560EEC766}" type="datetimeFigureOut">
              <a:rPr lang="sl-SI" smtClean="0"/>
              <a:t>1. 12. 2017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54448-DC4D-41AA-B1CD-F0A8AE9F5B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159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1DB93-DBC2-45FE-888C-C23560EEC766}" type="datetimeFigureOut">
              <a:rPr lang="sl-SI" smtClean="0"/>
              <a:t>1. 12. 2017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54448-DC4D-41AA-B1CD-F0A8AE9F5B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07804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1DB93-DBC2-45FE-888C-C23560EEC766}" type="datetimeFigureOut">
              <a:rPr lang="sl-SI" smtClean="0"/>
              <a:t>1. 12. 2017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54448-DC4D-41AA-B1CD-F0A8AE9F5B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803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1DB93-DBC2-45FE-888C-C23560EEC766}" type="datetimeFigureOut">
              <a:rPr lang="sl-SI" smtClean="0"/>
              <a:t>1. 12. 2017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54448-DC4D-41AA-B1CD-F0A8AE9F5B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4403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1DB93-DBC2-45FE-888C-C23560EEC766}" type="datetimeFigureOut">
              <a:rPr lang="sl-SI" smtClean="0"/>
              <a:t>1. 12. 2017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54448-DC4D-41AA-B1CD-F0A8AE9F5B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5383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1DB93-DBC2-45FE-888C-C23560EEC766}" type="datetimeFigureOut">
              <a:rPr lang="sl-SI" smtClean="0"/>
              <a:t>1. 12. 2017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54448-DC4D-41AA-B1CD-F0A8AE9F5B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3232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1DB93-DBC2-45FE-888C-C23560EEC766}" type="datetimeFigureOut">
              <a:rPr lang="sl-SI" smtClean="0"/>
              <a:t>1. 12. 2017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54448-DC4D-41AA-B1CD-F0A8AE9F5B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64721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1DB93-DBC2-45FE-888C-C23560EEC766}" type="datetimeFigureOut">
              <a:rPr lang="sl-SI" smtClean="0"/>
              <a:t>1. 12. 2017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54448-DC4D-41AA-B1CD-F0A8AE9F5B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8259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1DB93-DBC2-45FE-888C-C23560EEC766}" type="datetimeFigureOut">
              <a:rPr lang="sl-SI" smtClean="0"/>
              <a:t>1. 12. 2017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54448-DC4D-41AA-B1CD-F0A8AE9F5B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50085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71DB93-DBC2-45FE-888C-C23560EEC766}" type="datetimeFigureOut">
              <a:rPr lang="sl-SI" smtClean="0"/>
              <a:t>1. 12. 2017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54448-DC4D-41AA-B1CD-F0A8AE9F5B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54849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bc.com/news/av/world-asia-42133505/bali-volcano-warning-over-dangerous-mud-flows" TargetMode="External"/><Relationship Id="rId2" Type="http://schemas.openxmlformats.org/officeDocument/2006/relationships/hyperlink" Target="http://www.bbc.com/news/av/world-asia-42157914/bali-volcano-inside-the-mount-agung-exclusion-zone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bbc.com/news/av/world-middle-east-41973049/moment-iran-iraq-quake-hits-darbandikhan-dam-control-room" TargetMode="External"/><Relationship Id="rId4" Type="http://schemas.openxmlformats.org/officeDocument/2006/relationships/hyperlink" Target="https://www.youtube.com/watch?v=wrobrnF-PWo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bc.co.uk/news/world-24899001" TargetMode="External"/><Relationship Id="rId2" Type="http://schemas.openxmlformats.org/officeDocument/2006/relationships/hyperlink" Target="http://edition.cnn.com/video/data/2.0/video/weather/2013/11/18/natpkg-midwest-tornado.cnn.html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539552" y="332657"/>
            <a:ext cx="7772400" cy="864096"/>
          </a:xfrm>
        </p:spPr>
        <p:txBody>
          <a:bodyPr/>
          <a:lstStyle/>
          <a:p>
            <a:r>
              <a:rPr lang="sl-SI" b="1" dirty="0">
                <a:solidFill>
                  <a:schemeClr val="accent3">
                    <a:lumMod val="50000"/>
                  </a:schemeClr>
                </a:solidFill>
              </a:rPr>
              <a:t>NATURAL DISASTERS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251520" y="1556792"/>
            <a:ext cx="8640960" cy="4752528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A natural disaster is a major adverse event resulting from natural processes of the Earth; examples include 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floods, volcanic eruptions, earthquakes, tsunamis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, and 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other geologic processes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. </a:t>
            </a:r>
            <a:endParaRPr lang="sl-SI" sz="2400" dirty="0">
              <a:solidFill>
                <a:schemeClr val="accent3">
                  <a:lumMod val="50000"/>
                </a:schemeClr>
              </a:solidFill>
            </a:endParaRPr>
          </a:p>
          <a:p>
            <a:endParaRPr lang="sl-SI" sz="24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A natural disaster can cause 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loss of life 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or 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property damage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, and typically leaves some 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economic damage 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in its wake, the severity of which depends on the affected population's resilience, or ability to recover.</a:t>
            </a:r>
          </a:p>
        </p:txBody>
      </p:sp>
    </p:spTree>
    <p:extLst>
      <p:ext uri="{BB962C8B-B14F-4D97-AF65-F5344CB8AC3E}">
        <p14:creationId xmlns:p14="http://schemas.microsoft.com/office/powerpoint/2010/main" val="4124042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teraktivni gumb: Po meri 1">
            <a:hlinkClick r:id="" action="ppaction://hlinkshowjump?jump=nextslide" highlightClick="1">
              <a:snd r:embed="rId2" name="applause.wav"/>
            </a:hlinkClick>
          </p:cNvPr>
          <p:cNvSpPr/>
          <p:nvPr/>
        </p:nvSpPr>
        <p:spPr>
          <a:xfrm>
            <a:off x="6948264" y="4675765"/>
            <a:ext cx="1224136" cy="1080120"/>
          </a:xfrm>
          <a:prstGeom prst="actionButtonBlank">
            <a:avLst/>
          </a:prstGeom>
          <a:solidFill>
            <a:srgbClr val="92D050"/>
          </a:solidFill>
          <a:ln>
            <a:solidFill>
              <a:srgbClr val="14FC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" name="Interaktivni gumb: Po meri 2">
            <a:hlinkClick r:id="" action="ppaction://noaction" highlightClick="1">
              <a:snd r:embed="rId3" name="bomb.wav"/>
            </a:hlinkClick>
          </p:cNvPr>
          <p:cNvSpPr/>
          <p:nvPr/>
        </p:nvSpPr>
        <p:spPr>
          <a:xfrm>
            <a:off x="971600" y="4653567"/>
            <a:ext cx="1080120" cy="1080120"/>
          </a:xfrm>
          <a:prstGeom prst="actionButtonBlank">
            <a:avLst/>
          </a:prstGeom>
          <a:solidFill>
            <a:srgbClr val="92D050"/>
          </a:solidFill>
          <a:ln>
            <a:solidFill>
              <a:srgbClr val="14FC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Pravokotnik 4"/>
          <p:cNvSpPr/>
          <p:nvPr/>
        </p:nvSpPr>
        <p:spPr>
          <a:xfrm>
            <a:off x="686125" y="717629"/>
            <a:ext cx="777686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WILDFIRE</a:t>
            </a:r>
          </a:p>
          <a:p>
            <a:pPr algn="ctr"/>
            <a:endParaRPr lang="en-US" sz="2800" dirty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r>
              <a:rPr lang="sl-SI" sz="2800" dirty="0">
                <a:solidFill>
                  <a:schemeClr val="accent3">
                    <a:lumMod val="50000"/>
                  </a:schemeClr>
                </a:solidFill>
              </a:rPr>
              <a:t>- is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 usually triggered by lightning or accidents</a:t>
            </a:r>
            <a:endParaRPr lang="sl-SI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3097" y="4643246"/>
            <a:ext cx="28575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620512"/>
            <a:ext cx="28575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Interaktivni gumb: Naprej ali naslednji 10">
            <a:hlinkClick r:id="" action="ppaction://hlinkshowjump?jump=nextslide" highlightClick="1">
              <a:snd r:embed="rId2" name="applause.wav"/>
            </a:hlinkClick>
          </p:cNvPr>
          <p:cNvSpPr/>
          <p:nvPr/>
        </p:nvSpPr>
        <p:spPr>
          <a:xfrm>
            <a:off x="6338926" y="3572655"/>
            <a:ext cx="766338" cy="61036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4000" dirty="0">
                <a:solidFill>
                  <a:srgbClr val="14FC51"/>
                </a:solidFill>
              </a:rPr>
              <a:t>b</a:t>
            </a:r>
          </a:p>
        </p:txBody>
      </p:sp>
      <p:sp>
        <p:nvSpPr>
          <p:cNvPr id="12" name="Interaktivni gumb: Naprej ali naslednji 11">
            <a:hlinkClick r:id="" action="ppaction://noaction" highlightClick="1"/>
          </p:cNvPr>
          <p:cNvSpPr/>
          <p:nvPr/>
        </p:nvSpPr>
        <p:spPr>
          <a:xfrm>
            <a:off x="2118299" y="3581908"/>
            <a:ext cx="769355" cy="61036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dirty="0">
                <a:solidFill>
                  <a:srgbClr val="14FC51"/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130397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>
            <a:extLst>
              <a:ext uri="{FF2B5EF4-FFF2-40B4-BE49-F238E27FC236}">
                <a16:creationId xmlns:a16="http://schemas.microsoft.com/office/drawing/2014/main" id="{1033B35C-5F07-41C1-8148-0EC2AD837B74}"/>
              </a:ext>
            </a:extLst>
          </p:cNvPr>
          <p:cNvSpPr/>
          <p:nvPr/>
        </p:nvSpPr>
        <p:spPr>
          <a:xfrm>
            <a:off x="323528" y="1340768"/>
            <a:ext cx="81369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>
                <a:hlinkClick r:id="rId2"/>
              </a:rPr>
              <a:t>http://www.bbc.com/news/av/world-asia-42157914/bali-volcano-inside-the-mount-agung-exclusion-zone</a:t>
            </a:r>
            <a:endParaRPr lang="sl-SI" dirty="0"/>
          </a:p>
          <a:p>
            <a:endParaRPr lang="sl-SI" dirty="0"/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5AD19762-648E-4584-9907-233C48ED7B3A}"/>
              </a:ext>
            </a:extLst>
          </p:cNvPr>
          <p:cNvSpPr txBox="1"/>
          <p:nvPr/>
        </p:nvSpPr>
        <p:spPr>
          <a:xfrm>
            <a:off x="899592" y="836712"/>
            <a:ext cx="188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Bali </a:t>
            </a:r>
            <a:r>
              <a:rPr lang="sl-SI" dirty="0" err="1"/>
              <a:t>volcano</a:t>
            </a:r>
            <a:r>
              <a:rPr lang="sl-SI" dirty="0"/>
              <a:t>, 2017</a:t>
            </a:r>
          </a:p>
        </p:txBody>
      </p:sp>
      <p:sp>
        <p:nvSpPr>
          <p:cNvPr id="5" name="Pravokotnik 4">
            <a:extLst>
              <a:ext uri="{FF2B5EF4-FFF2-40B4-BE49-F238E27FC236}">
                <a16:creationId xmlns:a16="http://schemas.microsoft.com/office/drawing/2014/main" id="{F52D5338-AFC5-481A-BEA3-964FD64B8807}"/>
              </a:ext>
            </a:extLst>
          </p:cNvPr>
          <p:cNvSpPr/>
          <p:nvPr/>
        </p:nvSpPr>
        <p:spPr>
          <a:xfrm>
            <a:off x="323528" y="2398822"/>
            <a:ext cx="79928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>
                <a:hlinkClick r:id="rId3"/>
              </a:rPr>
              <a:t>http://www.bbc.com/news/av/world-asia-42133505/bali-volcano-warning-over-dangerous-mud-flows</a:t>
            </a:r>
            <a:endParaRPr lang="sl-SI" dirty="0"/>
          </a:p>
          <a:p>
            <a:endParaRPr lang="sl-SI" dirty="0"/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5F497BBB-A9CA-4909-B118-B54383E12F53}"/>
              </a:ext>
            </a:extLst>
          </p:cNvPr>
          <p:cNvSpPr txBox="1"/>
          <p:nvPr/>
        </p:nvSpPr>
        <p:spPr>
          <a:xfrm>
            <a:off x="755576" y="3789040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err="1"/>
              <a:t>Slovenia</a:t>
            </a:r>
            <a:r>
              <a:rPr lang="sl-SI" dirty="0"/>
              <a:t> </a:t>
            </a:r>
            <a:r>
              <a:rPr lang="sl-SI" dirty="0" err="1"/>
              <a:t>floods</a:t>
            </a:r>
            <a:r>
              <a:rPr lang="sl-SI" dirty="0"/>
              <a:t>, 2007</a:t>
            </a:r>
          </a:p>
        </p:txBody>
      </p:sp>
      <p:sp>
        <p:nvSpPr>
          <p:cNvPr id="7" name="Pravokotnik 6">
            <a:extLst>
              <a:ext uri="{FF2B5EF4-FFF2-40B4-BE49-F238E27FC236}">
                <a16:creationId xmlns:a16="http://schemas.microsoft.com/office/drawing/2014/main" id="{AADCD9FE-5CBD-4F02-8023-0AF2986C4837}"/>
              </a:ext>
            </a:extLst>
          </p:cNvPr>
          <p:cNvSpPr/>
          <p:nvPr/>
        </p:nvSpPr>
        <p:spPr>
          <a:xfrm>
            <a:off x="323528" y="4200763"/>
            <a:ext cx="77048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>
                <a:hlinkClick r:id="rId4"/>
              </a:rPr>
              <a:t>https://www.youtube.com/watch?v=wrobrnF-PWo</a:t>
            </a:r>
            <a:endParaRPr lang="sl-SI" dirty="0"/>
          </a:p>
          <a:p>
            <a:endParaRPr lang="sl-SI" dirty="0"/>
          </a:p>
        </p:txBody>
      </p:sp>
      <p:sp>
        <p:nvSpPr>
          <p:cNvPr id="8" name="Pravokotnik 7">
            <a:extLst>
              <a:ext uri="{FF2B5EF4-FFF2-40B4-BE49-F238E27FC236}">
                <a16:creationId xmlns:a16="http://schemas.microsoft.com/office/drawing/2014/main" id="{1BBCB2AE-80E8-4674-A5D5-9F54821BBDD8}"/>
              </a:ext>
            </a:extLst>
          </p:cNvPr>
          <p:cNvSpPr/>
          <p:nvPr/>
        </p:nvSpPr>
        <p:spPr>
          <a:xfrm>
            <a:off x="314934" y="5572555"/>
            <a:ext cx="72728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>
                <a:hlinkClick r:id="rId5"/>
              </a:rPr>
              <a:t>http://www.bbc.com/news/av/world-middle-east-41973049/moment-iran-iraq-quake-hits-darbandikhan-dam-control-room</a:t>
            </a:r>
            <a:endParaRPr lang="sl-SI" dirty="0"/>
          </a:p>
          <a:p>
            <a:endParaRPr lang="sl-SI" dirty="0"/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17BA3488-17A8-4022-9127-4928DB293ED0}"/>
              </a:ext>
            </a:extLst>
          </p:cNvPr>
          <p:cNvSpPr txBox="1"/>
          <p:nvPr/>
        </p:nvSpPr>
        <p:spPr>
          <a:xfrm>
            <a:off x="755576" y="5036983"/>
            <a:ext cx="2224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Iran, </a:t>
            </a:r>
            <a:r>
              <a:rPr lang="sl-SI" dirty="0" err="1"/>
              <a:t>Iraq</a:t>
            </a:r>
            <a:r>
              <a:rPr lang="sl-SI" dirty="0"/>
              <a:t> </a:t>
            </a:r>
            <a:r>
              <a:rPr lang="sl-SI" dirty="0" err="1"/>
              <a:t>quake</a:t>
            </a:r>
            <a:r>
              <a:rPr lang="sl-SI" dirty="0"/>
              <a:t>, 2017</a:t>
            </a:r>
          </a:p>
        </p:txBody>
      </p:sp>
    </p:spTree>
    <p:extLst>
      <p:ext uri="{BB962C8B-B14F-4D97-AF65-F5344CB8AC3E}">
        <p14:creationId xmlns:p14="http://schemas.microsoft.com/office/powerpoint/2010/main" val="437882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242413" y="1052736"/>
            <a:ext cx="82089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1400" dirty="0">
                <a:hlinkClick r:id="rId2"/>
              </a:rPr>
              <a:t>http://edition.cnn.com/video/data/2.0/video/weather/2013/11/18/natpkg-midwest-tornado.cnn.html</a:t>
            </a:r>
            <a:endParaRPr lang="sl-SI" sz="1400" dirty="0"/>
          </a:p>
          <a:p>
            <a:endParaRPr lang="sl-SI" sz="1400" dirty="0"/>
          </a:p>
        </p:txBody>
      </p:sp>
      <p:sp>
        <p:nvSpPr>
          <p:cNvPr id="4" name="Pravokotnik 3"/>
          <p:cNvSpPr/>
          <p:nvPr/>
        </p:nvSpPr>
        <p:spPr>
          <a:xfrm>
            <a:off x="251520" y="314072"/>
            <a:ext cx="849694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sl-SI" sz="2400" b="1" dirty="0" err="1">
                <a:solidFill>
                  <a:schemeClr val="accent2">
                    <a:lumMod val="75000"/>
                  </a:schemeClr>
                </a:solidFill>
              </a:rPr>
              <a:t>Washinton</a:t>
            </a:r>
            <a:r>
              <a:rPr lang="sl-SI" sz="2400" b="1" dirty="0">
                <a:solidFill>
                  <a:schemeClr val="accent2">
                    <a:lumMod val="75000"/>
                  </a:schemeClr>
                </a:solidFill>
              </a:rPr>
              <a:t>,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Illinois </a:t>
            </a:r>
            <a:r>
              <a:rPr lang="sl-SI" sz="2400" b="1" dirty="0">
                <a:solidFill>
                  <a:schemeClr val="accent2">
                    <a:lumMod val="75000"/>
                  </a:schemeClr>
                </a:solidFill>
              </a:rPr>
              <a:t>-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tornado rips apart homes, lives</a:t>
            </a:r>
          </a:p>
        </p:txBody>
      </p:sp>
      <p:sp>
        <p:nvSpPr>
          <p:cNvPr id="7" name="Pravokotnik 6"/>
          <p:cNvSpPr/>
          <p:nvPr/>
        </p:nvSpPr>
        <p:spPr>
          <a:xfrm>
            <a:off x="251520" y="3717032"/>
            <a:ext cx="8136904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Typhoon 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</a:rPr>
              <a:t>Haiyan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: Before and after the storm</a:t>
            </a:r>
          </a:p>
          <a:p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Coastal towns across the central Philippines have been left devastated by Typhoon </a:t>
            </a:r>
            <a:r>
              <a:rPr lang="en-US" dirty="0" err="1">
                <a:solidFill>
                  <a:schemeClr val="accent3">
                    <a:lumMod val="50000"/>
                  </a:schemeClr>
                </a:solidFill>
              </a:rPr>
              <a:t>Haiyan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, which brought gusts of wind of up to 275 km/h (170 mph) and waves as high as 15m (45ft).</a:t>
            </a:r>
            <a:endParaRPr lang="sl-SI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" name="Pravokotnik 1"/>
          <p:cNvSpPr/>
          <p:nvPr/>
        </p:nvSpPr>
        <p:spPr>
          <a:xfrm>
            <a:off x="395536" y="5045016"/>
            <a:ext cx="563061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sl-SI" sz="1400" dirty="0">
                <a:solidFill>
                  <a:prstClr val="black"/>
                </a:solidFill>
                <a:hlinkClick r:id="rId3"/>
              </a:rPr>
              <a:t>http://www.bbc.co.uk/news/world-24899001</a:t>
            </a:r>
            <a:endParaRPr lang="sl-SI" sz="1400" dirty="0">
              <a:solidFill>
                <a:prstClr val="black"/>
              </a:solidFill>
            </a:endParaRPr>
          </a:p>
          <a:p>
            <a:pPr lvl="0"/>
            <a:endParaRPr lang="sl-SI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446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251520" y="1484784"/>
            <a:ext cx="87129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In 2012, there were 905 natural catastrophes worldwide, </a:t>
            </a:r>
            <a:endParaRPr lang="sl-SI" sz="24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93% of which were weather-related disasters. </a:t>
            </a:r>
            <a:endParaRPr lang="sl-SI" sz="2400" dirty="0">
              <a:solidFill>
                <a:schemeClr val="accent3">
                  <a:lumMod val="50000"/>
                </a:schemeClr>
              </a:solidFill>
            </a:endParaRPr>
          </a:p>
          <a:p>
            <a:endParaRPr lang="en-US" sz="24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45% were meteorological (</a:t>
            </a:r>
            <a:r>
              <a:rPr lang="en-US" sz="2400" b="1" dirty="0">
                <a:solidFill>
                  <a:srgbClr val="03F342"/>
                </a:solidFill>
              </a:rPr>
              <a:t>storms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), </a:t>
            </a:r>
            <a:endParaRPr lang="sl-SI" sz="24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36% were hydrological (</a:t>
            </a:r>
            <a:r>
              <a:rPr lang="en-US" sz="2400" b="1" dirty="0">
                <a:solidFill>
                  <a:srgbClr val="03F342"/>
                </a:solidFill>
              </a:rPr>
              <a:t>floods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),</a:t>
            </a:r>
            <a:endParaRPr lang="sl-SI" sz="24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12% were climatological (</a:t>
            </a:r>
            <a:r>
              <a:rPr lang="en-US" sz="2400" b="1" dirty="0">
                <a:solidFill>
                  <a:srgbClr val="03F342"/>
                </a:solidFill>
              </a:rPr>
              <a:t>heat waves, cold waves, droughts, wildfires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) </a:t>
            </a:r>
            <a:endParaRPr lang="sl-SI" sz="24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and 7 % were geophysical events (</a:t>
            </a:r>
            <a:r>
              <a:rPr lang="en-US" sz="2400" b="1" dirty="0">
                <a:solidFill>
                  <a:srgbClr val="03F342"/>
                </a:solidFill>
              </a:rPr>
              <a:t>earthquakes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and </a:t>
            </a:r>
            <a:r>
              <a:rPr lang="en-US" sz="2400" b="1" dirty="0">
                <a:solidFill>
                  <a:srgbClr val="03F342"/>
                </a:solidFill>
              </a:rPr>
              <a:t>volcanic eruptions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787895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teraktivni gumb: Naprej ali naslednji 7">
            <a:hlinkClick r:id="" action="ppaction://hlinkshowjump?jump=nextslide" highlightClick="1">
              <a:snd r:embed="rId2" name="applause.wav"/>
            </a:hlinkClick>
          </p:cNvPr>
          <p:cNvSpPr/>
          <p:nvPr/>
        </p:nvSpPr>
        <p:spPr>
          <a:xfrm>
            <a:off x="1907704" y="3429000"/>
            <a:ext cx="766338" cy="61036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4000" dirty="0">
                <a:solidFill>
                  <a:srgbClr val="14FC51"/>
                </a:solidFill>
              </a:rPr>
              <a:t>a</a:t>
            </a:r>
          </a:p>
        </p:txBody>
      </p:sp>
      <p:sp>
        <p:nvSpPr>
          <p:cNvPr id="4" name="Pravokotnik 3"/>
          <p:cNvSpPr/>
          <p:nvPr/>
        </p:nvSpPr>
        <p:spPr>
          <a:xfrm>
            <a:off x="1907704" y="1070739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DROUGHT</a:t>
            </a:r>
            <a:endParaRPr lang="sl-SI" sz="2800" b="1" dirty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endParaRPr lang="en-US" sz="2800" dirty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r>
              <a:rPr lang="sl-SI" sz="2800" dirty="0">
                <a:solidFill>
                  <a:schemeClr val="accent3">
                    <a:lumMod val="50000"/>
                  </a:schemeClr>
                </a:solidFill>
              </a:rPr>
              <a:t>- a 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period of reduced rainfall</a:t>
            </a:r>
            <a:endParaRPr lang="sl-SI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365104"/>
            <a:ext cx="28575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1" y="4365103"/>
            <a:ext cx="302433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Interaktivni gumb: Naprej ali naslednji 8">
            <a:hlinkClick r:id="" action="ppaction://noaction" highlightClick="1"/>
          </p:cNvPr>
          <p:cNvSpPr/>
          <p:nvPr/>
        </p:nvSpPr>
        <p:spPr>
          <a:xfrm>
            <a:off x="6347560" y="3429000"/>
            <a:ext cx="769355" cy="61036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dirty="0">
                <a:solidFill>
                  <a:srgbClr val="14FC51"/>
                </a:solidFill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020502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teraktivni gumb: Po meri 1">
            <a:hlinkClick r:id="" action="ppaction://hlinkshowjump?jump=nextslide" highlightClick="1">
              <a:snd r:embed="rId2" name="applause.wav"/>
            </a:hlinkClick>
          </p:cNvPr>
          <p:cNvSpPr/>
          <p:nvPr/>
        </p:nvSpPr>
        <p:spPr>
          <a:xfrm>
            <a:off x="1101281" y="4676682"/>
            <a:ext cx="1310479" cy="1080120"/>
          </a:xfrm>
          <a:prstGeom prst="actionButtonBlank">
            <a:avLst/>
          </a:prstGeom>
          <a:solidFill>
            <a:srgbClr val="92D050"/>
          </a:solidFill>
          <a:ln>
            <a:solidFill>
              <a:srgbClr val="14FC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" name="Interaktivni gumb: Po meri 2">
            <a:hlinkClick r:id="" action="ppaction://noaction" highlightClick="1">
              <a:snd r:embed="rId3" name="bomb.wav"/>
            </a:hlinkClick>
          </p:cNvPr>
          <p:cNvSpPr/>
          <p:nvPr/>
        </p:nvSpPr>
        <p:spPr>
          <a:xfrm>
            <a:off x="5724128" y="4617744"/>
            <a:ext cx="1368152" cy="1080120"/>
          </a:xfrm>
          <a:prstGeom prst="actionButtonBlank">
            <a:avLst/>
          </a:prstGeom>
          <a:solidFill>
            <a:srgbClr val="92D050"/>
          </a:solidFill>
          <a:ln>
            <a:solidFill>
              <a:srgbClr val="14FC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Pravokotnik 4"/>
          <p:cNvSpPr/>
          <p:nvPr/>
        </p:nvSpPr>
        <p:spPr>
          <a:xfrm>
            <a:off x="683568" y="765837"/>
            <a:ext cx="763284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EARTHQUAKE</a:t>
            </a:r>
            <a:endParaRPr lang="sl-SI" sz="2800" b="1" dirty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endParaRPr lang="en-US" sz="2800" dirty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r>
              <a:rPr lang="sl-SI" sz="2800" dirty="0">
                <a:solidFill>
                  <a:schemeClr val="accent3">
                    <a:lumMod val="50000"/>
                  </a:schemeClr>
                </a:solidFill>
              </a:rPr>
              <a:t>- 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the sudden, rapid shaking of the earth</a:t>
            </a:r>
            <a:endParaRPr lang="sl-SI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676682"/>
            <a:ext cx="28575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4617744"/>
            <a:ext cx="28575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Interaktivni gumb: Naprej ali naslednji 9">
            <a:hlinkClick r:id="" action="ppaction://hlinkshowjump?jump=nextslide" highlightClick="1">
              <a:snd r:embed="rId2" name="applause.wav"/>
            </a:hlinkClick>
          </p:cNvPr>
          <p:cNvSpPr/>
          <p:nvPr/>
        </p:nvSpPr>
        <p:spPr>
          <a:xfrm>
            <a:off x="1907704" y="3429000"/>
            <a:ext cx="766338" cy="61036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4000" dirty="0">
                <a:solidFill>
                  <a:srgbClr val="14FC51"/>
                </a:solidFill>
              </a:rPr>
              <a:t>a</a:t>
            </a:r>
          </a:p>
        </p:txBody>
      </p:sp>
      <p:sp>
        <p:nvSpPr>
          <p:cNvPr id="11" name="Interaktivni gumb: Naprej ali naslednji 10">
            <a:hlinkClick r:id="" action="ppaction://noaction" highlightClick="1"/>
          </p:cNvPr>
          <p:cNvSpPr/>
          <p:nvPr/>
        </p:nvSpPr>
        <p:spPr>
          <a:xfrm>
            <a:off x="6347560" y="3429000"/>
            <a:ext cx="769355" cy="61036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dirty="0">
                <a:solidFill>
                  <a:srgbClr val="14FC51"/>
                </a:solidFill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227525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teraktivni gumb: Po meri 1">
            <a:hlinkClick r:id="" action="ppaction://hlinkshowjump?jump=nextslide" highlightClick="1">
              <a:snd r:embed="rId2" name="applause.wav"/>
            </a:hlinkClick>
          </p:cNvPr>
          <p:cNvSpPr/>
          <p:nvPr/>
        </p:nvSpPr>
        <p:spPr>
          <a:xfrm>
            <a:off x="6588224" y="4653136"/>
            <a:ext cx="1097272" cy="1115512"/>
          </a:xfrm>
          <a:prstGeom prst="actionButtonBlank">
            <a:avLst/>
          </a:prstGeom>
          <a:solidFill>
            <a:srgbClr val="92D050"/>
          </a:solidFill>
          <a:ln>
            <a:solidFill>
              <a:srgbClr val="14FC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" name="Interaktivni gumb: Po meri 2">
            <a:hlinkClick r:id="" action="ppaction://noaction" highlightClick="1">
              <a:snd r:embed="rId3" name="bomb.wav"/>
            </a:hlinkClick>
          </p:cNvPr>
          <p:cNvSpPr/>
          <p:nvPr/>
        </p:nvSpPr>
        <p:spPr>
          <a:xfrm>
            <a:off x="1547664" y="4653136"/>
            <a:ext cx="1080120" cy="1080120"/>
          </a:xfrm>
          <a:prstGeom prst="actionButtonBlank">
            <a:avLst/>
          </a:prstGeom>
          <a:solidFill>
            <a:srgbClr val="92D050"/>
          </a:solidFill>
          <a:ln>
            <a:solidFill>
              <a:srgbClr val="14FC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Pravokotnik 4"/>
          <p:cNvSpPr/>
          <p:nvPr/>
        </p:nvSpPr>
        <p:spPr>
          <a:xfrm>
            <a:off x="323528" y="692696"/>
            <a:ext cx="849694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FLOODS</a:t>
            </a:r>
          </a:p>
          <a:p>
            <a:pPr algn="ctr"/>
            <a:endParaRPr lang="en-US" sz="2800" dirty="0">
              <a:solidFill>
                <a:schemeClr val="accent3">
                  <a:lumMod val="50000"/>
                </a:schemeClr>
              </a:solidFill>
            </a:endParaRPr>
          </a:p>
          <a:p>
            <a:pPr marL="457200" indent="-457200" algn="ctr">
              <a:buFontTx/>
              <a:buChar char="-"/>
            </a:pP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occur when waterways such as rivers or streams </a:t>
            </a:r>
            <a:endParaRPr lang="sl-SI" sz="2800" dirty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r>
              <a:rPr lang="sl-SI" sz="2800" dirty="0">
                <a:solidFill>
                  <a:schemeClr val="accent3">
                    <a:lumMod val="50000"/>
                  </a:schemeClr>
                </a:solidFill>
              </a:rPr>
              <a:t>   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overflow their banks as a result of rainwater</a:t>
            </a:r>
            <a:endParaRPr lang="sl-SI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3345" y="4578022"/>
            <a:ext cx="28575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034" y="4578023"/>
            <a:ext cx="28575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Interaktivni gumb: Naprej ali naslednji 11">
            <a:hlinkClick r:id="" action="ppaction://hlinkshowjump?jump=nextslide" highlightClick="1">
              <a:snd r:embed="rId2" name="applause.wav"/>
            </a:hlinkClick>
          </p:cNvPr>
          <p:cNvSpPr/>
          <p:nvPr/>
        </p:nvSpPr>
        <p:spPr>
          <a:xfrm>
            <a:off x="6338926" y="3572655"/>
            <a:ext cx="766338" cy="61036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4000" dirty="0">
                <a:solidFill>
                  <a:srgbClr val="14FC51"/>
                </a:solidFill>
              </a:rPr>
              <a:t>b</a:t>
            </a:r>
          </a:p>
        </p:txBody>
      </p:sp>
      <p:sp>
        <p:nvSpPr>
          <p:cNvPr id="13" name="Interaktivni gumb: Naprej ali naslednji 12">
            <a:hlinkClick r:id="" action="ppaction://noaction" highlightClick="1"/>
          </p:cNvPr>
          <p:cNvSpPr/>
          <p:nvPr/>
        </p:nvSpPr>
        <p:spPr>
          <a:xfrm>
            <a:off x="2118299" y="3581908"/>
            <a:ext cx="769355" cy="61036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dirty="0">
                <a:solidFill>
                  <a:srgbClr val="14FC51"/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313002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kotnik 4"/>
          <p:cNvSpPr/>
          <p:nvPr/>
        </p:nvSpPr>
        <p:spPr>
          <a:xfrm>
            <a:off x="495075" y="404664"/>
            <a:ext cx="813690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LANDSLIDES</a:t>
            </a:r>
            <a:endParaRPr lang="sl-SI" sz="2800" b="1" dirty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endParaRPr lang="en-US" sz="2800" b="1" dirty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r>
              <a:rPr lang="sl-SI" sz="2800" dirty="0">
                <a:solidFill>
                  <a:schemeClr val="accent3">
                    <a:lumMod val="50000"/>
                  </a:schemeClr>
                </a:solidFill>
              </a:rPr>
              <a:t>- 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can be caused by a variety of factors including earthquakes, storms, volcanic eruptions, fire and by human modification of land</a:t>
            </a:r>
          </a:p>
          <a:p>
            <a:pPr algn="ctr"/>
            <a:r>
              <a:rPr lang="sl-SI" sz="2800" dirty="0">
                <a:solidFill>
                  <a:schemeClr val="accent3">
                    <a:lumMod val="50000"/>
                  </a:schemeClr>
                </a:solidFill>
              </a:rPr>
              <a:t>- 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masses of rock, earth or debris move down a slope</a:t>
            </a:r>
            <a:endParaRPr lang="sl-SI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998" y="4688199"/>
            <a:ext cx="28575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498" y="4698829"/>
            <a:ext cx="28575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Interaktivni gumb: Naprej ali naslednji 11">
            <a:hlinkClick r:id="" action="ppaction://hlinkshowjump?jump=nextslide" highlightClick="1">
              <a:snd r:embed="rId4" name="applause.wav"/>
            </a:hlinkClick>
          </p:cNvPr>
          <p:cNvSpPr/>
          <p:nvPr/>
        </p:nvSpPr>
        <p:spPr>
          <a:xfrm>
            <a:off x="1907704" y="3429000"/>
            <a:ext cx="766338" cy="61036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4000" dirty="0">
                <a:solidFill>
                  <a:srgbClr val="14FC51"/>
                </a:solidFill>
              </a:rPr>
              <a:t>a</a:t>
            </a:r>
          </a:p>
        </p:txBody>
      </p:sp>
      <p:sp>
        <p:nvSpPr>
          <p:cNvPr id="13" name="Interaktivni gumb: Naprej ali naslednji 12">
            <a:hlinkClick r:id="" action="ppaction://noaction" highlightClick="1"/>
          </p:cNvPr>
          <p:cNvSpPr/>
          <p:nvPr/>
        </p:nvSpPr>
        <p:spPr>
          <a:xfrm>
            <a:off x="6347560" y="3429000"/>
            <a:ext cx="769355" cy="61036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dirty="0">
                <a:solidFill>
                  <a:srgbClr val="14FC51"/>
                </a:solidFill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630074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teraktivni gumb: Po meri 5">
            <a:hlinkClick r:id="" action="ppaction://hlinkshowjump?jump=nextslide" highlightClick="1">
              <a:snd r:embed="rId2" name="applause.wav"/>
            </a:hlinkClick>
          </p:cNvPr>
          <p:cNvSpPr/>
          <p:nvPr/>
        </p:nvSpPr>
        <p:spPr>
          <a:xfrm>
            <a:off x="6314527" y="4641994"/>
            <a:ext cx="1042416" cy="1042416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Interaktivni gumb: Po meri 4">
            <a:hlinkClick r:id="" action="ppaction://noaction" highlightClick="1"/>
          </p:cNvPr>
          <p:cNvSpPr/>
          <p:nvPr/>
        </p:nvSpPr>
        <p:spPr>
          <a:xfrm>
            <a:off x="1930284" y="4627599"/>
            <a:ext cx="1042416" cy="1042416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" name="Interaktivni gumb: Po meri 1">
            <a:hlinkClick r:id="" action="ppaction://hlinkshowjump?jump=nextslide" highlightClick="1">
              <a:snd r:embed="rId2" name="applause.wav"/>
            </a:hlinkClick>
          </p:cNvPr>
          <p:cNvSpPr/>
          <p:nvPr/>
        </p:nvSpPr>
        <p:spPr>
          <a:xfrm>
            <a:off x="7020272" y="4554503"/>
            <a:ext cx="1224136" cy="1115512"/>
          </a:xfrm>
          <a:prstGeom prst="actionButtonBlank">
            <a:avLst/>
          </a:prstGeom>
          <a:solidFill>
            <a:srgbClr val="92D050"/>
          </a:solidFill>
          <a:ln>
            <a:solidFill>
              <a:srgbClr val="14FC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" name="Interaktivni gumb: Po meri 2">
            <a:hlinkClick r:id="" action="ppaction://noaction" highlightClick="1">
              <a:snd r:embed="rId3" name="bomb.wav"/>
            </a:hlinkClick>
          </p:cNvPr>
          <p:cNvSpPr/>
          <p:nvPr/>
        </p:nvSpPr>
        <p:spPr>
          <a:xfrm>
            <a:off x="1043608" y="4589895"/>
            <a:ext cx="1296144" cy="1080120"/>
          </a:xfrm>
          <a:prstGeom prst="actionButtonBlank">
            <a:avLst/>
          </a:prstGeom>
          <a:solidFill>
            <a:srgbClr val="92D050"/>
          </a:solidFill>
          <a:ln>
            <a:solidFill>
              <a:srgbClr val="14FC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" name="Pravokotnik 3"/>
          <p:cNvSpPr/>
          <p:nvPr/>
        </p:nvSpPr>
        <p:spPr>
          <a:xfrm>
            <a:off x="601341" y="476672"/>
            <a:ext cx="806489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HURRICANES</a:t>
            </a:r>
          </a:p>
          <a:p>
            <a:pPr algn="ctr"/>
            <a:endParaRPr lang="en-US" sz="2800" dirty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r>
              <a:rPr lang="sl-SI" sz="2800" dirty="0">
                <a:solidFill>
                  <a:schemeClr val="accent3">
                    <a:lumMod val="50000"/>
                  </a:schemeClr>
                </a:solidFill>
              </a:rPr>
              <a:t>- 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a type of tropical cyclone or severe tropical storm</a:t>
            </a:r>
            <a:endParaRPr lang="sl-SI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4534642"/>
            <a:ext cx="28575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002" y="4534641"/>
            <a:ext cx="28575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Interaktivni gumb: Naprej ali naslednji 8">
            <a:hlinkClick r:id="" action="ppaction://hlinkshowjump?jump=nextslide" highlightClick="1">
              <a:snd r:embed="rId2" name="applause.wav"/>
            </a:hlinkClick>
          </p:cNvPr>
          <p:cNvSpPr/>
          <p:nvPr/>
        </p:nvSpPr>
        <p:spPr>
          <a:xfrm>
            <a:off x="6338926" y="3572655"/>
            <a:ext cx="766338" cy="61036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4000" dirty="0">
                <a:solidFill>
                  <a:srgbClr val="14FC51"/>
                </a:solidFill>
              </a:rPr>
              <a:t>b</a:t>
            </a:r>
          </a:p>
        </p:txBody>
      </p:sp>
      <p:sp>
        <p:nvSpPr>
          <p:cNvPr id="10" name="Interaktivni gumb: Naprej ali naslednji 9">
            <a:hlinkClick r:id="" action="ppaction://noaction" highlightClick="1"/>
          </p:cNvPr>
          <p:cNvSpPr/>
          <p:nvPr/>
        </p:nvSpPr>
        <p:spPr>
          <a:xfrm>
            <a:off x="2118299" y="3581908"/>
            <a:ext cx="769355" cy="61036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dirty="0">
                <a:solidFill>
                  <a:srgbClr val="14FC51"/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891110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teraktivni gumb: Po meri 1">
            <a:hlinkClick r:id="" action="ppaction://hlinkshowjump?jump=nextslide" highlightClick="1">
              <a:snd r:embed="rId2" name="applause.wav"/>
            </a:hlinkClick>
          </p:cNvPr>
          <p:cNvSpPr/>
          <p:nvPr/>
        </p:nvSpPr>
        <p:spPr>
          <a:xfrm>
            <a:off x="1115616" y="4653136"/>
            <a:ext cx="1097272" cy="1080120"/>
          </a:xfrm>
          <a:prstGeom prst="actionButtonBlank">
            <a:avLst/>
          </a:prstGeom>
          <a:solidFill>
            <a:srgbClr val="92D050"/>
          </a:solidFill>
          <a:ln>
            <a:solidFill>
              <a:srgbClr val="14FC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" name="Interaktivni gumb: Po meri 2">
            <a:hlinkClick r:id="" action="ppaction://noaction" highlightClick="1">
              <a:snd r:embed="rId3" name="bomb.wav"/>
            </a:hlinkClick>
          </p:cNvPr>
          <p:cNvSpPr/>
          <p:nvPr/>
        </p:nvSpPr>
        <p:spPr>
          <a:xfrm>
            <a:off x="5724128" y="4617744"/>
            <a:ext cx="1296144" cy="1080120"/>
          </a:xfrm>
          <a:prstGeom prst="actionButtonBlank">
            <a:avLst/>
          </a:prstGeom>
          <a:solidFill>
            <a:srgbClr val="92D050"/>
          </a:solidFill>
          <a:ln>
            <a:solidFill>
              <a:srgbClr val="14FC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" name="Pravokotnik 3"/>
          <p:cNvSpPr/>
          <p:nvPr/>
        </p:nvSpPr>
        <p:spPr>
          <a:xfrm>
            <a:off x="467544" y="548680"/>
            <a:ext cx="828092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VOLCANO</a:t>
            </a:r>
          </a:p>
          <a:p>
            <a:pPr algn="ctr"/>
            <a:endParaRPr lang="en-US" sz="2800" dirty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r>
              <a:rPr lang="sl-SI" sz="2800" dirty="0">
                <a:solidFill>
                  <a:schemeClr val="accent3">
                    <a:lumMod val="50000"/>
                  </a:schemeClr>
                </a:solidFill>
              </a:rPr>
              <a:t>- a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 volcano is a mountain that opens downward to a reservoir of molten rock below the surface of the earth </a:t>
            </a:r>
            <a:r>
              <a:rPr lang="sl-SI" sz="2800" dirty="0">
                <a:solidFill>
                  <a:schemeClr val="accent3">
                    <a:lumMod val="50000"/>
                  </a:schemeClr>
                </a:solidFill>
              </a:rPr>
              <a:t>- w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hen pressure from gases within the molten rock becomes too great, an eruption occurs</a:t>
            </a:r>
            <a:endParaRPr lang="sl-SI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597883"/>
            <a:ext cx="28575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4568555"/>
            <a:ext cx="28575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Interaktivni gumb: Naprej ali naslednji 6">
            <a:hlinkClick r:id="" action="ppaction://hlinkshowjump?jump=nextslide" highlightClick="1">
              <a:snd r:embed="rId2" name="applause.wav"/>
            </a:hlinkClick>
          </p:cNvPr>
          <p:cNvSpPr/>
          <p:nvPr/>
        </p:nvSpPr>
        <p:spPr>
          <a:xfrm>
            <a:off x="1907704" y="3429000"/>
            <a:ext cx="766338" cy="61036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4000" dirty="0">
                <a:solidFill>
                  <a:srgbClr val="14FC51"/>
                </a:solidFill>
              </a:rPr>
              <a:t>a</a:t>
            </a:r>
          </a:p>
        </p:txBody>
      </p:sp>
      <p:sp>
        <p:nvSpPr>
          <p:cNvPr id="8" name="Interaktivni gumb: Naprej ali naslednji 7">
            <a:hlinkClick r:id="" action="ppaction://noaction" highlightClick="1"/>
          </p:cNvPr>
          <p:cNvSpPr/>
          <p:nvPr/>
        </p:nvSpPr>
        <p:spPr>
          <a:xfrm>
            <a:off x="6347560" y="3429000"/>
            <a:ext cx="769355" cy="61036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dirty="0">
                <a:solidFill>
                  <a:srgbClr val="14FC51"/>
                </a:solidFill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650014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teraktivni gumb: Po meri 1">
            <a:hlinkClick r:id="" action="ppaction://hlinkshowjump?jump=nextslide" highlightClick="1">
              <a:snd r:embed="rId2" name="applause.wav"/>
            </a:hlinkClick>
          </p:cNvPr>
          <p:cNvSpPr/>
          <p:nvPr/>
        </p:nvSpPr>
        <p:spPr>
          <a:xfrm>
            <a:off x="7092280" y="4632465"/>
            <a:ext cx="1008112" cy="1115512"/>
          </a:xfrm>
          <a:prstGeom prst="actionButtonBlank">
            <a:avLst/>
          </a:prstGeom>
          <a:solidFill>
            <a:srgbClr val="92D050"/>
          </a:solidFill>
          <a:ln>
            <a:solidFill>
              <a:srgbClr val="14FC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" name="Interaktivni gumb: Po meri 2">
            <a:hlinkClick r:id="" action="ppaction://noaction" highlightClick="1">
              <a:snd r:embed="rId3" name="bomb.wav"/>
            </a:hlinkClick>
          </p:cNvPr>
          <p:cNvSpPr/>
          <p:nvPr/>
        </p:nvSpPr>
        <p:spPr>
          <a:xfrm>
            <a:off x="1187624" y="4650161"/>
            <a:ext cx="936104" cy="1080120"/>
          </a:xfrm>
          <a:prstGeom prst="actionButtonBlank">
            <a:avLst/>
          </a:prstGeom>
          <a:solidFill>
            <a:srgbClr val="92D050"/>
          </a:solidFill>
          <a:ln>
            <a:solidFill>
              <a:srgbClr val="14FC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" name="Pravokotnik 3"/>
          <p:cNvSpPr/>
          <p:nvPr/>
        </p:nvSpPr>
        <p:spPr>
          <a:xfrm>
            <a:off x="539552" y="692696"/>
            <a:ext cx="828092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2800" b="1" cap="all" dirty="0">
                <a:solidFill>
                  <a:schemeClr val="accent3">
                    <a:lumMod val="50000"/>
                  </a:schemeClr>
                </a:solidFill>
              </a:rPr>
              <a:t>T</a:t>
            </a:r>
            <a:r>
              <a:rPr lang="en-US" sz="2800" b="1" cap="all" dirty="0">
                <a:solidFill>
                  <a:schemeClr val="accent3">
                    <a:lumMod val="50000"/>
                  </a:schemeClr>
                </a:solidFill>
              </a:rPr>
              <a:t>ORNADO</a:t>
            </a:r>
            <a:endParaRPr lang="sl-SI" sz="2800" b="1" cap="all" dirty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endParaRPr lang="en-US" sz="2800" b="1" cap="all" dirty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r>
              <a:rPr lang="sl-SI" sz="2800" dirty="0">
                <a:solidFill>
                  <a:schemeClr val="accent3">
                    <a:lumMod val="50000"/>
                  </a:schemeClr>
                </a:solidFill>
              </a:rPr>
              <a:t>- is 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nature’s most violent storm</a:t>
            </a:r>
            <a:endParaRPr lang="sl-SI" sz="2800" dirty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r>
              <a:rPr lang="sl-SI" sz="2800" dirty="0">
                <a:solidFill>
                  <a:schemeClr val="accent3">
                    <a:lumMod val="50000"/>
                  </a:schemeClr>
                </a:solidFill>
              </a:rPr>
              <a:t>- 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appear</a:t>
            </a:r>
            <a:r>
              <a:rPr lang="sl-SI" sz="2800" dirty="0">
                <a:solidFill>
                  <a:schemeClr val="accent3">
                    <a:lumMod val="50000"/>
                  </a:schemeClr>
                </a:solidFill>
              </a:rPr>
              <a:t>s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 as a rotating, funnel-shaped cloud that extends from a thunderstorm to the ground with whirling winds that can reach 300 miles per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</a:rPr>
              <a:t>hou</a:t>
            </a:r>
            <a:r>
              <a:rPr lang="sl-SI" sz="2800" dirty="0">
                <a:solidFill>
                  <a:schemeClr val="accent3">
                    <a:lumMod val="50000"/>
                  </a:schemeClr>
                </a:solidFill>
              </a:rPr>
              <a:t>r</a:t>
            </a:r>
            <a:endParaRPr lang="en-US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594908"/>
            <a:ext cx="28575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4608506"/>
            <a:ext cx="28575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Interaktivni gumb: Naprej ali naslednji 6">
            <a:hlinkClick r:id="" action="ppaction://hlinkshowjump?jump=nextslide" highlightClick="1">
              <a:snd r:embed="rId2" name="applause.wav"/>
            </a:hlinkClick>
          </p:cNvPr>
          <p:cNvSpPr/>
          <p:nvPr/>
        </p:nvSpPr>
        <p:spPr>
          <a:xfrm>
            <a:off x="6338926" y="3572655"/>
            <a:ext cx="766338" cy="61036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4000" dirty="0">
                <a:solidFill>
                  <a:srgbClr val="14FC51"/>
                </a:solidFill>
              </a:rPr>
              <a:t>b</a:t>
            </a:r>
          </a:p>
        </p:txBody>
      </p:sp>
      <p:sp>
        <p:nvSpPr>
          <p:cNvPr id="8" name="Interaktivni gumb: Naprej ali naslednji 7">
            <a:hlinkClick r:id="" action="ppaction://noaction" highlightClick="1"/>
          </p:cNvPr>
          <p:cNvSpPr/>
          <p:nvPr/>
        </p:nvSpPr>
        <p:spPr>
          <a:xfrm>
            <a:off x="2118299" y="3581908"/>
            <a:ext cx="769355" cy="61036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dirty="0">
                <a:solidFill>
                  <a:srgbClr val="14FC51"/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703156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1846</TotalTime>
  <Words>481</Words>
  <Application>Microsoft Office PowerPoint</Application>
  <PresentationFormat>Diaprojekcija na zaslonu (4:3)</PresentationFormat>
  <Paragraphs>67</Paragraphs>
  <Slides>12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Officeova tema</vt:lpstr>
      <vt:lpstr>NATURAL DISASTERS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NATURAL DISASTERS</dc:title>
  <dc:creator>Mojca Kralj</dc:creator>
  <cp:lastModifiedBy>Mojca Kralj</cp:lastModifiedBy>
  <cp:revision>17</cp:revision>
  <dcterms:created xsi:type="dcterms:W3CDTF">2013-11-17T22:27:35Z</dcterms:created>
  <dcterms:modified xsi:type="dcterms:W3CDTF">2017-12-01T04:49:54Z</dcterms:modified>
</cp:coreProperties>
</file>