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09600C9-166B-4478-930C-4319807087F1}" type="datetimeFigureOut">
              <a:rPr lang="sl-SI" smtClean="0"/>
              <a:t>1. 03. 2019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9009DA8-C9CA-4FFB-B1D0-BAFA5396FA4C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38422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00C9-166B-4478-930C-4319807087F1}" type="datetimeFigureOut">
              <a:rPr lang="sl-SI" smtClean="0"/>
              <a:t>1. 03. 2019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9DA8-C9CA-4FFB-B1D0-BAFA5396FA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512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00C9-166B-4478-930C-4319807087F1}" type="datetimeFigureOut">
              <a:rPr lang="sl-SI" smtClean="0"/>
              <a:t>1. 03. 2019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9DA8-C9CA-4FFB-B1D0-BAFA5396FA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051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00C9-166B-4478-930C-4319807087F1}" type="datetimeFigureOut">
              <a:rPr lang="sl-SI" smtClean="0"/>
              <a:t>1. 03. 2019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9DA8-C9CA-4FFB-B1D0-BAFA5396FA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574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9600C9-166B-4478-930C-4319807087F1}" type="datetimeFigureOut">
              <a:rPr lang="sl-SI" smtClean="0"/>
              <a:t>1. 03. 2019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009DA8-C9CA-4FFB-B1D0-BAFA5396FA4C}" type="slidenum">
              <a:rPr lang="sl-SI" smtClean="0"/>
              <a:t>‹#›</a:t>
            </a:fld>
            <a:endParaRPr lang="sl-SI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37814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00C9-166B-4478-930C-4319807087F1}" type="datetimeFigureOut">
              <a:rPr lang="sl-SI" smtClean="0"/>
              <a:t>1. 03. 2019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9DA8-C9CA-4FFB-B1D0-BAFA5396FA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118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00C9-166B-4478-930C-4319807087F1}" type="datetimeFigureOut">
              <a:rPr lang="sl-SI" smtClean="0"/>
              <a:t>1. 03. 2019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9DA8-C9CA-4FFB-B1D0-BAFA5396FA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231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00C9-166B-4478-930C-4319807087F1}" type="datetimeFigureOut">
              <a:rPr lang="sl-SI" smtClean="0"/>
              <a:t>1. 03. 2019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9DA8-C9CA-4FFB-B1D0-BAFA5396FA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779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00C9-166B-4478-930C-4319807087F1}" type="datetimeFigureOut">
              <a:rPr lang="sl-SI" smtClean="0"/>
              <a:t>1. 03. 2019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9DA8-C9CA-4FFB-B1D0-BAFA5396FA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943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9600C9-166B-4478-930C-4319807087F1}" type="datetimeFigureOut">
              <a:rPr lang="sl-SI" smtClean="0"/>
              <a:t>1. 03. 2019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009DA8-C9CA-4FFB-B1D0-BAFA5396FA4C}" type="slidenum">
              <a:rPr lang="sl-SI" smtClean="0"/>
              <a:t>‹#›</a:t>
            </a:fld>
            <a:endParaRPr lang="sl-S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084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9600C9-166B-4478-930C-4319807087F1}" type="datetimeFigureOut">
              <a:rPr lang="sl-SI" smtClean="0"/>
              <a:t>1. 03. 2019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009DA8-C9CA-4FFB-B1D0-BAFA5396FA4C}" type="slidenum">
              <a:rPr lang="sl-SI" smtClean="0"/>
              <a:t>‹#›</a:t>
            </a:fld>
            <a:endParaRPr lang="sl-S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670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09600C9-166B-4478-930C-4319807087F1}" type="datetimeFigureOut">
              <a:rPr lang="sl-SI" smtClean="0"/>
              <a:t>1. 03. 2019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9009DA8-C9CA-4FFB-B1D0-BAFA5396FA4C}" type="slidenum">
              <a:rPr lang="sl-SI" smtClean="0"/>
              <a:t>‹#›</a:t>
            </a:fld>
            <a:endParaRPr lang="sl-SI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238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4618A457-213C-4C52-B521-F852C5074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sl-SI" sz="6000" dirty="0" err="1"/>
              <a:t>Themes</a:t>
            </a:r>
            <a:r>
              <a:rPr lang="sl-SI" sz="6000" dirty="0"/>
              <a:t>, </a:t>
            </a:r>
            <a:r>
              <a:rPr lang="sl-SI" sz="6000" dirty="0" err="1"/>
              <a:t>motifs</a:t>
            </a:r>
            <a:r>
              <a:rPr lang="sl-SI" sz="6000" dirty="0"/>
              <a:t> </a:t>
            </a:r>
            <a:r>
              <a:rPr lang="sl-SI" sz="6000" dirty="0" err="1"/>
              <a:t>and</a:t>
            </a:r>
            <a:r>
              <a:rPr lang="sl-SI" sz="6000" dirty="0"/>
              <a:t> </a:t>
            </a:r>
            <a:r>
              <a:rPr lang="sl-SI" sz="6000" dirty="0" err="1"/>
              <a:t>sybolism</a:t>
            </a:r>
            <a:r>
              <a:rPr lang="sl-SI" sz="6000" dirty="0"/>
              <a:t> in </a:t>
            </a:r>
            <a:r>
              <a:rPr lang="sl-SI" sz="6000" dirty="0" err="1"/>
              <a:t>animal</a:t>
            </a:r>
            <a:r>
              <a:rPr lang="sl-SI" sz="6000" dirty="0"/>
              <a:t> farm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E8D8D30-DE7F-430D-9B80-B95600DE3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166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3D2129-60DC-448B-861C-9FEE733E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Animal</a:t>
            </a:r>
            <a:r>
              <a:rPr lang="sl-SI" dirty="0"/>
              <a:t> Farm as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allegory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5BA6B6B-1A8D-45D3-93B3-1CB262028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most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well-known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widely-accepted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interpretation</a:t>
            </a:r>
            <a:endParaRPr lang="sl-SI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Russian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Revolution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Rise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of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Stalin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Communism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Orwell: Not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against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socialist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ideas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but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against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Soviet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Union</a:t>
            </a:r>
          </a:p>
          <a:p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Exile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of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Snowball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Purges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mock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tirals</a:t>
            </a:r>
            <a:endParaRPr lang="sl-SI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Eventuall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abandonment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of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core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ideas</a:t>
            </a:r>
            <a:endParaRPr lang="sl-SI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1337E38-F8A0-4554-8BE0-3BF5D8934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761" y="685800"/>
            <a:ext cx="2761626" cy="2749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C2BD756-FB41-478E-8AA9-91AB08883B1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761" y="3902811"/>
            <a:ext cx="2761626" cy="2749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024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CB9F2D-70A0-4503-B97C-85346C8A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Class</a:t>
            </a:r>
            <a:r>
              <a:rPr lang="sl-SI" dirty="0"/>
              <a:t> </a:t>
            </a:r>
            <a:r>
              <a:rPr lang="sl-SI" dirty="0" err="1"/>
              <a:t>Stratification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1CC574C-4F62-4432-8C73-2E189BB8F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chemeClr val="bg2">
                    <a:lumMod val="10000"/>
                  </a:schemeClr>
                </a:solidFill>
              </a:rPr>
              <a:t>„</a:t>
            </a:r>
            <a:r>
              <a:rPr lang="sl-SI" sz="2400" dirty="0" err="1">
                <a:solidFill>
                  <a:schemeClr val="bg2">
                    <a:lumMod val="10000"/>
                  </a:schemeClr>
                </a:solidFill>
              </a:rPr>
              <a:t>All</a:t>
            </a:r>
            <a:r>
              <a:rPr lang="sl-SI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2">
                    <a:lumMod val="10000"/>
                  </a:schemeClr>
                </a:solidFill>
              </a:rPr>
              <a:t>animals</a:t>
            </a:r>
            <a:r>
              <a:rPr lang="sl-SI" sz="2400" dirty="0">
                <a:solidFill>
                  <a:schemeClr val="bg2">
                    <a:lumMod val="10000"/>
                  </a:schemeClr>
                </a:solidFill>
              </a:rPr>
              <a:t> are </a:t>
            </a:r>
            <a:r>
              <a:rPr lang="sl-SI" sz="2400" dirty="0" err="1">
                <a:solidFill>
                  <a:schemeClr val="bg2">
                    <a:lumMod val="10000"/>
                  </a:schemeClr>
                </a:solidFill>
              </a:rPr>
              <a:t>equal</a:t>
            </a:r>
            <a:r>
              <a:rPr lang="sl-SI" sz="2400" dirty="0">
                <a:solidFill>
                  <a:schemeClr val="bg2">
                    <a:lumMod val="10000"/>
                  </a:schemeClr>
                </a:solidFill>
              </a:rPr>
              <a:t>, </a:t>
            </a:r>
          </a:p>
          <a:p>
            <a:pPr marL="0" indent="0">
              <a:buNone/>
            </a:pPr>
            <a:r>
              <a:rPr lang="sl-SI" sz="2400" dirty="0" err="1">
                <a:solidFill>
                  <a:schemeClr val="bg2">
                    <a:lumMod val="10000"/>
                  </a:schemeClr>
                </a:solidFill>
              </a:rPr>
              <a:t>but</a:t>
            </a:r>
            <a:r>
              <a:rPr lang="sl-SI" sz="2400" dirty="0">
                <a:solidFill>
                  <a:schemeClr val="bg2">
                    <a:lumMod val="10000"/>
                  </a:schemeClr>
                </a:solidFill>
              </a:rPr>
              <a:t> some </a:t>
            </a:r>
            <a:r>
              <a:rPr lang="sl-SI" sz="2400" dirty="0" err="1">
                <a:solidFill>
                  <a:schemeClr val="bg2">
                    <a:lumMod val="10000"/>
                  </a:schemeClr>
                </a:solidFill>
              </a:rPr>
              <a:t>animals</a:t>
            </a:r>
            <a:r>
              <a:rPr lang="sl-SI" sz="2400" dirty="0">
                <a:solidFill>
                  <a:schemeClr val="bg2">
                    <a:lumMod val="10000"/>
                  </a:schemeClr>
                </a:solidFill>
              </a:rPr>
              <a:t> are more </a:t>
            </a:r>
            <a:r>
              <a:rPr lang="sl-SI" sz="2400" dirty="0" err="1">
                <a:solidFill>
                  <a:schemeClr val="bg2">
                    <a:lumMod val="10000"/>
                  </a:schemeClr>
                </a:solidFill>
              </a:rPr>
              <a:t>equal</a:t>
            </a:r>
            <a:r>
              <a:rPr lang="sl-SI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2">
                    <a:lumMod val="10000"/>
                  </a:schemeClr>
                </a:solidFill>
              </a:rPr>
              <a:t>than</a:t>
            </a:r>
            <a:r>
              <a:rPr lang="sl-SI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2">
                    <a:lumMod val="10000"/>
                  </a:schemeClr>
                </a:solidFill>
              </a:rPr>
              <a:t>others</a:t>
            </a:r>
            <a:r>
              <a:rPr lang="sl-SI" sz="2400" dirty="0">
                <a:solidFill>
                  <a:schemeClr val="bg2">
                    <a:lumMod val="10000"/>
                  </a:schemeClr>
                </a:solidFill>
              </a:rPr>
              <a:t>.“</a:t>
            </a:r>
          </a:p>
          <a:p>
            <a:pPr marL="0" indent="0">
              <a:buNone/>
            </a:pPr>
            <a:endParaRPr lang="sl-SI" sz="2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Departure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of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Mr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Jones=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power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vacuum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Democratic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at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begining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Napoleon=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Totalitarianism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Pigs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2">
                    <a:lumMod val="10000"/>
                  </a:schemeClr>
                </a:solidFill>
              </a:rPr>
              <a:t>deemed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as superior</a:t>
            </a:r>
          </a:p>
        </p:txBody>
      </p:sp>
      <p:sp>
        <p:nvSpPr>
          <p:cNvPr id="8" name="Enakokraki trikotnik 7">
            <a:extLst>
              <a:ext uri="{FF2B5EF4-FFF2-40B4-BE49-F238E27FC236}">
                <a16:creationId xmlns:a16="http://schemas.microsoft.com/office/drawing/2014/main" id="{15EE73C6-EF5D-45D2-8B4C-045BCC7D19D0}"/>
              </a:ext>
            </a:extLst>
          </p:cNvPr>
          <p:cNvSpPr/>
          <p:nvPr/>
        </p:nvSpPr>
        <p:spPr>
          <a:xfrm>
            <a:off x="7015397" y="1004340"/>
            <a:ext cx="5006715" cy="56194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7E47305-073B-4527-8990-AA4C95DF4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5" b="89831" l="8561" r="89982">
                        <a14:foregroundMark x1="9290" y1="43826" x2="8925" y2="42857"/>
                        <a14:foregroundMark x1="8925" y1="47942" x2="8561" y2="48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70" y="29200"/>
            <a:ext cx="5289030" cy="3978815"/>
          </a:xfrm>
          <a:prstGeom prst="rect">
            <a:avLst/>
          </a:prstGeom>
          <a:effectLst>
            <a:glow>
              <a:srgbClr val="FF0000">
                <a:alpha val="40000"/>
              </a:srgbClr>
            </a:glow>
            <a:softEdge rad="0"/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722164C-D4A2-45DC-B01E-FBB1AE63CC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84" y="4242250"/>
            <a:ext cx="2056616" cy="236966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A50E5C85-E1DE-40AE-8726-A3E356A50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53" y="3946247"/>
            <a:ext cx="3801227" cy="304098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45CC372-AF2C-4307-AFAA-B0E4015DCDF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44" y="4777678"/>
            <a:ext cx="2648262" cy="208032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6D229B2-DC93-4B16-99A5-0FABE92FE6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78" y="5101103"/>
            <a:ext cx="971312" cy="1651891"/>
          </a:xfrm>
          <a:prstGeom prst="rect">
            <a:avLst/>
          </a:prstGeom>
        </p:spPr>
      </p:pic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EAEB4170-8BA7-4AB6-B35A-99EEF6482A53}"/>
              </a:ext>
            </a:extLst>
          </p:cNvPr>
          <p:cNvCxnSpPr>
            <a:cxnSpLocks/>
          </p:cNvCxnSpPr>
          <p:nvPr/>
        </p:nvCxnSpPr>
        <p:spPr>
          <a:xfrm flipH="1">
            <a:off x="8206241" y="3952804"/>
            <a:ext cx="2625026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120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E2E60D-1DCC-457F-8267-C5EBF494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Animal</a:t>
            </a:r>
            <a:r>
              <a:rPr lang="sl-SI" dirty="0"/>
              <a:t> </a:t>
            </a:r>
            <a:r>
              <a:rPr lang="sl-SI" dirty="0" err="1"/>
              <a:t>sybolism</a:t>
            </a:r>
            <a:endParaRPr lang="sl-SI" dirty="0"/>
          </a:p>
        </p:txBody>
      </p:sp>
      <p:sp>
        <p:nvSpPr>
          <p:cNvPr id="11" name="Označba mesta vsebine 10">
            <a:extLst>
              <a:ext uri="{FF2B5EF4-FFF2-40B4-BE49-F238E27FC236}">
                <a16:creationId xmlns:a16="http://schemas.microsoft.com/office/drawing/2014/main" id="{05AD1F69-A5CD-4872-AAD3-52506611B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pigs</a:t>
            </a:r>
            <a:r>
              <a:rPr lang="sl-SI" dirty="0">
                <a:solidFill>
                  <a:schemeClr val="tx1"/>
                </a:solidFill>
              </a:rPr>
              <a:t>: </a:t>
            </a:r>
            <a:r>
              <a:rPr lang="sl-SI" dirty="0" err="1">
                <a:solidFill>
                  <a:schemeClr val="tx1"/>
                </a:solidFill>
              </a:rPr>
              <a:t>wisdom</a:t>
            </a:r>
            <a:r>
              <a:rPr lang="sl-SI" dirty="0">
                <a:solidFill>
                  <a:schemeClr val="tx1"/>
                </a:solidFill>
              </a:rPr>
              <a:t>, </a:t>
            </a:r>
            <a:r>
              <a:rPr lang="sl-SI" dirty="0" err="1">
                <a:solidFill>
                  <a:schemeClr val="tx1"/>
                </a:solidFill>
              </a:rPr>
              <a:t>greed</a:t>
            </a:r>
            <a:r>
              <a:rPr lang="sl-SI" dirty="0">
                <a:solidFill>
                  <a:schemeClr val="tx1"/>
                </a:solidFill>
              </a:rPr>
              <a:t>, </a:t>
            </a:r>
            <a:r>
              <a:rPr lang="sl-SI" dirty="0" err="1">
                <a:solidFill>
                  <a:schemeClr val="tx1"/>
                </a:solidFill>
              </a:rPr>
              <a:t>gluttony</a:t>
            </a:r>
            <a:r>
              <a:rPr lang="sl-SI" dirty="0">
                <a:solidFill>
                  <a:schemeClr val="tx1"/>
                </a:solidFill>
              </a:rPr>
              <a:t>, </a:t>
            </a:r>
          </a:p>
          <a:p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sheep</a:t>
            </a:r>
            <a:r>
              <a:rPr lang="sl-SI" dirty="0">
                <a:solidFill>
                  <a:schemeClr val="tx1"/>
                </a:solidFill>
              </a:rPr>
              <a:t>: </a:t>
            </a:r>
            <a:r>
              <a:rPr lang="sl-SI" dirty="0" err="1">
                <a:solidFill>
                  <a:schemeClr val="tx1"/>
                </a:solidFill>
              </a:rPr>
              <a:t>meekness</a:t>
            </a:r>
            <a:r>
              <a:rPr lang="sl-SI" dirty="0">
                <a:solidFill>
                  <a:schemeClr val="tx1"/>
                </a:solidFill>
              </a:rPr>
              <a:t>, </a:t>
            </a:r>
            <a:r>
              <a:rPr lang="sl-SI" dirty="0" err="1">
                <a:solidFill>
                  <a:schemeClr val="tx1"/>
                </a:solidFill>
              </a:rPr>
              <a:t>blind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followers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dogs</a:t>
            </a:r>
            <a:r>
              <a:rPr lang="sl-SI" dirty="0">
                <a:solidFill>
                  <a:schemeClr val="tx1"/>
                </a:solidFill>
              </a:rPr>
              <a:t>: </a:t>
            </a:r>
            <a:r>
              <a:rPr lang="sl-SI" dirty="0" err="1">
                <a:solidFill>
                  <a:schemeClr val="tx1"/>
                </a:solidFill>
              </a:rPr>
              <a:t>tools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of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control</a:t>
            </a:r>
            <a:r>
              <a:rPr lang="sl-SI" dirty="0">
                <a:solidFill>
                  <a:schemeClr val="tx1"/>
                </a:solidFill>
              </a:rPr>
              <a:t>, obedience,</a:t>
            </a:r>
          </a:p>
          <a:p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horses</a:t>
            </a:r>
            <a:r>
              <a:rPr lang="sl-SI" dirty="0">
                <a:solidFill>
                  <a:schemeClr val="tx1"/>
                </a:solidFill>
              </a:rPr>
              <a:t>: </a:t>
            </a:r>
            <a:r>
              <a:rPr lang="sl-SI" dirty="0" err="1">
                <a:solidFill>
                  <a:schemeClr val="tx1"/>
                </a:solidFill>
              </a:rPr>
              <a:t>loyalty</a:t>
            </a:r>
            <a:r>
              <a:rPr lang="sl-SI" dirty="0">
                <a:solidFill>
                  <a:schemeClr val="tx1"/>
                </a:solidFill>
              </a:rPr>
              <a:t>, </a:t>
            </a:r>
            <a:r>
              <a:rPr lang="sl-SI" dirty="0" err="1">
                <a:solidFill>
                  <a:schemeClr val="tx1"/>
                </a:solidFill>
              </a:rPr>
              <a:t>diligence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donkey</a:t>
            </a:r>
            <a:r>
              <a:rPr lang="sl-SI" dirty="0">
                <a:solidFill>
                  <a:schemeClr val="tx1"/>
                </a:solidFill>
              </a:rPr>
              <a:t>: </a:t>
            </a:r>
            <a:r>
              <a:rPr lang="sl-SI" dirty="0" err="1">
                <a:solidFill>
                  <a:schemeClr val="tx1"/>
                </a:solidFill>
              </a:rPr>
              <a:t>stubborness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F1D32EF9-8996-4B08-9A37-94F2B442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90600"/>
            <a:ext cx="5471695" cy="548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9816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8EE7C9-CBD0-4083-A0C4-69D9917D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Songs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use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language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3F8EE5-F803-4612-941D-63F5B96FF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„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Beasts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of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England</a:t>
            </a:r>
            <a:r>
              <a:rPr lang="sl-SI" dirty="0">
                <a:solidFill>
                  <a:schemeClr val="tx1"/>
                </a:solidFill>
              </a:rPr>
              <a:t>“</a:t>
            </a:r>
          </a:p>
          <a:p>
            <a:r>
              <a:rPr lang="sl-SI" dirty="0">
                <a:solidFill>
                  <a:schemeClr val="tx1"/>
                </a:solidFill>
              </a:rPr>
              <a:t>At 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begining</a:t>
            </a:r>
            <a:r>
              <a:rPr lang="sl-SI" dirty="0">
                <a:solidFill>
                  <a:schemeClr val="tx1"/>
                </a:solidFill>
              </a:rPr>
              <a:t>: </a:t>
            </a:r>
            <a:r>
              <a:rPr lang="sl-SI" dirty="0" err="1">
                <a:solidFill>
                  <a:schemeClr val="tx1"/>
                </a:solidFill>
              </a:rPr>
              <a:t>unifies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animals</a:t>
            </a:r>
            <a:r>
              <a:rPr lang="sl-SI" dirty="0">
                <a:solidFill>
                  <a:schemeClr val="tx1"/>
                </a:solidFill>
              </a:rPr>
              <a:t>,</a:t>
            </a:r>
          </a:p>
          <a:p>
            <a:r>
              <a:rPr lang="sl-SI" dirty="0">
                <a:solidFill>
                  <a:schemeClr val="tx1"/>
                </a:solidFill>
              </a:rPr>
              <a:t>Used as propaganda </a:t>
            </a:r>
            <a:r>
              <a:rPr lang="sl-SI" dirty="0" err="1">
                <a:solidFill>
                  <a:schemeClr val="tx1"/>
                </a:solidFill>
              </a:rPr>
              <a:t>throughout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novella</a:t>
            </a:r>
            <a:r>
              <a:rPr lang="sl-SI" dirty="0">
                <a:solidFill>
                  <a:schemeClr val="tx1"/>
                </a:solidFill>
              </a:rPr>
              <a:t>,</a:t>
            </a:r>
          </a:p>
          <a:p>
            <a:r>
              <a:rPr lang="sl-SI" dirty="0" err="1">
                <a:solidFill>
                  <a:schemeClr val="tx1"/>
                </a:solidFill>
              </a:rPr>
              <a:t>Twisting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meaning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of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old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Major‘s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words</a:t>
            </a:r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5DB8282-E268-4101-9198-2F7D7643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3" y="1855124"/>
            <a:ext cx="5015345" cy="401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454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E622D6-3F24-49FC-8410-1976BFD5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Use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abuse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power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78685ED-39F4-4715-8066-FD924F3BE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err="1">
                <a:solidFill>
                  <a:schemeClr val="tx1"/>
                </a:solidFill>
              </a:rPr>
              <a:t>Power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vacuum</a:t>
            </a:r>
            <a:r>
              <a:rPr lang="sl-SI" dirty="0">
                <a:solidFill>
                  <a:schemeClr val="tx1"/>
                </a:solidFill>
              </a:rPr>
              <a:t>,</a:t>
            </a:r>
          </a:p>
          <a:p>
            <a:r>
              <a:rPr lang="sl-SI" dirty="0" err="1">
                <a:solidFill>
                  <a:schemeClr val="tx1"/>
                </a:solidFill>
              </a:rPr>
              <a:t>Gradual</a:t>
            </a:r>
            <a:r>
              <a:rPr lang="sl-SI" dirty="0">
                <a:solidFill>
                  <a:schemeClr val="tx1"/>
                </a:solidFill>
              </a:rPr>
              <a:t> shift </a:t>
            </a:r>
            <a:r>
              <a:rPr lang="sl-SI" dirty="0" err="1">
                <a:solidFill>
                  <a:schemeClr val="tx1"/>
                </a:solidFill>
              </a:rPr>
              <a:t>from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democracy</a:t>
            </a:r>
            <a:r>
              <a:rPr lang="sl-SI" dirty="0">
                <a:solidFill>
                  <a:schemeClr val="tx1"/>
                </a:solidFill>
              </a:rPr>
              <a:t> </a:t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dirty="0">
                <a:solidFill>
                  <a:schemeClr val="tx1"/>
                </a:solidFill>
              </a:rPr>
              <a:t>to </a:t>
            </a:r>
            <a:r>
              <a:rPr lang="sl-SI" dirty="0" err="1">
                <a:solidFill>
                  <a:schemeClr val="tx1"/>
                </a:solidFill>
              </a:rPr>
              <a:t>totalitarianism</a:t>
            </a:r>
            <a:r>
              <a:rPr lang="sl-SI" dirty="0">
                <a:solidFill>
                  <a:schemeClr val="tx1"/>
                </a:solidFill>
              </a:rPr>
              <a:t>,</a:t>
            </a:r>
          </a:p>
          <a:p>
            <a:r>
              <a:rPr lang="sl-SI" dirty="0" err="1">
                <a:solidFill>
                  <a:schemeClr val="tx1"/>
                </a:solidFill>
              </a:rPr>
              <a:t>Pigs</a:t>
            </a:r>
            <a:r>
              <a:rPr lang="sl-SI" dirty="0">
                <a:solidFill>
                  <a:schemeClr val="tx1"/>
                </a:solidFill>
              </a:rPr>
              <a:t>: </a:t>
            </a:r>
            <a:r>
              <a:rPr lang="sl-SI" dirty="0" err="1">
                <a:solidFill>
                  <a:schemeClr val="tx1"/>
                </a:solidFill>
              </a:rPr>
              <a:t>deemed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smartest</a:t>
            </a:r>
            <a:r>
              <a:rPr lang="sl-SI" dirty="0">
                <a:solidFill>
                  <a:schemeClr val="tx1"/>
                </a:solidFill>
              </a:rPr>
              <a:t>,</a:t>
            </a:r>
          </a:p>
          <a:p>
            <a:r>
              <a:rPr lang="sl-SI" dirty="0" err="1">
                <a:solidFill>
                  <a:schemeClr val="tx1"/>
                </a:solidFill>
              </a:rPr>
              <a:t>Bending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rules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for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themselves</a:t>
            </a:r>
            <a:r>
              <a:rPr lang="sl-SI" dirty="0">
                <a:solidFill>
                  <a:schemeClr val="tx1"/>
                </a:solidFill>
              </a:rPr>
              <a:t>,</a:t>
            </a:r>
          </a:p>
          <a:p>
            <a:r>
              <a:rPr lang="sl-SI" dirty="0" err="1">
                <a:solidFill>
                  <a:schemeClr val="tx1"/>
                </a:solidFill>
              </a:rPr>
              <a:t>Maintain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power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through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force</a:t>
            </a:r>
            <a:r>
              <a:rPr lang="sl-SI" dirty="0">
                <a:solidFill>
                  <a:schemeClr val="tx1"/>
                </a:solidFill>
              </a:rPr>
              <a:t>, </a:t>
            </a:r>
            <a:r>
              <a:rPr lang="sl-SI" dirty="0" err="1">
                <a:solidFill>
                  <a:schemeClr val="tx1"/>
                </a:solidFill>
              </a:rPr>
              <a:t>empty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promises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 err="1">
                <a:solidFill>
                  <a:schemeClr val="tx1"/>
                </a:solidFill>
              </a:rPr>
              <a:t>Naïve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and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gullible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animals</a:t>
            </a:r>
            <a:r>
              <a:rPr lang="sl-SI" dirty="0">
                <a:solidFill>
                  <a:schemeClr val="tx1"/>
                </a:solidFill>
              </a:rPr>
              <a:t>,</a:t>
            </a:r>
          </a:p>
          <a:p>
            <a:r>
              <a:rPr lang="sl-SI" dirty="0" err="1">
                <a:solidFill>
                  <a:schemeClr val="tx1"/>
                </a:solidFill>
              </a:rPr>
              <a:t>Snowball</a:t>
            </a:r>
            <a:r>
              <a:rPr lang="sl-SI" dirty="0">
                <a:solidFill>
                  <a:schemeClr val="tx1"/>
                </a:solidFill>
              </a:rPr>
              <a:t>: </a:t>
            </a:r>
            <a:r>
              <a:rPr lang="sl-SI" dirty="0" err="1">
                <a:solidFill>
                  <a:schemeClr val="tx1"/>
                </a:solidFill>
              </a:rPr>
              <a:t>danger</a:t>
            </a:r>
            <a:r>
              <a:rPr lang="sl-SI" dirty="0">
                <a:solidFill>
                  <a:schemeClr val="tx1"/>
                </a:solidFill>
              </a:rPr>
              <a:t> to 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system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„Napoleon is </a:t>
            </a:r>
            <a:r>
              <a:rPr lang="sl-SI" dirty="0" err="1">
                <a:solidFill>
                  <a:schemeClr val="tx1"/>
                </a:solidFill>
              </a:rPr>
              <a:t>always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right</a:t>
            </a:r>
            <a:r>
              <a:rPr lang="sl-SI" dirty="0">
                <a:solidFill>
                  <a:schemeClr val="tx1"/>
                </a:solidFill>
              </a:rPr>
              <a:t>.“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F5A42E8-FB26-473B-AD34-A21A6383E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83" y="2171700"/>
            <a:ext cx="5000625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2596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82EAB6-603E-4AAF-AB07-22F978A5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Symbolism</a:t>
            </a:r>
            <a:r>
              <a:rPr lang="sl-SI" dirty="0"/>
              <a:t>: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barn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7A6161-2C04-407A-AC04-D8ADB681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collective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memory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of</a:t>
            </a:r>
            <a:r>
              <a:rPr lang="sl-SI" dirty="0">
                <a:solidFill>
                  <a:schemeClr val="tx1"/>
                </a:solidFill>
              </a:rPr>
              <a:t> a modern </a:t>
            </a:r>
            <a:r>
              <a:rPr lang="sl-SI" dirty="0" err="1">
                <a:solidFill>
                  <a:schemeClr val="tx1"/>
                </a:solidFill>
              </a:rPr>
              <a:t>nation</a:t>
            </a:r>
            <a:r>
              <a:rPr lang="sl-SI" dirty="0">
                <a:solidFill>
                  <a:schemeClr val="tx1"/>
                </a:solidFill>
              </a:rPr>
              <a:t>,</a:t>
            </a:r>
          </a:p>
          <a:p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authorities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changing</a:t>
            </a:r>
            <a:r>
              <a:rPr lang="sl-SI" dirty="0">
                <a:solidFill>
                  <a:schemeClr val="tx1"/>
                </a:solidFill>
              </a:rPr>
              <a:t> a </a:t>
            </a:r>
            <a:r>
              <a:rPr lang="sl-SI" dirty="0" err="1">
                <a:solidFill>
                  <a:schemeClr val="tx1"/>
                </a:solidFill>
              </a:rPr>
              <a:t>concept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from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history</a:t>
            </a:r>
            <a:r>
              <a:rPr lang="sl-SI" dirty="0">
                <a:solidFill>
                  <a:schemeClr val="tx1"/>
                </a:solidFill>
              </a:rPr>
              <a:t> to </a:t>
            </a:r>
            <a:r>
              <a:rPr lang="sl-SI" dirty="0" err="1">
                <a:solidFill>
                  <a:schemeClr val="tx1"/>
                </a:solidFill>
              </a:rPr>
              <a:t>their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liking</a:t>
            </a:r>
            <a:r>
              <a:rPr lang="sl-SI" dirty="0">
                <a:solidFill>
                  <a:schemeClr val="tx1"/>
                </a:solidFill>
              </a:rPr>
              <a:t>,</a:t>
            </a:r>
          </a:p>
          <a:p>
            <a:r>
              <a:rPr lang="sl-SI" dirty="0" err="1">
                <a:solidFill>
                  <a:schemeClr val="tx1"/>
                </a:solidFill>
              </a:rPr>
              <a:t>Control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of</a:t>
            </a:r>
            <a:r>
              <a:rPr lang="sl-SI" dirty="0">
                <a:solidFill>
                  <a:schemeClr val="tx1"/>
                </a:solidFill>
              </a:rPr>
              <a:t> a </a:t>
            </a:r>
            <a:r>
              <a:rPr lang="sl-SI" dirty="0" err="1">
                <a:solidFill>
                  <a:schemeClr val="tx1"/>
                </a:solidFill>
              </a:rPr>
              <a:t>nations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identity</a:t>
            </a:r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307E97B-7282-4C1C-95B2-F28F57A8D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81" y="3241144"/>
            <a:ext cx="6525491" cy="345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623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D4484F-FF2D-4529-8EA6-A822AA86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windmill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75272A-058B-4380-86A5-377D8DD0F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>
                <a:solidFill>
                  <a:schemeClr val="tx1"/>
                </a:solidFill>
              </a:rPr>
              <a:t>False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hope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for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animals</a:t>
            </a:r>
            <a:r>
              <a:rPr lang="sl-SI" dirty="0">
                <a:solidFill>
                  <a:schemeClr val="tx1"/>
                </a:solidFill>
              </a:rPr>
              <a:t>,</a:t>
            </a:r>
          </a:p>
          <a:p>
            <a:r>
              <a:rPr lang="sl-SI" dirty="0" err="1">
                <a:solidFill>
                  <a:schemeClr val="tx1"/>
                </a:solidFill>
              </a:rPr>
              <a:t>Exploitation</a:t>
            </a:r>
            <a:r>
              <a:rPr lang="sl-SI" dirty="0">
                <a:solidFill>
                  <a:schemeClr val="tx1"/>
                </a:solidFill>
              </a:rPr>
              <a:t>, </a:t>
            </a:r>
            <a:r>
              <a:rPr lang="sl-SI" dirty="0" err="1">
                <a:solidFill>
                  <a:schemeClr val="tx1"/>
                </a:solidFill>
              </a:rPr>
              <a:t>psychological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manipulation</a:t>
            </a:r>
            <a:r>
              <a:rPr lang="sl-SI" dirty="0">
                <a:solidFill>
                  <a:schemeClr val="tx1"/>
                </a:solidFill>
              </a:rPr>
              <a:t>,</a:t>
            </a:r>
          </a:p>
          <a:p>
            <a:r>
              <a:rPr lang="sl-SI" dirty="0" err="1">
                <a:solidFill>
                  <a:schemeClr val="tx1"/>
                </a:solidFill>
              </a:rPr>
              <a:t>Unifies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them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against</a:t>
            </a:r>
            <a:r>
              <a:rPr lang="sl-SI" dirty="0">
                <a:solidFill>
                  <a:schemeClr val="tx1"/>
                </a:solidFill>
              </a:rPr>
              <a:t> a </a:t>
            </a:r>
            <a:r>
              <a:rPr lang="sl-SI" dirty="0" err="1">
                <a:solidFill>
                  <a:schemeClr val="tx1"/>
                </a:solidFill>
              </a:rPr>
              <a:t>common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enemy</a:t>
            </a:r>
            <a:r>
              <a:rPr lang="sl-SI" dirty="0">
                <a:solidFill>
                  <a:schemeClr val="tx1"/>
                </a:solidFill>
              </a:rPr>
              <a:t>,</a:t>
            </a:r>
          </a:p>
          <a:p>
            <a:r>
              <a:rPr lang="sl-SI" dirty="0">
                <a:solidFill>
                  <a:schemeClr val="tx1"/>
                </a:solidFill>
              </a:rPr>
              <a:t>Show </a:t>
            </a:r>
            <a:r>
              <a:rPr lang="sl-SI" dirty="0" err="1">
                <a:solidFill>
                  <a:schemeClr val="tx1"/>
                </a:solidFill>
              </a:rPr>
              <a:t>of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strenght</a:t>
            </a:r>
            <a:r>
              <a:rPr lang="sl-SI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A6E6CD6-4C2B-405B-813C-2BE61962E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63680"/>
            <a:ext cx="5604961" cy="420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2433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tina">
  <a:themeElements>
    <a:clrScheme name="Po meri 1">
      <a:dk1>
        <a:srgbClr val="21080C"/>
      </a:dk1>
      <a:lt1>
        <a:sysClr val="window" lastClr="FFFFFF"/>
      </a:lt1>
      <a:dk2>
        <a:srgbClr val="8E0000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EDB4BE"/>
      </a:accent4>
      <a:accent5>
        <a:srgbClr val="8F6B17"/>
      </a:accent5>
      <a:accent6>
        <a:srgbClr val="E28394"/>
      </a:accent6>
      <a:hlink>
        <a:srgbClr val="D7A023"/>
      </a:hlink>
      <a:folHlink>
        <a:srgbClr val="BFAFC1"/>
      </a:folHlink>
    </a:clrScheme>
    <a:fontScheme name="Letin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etin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TM10001105[[fn=Obrezovanje]]</Template>
  <TotalTime>226</TotalTime>
  <Words>225</Words>
  <Application>Microsoft Office PowerPoint</Application>
  <PresentationFormat>Širokozaslonsko</PresentationFormat>
  <Paragraphs>46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0" baseType="lpstr">
      <vt:lpstr>Franklin Gothic Book</vt:lpstr>
      <vt:lpstr>Letina</vt:lpstr>
      <vt:lpstr>Themes, motifs and sybolism in animal farm</vt:lpstr>
      <vt:lpstr>Animal Farm as an allegory</vt:lpstr>
      <vt:lpstr>Class Stratification</vt:lpstr>
      <vt:lpstr>Animal sybolism</vt:lpstr>
      <vt:lpstr>Songs and use of language</vt:lpstr>
      <vt:lpstr>Use and abuse of power</vt:lpstr>
      <vt:lpstr>Symbolism: The barn</vt:lpstr>
      <vt:lpstr>The windmill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Laura Buzeti</dc:creator>
  <cp:lastModifiedBy>Liljana Kosič</cp:lastModifiedBy>
  <cp:revision>12</cp:revision>
  <dcterms:created xsi:type="dcterms:W3CDTF">2019-01-31T17:40:23Z</dcterms:created>
  <dcterms:modified xsi:type="dcterms:W3CDTF">2019-03-01T10:16:24Z</dcterms:modified>
</cp:coreProperties>
</file>